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8"/>
  </p:notesMasterIdLst>
  <p:sldIdLst>
    <p:sldId id="258" r:id="rId2"/>
    <p:sldId id="260" r:id="rId3"/>
    <p:sldId id="274" r:id="rId4"/>
    <p:sldId id="275" r:id="rId5"/>
    <p:sldId id="259" r:id="rId6"/>
    <p:sldId id="261" r:id="rId7"/>
    <p:sldId id="265" r:id="rId8"/>
    <p:sldId id="266" r:id="rId9"/>
    <p:sldId id="267" r:id="rId10"/>
    <p:sldId id="268" r:id="rId11"/>
    <p:sldId id="262"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75269" autoAdjust="0"/>
  </p:normalViewPr>
  <p:slideViewPr>
    <p:cSldViewPr snapToGrid="0">
      <p:cViewPr varScale="1">
        <p:scale>
          <a:sx n="56" d="100"/>
          <a:sy n="56" d="100"/>
        </p:scale>
        <p:origin x="109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637CEC-6B77-46AF-B5D1-F8FE7E45E2CB}" type="datetimeFigureOut">
              <a:rPr lang="en-US" smtClean="0"/>
              <a:pPr/>
              <a:t>12/31/2015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E79BAB-1E96-4918-A56B-FBBF24BE41F5}" type="slidenum">
              <a:rPr lang="en-US" smtClean="0"/>
              <a:pPr/>
              <a:t>‹#›</a:t>
            </a:fld>
            <a:endParaRPr lang="en-US"/>
          </a:p>
        </p:txBody>
      </p:sp>
    </p:spTree>
    <p:extLst>
      <p:ext uri="{BB962C8B-B14F-4D97-AF65-F5344CB8AC3E}">
        <p14:creationId xmlns:p14="http://schemas.microsoft.com/office/powerpoint/2010/main" val="3431402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Unlike common DC motor types, power is delivered to windings in the stator (case) rather than the rotor. This greatly simplifies mechanical design as power does not have to be delivered to a moving part, but it complicates the electrical design as some sort of switching system needs to be used to deliver power to the different windings.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However, as we will see very shortly</a:t>
            </a:r>
            <a:r>
              <a:rPr lang="en-US" sz="1200" b="0" i="0" kern="1200" baseline="0" dirty="0" smtClean="0">
                <a:solidFill>
                  <a:schemeClr val="tx1"/>
                </a:solidFill>
                <a:latin typeface="+mn-lt"/>
                <a:ea typeface="+mn-ea"/>
                <a:cs typeface="+mn-cs"/>
              </a:rPr>
              <a:t> that w</a:t>
            </a:r>
            <a:r>
              <a:rPr lang="en-US" sz="1200" b="0" i="0" kern="1200" dirty="0" smtClean="0">
                <a:solidFill>
                  <a:schemeClr val="tx1"/>
                </a:solidFill>
                <a:latin typeface="+mn-lt"/>
                <a:ea typeface="+mn-ea"/>
                <a:cs typeface="+mn-cs"/>
              </a:rPr>
              <a:t>ith modern electronic devices, precisely timed switching is not a problem, and therefore SRM is a popular design for modern stepper motors.</a:t>
            </a:r>
            <a:endParaRPr lang="en-US" dirty="0" smtClean="0"/>
          </a:p>
          <a:p>
            <a:endParaRPr lang="en-US" dirty="0"/>
          </a:p>
        </p:txBody>
      </p:sp>
      <p:sp>
        <p:nvSpPr>
          <p:cNvPr id="4" name="Slide Number Placeholder 3"/>
          <p:cNvSpPr>
            <a:spLocks noGrp="1"/>
          </p:cNvSpPr>
          <p:nvPr>
            <p:ph type="sldNum" sz="quarter" idx="10"/>
          </p:nvPr>
        </p:nvSpPr>
        <p:spPr/>
        <p:txBody>
          <a:bodyPr/>
          <a:lstStyle/>
          <a:p>
            <a:fld id="{45E79BAB-1E96-4918-A56B-FBBF24BE41F5}" type="slidenum">
              <a:rPr lang="en-US" smtClean="0"/>
              <a:pPr/>
              <a:t>2</a:t>
            </a:fld>
            <a:endParaRPr lang="en-US"/>
          </a:p>
        </p:txBody>
      </p:sp>
    </p:spTree>
    <p:extLst>
      <p:ext uri="{BB962C8B-B14F-4D97-AF65-F5344CB8AC3E}">
        <p14:creationId xmlns:p14="http://schemas.microsoft.com/office/powerpoint/2010/main" val="289439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E79BAB-1E96-4918-A56B-FBBF24BE41F5}" type="slidenum">
              <a:rPr lang="en-US" smtClean="0"/>
              <a:pPr/>
              <a:t>11</a:t>
            </a:fld>
            <a:endParaRPr lang="en-US"/>
          </a:p>
        </p:txBody>
      </p:sp>
    </p:spTree>
    <p:extLst>
      <p:ext uri="{BB962C8B-B14F-4D97-AF65-F5344CB8AC3E}">
        <p14:creationId xmlns:p14="http://schemas.microsoft.com/office/powerpoint/2010/main" val="3329448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The exact choice of the turn-on and turn-off angles and the magnitude of the phase current, determine the ultimate performance of the SRM. The design of commutation angles, sometimes called firing angles, usually involves the resolution of two conflicting concerns − maximizing the torque output of the motor or maximizing the efficiency of the motor. In general, efficiency is optimized by minimizing the dwell angle (the dwell angle is the angle traversed while the phase conducts), and maximum torque is achieved by maximizing the dwell angle to take advantage of all potential torque output from a given phase. </a:t>
            </a:r>
            <a:endParaRPr lang="en-US" dirty="0"/>
          </a:p>
        </p:txBody>
      </p:sp>
      <p:sp>
        <p:nvSpPr>
          <p:cNvPr id="4" name="Slide Number Placeholder 3"/>
          <p:cNvSpPr>
            <a:spLocks noGrp="1"/>
          </p:cNvSpPr>
          <p:nvPr>
            <p:ph type="sldNum" sz="quarter" idx="10"/>
          </p:nvPr>
        </p:nvSpPr>
        <p:spPr/>
        <p:txBody>
          <a:bodyPr/>
          <a:lstStyle/>
          <a:p>
            <a:fld id="{45E79BAB-1E96-4918-A56B-FBBF24BE41F5}" type="slidenum">
              <a:rPr lang="en-US" smtClean="0"/>
              <a:pPr/>
              <a:t>12</a:t>
            </a:fld>
            <a:endParaRPr lang="en-US"/>
          </a:p>
        </p:txBody>
      </p:sp>
    </p:spTree>
    <p:extLst>
      <p:ext uri="{BB962C8B-B14F-4D97-AF65-F5344CB8AC3E}">
        <p14:creationId xmlns:p14="http://schemas.microsoft.com/office/powerpoint/2010/main" val="3979259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At start, speed is slow, so dwell angle stays longer. This means ripple width is high. As motor speeds up, dwell angle stays for a shorter duration. So, ripple width decreases.</a:t>
            </a:r>
            <a:endParaRPr lang="en-US" dirty="0"/>
          </a:p>
        </p:txBody>
      </p:sp>
      <p:sp>
        <p:nvSpPr>
          <p:cNvPr id="4" name="Slide Number Placeholder 3"/>
          <p:cNvSpPr>
            <a:spLocks noGrp="1"/>
          </p:cNvSpPr>
          <p:nvPr>
            <p:ph type="sldNum" sz="quarter" idx="10"/>
          </p:nvPr>
        </p:nvSpPr>
        <p:spPr/>
        <p:txBody>
          <a:bodyPr/>
          <a:lstStyle/>
          <a:p>
            <a:fld id="{45E79BAB-1E96-4918-A56B-FBBF24BE41F5}" type="slidenum">
              <a:rPr lang="en-US" smtClean="0"/>
              <a:pPr/>
              <a:t>13</a:t>
            </a:fld>
            <a:endParaRPr lang="en-US"/>
          </a:p>
        </p:txBody>
      </p:sp>
    </p:spTree>
    <p:extLst>
      <p:ext uri="{BB962C8B-B14F-4D97-AF65-F5344CB8AC3E}">
        <p14:creationId xmlns:p14="http://schemas.microsoft.com/office/powerpoint/2010/main" val="1957156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p>
        </p:txBody>
      </p:sp>
      <p:sp>
        <p:nvSpPr>
          <p:cNvPr id="4" name="Slide Number Placeholder 3"/>
          <p:cNvSpPr>
            <a:spLocks noGrp="1"/>
          </p:cNvSpPr>
          <p:nvPr>
            <p:ph type="sldNum" sz="quarter" idx="10"/>
          </p:nvPr>
        </p:nvSpPr>
        <p:spPr/>
        <p:txBody>
          <a:bodyPr/>
          <a:lstStyle/>
          <a:p>
            <a:fld id="{45E79BAB-1E96-4918-A56B-FBBF24BE41F5}" type="slidenum">
              <a:rPr lang="en-US" smtClean="0"/>
              <a:pPr/>
              <a:t>14</a:t>
            </a:fld>
            <a:endParaRPr lang="en-US"/>
          </a:p>
        </p:txBody>
      </p:sp>
    </p:spTree>
    <p:extLst>
      <p:ext uri="{BB962C8B-B14F-4D97-AF65-F5344CB8AC3E}">
        <p14:creationId xmlns:p14="http://schemas.microsoft.com/office/powerpoint/2010/main" val="4056009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p>
        </p:txBody>
      </p:sp>
      <p:sp>
        <p:nvSpPr>
          <p:cNvPr id="4" name="Slide Number Placeholder 3"/>
          <p:cNvSpPr>
            <a:spLocks noGrp="1"/>
          </p:cNvSpPr>
          <p:nvPr>
            <p:ph type="sldNum" sz="quarter" idx="10"/>
          </p:nvPr>
        </p:nvSpPr>
        <p:spPr/>
        <p:txBody>
          <a:bodyPr/>
          <a:lstStyle/>
          <a:p>
            <a:fld id="{45E79BAB-1E96-4918-A56B-FBBF24BE41F5}" type="slidenum">
              <a:rPr lang="en-US" smtClean="0"/>
              <a:pPr/>
              <a:t>15</a:t>
            </a:fld>
            <a:endParaRPr lang="en-US"/>
          </a:p>
        </p:txBody>
      </p:sp>
    </p:spTree>
    <p:extLst>
      <p:ext uri="{BB962C8B-B14F-4D97-AF65-F5344CB8AC3E}">
        <p14:creationId xmlns:p14="http://schemas.microsoft.com/office/powerpoint/2010/main" val="1086871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p>
        </p:txBody>
      </p:sp>
      <p:sp>
        <p:nvSpPr>
          <p:cNvPr id="4" name="Slide Number Placeholder 3"/>
          <p:cNvSpPr>
            <a:spLocks noGrp="1"/>
          </p:cNvSpPr>
          <p:nvPr>
            <p:ph type="sldNum" sz="quarter" idx="10"/>
          </p:nvPr>
        </p:nvSpPr>
        <p:spPr/>
        <p:txBody>
          <a:bodyPr/>
          <a:lstStyle/>
          <a:p>
            <a:fld id="{45E79BAB-1E96-4918-A56B-FBBF24BE41F5}" type="slidenum">
              <a:rPr lang="en-US" smtClean="0"/>
              <a:pPr/>
              <a:t>16</a:t>
            </a:fld>
            <a:endParaRPr lang="en-US"/>
          </a:p>
        </p:txBody>
      </p:sp>
    </p:spTree>
    <p:extLst>
      <p:ext uri="{BB962C8B-B14F-4D97-AF65-F5344CB8AC3E}">
        <p14:creationId xmlns:p14="http://schemas.microsoft.com/office/powerpoint/2010/main" val="2014565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E79BAB-1E96-4918-A56B-FBBF24BE41F5}" type="slidenum">
              <a:rPr lang="en-US" smtClean="0"/>
              <a:pPr/>
              <a:t>3</a:t>
            </a:fld>
            <a:endParaRPr lang="en-US"/>
          </a:p>
        </p:txBody>
      </p:sp>
    </p:spTree>
    <p:extLst>
      <p:ext uri="{BB962C8B-B14F-4D97-AF65-F5344CB8AC3E}">
        <p14:creationId xmlns:p14="http://schemas.microsoft.com/office/powerpoint/2010/main" val="1996459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Unlike common DC motor types, power is delivered to windings in the stator (case) rather than the rotor. This greatly simplifies mechanical design as power does not have to be delivered to a moving part, but it complicates the electrical design as some sort of switching system needs to be used to deliver power to the different windings.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However, as we will see very shortly</a:t>
            </a:r>
            <a:r>
              <a:rPr lang="en-US" sz="1200" b="0" i="0" kern="1200" baseline="0" dirty="0" smtClean="0">
                <a:solidFill>
                  <a:schemeClr val="tx1"/>
                </a:solidFill>
                <a:latin typeface="+mn-lt"/>
                <a:ea typeface="+mn-ea"/>
                <a:cs typeface="+mn-cs"/>
              </a:rPr>
              <a:t> that w</a:t>
            </a:r>
            <a:r>
              <a:rPr lang="en-US" sz="1200" b="0" i="0" kern="1200" dirty="0" smtClean="0">
                <a:solidFill>
                  <a:schemeClr val="tx1"/>
                </a:solidFill>
                <a:latin typeface="+mn-lt"/>
                <a:ea typeface="+mn-ea"/>
                <a:cs typeface="+mn-cs"/>
              </a:rPr>
              <a:t>ith modern electronic devices, precisely timed switching is not a problem, and therefore SRM is a popular design for modern stepper motors.</a:t>
            </a:r>
            <a:endParaRPr lang="en-US" dirty="0" smtClean="0"/>
          </a:p>
          <a:p>
            <a:endParaRPr lang="en-US" dirty="0"/>
          </a:p>
        </p:txBody>
      </p:sp>
      <p:sp>
        <p:nvSpPr>
          <p:cNvPr id="4" name="Slide Number Placeholder 3"/>
          <p:cNvSpPr>
            <a:spLocks noGrp="1"/>
          </p:cNvSpPr>
          <p:nvPr>
            <p:ph type="sldNum" sz="quarter" idx="10"/>
          </p:nvPr>
        </p:nvSpPr>
        <p:spPr/>
        <p:txBody>
          <a:bodyPr/>
          <a:lstStyle/>
          <a:p>
            <a:fld id="{45E79BAB-1E96-4918-A56B-FBBF24BE41F5}" type="slidenum">
              <a:rPr lang="en-US" smtClean="0"/>
              <a:pPr/>
              <a:t>4</a:t>
            </a:fld>
            <a:endParaRPr lang="en-US"/>
          </a:p>
        </p:txBody>
      </p:sp>
    </p:spTree>
    <p:extLst>
      <p:ext uri="{BB962C8B-B14F-4D97-AF65-F5344CB8AC3E}">
        <p14:creationId xmlns:p14="http://schemas.microsoft.com/office/powerpoint/2010/main" val="3761888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basic operating principle of the SRM is quite simple; as current is passed through one of the stator windings, torque is generated by the tendency of the rotor to align with the excited stator pole. The direction of torque generated is a function of the rotor position with respect to the energized phase, and is independent of the direction of current flow through the phase winding. Continuous torque can be produced by intelligently synchronizing each phase’s excitation with the rotor position. By varying the number of phases, the number of stator poles, and the number of rotor poles, many different SRM geometries can be realized.</a:t>
            </a:r>
          </a:p>
          <a:p>
            <a:endParaRPr lang="en-US" dirty="0" smtClean="0"/>
          </a:p>
          <a:p>
            <a:r>
              <a:rPr lang="en-US" dirty="0" smtClean="0"/>
              <a:t>This</a:t>
            </a:r>
            <a:r>
              <a:rPr lang="en-US" baseline="0" dirty="0" smtClean="0"/>
              <a:t> is shown in this figure.</a:t>
            </a:r>
            <a:endParaRPr lang="en-US" dirty="0"/>
          </a:p>
        </p:txBody>
      </p:sp>
      <p:sp>
        <p:nvSpPr>
          <p:cNvPr id="4" name="Slide Number Placeholder 3"/>
          <p:cNvSpPr>
            <a:spLocks noGrp="1"/>
          </p:cNvSpPr>
          <p:nvPr>
            <p:ph type="sldNum" sz="quarter" idx="10"/>
          </p:nvPr>
        </p:nvSpPr>
        <p:spPr/>
        <p:txBody>
          <a:bodyPr/>
          <a:lstStyle/>
          <a:p>
            <a:fld id="{45E79BAB-1E96-4918-A56B-FBBF24BE41F5}" type="slidenum">
              <a:rPr lang="en-US" smtClean="0"/>
              <a:pPr/>
              <a:t>5</a:t>
            </a:fld>
            <a:endParaRPr lang="en-US"/>
          </a:p>
        </p:txBody>
      </p:sp>
    </p:spTree>
    <p:extLst>
      <p:ext uri="{BB962C8B-B14F-4D97-AF65-F5344CB8AC3E}">
        <p14:creationId xmlns:p14="http://schemas.microsoft.com/office/powerpoint/2010/main" val="974110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Like other motors that</a:t>
            </a:r>
            <a:r>
              <a:rPr lang="en-US" baseline="0" dirty="0" smtClean="0"/>
              <a:t> we have studied in class</a:t>
            </a:r>
            <a:r>
              <a:rPr lang="en-US" dirty="0" smtClean="0"/>
              <a:t>, torque is limited by maximum allowed current, and speed by the available bus voltage. With increasing shaft speed, a current limit region persists until the rotor reaches a speed where the back-EMF of the motor is such that, given the DC bus voltage limitation we can get no more current in the winding—thus no more torque from the motor. At this point, called the base speed, and beyond, the shaft output power remains constant, and at it’s maximum. At still higher speeds, the back-EMF increases and the shaft output power begins to drop. This region is characterized by the product of torque and the square of speed remaining constant</a:t>
            </a:r>
            <a:endParaRPr lang="en-US" dirty="0"/>
          </a:p>
        </p:txBody>
      </p:sp>
      <p:sp>
        <p:nvSpPr>
          <p:cNvPr id="4" name="Slide Number Placeholder 3"/>
          <p:cNvSpPr>
            <a:spLocks noGrp="1"/>
          </p:cNvSpPr>
          <p:nvPr>
            <p:ph type="sldNum" sz="quarter" idx="10"/>
          </p:nvPr>
        </p:nvSpPr>
        <p:spPr/>
        <p:txBody>
          <a:bodyPr/>
          <a:lstStyle/>
          <a:p>
            <a:fld id="{45E79BAB-1E96-4918-A56B-FBBF24BE41F5}" type="slidenum">
              <a:rPr lang="en-US" smtClean="0"/>
              <a:pPr/>
              <a:t>6</a:t>
            </a:fld>
            <a:endParaRPr lang="en-US"/>
          </a:p>
        </p:txBody>
      </p:sp>
    </p:spTree>
    <p:extLst>
      <p:ext uri="{BB962C8B-B14F-4D97-AF65-F5344CB8AC3E}">
        <p14:creationId xmlns:p14="http://schemas.microsoft.com/office/powerpoint/2010/main" val="3637169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This differs from the apparently similar</a:t>
            </a:r>
            <a:r>
              <a:rPr lang="en-US" sz="1200" b="0" i="0" kern="1200" baseline="0" dirty="0" smtClean="0">
                <a:solidFill>
                  <a:schemeClr val="tx1"/>
                </a:solidFill>
                <a:latin typeface="+mn-lt"/>
                <a:ea typeface="+mn-ea"/>
                <a:cs typeface="+mn-cs"/>
              </a:rPr>
              <a:t> induction motor</a:t>
            </a:r>
            <a:r>
              <a:rPr lang="en-US" sz="1200" b="0" i="0" kern="1200" dirty="0" smtClean="0">
                <a:solidFill>
                  <a:schemeClr val="tx1"/>
                </a:solidFill>
                <a:latin typeface="+mn-lt"/>
                <a:ea typeface="+mn-ea"/>
                <a:cs typeface="+mn-cs"/>
              </a:rPr>
              <a:t> which also has windings that are </a:t>
            </a:r>
            <a:r>
              <a:rPr lang="en-US" sz="1200" b="0" i="0" kern="1200" dirty="0" err="1" smtClean="0">
                <a:solidFill>
                  <a:schemeClr val="tx1"/>
                </a:solidFill>
                <a:latin typeface="+mn-lt"/>
                <a:ea typeface="+mn-ea"/>
                <a:cs typeface="+mn-cs"/>
              </a:rPr>
              <a:t>energised</a:t>
            </a:r>
            <a:r>
              <a:rPr lang="en-US" sz="1200" b="0" i="0" kern="1200" dirty="0" smtClean="0">
                <a:solidFill>
                  <a:schemeClr val="tx1"/>
                </a:solidFill>
                <a:latin typeface="+mn-lt"/>
                <a:ea typeface="+mn-ea"/>
                <a:cs typeface="+mn-cs"/>
              </a:rPr>
              <a:t> in a rotating phased sequence, in that the magnetization of the rotor is static (a salient pole that is made 'North' remains so as the motor rotates) while an induction motor has slip, and rotates at slightly less than synchronous speed. This absence of slip makes it possible to know the rotor position exactly, and the motor can be stepped arbitrarily slowly.</a:t>
            </a:r>
            <a:endParaRPr lang="en-US" dirty="0"/>
          </a:p>
        </p:txBody>
      </p:sp>
      <p:sp>
        <p:nvSpPr>
          <p:cNvPr id="4" name="Slide Number Placeholder 3"/>
          <p:cNvSpPr>
            <a:spLocks noGrp="1"/>
          </p:cNvSpPr>
          <p:nvPr>
            <p:ph type="sldNum" sz="quarter" idx="10"/>
          </p:nvPr>
        </p:nvSpPr>
        <p:spPr/>
        <p:txBody>
          <a:bodyPr/>
          <a:lstStyle/>
          <a:p>
            <a:fld id="{45E79BAB-1E96-4918-A56B-FBBF24BE41F5}" type="slidenum">
              <a:rPr lang="en-US" smtClean="0"/>
              <a:pPr/>
              <a:t>7</a:t>
            </a:fld>
            <a:endParaRPr lang="en-US"/>
          </a:p>
        </p:txBody>
      </p:sp>
    </p:spTree>
    <p:extLst>
      <p:ext uri="{BB962C8B-B14F-4D97-AF65-F5344CB8AC3E}">
        <p14:creationId xmlns:p14="http://schemas.microsoft.com/office/powerpoint/2010/main" val="2201508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If the poles A0 and A1 are </a:t>
            </a:r>
            <a:r>
              <a:rPr lang="en-US" sz="1200" b="0" i="0" kern="1200" dirty="0" err="1" smtClean="0">
                <a:solidFill>
                  <a:schemeClr val="tx1"/>
                </a:solidFill>
                <a:latin typeface="+mn-lt"/>
                <a:ea typeface="+mn-ea"/>
                <a:cs typeface="+mn-cs"/>
              </a:rPr>
              <a:t>energised</a:t>
            </a:r>
            <a:r>
              <a:rPr lang="en-US" sz="1200" b="0" i="0" kern="1200" dirty="0" smtClean="0">
                <a:solidFill>
                  <a:schemeClr val="tx1"/>
                </a:solidFill>
                <a:latin typeface="+mn-lt"/>
                <a:ea typeface="+mn-ea"/>
                <a:cs typeface="+mn-cs"/>
              </a:rPr>
              <a:t> then the rotor will align itself with these poles. Once this has occurred it is possible for the stator poles to be de-</a:t>
            </a:r>
            <a:r>
              <a:rPr lang="en-US" sz="1200" b="0" i="0" kern="1200" dirty="0" err="1" smtClean="0">
                <a:solidFill>
                  <a:schemeClr val="tx1"/>
                </a:solidFill>
                <a:latin typeface="+mn-lt"/>
                <a:ea typeface="+mn-ea"/>
                <a:cs typeface="+mn-cs"/>
              </a:rPr>
              <a:t>energised</a:t>
            </a:r>
            <a:r>
              <a:rPr lang="en-US" sz="1200" b="0" i="0" kern="1200" dirty="0" smtClean="0">
                <a:solidFill>
                  <a:schemeClr val="tx1"/>
                </a:solidFill>
                <a:latin typeface="+mn-lt"/>
                <a:ea typeface="+mn-ea"/>
                <a:cs typeface="+mn-cs"/>
              </a:rPr>
              <a:t> before the stator poles of B0 and B1 are energized. The rotor is now positioned at the stator poles b. This sequence continues through c before arriving back at the start. This sequence can also be reversed to achieve motion in the opposite direction. This sequence can be found to be unstable, however.</a:t>
            </a:r>
            <a:endParaRPr lang="en-US" dirty="0"/>
          </a:p>
        </p:txBody>
      </p:sp>
      <p:sp>
        <p:nvSpPr>
          <p:cNvPr id="4" name="Slide Number Placeholder 3"/>
          <p:cNvSpPr>
            <a:spLocks noGrp="1"/>
          </p:cNvSpPr>
          <p:nvPr>
            <p:ph type="sldNum" sz="quarter" idx="10"/>
          </p:nvPr>
        </p:nvSpPr>
        <p:spPr/>
        <p:txBody>
          <a:bodyPr/>
          <a:lstStyle/>
          <a:p>
            <a:fld id="{45E79BAB-1E96-4918-A56B-FBBF24BE41F5}" type="slidenum">
              <a:rPr lang="en-US" smtClean="0"/>
              <a:pPr/>
              <a:t>8</a:t>
            </a:fld>
            <a:endParaRPr lang="en-US"/>
          </a:p>
        </p:txBody>
      </p:sp>
    </p:spTree>
    <p:extLst>
      <p:ext uri="{BB962C8B-B14F-4D97-AF65-F5344CB8AC3E}">
        <p14:creationId xmlns:p14="http://schemas.microsoft.com/office/powerpoint/2010/main" val="697736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much more stable system can be found by using the following "</a:t>
            </a:r>
            <a:r>
              <a:rPr lang="en-US" sz="1200" b="0" i="0" kern="1200" dirty="0" err="1" smtClean="0">
                <a:solidFill>
                  <a:schemeClr val="tx1"/>
                </a:solidFill>
                <a:latin typeface="+mn-lt"/>
                <a:ea typeface="+mn-ea"/>
                <a:cs typeface="+mn-cs"/>
              </a:rPr>
              <a:t>quadrature</a:t>
            </a:r>
            <a:r>
              <a:rPr lang="en-US" sz="1200" b="0" i="0" kern="1200" dirty="0" smtClean="0">
                <a:solidFill>
                  <a:schemeClr val="tx1"/>
                </a:solidFill>
                <a:latin typeface="+mn-lt"/>
                <a:ea typeface="+mn-ea"/>
                <a:cs typeface="+mn-cs"/>
              </a:rPr>
              <a:t>" sequence. First, stator poles A0 and A1 are energized. Then stator poles of B0 and B1 are energized which pulls the rotor so that it is aligned in between the stator poles of A and B. Following this the stator poles of A are de-energized and the rotor continues on to be aligned with the stator poles of B, this sequence continues through BC, C and CA before a full rotation has occurred. This sequence can also be reversed to achieve motion in the opposite direction. As at any time two coils are </a:t>
            </a:r>
            <a:r>
              <a:rPr lang="en-US" sz="1200" b="0" i="0" kern="1200" dirty="0" err="1" smtClean="0">
                <a:solidFill>
                  <a:schemeClr val="tx1"/>
                </a:solidFill>
                <a:latin typeface="+mn-lt"/>
                <a:ea typeface="+mn-ea"/>
                <a:cs typeface="+mn-cs"/>
              </a:rPr>
              <a:t>energised</a:t>
            </a:r>
            <a:r>
              <a:rPr lang="en-US" sz="1200" b="0" i="0" kern="1200" dirty="0" smtClean="0">
                <a:solidFill>
                  <a:schemeClr val="tx1"/>
                </a:solidFill>
                <a:latin typeface="+mn-lt"/>
                <a:ea typeface="+mn-ea"/>
                <a:cs typeface="+mn-cs"/>
              </a:rPr>
              <a:t>, and there are more steps between positions with identical </a:t>
            </a:r>
            <a:r>
              <a:rPr lang="en-US" sz="1200" b="0" i="0" kern="1200" dirty="0" err="1" smtClean="0">
                <a:solidFill>
                  <a:schemeClr val="tx1"/>
                </a:solidFill>
                <a:latin typeface="+mn-lt"/>
                <a:ea typeface="+mn-ea"/>
                <a:cs typeface="+mn-cs"/>
              </a:rPr>
              <a:t>magnetisation</a:t>
            </a:r>
            <a:r>
              <a:rPr lang="en-US" sz="1200" b="0" i="0" kern="1200" dirty="0" smtClean="0">
                <a:solidFill>
                  <a:schemeClr val="tx1"/>
                </a:solidFill>
                <a:latin typeface="+mn-lt"/>
                <a:ea typeface="+mn-ea"/>
                <a:cs typeface="+mn-cs"/>
              </a:rPr>
              <a:t>, so the onset of missed steps occurs at higher speeds or loads.</a:t>
            </a:r>
            <a:endParaRPr lang="en-US" dirty="0"/>
          </a:p>
        </p:txBody>
      </p:sp>
      <p:sp>
        <p:nvSpPr>
          <p:cNvPr id="4" name="Slide Number Placeholder 3"/>
          <p:cNvSpPr>
            <a:spLocks noGrp="1"/>
          </p:cNvSpPr>
          <p:nvPr>
            <p:ph type="sldNum" sz="quarter" idx="10"/>
          </p:nvPr>
        </p:nvSpPr>
        <p:spPr/>
        <p:txBody>
          <a:bodyPr/>
          <a:lstStyle/>
          <a:p>
            <a:fld id="{45E79BAB-1E96-4918-A56B-FBBF24BE41F5}" type="slidenum">
              <a:rPr lang="en-US" smtClean="0"/>
              <a:pPr/>
              <a:t>9</a:t>
            </a:fld>
            <a:endParaRPr lang="en-US"/>
          </a:p>
        </p:txBody>
      </p:sp>
    </p:spTree>
    <p:extLst>
      <p:ext uri="{BB962C8B-B14F-4D97-AF65-F5344CB8AC3E}">
        <p14:creationId xmlns:p14="http://schemas.microsoft.com/office/powerpoint/2010/main" val="1661607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There are 3 phases in an asymmetric bridge converter corresponding to the phases of the switched reluctance motor. If both of the power switches on either side of the phase are turned on, then that corresponding phase shall be actuated. Once the current has risen above the set value, the switch shall turn off. The energy now stored within the motor winding shall now maintain the current in the same direction until that energy is depleted.</a:t>
            </a:r>
            <a:endParaRPr lang="en-US" dirty="0"/>
          </a:p>
        </p:txBody>
      </p:sp>
      <p:sp>
        <p:nvSpPr>
          <p:cNvPr id="4" name="Slide Number Placeholder 3"/>
          <p:cNvSpPr>
            <a:spLocks noGrp="1"/>
          </p:cNvSpPr>
          <p:nvPr>
            <p:ph type="sldNum" sz="quarter" idx="10"/>
          </p:nvPr>
        </p:nvSpPr>
        <p:spPr/>
        <p:txBody>
          <a:bodyPr/>
          <a:lstStyle/>
          <a:p>
            <a:fld id="{45E79BAB-1E96-4918-A56B-FBBF24BE41F5}" type="slidenum">
              <a:rPr lang="en-US" smtClean="0"/>
              <a:pPr/>
              <a:t>10</a:t>
            </a:fld>
            <a:endParaRPr lang="en-US"/>
          </a:p>
        </p:txBody>
      </p:sp>
    </p:spTree>
    <p:extLst>
      <p:ext uri="{BB962C8B-B14F-4D97-AF65-F5344CB8AC3E}">
        <p14:creationId xmlns:p14="http://schemas.microsoft.com/office/powerpoint/2010/main" val="4216190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12/31/2015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pPr/>
              <a:t>12/31/2015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pPr/>
              <a:t>12/31/2015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pPr/>
              <a:t>12/31/2015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pPr/>
              <a:t>12/31/2015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pPr/>
              <a:t>12/31/2015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pPr/>
              <a:t>12/31/2015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pPr/>
              <a:t>12/31/2015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pPr/>
              <a:t>12/31/2015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5586B75A-687E-405C-8A0B-8D00578BA2C3}" type="datetimeFigureOut">
              <a:rPr lang="en-US" dirty="0"/>
              <a:pPr/>
              <a:t>12/31/2015</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12/31/2015</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5581" y="524282"/>
            <a:ext cx="10782300" cy="4115042"/>
          </a:xfrm>
        </p:spPr>
        <p:txBody>
          <a:bodyPr/>
          <a:lstStyle/>
          <a:p>
            <a:r>
              <a:rPr lang="en-US" sz="16600" dirty="0" smtClean="0"/>
              <a:t/>
            </a:r>
            <a:br>
              <a:rPr lang="en-US" sz="16600" dirty="0" smtClean="0"/>
            </a:br>
            <a:r>
              <a:rPr lang="en-US" sz="16600" dirty="0" smtClean="0"/>
              <a:t/>
            </a:r>
            <a:br>
              <a:rPr lang="en-US" sz="16600" dirty="0" smtClean="0"/>
            </a:br>
            <a:r>
              <a:rPr lang="en-US" sz="16600" dirty="0" smtClean="0"/>
              <a:t/>
            </a:r>
            <a:br>
              <a:rPr lang="en-US" sz="16600" dirty="0" smtClean="0"/>
            </a:br>
            <a:r>
              <a:rPr lang="en-US" sz="16600" dirty="0" smtClean="0"/>
              <a:t/>
            </a:r>
            <a:br>
              <a:rPr lang="en-US" sz="16600" dirty="0" smtClean="0"/>
            </a:br>
            <a:r>
              <a:rPr lang="en-US" sz="16600" dirty="0" smtClean="0"/>
              <a:t>S</a:t>
            </a:r>
            <a:r>
              <a:rPr lang="en-US" sz="8000" dirty="0" smtClean="0"/>
              <a:t>WITCHED </a:t>
            </a:r>
            <a:r>
              <a:rPr lang="en-US" sz="16600" dirty="0" smtClean="0"/>
              <a:t>R</a:t>
            </a:r>
            <a:r>
              <a:rPr lang="en-US" sz="8000" dirty="0" smtClean="0"/>
              <a:t>ELUCTANCE </a:t>
            </a:r>
            <a:r>
              <a:rPr lang="en-US" sz="16600" dirty="0" smtClean="0"/>
              <a:t>M</a:t>
            </a:r>
            <a:r>
              <a:rPr lang="en-US" sz="8000" dirty="0" smtClean="0"/>
              <a:t>OTORS</a:t>
            </a:r>
            <a:endParaRPr lang="en-US" dirty="0"/>
          </a:p>
        </p:txBody>
      </p:sp>
      <p:sp>
        <p:nvSpPr>
          <p:cNvPr id="3" name="Subtitle 2"/>
          <p:cNvSpPr>
            <a:spLocks noGrp="1"/>
          </p:cNvSpPr>
          <p:nvPr>
            <p:ph type="subTitle" idx="1"/>
          </p:nvPr>
        </p:nvSpPr>
        <p:spPr>
          <a:xfrm>
            <a:off x="544419" y="4892676"/>
            <a:ext cx="9228201" cy="1645920"/>
          </a:xfrm>
        </p:spPr>
        <p:txBody>
          <a:bodyPr>
            <a:normAutofit fontScale="92500" lnSpcReduction="20000"/>
          </a:bodyPr>
          <a:lstStyle/>
          <a:p>
            <a:pPr>
              <a:buFontTx/>
              <a:buChar char="-"/>
            </a:pPr>
            <a:r>
              <a:rPr lang="en-US" sz="2800" dirty="0" smtClean="0"/>
              <a:t> </a:t>
            </a:r>
            <a:r>
              <a:rPr lang="en-US" sz="2800" dirty="0" err="1" smtClean="0"/>
              <a:t>Usman</a:t>
            </a:r>
            <a:r>
              <a:rPr lang="en-US" sz="2800" dirty="0" smtClean="0"/>
              <a:t> </a:t>
            </a:r>
            <a:r>
              <a:rPr lang="en-US" sz="2800" dirty="0" err="1" smtClean="0"/>
              <a:t>Mahmood</a:t>
            </a:r>
            <a:r>
              <a:rPr lang="en-US" sz="2800" dirty="0" smtClean="0"/>
              <a:t> Khan</a:t>
            </a:r>
          </a:p>
          <a:p>
            <a:pPr>
              <a:buFontTx/>
              <a:buChar char="-"/>
            </a:pPr>
            <a:r>
              <a:rPr lang="en-US" sz="2800" dirty="0" err="1" smtClean="0"/>
              <a:t>Muahammad</a:t>
            </a:r>
            <a:r>
              <a:rPr lang="en-US" sz="2800" dirty="0" smtClean="0"/>
              <a:t> Abdullah </a:t>
            </a:r>
            <a:r>
              <a:rPr lang="en-US" sz="2800" dirty="0" err="1" smtClean="0"/>
              <a:t>Ahsan</a:t>
            </a:r>
            <a:endParaRPr lang="en-US" sz="2800" dirty="0" smtClean="0"/>
          </a:p>
          <a:p>
            <a:pPr>
              <a:buFontTx/>
              <a:buChar char="-"/>
            </a:pPr>
            <a:r>
              <a:rPr lang="en-US" sz="2800" dirty="0" err="1" smtClean="0"/>
              <a:t>Fahad</a:t>
            </a:r>
            <a:r>
              <a:rPr lang="en-US" sz="2800" dirty="0" smtClean="0"/>
              <a:t> </a:t>
            </a:r>
            <a:r>
              <a:rPr lang="en-US" sz="2800" dirty="0" err="1" smtClean="0"/>
              <a:t>Fareed</a:t>
            </a:r>
            <a:endParaRPr lang="en-US" sz="2800" dirty="0" smtClean="0"/>
          </a:p>
          <a:p>
            <a:r>
              <a:rPr lang="en-US" sz="2800" dirty="0" smtClean="0"/>
              <a:t>- Osama </a:t>
            </a:r>
            <a:r>
              <a:rPr lang="en-US" sz="2800" dirty="0" err="1" smtClean="0"/>
              <a:t>Imran</a:t>
            </a:r>
            <a:endParaRPr lang="en-US" sz="2800" dirty="0"/>
          </a:p>
        </p:txBody>
      </p:sp>
    </p:spTree>
    <p:extLst>
      <p:ext uri="{BB962C8B-B14F-4D97-AF65-F5344CB8AC3E}">
        <p14:creationId xmlns:p14="http://schemas.microsoft.com/office/powerpoint/2010/main" val="1347709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0575" y="1502230"/>
            <a:ext cx="11023745" cy="5355770"/>
          </a:xfrm>
        </p:spPr>
        <p:txBody>
          <a:bodyPr/>
          <a:lstStyle/>
          <a:p>
            <a:pPr algn="ctr"/>
            <a:endParaRPr lang="en-US" sz="2400" i="1" dirty="0" smtClean="0"/>
          </a:p>
        </p:txBody>
      </p:sp>
      <p:sp>
        <p:nvSpPr>
          <p:cNvPr id="4" name="Title 1"/>
          <p:cNvSpPr>
            <a:spLocks noGrp="1"/>
          </p:cNvSpPr>
          <p:nvPr>
            <p:ph type="ctrTitle"/>
          </p:nvPr>
        </p:nvSpPr>
        <p:spPr>
          <a:xfrm>
            <a:off x="1058008" y="0"/>
            <a:ext cx="10782300" cy="1090488"/>
          </a:xfrm>
        </p:spPr>
        <p:txBody>
          <a:bodyPr/>
          <a:lstStyle/>
          <a:p>
            <a:pPr algn="ctr"/>
            <a:r>
              <a:rPr lang="en-US" sz="4800" dirty="0" smtClean="0"/>
              <a:t>POWER CIRCUITRY [</a:t>
            </a:r>
            <a:r>
              <a:rPr lang="en-US" sz="2800" dirty="0" smtClean="0"/>
              <a:t>ASSYMETRIC BRIDGE CONVERTER</a:t>
            </a:r>
            <a:r>
              <a:rPr lang="en-US" sz="4800" dirty="0" smtClean="0"/>
              <a:t>]</a:t>
            </a:r>
            <a:endParaRPr lang="en-US" sz="4800" dirty="0"/>
          </a:p>
        </p:txBody>
      </p:sp>
      <p:pic>
        <p:nvPicPr>
          <p:cNvPr id="5" name="Picture 4" descr="Asymmetric_Bridge_Converter.svg.png"/>
          <p:cNvPicPr>
            <a:picLocks noChangeAspect="1"/>
          </p:cNvPicPr>
          <p:nvPr/>
        </p:nvPicPr>
        <p:blipFill>
          <a:blip r:embed="rId3"/>
          <a:stretch>
            <a:fillRect/>
          </a:stretch>
        </p:blipFill>
        <p:spPr>
          <a:xfrm>
            <a:off x="1635368" y="1623194"/>
            <a:ext cx="8792307" cy="4943315"/>
          </a:xfrm>
          <a:prstGeom prst="rect">
            <a:avLst/>
          </a:prstGeom>
        </p:spPr>
      </p:pic>
    </p:spTree>
    <p:extLst>
      <p:ext uri="{BB962C8B-B14F-4D97-AF65-F5344CB8AC3E}">
        <p14:creationId xmlns:p14="http://schemas.microsoft.com/office/powerpoint/2010/main" val="1347709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0575" y="1214847"/>
            <a:ext cx="11023745" cy="5355770"/>
          </a:xfrm>
        </p:spPr>
        <p:txBody>
          <a:bodyPr>
            <a:normAutofit/>
          </a:bodyPr>
          <a:lstStyle/>
          <a:p>
            <a:pPr algn="ctr"/>
            <a:endParaRPr lang="en-US" sz="9600" dirty="0" smtClean="0"/>
          </a:p>
          <a:p>
            <a:pPr algn="ctr"/>
            <a:r>
              <a:rPr lang="en-US" sz="9600" dirty="0" smtClean="0"/>
              <a:t>SIMULATION</a:t>
            </a:r>
            <a:endParaRPr lang="en-US" sz="7200" dirty="0"/>
          </a:p>
        </p:txBody>
      </p:sp>
    </p:spTree>
    <p:extLst>
      <p:ext uri="{BB962C8B-B14F-4D97-AF65-F5344CB8AC3E}">
        <p14:creationId xmlns:p14="http://schemas.microsoft.com/office/powerpoint/2010/main" val="1347709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0575" y="1502230"/>
            <a:ext cx="11023745" cy="5355770"/>
          </a:xfrm>
        </p:spPr>
        <p:txBody>
          <a:bodyPr>
            <a:normAutofit/>
          </a:bodyPr>
          <a:lstStyle/>
          <a:p>
            <a:pPr algn="ctr"/>
            <a:r>
              <a:rPr lang="en-US" sz="3600" dirty="0" smtClean="0"/>
              <a:t>T</a:t>
            </a:r>
            <a:r>
              <a:rPr lang="en-US" sz="2800" dirty="0" smtClean="0"/>
              <a:t>he turn-on and turn-off angles and the magnitude of the phase current, determine the </a:t>
            </a:r>
            <a:r>
              <a:rPr lang="en-US" sz="2800" dirty="0" smtClean="0">
                <a:solidFill>
                  <a:schemeClr val="bg2"/>
                </a:solidFill>
              </a:rPr>
              <a:t>ultimate performance </a:t>
            </a:r>
            <a:r>
              <a:rPr lang="en-US" sz="2800" dirty="0" smtClean="0"/>
              <a:t>of the SRM.</a:t>
            </a:r>
          </a:p>
          <a:p>
            <a:pPr algn="ctr"/>
            <a:endParaRPr lang="en-US" sz="2800" i="1" dirty="0" smtClean="0"/>
          </a:p>
          <a:p>
            <a:pPr algn="ctr"/>
            <a:r>
              <a:rPr lang="en-US" sz="2800" u="sng" dirty="0" smtClean="0"/>
              <a:t>Tradeoff:</a:t>
            </a:r>
          </a:p>
          <a:p>
            <a:pPr algn="ctr"/>
            <a:r>
              <a:rPr lang="en-US" sz="2800" i="1" dirty="0" smtClean="0"/>
              <a:t>Maximizing the </a:t>
            </a:r>
            <a:r>
              <a:rPr lang="en-US" sz="2800" i="1" dirty="0" smtClean="0">
                <a:solidFill>
                  <a:schemeClr val="bg2"/>
                </a:solidFill>
              </a:rPr>
              <a:t>torque output </a:t>
            </a:r>
            <a:r>
              <a:rPr lang="en-US" sz="2800" i="1" dirty="0" smtClean="0"/>
              <a:t>of the motor </a:t>
            </a:r>
            <a:r>
              <a:rPr lang="en-US" sz="2800" i="1" dirty="0" smtClean="0"/>
              <a:t>OR</a:t>
            </a:r>
            <a:r>
              <a:rPr lang="en-US" sz="2800" i="1" dirty="0" smtClean="0"/>
              <a:t> </a:t>
            </a:r>
            <a:r>
              <a:rPr lang="en-US" sz="2800" i="1" dirty="0" smtClean="0"/>
              <a:t>maximizing </a:t>
            </a:r>
            <a:r>
              <a:rPr lang="en-US" sz="2800" i="1" dirty="0" smtClean="0">
                <a:solidFill>
                  <a:schemeClr val="bg2"/>
                </a:solidFill>
              </a:rPr>
              <a:t>the efficiency </a:t>
            </a:r>
            <a:r>
              <a:rPr lang="en-US" sz="2800" i="1" dirty="0" smtClean="0"/>
              <a:t>of the motor.</a:t>
            </a:r>
          </a:p>
          <a:p>
            <a:pPr algn="ctr"/>
            <a:endParaRPr lang="en-US" sz="2800" i="1" u="sng" dirty="0" smtClean="0"/>
          </a:p>
          <a:p>
            <a:pPr algn="ctr">
              <a:buFontTx/>
              <a:buChar char="-"/>
            </a:pPr>
            <a:r>
              <a:rPr lang="en-US" sz="2800" dirty="0" smtClean="0"/>
              <a:t>Efficiency is optimized by </a:t>
            </a:r>
            <a:r>
              <a:rPr lang="en-US" sz="2800" dirty="0" smtClean="0">
                <a:solidFill>
                  <a:schemeClr val="bg2"/>
                </a:solidFill>
              </a:rPr>
              <a:t>minimizing</a:t>
            </a:r>
            <a:r>
              <a:rPr lang="en-US" sz="2800" dirty="0" smtClean="0"/>
              <a:t> the dwell angle</a:t>
            </a:r>
          </a:p>
          <a:p>
            <a:pPr algn="ctr"/>
            <a:r>
              <a:rPr lang="en-US" sz="2800" dirty="0" smtClean="0"/>
              <a:t>- Torque is optimized by </a:t>
            </a:r>
            <a:r>
              <a:rPr lang="en-US" sz="2800" dirty="0" smtClean="0">
                <a:solidFill>
                  <a:schemeClr val="bg2"/>
                </a:solidFill>
              </a:rPr>
              <a:t>maximizing</a:t>
            </a:r>
            <a:r>
              <a:rPr lang="en-US" sz="2800" dirty="0" smtClean="0"/>
              <a:t> the dwell angle</a:t>
            </a:r>
          </a:p>
          <a:p>
            <a:pPr algn="ctr"/>
            <a:endParaRPr lang="en-US" sz="2800" u="sng" dirty="0" smtClean="0"/>
          </a:p>
        </p:txBody>
      </p:sp>
      <p:sp>
        <p:nvSpPr>
          <p:cNvPr id="4" name="Title 1"/>
          <p:cNvSpPr>
            <a:spLocks noGrp="1"/>
          </p:cNvSpPr>
          <p:nvPr>
            <p:ph type="ctrTitle"/>
          </p:nvPr>
        </p:nvSpPr>
        <p:spPr>
          <a:xfrm>
            <a:off x="1058008" y="0"/>
            <a:ext cx="10782300" cy="1090488"/>
          </a:xfrm>
        </p:spPr>
        <p:txBody>
          <a:bodyPr/>
          <a:lstStyle/>
          <a:p>
            <a:pPr algn="ctr"/>
            <a:r>
              <a:rPr lang="en-US" sz="4800" dirty="0" smtClean="0"/>
              <a:t>REVISITING ANALYSIS </a:t>
            </a:r>
            <a:r>
              <a:rPr lang="en-US" sz="4800" dirty="0" smtClean="0"/>
              <a:t>[</a:t>
            </a:r>
            <a:r>
              <a:rPr lang="en-US" sz="4000" dirty="0" smtClean="0"/>
              <a:t>1</a:t>
            </a:r>
            <a:r>
              <a:rPr lang="en-US" sz="4800" dirty="0" smtClean="0"/>
              <a:t>]</a:t>
            </a:r>
            <a:endParaRPr lang="en-US" sz="4800" dirty="0"/>
          </a:p>
        </p:txBody>
      </p:sp>
    </p:spTree>
    <p:extLst>
      <p:ext uri="{BB962C8B-B14F-4D97-AF65-F5344CB8AC3E}">
        <p14:creationId xmlns:p14="http://schemas.microsoft.com/office/powerpoint/2010/main" val="1347709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0575" y="1502230"/>
            <a:ext cx="11023745" cy="5355770"/>
          </a:xfrm>
        </p:spPr>
        <p:txBody>
          <a:bodyPr>
            <a:normAutofit/>
          </a:bodyPr>
          <a:lstStyle/>
          <a:p>
            <a:pPr algn="ctr"/>
            <a:endParaRPr lang="en-US" sz="2800" dirty="0" smtClean="0"/>
          </a:p>
          <a:p>
            <a:pPr algn="ctr"/>
            <a:endParaRPr lang="en-US" sz="2800" dirty="0" smtClean="0"/>
          </a:p>
          <a:p>
            <a:pPr algn="ctr"/>
            <a:endParaRPr lang="en-US" sz="2800" dirty="0" smtClean="0"/>
          </a:p>
          <a:p>
            <a:pPr algn="ctr"/>
            <a:r>
              <a:rPr lang="en-US" sz="4000" dirty="0" smtClean="0">
                <a:solidFill>
                  <a:schemeClr val="bg2"/>
                </a:solidFill>
              </a:rPr>
              <a:t>Ripple width </a:t>
            </a:r>
            <a:r>
              <a:rPr lang="en-US" sz="4000" dirty="0" smtClean="0"/>
              <a:t>decreases with increase in </a:t>
            </a:r>
            <a:r>
              <a:rPr lang="en-US" sz="4000" dirty="0" smtClean="0">
                <a:solidFill>
                  <a:schemeClr val="bg2"/>
                </a:solidFill>
              </a:rPr>
              <a:t>speed</a:t>
            </a:r>
            <a:r>
              <a:rPr lang="en-US" sz="4000" dirty="0" smtClean="0"/>
              <a:t>.</a:t>
            </a:r>
          </a:p>
          <a:p>
            <a:pPr algn="ctr"/>
            <a:endParaRPr lang="en-US" sz="2800" u="sng" dirty="0" smtClean="0"/>
          </a:p>
        </p:txBody>
      </p:sp>
      <p:sp>
        <p:nvSpPr>
          <p:cNvPr id="4" name="Title 1"/>
          <p:cNvSpPr>
            <a:spLocks noGrp="1"/>
          </p:cNvSpPr>
          <p:nvPr>
            <p:ph type="ctrTitle"/>
          </p:nvPr>
        </p:nvSpPr>
        <p:spPr>
          <a:xfrm>
            <a:off x="1058008" y="0"/>
            <a:ext cx="10782300" cy="1090488"/>
          </a:xfrm>
        </p:spPr>
        <p:txBody>
          <a:bodyPr/>
          <a:lstStyle/>
          <a:p>
            <a:pPr algn="ctr"/>
            <a:r>
              <a:rPr lang="en-US" sz="4800" dirty="0" smtClean="0"/>
              <a:t>REVISITING ANALYSIS </a:t>
            </a:r>
            <a:r>
              <a:rPr lang="en-US" sz="4800" dirty="0" smtClean="0"/>
              <a:t>[</a:t>
            </a:r>
            <a:r>
              <a:rPr lang="en-US" sz="4000" dirty="0" smtClean="0"/>
              <a:t>2</a:t>
            </a:r>
            <a:r>
              <a:rPr lang="en-US" sz="4800" dirty="0" smtClean="0"/>
              <a:t>]</a:t>
            </a:r>
            <a:endParaRPr lang="en-US" sz="4800" dirty="0"/>
          </a:p>
        </p:txBody>
      </p:sp>
    </p:spTree>
    <p:extLst>
      <p:ext uri="{BB962C8B-B14F-4D97-AF65-F5344CB8AC3E}">
        <p14:creationId xmlns:p14="http://schemas.microsoft.com/office/powerpoint/2010/main" val="1347709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0575" y="1502230"/>
            <a:ext cx="11023745" cy="5355770"/>
          </a:xfrm>
        </p:spPr>
        <p:txBody>
          <a:bodyPr>
            <a:normAutofit/>
          </a:bodyPr>
          <a:lstStyle/>
          <a:p>
            <a:pPr algn="ctr"/>
            <a:endParaRPr lang="en-US" sz="2800" dirty="0" smtClean="0"/>
          </a:p>
          <a:p>
            <a:pPr algn="ctr"/>
            <a:endParaRPr lang="en-US" sz="2800" dirty="0" smtClean="0"/>
          </a:p>
          <a:p>
            <a:pPr algn="ctr"/>
            <a:endParaRPr lang="en-US" sz="2800" dirty="0" smtClean="0"/>
          </a:p>
          <a:p>
            <a:pPr algn="ctr"/>
            <a:r>
              <a:rPr lang="en-US" dirty="0" smtClean="0"/>
              <a:t>The control mechanism of SRM causes </a:t>
            </a:r>
            <a:r>
              <a:rPr lang="en-US" dirty="0" smtClean="0">
                <a:solidFill>
                  <a:schemeClr val="bg2"/>
                </a:solidFill>
              </a:rPr>
              <a:t>torque ripples </a:t>
            </a:r>
            <a:r>
              <a:rPr lang="en-US" dirty="0" smtClean="0"/>
              <a:t>which is one of its main drawbacks</a:t>
            </a:r>
            <a:r>
              <a:rPr lang="en-US" dirty="0" smtClean="0"/>
              <a:t>.</a:t>
            </a:r>
          </a:p>
          <a:p>
            <a:pPr algn="ctr"/>
            <a:endParaRPr lang="en-US" dirty="0"/>
          </a:p>
          <a:p>
            <a:pPr algn="ctr"/>
            <a:r>
              <a:rPr lang="en-US" dirty="0" smtClean="0"/>
              <a:t>Can be lessened by increasing poles &amp; phases.</a:t>
            </a:r>
            <a:endParaRPr lang="en-US" dirty="0" smtClean="0"/>
          </a:p>
          <a:p>
            <a:pPr algn="ctr"/>
            <a:endParaRPr lang="en-US" sz="2800" u="sng" dirty="0" smtClean="0"/>
          </a:p>
        </p:txBody>
      </p:sp>
      <p:sp>
        <p:nvSpPr>
          <p:cNvPr id="4" name="Title 1"/>
          <p:cNvSpPr>
            <a:spLocks noGrp="1"/>
          </p:cNvSpPr>
          <p:nvPr>
            <p:ph type="ctrTitle"/>
          </p:nvPr>
        </p:nvSpPr>
        <p:spPr>
          <a:xfrm>
            <a:off x="1058008" y="0"/>
            <a:ext cx="10782300" cy="1090488"/>
          </a:xfrm>
        </p:spPr>
        <p:txBody>
          <a:bodyPr/>
          <a:lstStyle/>
          <a:p>
            <a:pPr algn="ctr"/>
            <a:r>
              <a:rPr lang="en-US" sz="4800" dirty="0" smtClean="0"/>
              <a:t>REVISITING ANALYSIS </a:t>
            </a:r>
            <a:r>
              <a:rPr lang="en-US" sz="4800" dirty="0" smtClean="0"/>
              <a:t>[</a:t>
            </a:r>
            <a:r>
              <a:rPr lang="en-US" sz="4000" dirty="0" smtClean="0"/>
              <a:t>3</a:t>
            </a:r>
            <a:r>
              <a:rPr lang="en-US" sz="4800" dirty="0" smtClean="0"/>
              <a:t>]</a:t>
            </a:r>
            <a:endParaRPr lang="en-US" sz="4800" dirty="0"/>
          </a:p>
        </p:txBody>
      </p:sp>
    </p:spTree>
    <p:extLst>
      <p:ext uri="{BB962C8B-B14F-4D97-AF65-F5344CB8AC3E}">
        <p14:creationId xmlns:p14="http://schemas.microsoft.com/office/powerpoint/2010/main" val="1347709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0575" y="1502230"/>
            <a:ext cx="11023745" cy="5355770"/>
          </a:xfrm>
        </p:spPr>
        <p:txBody>
          <a:bodyPr>
            <a:normAutofit/>
          </a:bodyPr>
          <a:lstStyle/>
          <a:p>
            <a:pPr algn="ctr"/>
            <a:endParaRPr lang="en-US" sz="2800" dirty="0" smtClean="0"/>
          </a:p>
          <a:p>
            <a:pPr algn="ctr"/>
            <a:r>
              <a:rPr lang="en-US" sz="2800" u="sng" dirty="0" smtClean="0">
                <a:solidFill>
                  <a:schemeClr val="bg2"/>
                </a:solidFill>
              </a:rPr>
              <a:t>Hybrid Electric Vehicles</a:t>
            </a:r>
          </a:p>
          <a:p>
            <a:pPr algn="ctr"/>
            <a:r>
              <a:rPr lang="en-US" sz="2800" dirty="0" smtClean="0"/>
              <a:t>- High Power Output</a:t>
            </a:r>
          </a:p>
          <a:p>
            <a:pPr algn="ctr">
              <a:buFontTx/>
              <a:buChar char="-"/>
            </a:pPr>
            <a:r>
              <a:rPr lang="en-US" sz="2800" dirty="0" smtClean="0"/>
              <a:t>High Starting Torque</a:t>
            </a:r>
          </a:p>
          <a:p>
            <a:pPr algn="ctr">
              <a:buFontTx/>
              <a:buChar char="-"/>
            </a:pPr>
            <a:r>
              <a:rPr lang="en-US" sz="2800" dirty="0" smtClean="0"/>
              <a:t>Wide Speed Range</a:t>
            </a:r>
          </a:p>
          <a:p>
            <a:pPr algn="ctr">
              <a:buFontTx/>
              <a:buChar char="-"/>
            </a:pPr>
            <a:r>
              <a:rPr lang="en-US" sz="2800" dirty="0" smtClean="0"/>
              <a:t>Robust performance</a:t>
            </a:r>
          </a:p>
          <a:p>
            <a:pPr algn="ctr"/>
            <a:r>
              <a:rPr lang="en-US" sz="2800" dirty="0" smtClean="0"/>
              <a:t>- Cheap construction</a:t>
            </a:r>
          </a:p>
          <a:p>
            <a:pPr algn="ctr"/>
            <a:endParaRPr lang="en-US" sz="2800" u="sng" dirty="0" smtClean="0"/>
          </a:p>
        </p:txBody>
      </p:sp>
      <p:sp>
        <p:nvSpPr>
          <p:cNvPr id="4" name="Title 1"/>
          <p:cNvSpPr>
            <a:spLocks noGrp="1"/>
          </p:cNvSpPr>
          <p:nvPr>
            <p:ph type="ctrTitle"/>
          </p:nvPr>
        </p:nvSpPr>
        <p:spPr>
          <a:xfrm>
            <a:off x="1058008" y="0"/>
            <a:ext cx="10782300" cy="1090488"/>
          </a:xfrm>
        </p:spPr>
        <p:txBody>
          <a:bodyPr/>
          <a:lstStyle/>
          <a:p>
            <a:pPr algn="ctr"/>
            <a:r>
              <a:rPr lang="en-US" sz="4800" dirty="0" smtClean="0"/>
              <a:t>CURRENT RESEARCH</a:t>
            </a:r>
            <a:endParaRPr lang="en-US" sz="4800" dirty="0"/>
          </a:p>
        </p:txBody>
      </p:sp>
    </p:spTree>
    <p:extLst>
      <p:ext uri="{BB962C8B-B14F-4D97-AF65-F5344CB8AC3E}">
        <p14:creationId xmlns:p14="http://schemas.microsoft.com/office/powerpoint/2010/main" val="1347709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0575" y="1502230"/>
            <a:ext cx="11023745" cy="5355770"/>
          </a:xfrm>
        </p:spPr>
        <p:txBody>
          <a:bodyPr>
            <a:normAutofit/>
          </a:bodyPr>
          <a:lstStyle/>
          <a:p>
            <a:r>
              <a:rPr lang="en-US" sz="2800" dirty="0" err="1" smtClean="0"/>
              <a:t>DiRenzo</a:t>
            </a:r>
            <a:r>
              <a:rPr lang="en-US" sz="2800" dirty="0" smtClean="0"/>
              <a:t>, M. T. Switched Reluctance Motor Control – Basic Operation and Example Using the TMS320F240. </a:t>
            </a:r>
            <a:r>
              <a:rPr lang="en-US" sz="2800" i="1" dirty="0" smtClean="0"/>
              <a:t>Texas Instruments</a:t>
            </a:r>
          </a:p>
          <a:p>
            <a:endParaRPr lang="en-US" sz="2800" i="1" dirty="0" smtClean="0"/>
          </a:p>
          <a:p>
            <a:r>
              <a:rPr lang="en-US" sz="2800" dirty="0" err="1" smtClean="0"/>
              <a:t>Arefeen</a:t>
            </a:r>
            <a:r>
              <a:rPr lang="en-US" sz="2800" dirty="0" smtClean="0"/>
              <a:t>, M. S. Implementation of a Current Controlled Switched Reluctance Motor Drive Using TMS320F240. </a:t>
            </a:r>
            <a:r>
              <a:rPr lang="en-US" sz="2800" i="1" dirty="0" smtClean="0"/>
              <a:t>Texas Instruments</a:t>
            </a:r>
          </a:p>
          <a:p>
            <a:endParaRPr lang="en-US" sz="2800" i="1" dirty="0" smtClean="0"/>
          </a:p>
          <a:p>
            <a:r>
              <a:rPr lang="en-US" sz="2800" dirty="0" err="1" smtClean="0"/>
              <a:t>Cristian</a:t>
            </a:r>
            <a:r>
              <a:rPr lang="en-US" sz="2800" dirty="0" smtClean="0"/>
              <a:t>, S. et al. Hybrid Electric Vehicles Based on Switched Reluctance Motor Drives.</a:t>
            </a:r>
          </a:p>
          <a:p>
            <a:endParaRPr lang="en-US" sz="2800" i="1" dirty="0" smtClean="0"/>
          </a:p>
          <a:p>
            <a:endParaRPr lang="en-US" sz="2800" dirty="0" smtClean="0"/>
          </a:p>
          <a:p>
            <a:pPr algn="ctr"/>
            <a:endParaRPr lang="en-US" sz="4000" dirty="0" smtClean="0"/>
          </a:p>
          <a:p>
            <a:pPr algn="ctr"/>
            <a:endParaRPr lang="en-US" sz="2800" u="sng" dirty="0" smtClean="0"/>
          </a:p>
        </p:txBody>
      </p:sp>
      <p:sp>
        <p:nvSpPr>
          <p:cNvPr id="4" name="Title 1"/>
          <p:cNvSpPr>
            <a:spLocks noGrp="1"/>
          </p:cNvSpPr>
          <p:nvPr>
            <p:ph type="ctrTitle"/>
          </p:nvPr>
        </p:nvSpPr>
        <p:spPr>
          <a:xfrm>
            <a:off x="1058008" y="0"/>
            <a:ext cx="10782300" cy="1090488"/>
          </a:xfrm>
        </p:spPr>
        <p:txBody>
          <a:bodyPr/>
          <a:lstStyle/>
          <a:p>
            <a:pPr algn="ctr"/>
            <a:r>
              <a:rPr lang="en-US" sz="6000" dirty="0" smtClean="0"/>
              <a:t>R</a:t>
            </a:r>
            <a:r>
              <a:rPr lang="en-US" sz="4800" dirty="0" smtClean="0"/>
              <a:t>EFERENCES</a:t>
            </a:r>
            <a:endParaRPr lang="en-US" sz="4800" dirty="0"/>
          </a:p>
        </p:txBody>
      </p:sp>
    </p:spTree>
    <p:extLst>
      <p:ext uri="{BB962C8B-B14F-4D97-AF65-F5344CB8AC3E}">
        <p14:creationId xmlns:p14="http://schemas.microsoft.com/office/powerpoint/2010/main" val="1347709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0575" y="1214847"/>
            <a:ext cx="11023745" cy="5355770"/>
          </a:xfrm>
        </p:spPr>
        <p:txBody>
          <a:bodyPr/>
          <a:lstStyle/>
          <a:p>
            <a:pPr algn="ctr"/>
            <a:r>
              <a:rPr lang="en-US" sz="4400" dirty="0" smtClean="0"/>
              <a:t>R</a:t>
            </a:r>
            <a:r>
              <a:rPr lang="en-US" dirty="0" smtClean="0"/>
              <a:t>eluctance motor is a kind of </a:t>
            </a:r>
            <a:r>
              <a:rPr lang="en-US" dirty="0" smtClean="0">
                <a:solidFill>
                  <a:schemeClr val="bg2"/>
                </a:solidFill>
              </a:rPr>
              <a:t>stepper motor </a:t>
            </a:r>
            <a:r>
              <a:rPr lang="en-US" dirty="0" smtClean="0"/>
              <a:t>that runs by </a:t>
            </a:r>
            <a:r>
              <a:rPr lang="en-US" dirty="0" smtClean="0">
                <a:solidFill>
                  <a:schemeClr val="bg2"/>
                </a:solidFill>
              </a:rPr>
              <a:t>reluctance torque</a:t>
            </a:r>
            <a:r>
              <a:rPr lang="en-US" dirty="0" smtClean="0"/>
              <a:t>.</a:t>
            </a:r>
          </a:p>
          <a:p>
            <a:pPr algn="ctr"/>
            <a:endParaRPr lang="en-US" dirty="0" smtClean="0"/>
          </a:p>
          <a:p>
            <a:pPr algn="ctr"/>
            <a:r>
              <a:rPr lang="en-US" dirty="0" smtClean="0"/>
              <a:t>In this presentation, we will try to </a:t>
            </a:r>
            <a:r>
              <a:rPr lang="en-US" dirty="0" smtClean="0">
                <a:solidFill>
                  <a:schemeClr val="bg2"/>
                </a:solidFill>
              </a:rPr>
              <a:t>justify</a:t>
            </a:r>
            <a:r>
              <a:rPr lang="en-US" dirty="0" smtClean="0"/>
              <a:t> their increasing usage in applications such as electric &amp; hybrid cars.</a:t>
            </a:r>
            <a:endParaRPr lang="en-US" dirty="0"/>
          </a:p>
        </p:txBody>
      </p:sp>
    </p:spTree>
    <p:extLst>
      <p:ext uri="{BB962C8B-B14F-4D97-AF65-F5344CB8AC3E}">
        <p14:creationId xmlns:p14="http://schemas.microsoft.com/office/powerpoint/2010/main" val="1347709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0575" y="1214847"/>
            <a:ext cx="11023745" cy="5355770"/>
          </a:xfrm>
        </p:spPr>
        <p:txBody>
          <a:bodyPr/>
          <a:lstStyle/>
          <a:p>
            <a:pPr algn="ctr"/>
            <a:endParaRPr lang="en-US" dirty="0"/>
          </a:p>
        </p:txBody>
      </p:sp>
      <p:pic>
        <p:nvPicPr>
          <p:cNvPr id="4" name="Picture 3" descr="download.bmp"/>
          <p:cNvPicPr>
            <a:picLocks noChangeAspect="1"/>
          </p:cNvPicPr>
          <p:nvPr/>
        </p:nvPicPr>
        <p:blipFill>
          <a:blip r:embed="rId3"/>
          <a:stretch>
            <a:fillRect/>
          </a:stretch>
        </p:blipFill>
        <p:spPr>
          <a:xfrm>
            <a:off x="2725615" y="1052593"/>
            <a:ext cx="7139354" cy="5033850"/>
          </a:xfrm>
          <a:prstGeom prst="rect">
            <a:avLst/>
          </a:prstGeom>
        </p:spPr>
      </p:pic>
    </p:spTree>
    <p:extLst>
      <p:ext uri="{BB962C8B-B14F-4D97-AF65-F5344CB8AC3E}">
        <p14:creationId xmlns:p14="http://schemas.microsoft.com/office/powerpoint/2010/main" val="1347709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0575" y="1214847"/>
            <a:ext cx="11023745" cy="5355770"/>
          </a:xfrm>
        </p:spPr>
        <p:txBody>
          <a:bodyPr/>
          <a:lstStyle/>
          <a:p>
            <a:pPr algn="ctr"/>
            <a:r>
              <a:rPr lang="en-US" dirty="0" smtClean="0"/>
              <a:t>Power is delivered to windings </a:t>
            </a:r>
            <a:r>
              <a:rPr lang="en-US" dirty="0" smtClean="0">
                <a:solidFill>
                  <a:schemeClr val="bg2"/>
                </a:solidFill>
              </a:rPr>
              <a:t>in stator </a:t>
            </a:r>
            <a:r>
              <a:rPr lang="en-US" dirty="0" smtClean="0"/>
              <a:t>rather than rotor.</a:t>
            </a:r>
            <a:endParaRPr lang="en-US" sz="2800" dirty="0" smtClean="0"/>
          </a:p>
          <a:p>
            <a:pPr algn="ctr"/>
            <a:endParaRPr lang="en-US" dirty="0" smtClean="0"/>
          </a:p>
          <a:p>
            <a:pPr algn="ctr"/>
            <a:r>
              <a:rPr lang="en-US" dirty="0" smtClean="0"/>
              <a:t>This simplifies </a:t>
            </a:r>
            <a:r>
              <a:rPr lang="en-US" dirty="0" smtClean="0">
                <a:solidFill>
                  <a:schemeClr val="bg2"/>
                </a:solidFill>
              </a:rPr>
              <a:t>mechanical design </a:t>
            </a:r>
            <a:r>
              <a:rPr lang="en-US" dirty="0" smtClean="0"/>
              <a:t>but complicates electrical design as precisely timed switching is required.</a:t>
            </a:r>
          </a:p>
          <a:p>
            <a:pPr algn="ctr"/>
            <a:endParaRPr lang="en-US" dirty="0" smtClean="0"/>
          </a:p>
          <a:p>
            <a:pPr algn="ctr"/>
            <a:r>
              <a:rPr lang="en-US" dirty="0" smtClean="0"/>
              <a:t>Fortunately, with modern electronic device(s), this is not a problem!</a:t>
            </a:r>
            <a:endParaRPr lang="en-US" dirty="0"/>
          </a:p>
        </p:txBody>
      </p:sp>
    </p:spTree>
    <p:extLst>
      <p:ext uri="{BB962C8B-B14F-4D97-AF65-F5344CB8AC3E}">
        <p14:creationId xmlns:p14="http://schemas.microsoft.com/office/powerpoint/2010/main" val="1347709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3"/>
          <a:srcRect/>
          <a:stretch>
            <a:fillRect/>
          </a:stretch>
        </p:blipFill>
        <p:spPr bwMode="auto">
          <a:xfrm>
            <a:off x="2103119" y="140344"/>
            <a:ext cx="7733211" cy="6369306"/>
          </a:xfrm>
          <a:prstGeom prst="rect">
            <a:avLst/>
          </a:prstGeom>
          <a:noFill/>
          <a:ln w="9525">
            <a:noFill/>
            <a:miter lim="800000"/>
            <a:headEnd/>
            <a:tailEnd/>
          </a:ln>
        </p:spPr>
      </p:pic>
    </p:spTree>
    <p:extLst>
      <p:ext uri="{BB962C8B-B14F-4D97-AF65-F5344CB8AC3E}">
        <p14:creationId xmlns:p14="http://schemas.microsoft.com/office/powerpoint/2010/main" val="1347709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0575" y="1214847"/>
            <a:ext cx="11023745" cy="5355770"/>
          </a:xfrm>
        </p:spPr>
        <p:txBody>
          <a:bodyPr/>
          <a:lstStyle/>
          <a:p>
            <a:pPr algn="ctr"/>
            <a:endParaRPr lang="en-US" dirty="0"/>
          </a:p>
        </p:txBody>
      </p:sp>
      <p:pic>
        <p:nvPicPr>
          <p:cNvPr id="2050" name="Picture 2"/>
          <p:cNvPicPr>
            <a:picLocks noChangeAspect="1" noChangeArrowheads="1"/>
          </p:cNvPicPr>
          <p:nvPr/>
        </p:nvPicPr>
        <p:blipFill>
          <a:blip r:embed="rId3"/>
          <a:srcRect/>
          <a:stretch>
            <a:fillRect/>
          </a:stretch>
        </p:blipFill>
        <p:spPr bwMode="auto">
          <a:xfrm>
            <a:off x="2444263" y="1950243"/>
            <a:ext cx="7309618" cy="4450557"/>
          </a:xfrm>
          <a:prstGeom prst="rect">
            <a:avLst/>
          </a:prstGeom>
          <a:noFill/>
          <a:ln w="9525">
            <a:noFill/>
            <a:miter lim="800000"/>
            <a:headEnd/>
            <a:tailEnd/>
          </a:ln>
        </p:spPr>
      </p:pic>
      <p:sp>
        <p:nvSpPr>
          <p:cNvPr id="4" name="Title 1"/>
          <p:cNvSpPr>
            <a:spLocks noGrp="1"/>
          </p:cNvSpPr>
          <p:nvPr>
            <p:ph type="ctrTitle"/>
          </p:nvPr>
        </p:nvSpPr>
        <p:spPr>
          <a:xfrm>
            <a:off x="1655885" y="0"/>
            <a:ext cx="10782300" cy="1090488"/>
          </a:xfrm>
        </p:spPr>
        <p:txBody>
          <a:bodyPr/>
          <a:lstStyle/>
          <a:p>
            <a:r>
              <a:rPr lang="en-US" sz="4800" dirty="0" smtClean="0"/>
              <a:t>TORQUE-SPEED CHARACTERISTICS</a:t>
            </a:r>
            <a:endParaRPr lang="en-US" sz="4800" dirty="0"/>
          </a:p>
        </p:txBody>
      </p:sp>
    </p:spTree>
    <p:extLst>
      <p:ext uri="{BB962C8B-B14F-4D97-AF65-F5344CB8AC3E}">
        <p14:creationId xmlns:p14="http://schemas.microsoft.com/office/powerpoint/2010/main" val="1347709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0575" y="1502230"/>
            <a:ext cx="11023745" cy="5355770"/>
          </a:xfrm>
        </p:spPr>
        <p:txBody>
          <a:bodyPr/>
          <a:lstStyle/>
          <a:p>
            <a:pPr algn="ctr"/>
            <a:r>
              <a:rPr lang="en-US" dirty="0" smtClean="0"/>
              <a:t>While traditional motors use mechanical </a:t>
            </a:r>
            <a:r>
              <a:rPr lang="en-US" dirty="0" smtClean="0">
                <a:solidFill>
                  <a:schemeClr val="bg2"/>
                </a:solidFill>
              </a:rPr>
              <a:t>commutator* </a:t>
            </a:r>
            <a:r>
              <a:rPr lang="en-US" dirty="0" smtClean="0"/>
              <a:t> to switch winding currents, SRM uses dedicated electronic </a:t>
            </a:r>
            <a:r>
              <a:rPr lang="en-US" dirty="0" smtClean="0">
                <a:solidFill>
                  <a:schemeClr val="bg2"/>
                </a:solidFill>
              </a:rPr>
              <a:t>position </a:t>
            </a:r>
            <a:r>
              <a:rPr lang="en-US" dirty="0" smtClean="0">
                <a:solidFill>
                  <a:schemeClr val="bg2"/>
                </a:solidFill>
              </a:rPr>
              <a:t>sensor** </a:t>
            </a:r>
            <a:r>
              <a:rPr lang="en-US" dirty="0" smtClean="0"/>
              <a:t>to determine the position of rotor. </a:t>
            </a:r>
          </a:p>
          <a:p>
            <a:pPr algn="ctr"/>
            <a:endParaRPr lang="en-US" dirty="0" smtClean="0"/>
          </a:p>
          <a:p>
            <a:pPr algn="ctr"/>
            <a:r>
              <a:rPr lang="en-US" dirty="0" smtClean="0"/>
              <a:t>This offers great possibilities of </a:t>
            </a:r>
            <a:r>
              <a:rPr lang="en-US" dirty="0" smtClean="0">
                <a:solidFill>
                  <a:schemeClr val="bg2"/>
                </a:solidFill>
              </a:rPr>
              <a:t>dynamic </a:t>
            </a:r>
            <a:r>
              <a:rPr lang="en-US" dirty="0" smtClean="0">
                <a:solidFill>
                  <a:schemeClr val="bg2"/>
                </a:solidFill>
              </a:rPr>
              <a:t>control </a:t>
            </a:r>
            <a:r>
              <a:rPr lang="en-US" dirty="0" smtClean="0"/>
              <a:t>of pulse timing &amp; shape.</a:t>
            </a:r>
          </a:p>
          <a:p>
            <a:pPr algn="ctr"/>
            <a:endParaRPr lang="en-US" sz="2400" i="1" dirty="0" smtClean="0"/>
          </a:p>
          <a:p>
            <a:pPr algn="ctr"/>
            <a:endParaRPr lang="en-US" sz="2400" i="1" dirty="0" smtClean="0"/>
          </a:p>
          <a:p>
            <a:pPr algn="ctr"/>
            <a:r>
              <a:rPr lang="en-US" sz="2400" i="1" dirty="0" smtClean="0"/>
              <a:t>*troublesome &amp; high-maintenance</a:t>
            </a:r>
          </a:p>
          <a:p>
            <a:pPr algn="ctr"/>
            <a:r>
              <a:rPr lang="en-US" sz="2400" i="1" dirty="0" smtClean="0"/>
              <a:t>**trouble-free &amp; low-maintenance </a:t>
            </a:r>
          </a:p>
        </p:txBody>
      </p:sp>
      <p:sp>
        <p:nvSpPr>
          <p:cNvPr id="4" name="Title 1"/>
          <p:cNvSpPr>
            <a:spLocks noGrp="1"/>
          </p:cNvSpPr>
          <p:nvPr>
            <p:ph type="ctrTitle"/>
          </p:nvPr>
        </p:nvSpPr>
        <p:spPr>
          <a:xfrm>
            <a:off x="1058008" y="0"/>
            <a:ext cx="10782300" cy="1090488"/>
          </a:xfrm>
        </p:spPr>
        <p:txBody>
          <a:bodyPr/>
          <a:lstStyle/>
          <a:p>
            <a:pPr algn="ctr"/>
            <a:r>
              <a:rPr lang="en-US" sz="4800" dirty="0" smtClean="0"/>
              <a:t>CONTROL / SWITCHING</a:t>
            </a:r>
            <a:endParaRPr lang="en-US" sz="4800" dirty="0"/>
          </a:p>
        </p:txBody>
      </p:sp>
    </p:spTree>
    <p:extLst>
      <p:ext uri="{BB962C8B-B14F-4D97-AF65-F5344CB8AC3E}">
        <p14:creationId xmlns:p14="http://schemas.microsoft.com/office/powerpoint/2010/main" val="1347709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0575" y="1502230"/>
            <a:ext cx="11023745" cy="5355770"/>
          </a:xfrm>
        </p:spPr>
        <p:txBody>
          <a:bodyPr/>
          <a:lstStyle/>
          <a:p>
            <a:pPr algn="ctr"/>
            <a:endParaRPr lang="en-US" sz="2400" i="1" dirty="0" smtClean="0"/>
          </a:p>
        </p:txBody>
      </p:sp>
      <p:sp>
        <p:nvSpPr>
          <p:cNvPr id="4" name="Title 1"/>
          <p:cNvSpPr>
            <a:spLocks noGrp="1"/>
          </p:cNvSpPr>
          <p:nvPr>
            <p:ph type="ctrTitle"/>
          </p:nvPr>
        </p:nvSpPr>
        <p:spPr>
          <a:xfrm>
            <a:off x="1058008" y="0"/>
            <a:ext cx="10782300" cy="1090488"/>
          </a:xfrm>
        </p:spPr>
        <p:txBody>
          <a:bodyPr/>
          <a:lstStyle/>
          <a:p>
            <a:pPr algn="ctr"/>
            <a:r>
              <a:rPr lang="en-US" sz="4800" dirty="0" smtClean="0"/>
              <a:t>A SIMPLE SWITCHING CASE</a:t>
            </a:r>
            <a:endParaRPr lang="en-US" sz="4800" dirty="0"/>
          </a:p>
        </p:txBody>
      </p:sp>
      <p:pic>
        <p:nvPicPr>
          <p:cNvPr id="5" name="Picture 4" descr="switching.png"/>
          <p:cNvPicPr>
            <a:picLocks noChangeAspect="1"/>
          </p:cNvPicPr>
          <p:nvPr/>
        </p:nvPicPr>
        <p:blipFill>
          <a:blip r:embed="rId3"/>
          <a:stretch>
            <a:fillRect/>
          </a:stretch>
        </p:blipFill>
        <p:spPr>
          <a:xfrm>
            <a:off x="900358" y="2004645"/>
            <a:ext cx="10796135" cy="3868615"/>
          </a:xfrm>
          <a:prstGeom prst="rect">
            <a:avLst/>
          </a:prstGeom>
        </p:spPr>
      </p:pic>
    </p:spTree>
    <p:extLst>
      <p:ext uri="{BB962C8B-B14F-4D97-AF65-F5344CB8AC3E}">
        <p14:creationId xmlns:p14="http://schemas.microsoft.com/office/powerpoint/2010/main" val="1347709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0575" y="1502230"/>
            <a:ext cx="11023745" cy="5355770"/>
          </a:xfrm>
        </p:spPr>
        <p:txBody>
          <a:bodyPr/>
          <a:lstStyle/>
          <a:p>
            <a:pPr algn="ctr"/>
            <a:endParaRPr lang="en-US" sz="2400" i="1" dirty="0" smtClean="0"/>
          </a:p>
        </p:txBody>
      </p:sp>
      <p:sp>
        <p:nvSpPr>
          <p:cNvPr id="4" name="Title 1"/>
          <p:cNvSpPr>
            <a:spLocks noGrp="1"/>
          </p:cNvSpPr>
          <p:nvPr>
            <p:ph type="ctrTitle"/>
          </p:nvPr>
        </p:nvSpPr>
        <p:spPr>
          <a:xfrm>
            <a:off x="1058008" y="0"/>
            <a:ext cx="10782300" cy="1090488"/>
          </a:xfrm>
        </p:spPr>
        <p:txBody>
          <a:bodyPr/>
          <a:lstStyle/>
          <a:p>
            <a:pPr algn="ctr"/>
            <a:r>
              <a:rPr lang="en-US" sz="4800" dirty="0" smtClean="0"/>
              <a:t>A BETTER ONE</a:t>
            </a:r>
            <a:endParaRPr lang="en-US" sz="4800" dirty="0"/>
          </a:p>
        </p:txBody>
      </p:sp>
      <p:pic>
        <p:nvPicPr>
          <p:cNvPr id="6" name="Picture 5" descr="SRM_final_sequence.svg.png"/>
          <p:cNvPicPr>
            <a:picLocks noChangeAspect="1"/>
          </p:cNvPicPr>
          <p:nvPr/>
        </p:nvPicPr>
        <p:blipFill>
          <a:blip r:embed="rId3"/>
          <a:stretch>
            <a:fillRect/>
          </a:stretch>
        </p:blipFill>
        <p:spPr>
          <a:xfrm>
            <a:off x="801395" y="1969477"/>
            <a:ext cx="10747064" cy="3851031"/>
          </a:xfrm>
          <a:prstGeom prst="rect">
            <a:avLst/>
          </a:prstGeom>
        </p:spPr>
      </p:pic>
    </p:spTree>
    <p:extLst>
      <p:ext uri="{BB962C8B-B14F-4D97-AF65-F5344CB8AC3E}">
        <p14:creationId xmlns:p14="http://schemas.microsoft.com/office/powerpoint/2010/main" val="1347709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rgbClr val="000000"/>
      </a:dk1>
      <a:lt1>
        <a:srgbClr val="FFFFFF"/>
      </a:lt1>
      <a:dk2>
        <a:srgbClr val="303034"/>
      </a:dk2>
      <a:lt2>
        <a:srgbClr val="DFDFE4"/>
      </a:lt2>
      <a:accent1>
        <a:srgbClr val="00AEEF"/>
      </a:accent1>
      <a:accent2>
        <a:srgbClr val="8CC600"/>
      </a:accent2>
      <a:accent3>
        <a:srgbClr val="FFBE00"/>
      </a:accent3>
      <a:accent4>
        <a:srgbClr val="FF0097"/>
      </a:accent4>
      <a:accent5>
        <a:srgbClr val="0071BC"/>
      </a:accent5>
      <a:accent6>
        <a:srgbClr val="FF8600"/>
      </a:accent6>
      <a:hlink>
        <a:srgbClr val="2424F0"/>
      </a:hlink>
      <a:folHlink>
        <a:srgbClr val="808080"/>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9FF7CA0D-8839-4012-B51C-B152F9BD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TotalTime>
  <Words>1269</Words>
  <Application>Microsoft Office PowerPoint</Application>
  <PresentationFormat>Widescreen</PresentationFormat>
  <Paragraphs>94</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Metropolitan</vt:lpstr>
      <vt:lpstr>    SWITCHED RELUCTANCE MOTORS</vt:lpstr>
      <vt:lpstr>PowerPoint Presentation</vt:lpstr>
      <vt:lpstr>PowerPoint Presentation</vt:lpstr>
      <vt:lpstr>PowerPoint Presentation</vt:lpstr>
      <vt:lpstr>PowerPoint Presentation</vt:lpstr>
      <vt:lpstr>TORQUE-SPEED CHARACTERISTICS</vt:lpstr>
      <vt:lpstr>CONTROL / SWITCHING</vt:lpstr>
      <vt:lpstr>A SIMPLE SWITCHING CASE</vt:lpstr>
      <vt:lpstr>A BETTER ONE</vt:lpstr>
      <vt:lpstr>POWER CIRCUITRY [ASSYMETRIC BRIDGE CONVERTER]</vt:lpstr>
      <vt:lpstr>PowerPoint Presentation</vt:lpstr>
      <vt:lpstr>REVISITING ANALYSIS [1]</vt:lpstr>
      <vt:lpstr>REVISITING ANALYSIS [2]</vt:lpstr>
      <vt:lpstr>REVISITING ANALYSIS [3]</vt:lpstr>
      <vt:lpstr>CURRENT RESEARCH</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Fahad Fareed</cp:lastModifiedBy>
  <cp:revision>19</cp:revision>
  <dcterms:created xsi:type="dcterms:W3CDTF">2013-07-15T20:25:04Z</dcterms:created>
  <dcterms:modified xsi:type="dcterms:W3CDTF">2015-12-31T05:59:54Z</dcterms:modified>
</cp:coreProperties>
</file>