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7" r:id="rId3"/>
  </p:sldIdLst>
  <p:sldSz cx="21396325" cy="30267275"/>
  <p:notesSz cx="6858000" cy="9144000"/>
  <p:defaultTextStyle>
    <a:defPPr>
      <a:defRPr lang="en-US"/>
    </a:defPPr>
    <a:lvl1pPr marL="0" algn="l" defTabSz="2951790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1pPr>
    <a:lvl2pPr marL="1475894" algn="l" defTabSz="2951790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2pPr>
    <a:lvl3pPr marL="2951790" algn="l" defTabSz="2951790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3pPr>
    <a:lvl4pPr marL="4427684" algn="l" defTabSz="2951790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4pPr>
    <a:lvl5pPr marL="5903579" algn="l" defTabSz="2951790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5pPr>
    <a:lvl6pPr marL="7379474" algn="l" defTabSz="2951790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6pPr>
    <a:lvl7pPr marL="8855368" algn="l" defTabSz="2951790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7pPr>
    <a:lvl8pPr marL="10331263" algn="l" defTabSz="2951790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8pPr>
    <a:lvl9pPr marL="11807157" algn="l" defTabSz="2951790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58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AC440C-3593-D21D-7EAB-51E182BFE731}" v="5" dt="2019-12-04T20:00:17.955"/>
    <p1510:client id="{C8DED7A3-0E10-E835-3BCD-5002F022A52B}" v="1432" dt="2019-12-03T22:24:52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1589" autoAdjust="0"/>
  </p:normalViewPr>
  <p:slideViewPr>
    <p:cSldViewPr>
      <p:cViewPr>
        <p:scale>
          <a:sx n="25" d="100"/>
          <a:sy n="25" d="100"/>
        </p:scale>
        <p:origin x="1578" y="18"/>
      </p:cViewPr>
      <p:guideLst>
        <p:guide orient="horz" pos="9533"/>
        <p:guide pos="58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man\Desktop\iconip%20poster_v1\Localization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man\Desktop\iconip%20poster_v1\Localization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Original Position and Estimated Position of Mobile Node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[Graphs.xlsx]Sheet2!$A$1</c:f>
              <c:strCache>
                <c:ptCount val="1"/>
                <c:pt idx="0">
                  <c:v>Original Position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[Graphs.xlsx]Sheet2!$A$2:$A$12</c:f>
              <c:numCache>
                <c:formatCode>General</c:formatCode>
                <c:ptCount val="11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15</c:v>
                </c:pt>
                <c:pt idx="7">
                  <c:v>18</c:v>
                </c:pt>
                <c:pt idx="8">
                  <c:v>20</c:v>
                </c:pt>
                <c:pt idx="9">
                  <c:v>25</c:v>
                </c:pt>
                <c:pt idx="10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0A-4074-9F89-D225E15BF183}"/>
            </c:ext>
          </c:extLst>
        </c:ser>
        <c:ser>
          <c:idx val="1"/>
          <c:order val="1"/>
          <c:tx>
            <c:strRef>
              <c:f>[Graphs.xlsx]Sheet2!$B$1</c:f>
              <c:strCache>
                <c:ptCount val="1"/>
                <c:pt idx="0">
                  <c:v>Estimated Position using Trilateration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[Graphs.xlsx]Sheet2!$B$2:$B$12</c:f>
              <c:numCache>
                <c:formatCode>General</c:formatCode>
                <c:ptCount val="11"/>
                <c:pt idx="0">
                  <c:v>4</c:v>
                </c:pt>
                <c:pt idx="1">
                  <c:v>6</c:v>
                </c:pt>
                <c:pt idx="2">
                  <c:v>9</c:v>
                </c:pt>
                <c:pt idx="3">
                  <c:v>5</c:v>
                </c:pt>
                <c:pt idx="4">
                  <c:v>8</c:v>
                </c:pt>
                <c:pt idx="5">
                  <c:v>7</c:v>
                </c:pt>
                <c:pt idx="6">
                  <c:v>10</c:v>
                </c:pt>
                <c:pt idx="7">
                  <c:v>15</c:v>
                </c:pt>
                <c:pt idx="8">
                  <c:v>16</c:v>
                </c:pt>
                <c:pt idx="9">
                  <c:v>20</c:v>
                </c:pt>
                <c:pt idx="10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0A-4074-9F89-D225E15BF183}"/>
            </c:ext>
          </c:extLst>
        </c:ser>
        <c:ser>
          <c:idx val="2"/>
          <c:order val="2"/>
          <c:tx>
            <c:strRef>
              <c:f>[Graphs.xlsx]Sheet2!$C$1</c:f>
              <c:strCache>
                <c:ptCount val="1"/>
                <c:pt idx="0">
                  <c:v>Estimated Position using Trilateration+Averaging Function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[Graphs.xlsx]Sheet2!$C$2:$C$12</c:f>
              <c:numCache>
                <c:formatCode>General</c:formatCode>
                <c:ptCount val="11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13</c:v>
                </c:pt>
                <c:pt idx="6">
                  <c:v>15</c:v>
                </c:pt>
                <c:pt idx="7">
                  <c:v>16</c:v>
                </c:pt>
                <c:pt idx="8">
                  <c:v>21</c:v>
                </c:pt>
                <c:pt idx="9">
                  <c:v>23</c:v>
                </c:pt>
                <c:pt idx="10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0A-4074-9F89-D225E15BF183}"/>
            </c:ext>
          </c:extLst>
        </c:ser>
        <c:ser>
          <c:idx val="3"/>
          <c:order val="3"/>
          <c:tx>
            <c:strRef>
              <c:f>[Graphs.xlsx]Sheet2!$D$1</c:f>
              <c:strCache>
                <c:ptCount val="1"/>
                <c:pt idx="0">
                  <c:v>Estimated Position using Proposed Algorithm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rgbClr val="00B050"/>
                </a:solidFill>
              </a:ln>
              <a:effectLst/>
            </c:spPr>
          </c:marker>
          <c:val>
            <c:numRef>
              <c:f>[Graphs.xlsx]Sheet2!$D$2:$D$12</c:f>
              <c:numCache>
                <c:formatCode>General</c:formatCode>
                <c:ptCount val="11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8.5</c:v>
                </c:pt>
                <c:pt idx="4">
                  <c:v>10</c:v>
                </c:pt>
                <c:pt idx="5">
                  <c:v>12</c:v>
                </c:pt>
                <c:pt idx="6">
                  <c:v>15</c:v>
                </c:pt>
                <c:pt idx="7">
                  <c:v>18.5</c:v>
                </c:pt>
                <c:pt idx="8">
                  <c:v>20</c:v>
                </c:pt>
                <c:pt idx="9">
                  <c:v>25</c:v>
                </c:pt>
                <c:pt idx="10">
                  <c:v>30.5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E0A-4074-9F89-D225E15BF1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1383087"/>
        <c:axId val="1661388911"/>
      </c:lineChart>
      <c:catAx>
        <c:axId val="16613830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(meters)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388911"/>
        <c:crosses val="autoZero"/>
        <c:auto val="1"/>
        <c:lblAlgn val="ctr"/>
        <c:lblOffset val="100"/>
        <c:noMultiLvlLbl val="0"/>
      </c:catAx>
      <c:valAx>
        <c:axId val="1661388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</a:t>
                </a:r>
                <a:r>
                  <a:rPr lang="en-US" baseline="0"/>
                  <a:t> (meters)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383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RSSI Variations on ZigBee Channels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[Graphs.xlsx]Sheet1!$A$1</c:f>
              <c:strCache>
                <c:ptCount val="1"/>
                <c:pt idx="0">
                  <c:v>Channel 11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[Graphs.xlsx]Sheet1!$A$2:$A$7</c:f>
              <c:numCache>
                <c:formatCode>General</c:formatCode>
                <c:ptCount val="6"/>
                <c:pt idx="0">
                  <c:v>-90</c:v>
                </c:pt>
                <c:pt idx="1">
                  <c:v>-90</c:v>
                </c:pt>
                <c:pt idx="2">
                  <c:v>-80</c:v>
                </c:pt>
                <c:pt idx="3">
                  <c:v>-60</c:v>
                </c:pt>
                <c:pt idx="4">
                  <c:v>-66</c:v>
                </c:pt>
                <c:pt idx="5">
                  <c:v>-60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33F-41A3-90DA-EF9C68C295C7}"/>
            </c:ext>
          </c:extLst>
        </c:ser>
        <c:ser>
          <c:idx val="1"/>
          <c:order val="1"/>
          <c:tx>
            <c:strRef>
              <c:f>[Graphs.xlsx]Sheet1!$B$1</c:f>
              <c:strCache>
                <c:ptCount val="1"/>
                <c:pt idx="0">
                  <c:v>Channel 12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[Graphs.xlsx]Sheet1!$B$2:$B$7</c:f>
              <c:numCache>
                <c:formatCode>General</c:formatCode>
                <c:ptCount val="6"/>
                <c:pt idx="0">
                  <c:v>-60</c:v>
                </c:pt>
                <c:pt idx="1">
                  <c:v>-85</c:v>
                </c:pt>
                <c:pt idx="2">
                  <c:v>-77</c:v>
                </c:pt>
                <c:pt idx="3">
                  <c:v>-70</c:v>
                </c:pt>
                <c:pt idx="4">
                  <c:v>-50</c:v>
                </c:pt>
                <c:pt idx="5">
                  <c:v>-88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33F-41A3-90DA-EF9C68C295C7}"/>
            </c:ext>
          </c:extLst>
        </c:ser>
        <c:ser>
          <c:idx val="2"/>
          <c:order val="2"/>
          <c:tx>
            <c:strRef>
              <c:f>[Graphs.xlsx]Sheet1!$C$1</c:f>
              <c:strCache>
                <c:ptCount val="1"/>
                <c:pt idx="0">
                  <c:v>Channel 13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[Graphs.xlsx]Sheet1!$C$2:$C$7</c:f>
              <c:numCache>
                <c:formatCode>General</c:formatCode>
                <c:ptCount val="6"/>
                <c:pt idx="0">
                  <c:v>-65</c:v>
                </c:pt>
                <c:pt idx="1">
                  <c:v>-88</c:v>
                </c:pt>
                <c:pt idx="2">
                  <c:v>-72</c:v>
                </c:pt>
                <c:pt idx="3">
                  <c:v>-80</c:v>
                </c:pt>
                <c:pt idx="4">
                  <c:v>-50</c:v>
                </c:pt>
                <c:pt idx="5">
                  <c:v>-30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433F-41A3-90DA-EF9C68C295C7}"/>
            </c:ext>
          </c:extLst>
        </c:ser>
        <c:ser>
          <c:idx val="3"/>
          <c:order val="3"/>
          <c:tx>
            <c:strRef>
              <c:f>[Graphs.xlsx]Sheet1!$D$1</c:f>
              <c:strCache>
                <c:ptCount val="1"/>
                <c:pt idx="0">
                  <c:v>Channel 14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[Graphs.xlsx]Sheet1!$D$2:$D$7</c:f>
              <c:numCache>
                <c:formatCode>General</c:formatCode>
                <c:ptCount val="6"/>
                <c:pt idx="0">
                  <c:v>-90</c:v>
                </c:pt>
                <c:pt idx="1">
                  <c:v>-80</c:v>
                </c:pt>
                <c:pt idx="2">
                  <c:v>-50</c:v>
                </c:pt>
                <c:pt idx="3">
                  <c:v>-45</c:v>
                </c:pt>
                <c:pt idx="4">
                  <c:v>-40</c:v>
                </c:pt>
                <c:pt idx="5">
                  <c:v>-70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433F-41A3-90DA-EF9C68C295C7}"/>
            </c:ext>
          </c:extLst>
        </c:ser>
        <c:ser>
          <c:idx val="4"/>
          <c:order val="4"/>
          <c:tx>
            <c:strRef>
              <c:f>[Graphs.xlsx]Sheet1!$E$1</c:f>
              <c:strCache>
                <c:ptCount val="1"/>
                <c:pt idx="0">
                  <c:v>Channel 15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[Graphs.xlsx]Sheet1!$E$2:$E$7</c:f>
              <c:numCache>
                <c:formatCode>General</c:formatCode>
                <c:ptCount val="6"/>
                <c:pt idx="0">
                  <c:v>-88</c:v>
                </c:pt>
                <c:pt idx="1">
                  <c:v>-30</c:v>
                </c:pt>
                <c:pt idx="2">
                  <c:v>-90</c:v>
                </c:pt>
                <c:pt idx="3">
                  <c:v>-45</c:v>
                </c:pt>
                <c:pt idx="4">
                  <c:v>-40</c:v>
                </c:pt>
                <c:pt idx="5">
                  <c:v>-70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433F-41A3-90DA-EF9C68C295C7}"/>
            </c:ext>
          </c:extLst>
        </c:ser>
        <c:ser>
          <c:idx val="5"/>
          <c:order val="5"/>
          <c:tx>
            <c:strRef>
              <c:f>[Graphs.xlsx]Sheet1!$F$1</c:f>
              <c:strCache>
                <c:ptCount val="1"/>
                <c:pt idx="0">
                  <c:v>Channel 16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val>
            <c:numRef>
              <c:f>[Graphs.xlsx]Sheet1!$F$2:$F$7</c:f>
              <c:numCache>
                <c:formatCode>General</c:formatCode>
                <c:ptCount val="6"/>
                <c:pt idx="0">
                  <c:v>-87</c:v>
                </c:pt>
                <c:pt idx="1">
                  <c:v>-80</c:v>
                </c:pt>
                <c:pt idx="2">
                  <c:v>-50</c:v>
                </c:pt>
                <c:pt idx="3">
                  <c:v>-30</c:v>
                </c:pt>
                <c:pt idx="4">
                  <c:v>-40</c:v>
                </c:pt>
                <c:pt idx="5">
                  <c:v>-70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433F-41A3-90DA-EF9C68C295C7}"/>
            </c:ext>
          </c:extLst>
        </c:ser>
        <c:ser>
          <c:idx val="6"/>
          <c:order val="6"/>
          <c:tx>
            <c:strRef>
              <c:f>[Graphs.xlsx]Sheet1!$G$1</c:f>
              <c:strCache>
                <c:ptCount val="1"/>
                <c:pt idx="0">
                  <c:v>Channel 17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val>
            <c:numRef>
              <c:f>[Graphs.xlsx]Sheet1!$G$2:$G$7</c:f>
              <c:numCache>
                <c:formatCode>General</c:formatCode>
                <c:ptCount val="6"/>
                <c:pt idx="0">
                  <c:v>-86</c:v>
                </c:pt>
                <c:pt idx="1">
                  <c:v>-80</c:v>
                </c:pt>
                <c:pt idx="2">
                  <c:v>-50</c:v>
                </c:pt>
                <c:pt idx="3">
                  <c:v>-45</c:v>
                </c:pt>
                <c:pt idx="4">
                  <c:v>-40</c:v>
                </c:pt>
                <c:pt idx="5">
                  <c:v>-70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33F-41A3-90DA-EF9C68C295C7}"/>
            </c:ext>
          </c:extLst>
        </c:ser>
        <c:ser>
          <c:idx val="7"/>
          <c:order val="7"/>
          <c:tx>
            <c:strRef>
              <c:f>[Graphs.xlsx]Sheet1!$H$1</c:f>
              <c:strCache>
                <c:ptCount val="1"/>
                <c:pt idx="0">
                  <c:v>Channel 18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val>
            <c:numRef>
              <c:f>[Graphs.xlsx]Sheet1!$H$2:$H$7</c:f>
              <c:numCache>
                <c:formatCode>General</c:formatCode>
                <c:ptCount val="6"/>
                <c:pt idx="0">
                  <c:v>-84</c:v>
                </c:pt>
                <c:pt idx="1">
                  <c:v>-80</c:v>
                </c:pt>
                <c:pt idx="2">
                  <c:v>-50</c:v>
                </c:pt>
                <c:pt idx="3">
                  <c:v>-45</c:v>
                </c:pt>
                <c:pt idx="4">
                  <c:v>-40</c:v>
                </c:pt>
                <c:pt idx="5">
                  <c:v>-70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33F-41A3-90DA-EF9C68C295C7}"/>
            </c:ext>
          </c:extLst>
        </c:ser>
        <c:ser>
          <c:idx val="8"/>
          <c:order val="8"/>
          <c:tx>
            <c:strRef>
              <c:f>[Graphs.xlsx]Sheet1!$I$1</c:f>
              <c:strCache>
                <c:ptCount val="1"/>
                <c:pt idx="0">
                  <c:v>Channel 19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val>
            <c:numRef>
              <c:f>[Graphs.xlsx]Sheet1!$I$2:$I$7</c:f>
              <c:numCache>
                <c:formatCode>General</c:formatCode>
                <c:ptCount val="6"/>
                <c:pt idx="0">
                  <c:v>-95</c:v>
                </c:pt>
                <c:pt idx="1">
                  <c:v>-80</c:v>
                </c:pt>
                <c:pt idx="2">
                  <c:v>-50</c:v>
                </c:pt>
                <c:pt idx="3">
                  <c:v>-45</c:v>
                </c:pt>
                <c:pt idx="4">
                  <c:v>-40</c:v>
                </c:pt>
                <c:pt idx="5">
                  <c:v>-70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33F-41A3-90DA-EF9C68C295C7}"/>
            </c:ext>
          </c:extLst>
        </c:ser>
        <c:ser>
          <c:idx val="9"/>
          <c:order val="9"/>
          <c:tx>
            <c:strRef>
              <c:f>[Graphs.xlsx]Sheet1!$J$1</c:f>
              <c:strCache>
                <c:ptCount val="1"/>
                <c:pt idx="0">
                  <c:v>Channel 20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rgbClr val="00B050"/>
                </a:solidFill>
              </a:ln>
              <a:effectLst/>
            </c:spPr>
          </c:marker>
          <c:val>
            <c:numRef>
              <c:f>[Graphs.xlsx]Sheet1!$J$2:$J$7</c:f>
              <c:numCache>
                <c:formatCode>General</c:formatCode>
                <c:ptCount val="6"/>
                <c:pt idx="0">
                  <c:v>-75</c:v>
                </c:pt>
                <c:pt idx="1">
                  <c:v>-75</c:v>
                </c:pt>
                <c:pt idx="2">
                  <c:v>-75</c:v>
                </c:pt>
                <c:pt idx="3">
                  <c:v>-75</c:v>
                </c:pt>
                <c:pt idx="4">
                  <c:v>-75</c:v>
                </c:pt>
                <c:pt idx="5">
                  <c:v>-75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33F-41A3-90DA-EF9C68C295C7}"/>
            </c:ext>
          </c:extLst>
        </c:ser>
        <c:ser>
          <c:idx val="10"/>
          <c:order val="10"/>
          <c:tx>
            <c:strRef>
              <c:f>[Graphs.xlsx]Sheet1!$K$1</c:f>
              <c:strCache>
                <c:ptCount val="1"/>
                <c:pt idx="0">
                  <c:v>Channel 21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val>
            <c:numRef>
              <c:f>[Graphs.xlsx]Sheet1!$K$2:$K$7</c:f>
              <c:numCache>
                <c:formatCode>General</c:formatCode>
                <c:ptCount val="6"/>
                <c:pt idx="0">
                  <c:v>-82</c:v>
                </c:pt>
                <c:pt idx="1">
                  <c:v>-80</c:v>
                </c:pt>
                <c:pt idx="2">
                  <c:v>-50</c:v>
                </c:pt>
                <c:pt idx="3">
                  <c:v>-45</c:v>
                </c:pt>
                <c:pt idx="4">
                  <c:v>-40</c:v>
                </c:pt>
                <c:pt idx="5">
                  <c:v>-70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433F-41A3-90DA-EF9C68C295C7}"/>
            </c:ext>
          </c:extLst>
        </c:ser>
        <c:ser>
          <c:idx val="11"/>
          <c:order val="11"/>
          <c:tx>
            <c:strRef>
              <c:f>[Graphs.xlsx]Sheet1!$L$1</c:f>
              <c:strCache>
                <c:ptCount val="1"/>
                <c:pt idx="0">
                  <c:v>Channel 22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val>
            <c:numRef>
              <c:f>[Graphs.xlsx]Sheet1!$L$2:$L$7</c:f>
              <c:numCache>
                <c:formatCode>General</c:formatCode>
                <c:ptCount val="6"/>
                <c:pt idx="0">
                  <c:v>-86</c:v>
                </c:pt>
                <c:pt idx="1">
                  <c:v>-80</c:v>
                </c:pt>
                <c:pt idx="2">
                  <c:v>-50</c:v>
                </c:pt>
                <c:pt idx="3">
                  <c:v>-45</c:v>
                </c:pt>
                <c:pt idx="4">
                  <c:v>-40</c:v>
                </c:pt>
                <c:pt idx="5">
                  <c:v>-70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433F-41A3-90DA-EF9C68C295C7}"/>
            </c:ext>
          </c:extLst>
        </c:ser>
        <c:ser>
          <c:idx val="12"/>
          <c:order val="12"/>
          <c:tx>
            <c:strRef>
              <c:f>[Graphs.xlsx]Sheet1!$M$1</c:f>
              <c:strCache>
                <c:ptCount val="1"/>
                <c:pt idx="0">
                  <c:v>Channel 23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val>
            <c:numRef>
              <c:f>[Graphs.xlsx]Sheet1!$M$2:$M$7</c:f>
              <c:numCache>
                <c:formatCode>General</c:formatCode>
                <c:ptCount val="6"/>
                <c:pt idx="0">
                  <c:v>-88</c:v>
                </c:pt>
                <c:pt idx="1">
                  <c:v>-80</c:v>
                </c:pt>
                <c:pt idx="2">
                  <c:v>-50</c:v>
                </c:pt>
                <c:pt idx="3">
                  <c:v>-45</c:v>
                </c:pt>
                <c:pt idx="4">
                  <c:v>-40</c:v>
                </c:pt>
                <c:pt idx="5">
                  <c:v>-70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433F-41A3-90DA-EF9C68C295C7}"/>
            </c:ext>
          </c:extLst>
        </c:ser>
        <c:ser>
          <c:idx val="13"/>
          <c:order val="13"/>
          <c:tx>
            <c:strRef>
              <c:f>[Graphs.xlsx]Sheet1!$N$1</c:f>
              <c:strCache>
                <c:ptCount val="1"/>
                <c:pt idx="0">
                  <c:v>Channel 24</c:v>
                </c:pt>
              </c:strCache>
            </c:strRef>
          </c:tx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val>
            <c:numRef>
              <c:f>[Graphs.xlsx]Sheet1!$N$2:$N$7</c:f>
              <c:numCache>
                <c:formatCode>General</c:formatCode>
                <c:ptCount val="6"/>
                <c:pt idx="0">
                  <c:v>-88</c:v>
                </c:pt>
                <c:pt idx="1">
                  <c:v>-80</c:v>
                </c:pt>
                <c:pt idx="2">
                  <c:v>-50</c:v>
                </c:pt>
                <c:pt idx="3">
                  <c:v>-45</c:v>
                </c:pt>
                <c:pt idx="4">
                  <c:v>-40</c:v>
                </c:pt>
                <c:pt idx="5">
                  <c:v>-70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433F-41A3-90DA-EF9C68C295C7}"/>
            </c:ext>
          </c:extLst>
        </c:ser>
        <c:ser>
          <c:idx val="14"/>
          <c:order val="14"/>
          <c:tx>
            <c:strRef>
              <c:f>[Graphs.xlsx]Sheet1!$O$1</c:f>
              <c:strCache>
                <c:ptCount val="1"/>
                <c:pt idx="0">
                  <c:v>Channel 25</c:v>
                </c:pt>
              </c:strCache>
            </c:strRef>
          </c:tx>
          <c:spPr>
            <a:ln w="1905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val>
            <c:numRef>
              <c:f>[Graphs.xlsx]Sheet1!$O$2:$O$7</c:f>
              <c:numCache>
                <c:formatCode>General</c:formatCode>
                <c:ptCount val="6"/>
                <c:pt idx="0">
                  <c:v>-89.5</c:v>
                </c:pt>
                <c:pt idx="1">
                  <c:v>-80</c:v>
                </c:pt>
                <c:pt idx="2">
                  <c:v>-50</c:v>
                </c:pt>
                <c:pt idx="3">
                  <c:v>-45</c:v>
                </c:pt>
                <c:pt idx="4">
                  <c:v>-40</c:v>
                </c:pt>
                <c:pt idx="5">
                  <c:v>-70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433F-41A3-90DA-EF9C68C295C7}"/>
            </c:ext>
          </c:extLst>
        </c:ser>
        <c:ser>
          <c:idx val="15"/>
          <c:order val="15"/>
          <c:tx>
            <c:strRef>
              <c:f>[Graphs.xlsx]Sheet1!$P$1</c:f>
              <c:strCache>
                <c:ptCount val="1"/>
                <c:pt idx="0">
                  <c:v>Channel 26</c:v>
                </c:pt>
              </c:strCache>
            </c:strRef>
          </c:tx>
          <c:spPr>
            <a:ln w="19050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val>
            <c:numRef>
              <c:f>[Graphs.xlsx]Sheet1!$P$2:$P$7</c:f>
              <c:numCache>
                <c:formatCode>General</c:formatCode>
                <c:ptCount val="6"/>
                <c:pt idx="0">
                  <c:v>-60</c:v>
                </c:pt>
                <c:pt idx="1">
                  <c:v>-80</c:v>
                </c:pt>
                <c:pt idx="2">
                  <c:v>-50</c:v>
                </c:pt>
                <c:pt idx="3">
                  <c:v>-45</c:v>
                </c:pt>
                <c:pt idx="4">
                  <c:v>-40</c:v>
                </c:pt>
                <c:pt idx="5">
                  <c:v>-70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433F-41A3-90DA-EF9C68C295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0497759"/>
        <c:axId val="1560498175"/>
      </c:lineChart>
      <c:catAx>
        <c:axId val="15604977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498175"/>
        <c:crosses val="autoZero"/>
        <c:auto val="1"/>
        <c:lblAlgn val="ctr"/>
        <c:lblOffset val="100"/>
        <c:noMultiLvlLbl val="0"/>
      </c:catAx>
      <c:valAx>
        <c:axId val="156049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RSSI (dBm)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497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F12C0-D561-4747-BF9D-E7E7860F2A4F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E57D0-6823-4BB7-8F1E-81B56D77B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0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6514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1pPr>
    <a:lvl2pPr marL="323257" algn="l" defTabSz="646514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2pPr>
    <a:lvl3pPr marL="646514" algn="l" defTabSz="646514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3pPr>
    <a:lvl4pPr marL="969771" algn="l" defTabSz="646514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4pPr>
    <a:lvl5pPr marL="1293028" algn="l" defTabSz="646514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5pPr>
    <a:lvl6pPr marL="1616286" algn="l" defTabSz="646514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6pPr>
    <a:lvl7pPr marL="1939543" algn="l" defTabSz="646514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7pPr>
    <a:lvl8pPr marL="2262800" algn="l" defTabSz="646514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8pPr>
    <a:lvl9pPr marL="2586056" algn="l" defTabSz="646514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7738" y="685800"/>
            <a:ext cx="242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E57D0-6823-4BB7-8F1E-81B56D77BFE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adcom.lums.edu.pk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6" y="9402475"/>
            <a:ext cx="18186876" cy="64878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50" y="17151456"/>
            <a:ext cx="14977428" cy="77349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2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3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29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71A9-C10C-435E-8D9C-8D2DCFEF27C3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2486-5F16-43AC-885A-F48713494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1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71A9-C10C-435E-8D9C-8D2DCFEF27C3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2486-5F16-43AC-885A-F48713494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0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47468" y="7566819"/>
            <a:ext cx="15935804" cy="1611452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0054" y="7566819"/>
            <a:ext cx="47450808" cy="1611452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71A9-C10C-435E-8D9C-8D2DCFEF27C3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2486-5F16-43AC-885A-F48713494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4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68568" y="29577316"/>
            <a:ext cx="7412291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393" b="1" baseline="30000" dirty="0">
                <a:solidFill>
                  <a:schemeClr val="accent1"/>
                </a:solidFill>
                <a:ea typeface="Verdana" pitchFamily="34" charset="0"/>
                <a:cs typeface="Arial" pitchFamily="34" charset="0"/>
              </a:rPr>
              <a:t>Additional information:</a:t>
            </a:r>
            <a:r>
              <a:rPr lang="en-US" sz="3393" b="1" baseline="30000" dirty="0">
                <a:solidFill>
                  <a:prstClr val="black"/>
                </a:solidFill>
                <a:ea typeface="Verdana" pitchFamily="34" charset="0"/>
                <a:cs typeface="Arial" pitchFamily="34" charset="0"/>
              </a:rPr>
              <a:t> </a:t>
            </a:r>
            <a:r>
              <a:rPr lang="en-US" sz="3393" b="1" baseline="30000" dirty="0">
                <a:solidFill>
                  <a:schemeClr val="tx2"/>
                </a:solidFill>
                <a:ea typeface="Verdana" pitchFamily="34" charset="0"/>
                <a:cs typeface="Arial" pitchFamily="34" charset="0"/>
              </a:rPr>
              <a:t>http://adcom.lums.edu.pk</a:t>
            </a:r>
            <a:r>
              <a:rPr lang="en-US" sz="3393" b="1" baseline="30000" dirty="0" smtClean="0">
                <a:solidFill>
                  <a:schemeClr val="tx2"/>
                </a:solidFill>
                <a:ea typeface="Verdana" pitchFamily="34" charset="0"/>
                <a:cs typeface="Arial" pitchFamily="34" charset="0"/>
              </a:rPr>
              <a:t>/</a:t>
            </a:r>
            <a:endParaRPr lang="en-US" sz="3393" b="1" baseline="30000" dirty="0" smtClean="0">
              <a:solidFill>
                <a:schemeClr val="tx2"/>
              </a:solidFill>
              <a:ea typeface="Verdana" pitchFamily="34" charset="0"/>
              <a:cs typeface="Arial" pitchFamily="34" charset="0"/>
              <a:hlinkClick r:id="rId2"/>
            </a:endParaRPr>
          </a:p>
          <a:p>
            <a:pPr algn="r"/>
            <a:endParaRPr lang="en-IN" sz="3393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3593762" y="29916437"/>
            <a:ext cx="7412291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393" b="1" baseline="30000" dirty="0" smtClean="0">
                <a:solidFill>
                  <a:prstClr val="black"/>
                </a:solidFill>
                <a:ea typeface="Verdana" pitchFamily="34" charset="0"/>
                <a:cs typeface="Arial" pitchFamily="34" charset="0"/>
              </a:rPr>
              <a:t> </a:t>
            </a:r>
            <a:r>
              <a:rPr lang="en-US" sz="3393" b="1" baseline="30000" dirty="0">
                <a:solidFill>
                  <a:schemeClr val="tx2"/>
                </a:solidFill>
                <a:ea typeface="Verdana" pitchFamily="34" charset="0"/>
                <a:cs typeface="Arial" pitchFamily="34" charset="0"/>
              </a:rPr>
              <a:t>http</a:t>
            </a:r>
            <a:r>
              <a:rPr lang="en-US" sz="3393" b="1" baseline="30000" dirty="0" smtClean="0">
                <a:solidFill>
                  <a:schemeClr val="tx2"/>
                </a:solidFill>
                <a:ea typeface="Verdana" pitchFamily="34" charset="0"/>
                <a:cs typeface="Arial" pitchFamily="34" charset="0"/>
              </a:rPr>
              <a:t>://cvlab.lums.edu.pk/</a:t>
            </a:r>
            <a:endParaRPr lang="en-US" sz="3393" b="1" baseline="30000" dirty="0" smtClean="0">
              <a:solidFill>
                <a:schemeClr val="tx2"/>
              </a:solidFill>
              <a:ea typeface="Verdana" pitchFamily="34" charset="0"/>
              <a:cs typeface="Arial" pitchFamily="34" charset="0"/>
              <a:hlinkClick r:id="rId2"/>
            </a:endParaRPr>
          </a:p>
          <a:p>
            <a:pPr algn="r"/>
            <a:endParaRPr lang="en-IN" sz="3393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9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71A9-C10C-435E-8D9C-8D2DCFEF27C3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2486-5F16-43AC-885A-F48713494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2" y="19449531"/>
            <a:ext cx="18186876" cy="6011417"/>
          </a:xfrm>
        </p:spPr>
        <p:txBody>
          <a:bodyPr anchor="t"/>
          <a:lstStyle>
            <a:lvl1pPr algn="l">
              <a:defRPr sz="129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2" y="12828565"/>
            <a:ext cx="18186876" cy="6620964"/>
          </a:xfrm>
        </p:spPr>
        <p:txBody>
          <a:bodyPr anchor="b"/>
          <a:lstStyle>
            <a:lvl1pPr marL="0" indent="0">
              <a:buNone/>
              <a:defRPr sz="6433">
                <a:solidFill>
                  <a:schemeClr val="tx1">
                    <a:tint val="75000"/>
                  </a:schemeClr>
                </a:solidFill>
              </a:defRPr>
            </a:lvl1pPr>
            <a:lvl2pPr marL="1475582" indent="0">
              <a:buNone/>
              <a:defRPr sz="5797">
                <a:solidFill>
                  <a:schemeClr val="tx1">
                    <a:tint val="75000"/>
                  </a:schemeClr>
                </a:solidFill>
              </a:defRPr>
            </a:lvl2pPr>
            <a:lvl3pPr marL="2951163" indent="0">
              <a:buNone/>
              <a:defRPr sz="5160">
                <a:solidFill>
                  <a:schemeClr val="tx1">
                    <a:tint val="75000"/>
                  </a:schemeClr>
                </a:solidFill>
              </a:defRPr>
            </a:lvl3pPr>
            <a:lvl4pPr marL="4426745" indent="0">
              <a:buNone/>
              <a:defRPr sz="4524">
                <a:solidFill>
                  <a:schemeClr val="tx1">
                    <a:tint val="75000"/>
                  </a:schemeClr>
                </a:solidFill>
              </a:defRPr>
            </a:lvl4pPr>
            <a:lvl5pPr marL="5902327" indent="0">
              <a:buNone/>
              <a:defRPr sz="4524">
                <a:solidFill>
                  <a:schemeClr val="tx1">
                    <a:tint val="75000"/>
                  </a:schemeClr>
                </a:solidFill>
              </a:defRPr>
            </a:lvl5pPr>
            <a:lvl6pPr marL="7377908" indent="0">
              <a:buNone/>
              <a:defRPr sz="4524">
                <a:solidFill>
                  <a:schemeClr val="tx1">
                    <a:tint val="75000"/>
                  </a:schemeClr>
                </a:solidFill>
              </a:defRPr>
            </a:lvl6pPr>
            <a:lvl7pPr marL="8853489" indent="0">
              <a:buNone/>
              <a:defRPr sz="4524">
                <a:solidFill>
                  <a:schemeClr val="tx1">
                    <a:tint val="75000"/>
                  </a:schemeClr>
                </a:solidFill>
              </a:defRPr>
            </a:lvl7pPr>
            <a:lvl8pPr marL="10329070" indent="0">
              <a:buNone/>
              <a:defRPr sz="4524">
                <a:solidFill>
                  <a:schemeClr val="tx1">
                    <a:tint val="75000"/>
                  </a:schemeClr>
                </a:solidFill>
              </a:defRPr>
            </a:lvl8pPr>
            <a:lvl9pPr marL="11804652" indent="0">
              <a:buNone/>
              <a:defRPr sz="45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71A9-C10C-435E-8D9C-8D2DCFEF27C3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2486-5F16-43AC-885A-F48713494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8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053" y="44069715"/>
            <a:ext cx="31693306" cy="124642320"/>
          </a:xfrm>
        </p:spPr>
        <p:txBody>
          <a:bodyPr/>
          <a:lstStyle>
            <a:lvl1pPr>
              <a:defRPr sz="9048"/>
            </a:lvl1pPr>
            <a:lvl2pPr>
              <a:defRPr sz="7776"/>
            </a:lvl2pPr>
            <a:lvl3pPr>
              <a:defRPr sz="6433"/>
            </a:lvl3pPr>
            <a:lvl4pPr>
              <a:defRPr sz="5797"/>
            </a:lvl4pPr>
            <a:lvl5pPr>
              <a:defRPr sz="5797"/>
            </a:lvl5pPr>
            <a:lvl6pPr>
              <a:defRPr sz="5797"/>
            </a:lvl6pPr>
            <a:lvl7pPr>
              <a:defRPr sz="5797"/>
            </a:lvl7pPr>
            <a:lvl8pPr>
              <a:defRPr sz="5797"/>
            </a:lvl8pPr>
            <a:lvl9pPr>
              <a:defRPr sz="57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89965" y="44069715"/>
            <a:ext cx="31693306" cy="124642320"/>
          </a:xfrm>
        </p:spPr>
        <p:txBody>
          <a:bodyPr/>
          <a:lstStyle>
            <a:lvl1pPr>
              <a:defRPr sz="9048"/>
            </a:lvl1pPr>
            <a:lvl2pPr>
              <a:defRPr sz="7776"/>
            </a:lvl2pPr>
            <a:lvl3pPr>
              <a:defRPr sz="6433"/>
            </a:lvl3pPr>
            <a:lvl4pPr>
              <a:defRPr sz="5797"/>
            </a:lvl4pPr>
            <a:lvl5pPr>
              <a:defRPr sz="5797"/>
            </a:lvl5pPr>
            <a:lvl6pPr>
              <a:defRPr sz="5797"/>
            </a:lvl6pPr>
            <a:lvl7pPr>
              <a:defRPr sz="5797"/>
            </a:lvl7pPr>
            <a:lvl8pPr>
              <a:defRPr sz="5797"/>
            </a:lvl8pPr>
            <a:lvl9pPr>
              <a:defRPr sz="57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71A9-C10C-435E-8D9C-8D2DCFEF27C3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2486-5F16-43AC-885A-F48713494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6" y="1212096"/>
            <a:ext cx="19256693" cy="50445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8" y="6775107"/>
            <a:ext cx="9453759" cy="2823543"/>
          </a:xfrm>
        </p:spPr>
        <p:txBody>
          <a:bodyPr anchor="b"/>
          <a:lstStyle>
            <a:lvl1pPr marL="0" indent="0">
              <a:buNone/>
              <a:defRPr sz="7776" b="1"/>
            </a:lvl1pPr>
            <a:lvl2pPr marL="1475582" indent="0">
              <a:buNone/>
              <a:defRPr sz="6433" b="1"/>
            </a:lvl2pPr>
            <a:lvl3pPr marL="2951163" indent="0">
              <a:buNone/>
              <a:defRPr sz="5797" b="1"/>
            </a:lvl3pPr>
            <a:lvl4pPr marL="4426745" indent="0">
              <a:buNone/>
              <a:defRPr sz="5160" b="1"/>
            </a:lvl4pPr>
            <a:lvl5pPr marL="5902327" indent="0">
              <a:buNone/>
              <a:defRPr sz="5160" b="1"/>
            </a:lvl5pPr>
            <a:lvl6pPr marL="7377908" indent="0">
              <a:buNone/>
              <a:defRPr sz="5160" b="1"/>
            </a:lvl6pPr>
            <a:lvl7pPr marL="8853489" indent="0">
              <a:buNone/>
              <a:defRPr sz="5160" b="1"/>
            </a:lvl7pPr>
            <a:lvl8pPr marL="10329070" indent="0">
              <a:buNone/>
              <a:defRPr sz="5160" b="1"/>
            </a:lvl8pPr>
            <a:lvl9pPr marL="11804652" indent="0">
              <a:buNone/>
              <a:defRPr sz="5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18" y="9598650"/>
            <a:ext cx="9453759" cy="17438717"/>
          </a:xfrm>
        </p:spPr>
        <p:txBody>
          <a:bodyPr/>
          <a:lstStyle>
            <a:lvl1pPr>
              <a:defRPr sz="7776"/>
            </a:lvl1pPr>
            <a:lvl2pPr>
              <a:defRPr sz="6433"/>
            </a:lvl2pPr>
            <a:lvl3pPr>
              <a:defRPr sz="5797"/>
            </a:lvl3pPr>
            <a:lvl4pPr>
              <a:defRPr sz="5160"/>
            </a:lvl4pPr>
            <a:lvl5pPr>
              <a:defRPr sz="5160"/>
            </a:lvl5pPr>
            <a:lvl6pPr>
              <a:defRPr sz="5160"/>
            </a:lvl6pPr>
            <a:lvl7pPr>
              <a:defRPr sz="5160"/>
            </a:lvl7pPr>
            <a:lvl8pPr>
              <a:defRPr sz="5160"/>
            </a:lvl8pPr>
            <a:lvl9pPr>
              <a:defRPr sz="5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38" y="6775107"/>
            <a:ext cx="9457473" cy="2823543"/>
          </a:xfrm>
        </p:spPr>
        <p:txBody>
          <a:bodyPr anchor="b"/>
          <a:lstStyle>
            <a:lvl1pPr marL="0" indent="0">
              <a:buNone/>
              <a:defRPr sz="7776" b="1"/>
            </a:lvl1pPr>
            <a:lvl2pPr marL="1475582" indent="0">
              <a:buNone/>
              <a:defRPr sz="6433" b="1"/>
            </a:lvl2pPr>
            <a:lvl3pPr marL="2951163" indent="0">
              <a:buNone/>
              <a:defRPr sz="5797" b="1"/>
            </a:lvl3pPr>
            <a:lvl4pPr marL="4426745" indent="0">
              <a:buNone/>
              <a:defRPr sz="5160" b="1"/>
            </a:lvl4pPr>
            <a:lvl5pPr marL="5902327" indent="0">
              <a:buNone/>
              <a:defRPr sz="5160" b="1"/>
            </a:lvl5pPr>
            <a:lvl6pPr marL="7377908" indent="0">
              <a:buNone/>
              <a:defRPr sz="5160" b="1"/>
            </a:lvl6pPr>
            <a:lvl7pPr marL="8853489" indent="0">
              <a:buNone/>
              <a:defRPr sz="5160" b="1"/>
            </a:lvl7pPr>
            <a:lvl8pPr marL="10329070" indent="0">
              <a:buNone/>
              <a:defRPr sz="5160" b="1"/>
            </a:lvl8pPr>
            <a:lvl9pPr marL="11804652" indent="0">
              <a:buNone/>
              <a:defRPr sz="5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38" y="9598650"/>
            <a:ext cx="9457473" cy="17438717"/>
          </a:xfrm>
        </p:spPr>
        <p:txBody>
          <a:bodyPr/>
          <a:lstStyle>
            <a:lvl1pPr>
              <a:defRPr sz="7776"/>
            </a:lvl1pPr>
            <a:lvl2pPr>
              <a:defRPr sz="6433"/>
            </a:lvl2pPr>
            <a:lvl3pPr>
              <a:defRPr sz="5797"/>
            </a:lvl3pPr>
            <a:lvl4pPr>
              <a:defRPr sz="5160"/>
            </a:lvl4pPr>
            <a:lvl5pPr>
              <a:defRPr sz="5160"/>
            </a:lvl5pPr>
            <a:lvl6pPr>
              <a:defRPr sz="5160"/>
            </a:lvl6pPr>
            <a:lvl7pPr>
              <a:defRPr sz="5160"/>
            </a:lvl7pPr>
            <a:lvl8pPr>
              <a:defRPr sz="5160"/>
            </a:lvl8pPr>
            <a:lvl9pPr>
              <a:defRPr sz="5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71A9-C10C-435E-8D9C-8D2DCFEF27C3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2486-5F16-43AC-885A-F48713494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4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71A9-C10C-435E-8D9C-8D2DCFEF27C3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2486-5F16-43AC-885A-F48713494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71A9-C10C-435E-8D9C-8D2DCFEF27C3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2486-5F16-43AC-885A-F48713494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0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7" y="1205086"/>
            <a:ext cx="7039244" cy="5128622"/>
          </a:xfrm>
        </p:spPr>
        <p:txBody>
          <a:bodyPr anchor="b"/>
          <a:lstStyle>
            <a:lvl1pPr algn="l">
              <a:defRPr sz="64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69" y="1205090"/>
            <a:ext cx="11961140" cy="25832281"/>
          </a:xfrm>
        </p:spPr>
        <p:txBody>
          <a:bodyPr/>
          <a:lstStyle>
            <a:lvl1pPr>
              <a:defRPr sz="10321"/>
            </a:lvl1pPr>
            <a:lvl2pPr>
              <a:defRPr sz="9048"/>
            </a:lvl2pPr>
            <a:lvl3pPr>
              <a:defRPr sz="7776"/>
            </a:lvl3pPr>
            <a:lvl4pPr>
              <a:defRPr sz="6433"/>
            </a:lvl4pPr>
            <a:lvl5pPr>
              <a:defRPr sz="6433"/>
            </a:lvl5pPr>
            <a:lvl6pPr>
              <a:defRPr sz="6433"/>
            </a:lvl6pPr>
            <a:lvl7pPr>
              <a:defRPr sz="6433"/>
            </a:lvl7pPr>
            <a:lvl8pPr>
              <a:defRPr sz="6433"/>
            </a:lvl8pPr>
            <a:lvl9pPr>
              <a:defRPr sz="64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17" y="6333711"/>
            <a:ext cx="7039244" cy="20703659"/>
          </a:xfrm>
        </p:spPr>
        <p:txBody>
          <a:bodyPr/>
          <a:lstStyle>
            <a:lvl1pPr marL="0" indent="0">
              <a:buNone/>
              <a:defRPr sz="4524"/>
            </a:lvl1pPr>
            <a:lvl2pPr marL="1475582" indent="0">
              <a:buNone/>
              <a:defRPr sz="3888"/>
            </a:lvl2pPr>
            <a:lvl3pPr marL="2951163" indent="0">
              <a:buNone/>
              <a:defRPr sz="3252"/>
            </a:lvl3pPr>
            <a:lvl4pPr marL="4426745" indent="0">
              <a:buNone/>
              <a:defRPr sz="2898"/>
            </a:lvl4pPr>
            <a:lvl5pPr marL="5902327" indent="0">
              <a:buNone/>
              <a:defRPr sz="2898"/>
            </a:lvl5pPr>
            <a:lvl6pPr marL="7377908" indent="0">
              <a:buNone/>
              <a:defRPr sz="2898"/>
            </a:lvl6pPr>
            <a:lvl7pPr marL="8853489" indent="0">
              <a:buNone/>
              <a:defRPr sz="2898"/>
            </a:lvl7pPr>
            <a:lvl8pPr marL="10329070" indent="0">
              <a:buNone/>
              <a:defRPr sz="2898"/>
            </a:lvl8pPr>
            <a:lvl9pPr marL="11804652" indent="0">
              <a:buNone/>
              <a:defRPr sz="2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71A9-C10C-435E-8D9C-8D2DCFEF27C3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2486-5F16-43AC-885A-F48713494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7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31" y="21187093"/>
            <a:ext cx="12837795" cy="2501256"/>
          </a:xfrm>
        </p:spPr>
        <p:txBody>
          <a:bodyPr anchor="b"/>
          <a:lstStyle>
            <a:lvl1pPr algn="l">
              <a:defRPr sz="64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31" y="2704438"/>
            <a:ext cx="12837795" cy="18160365"/>
          </a:xfrm>
        </p:spPr>
        <p:txBody>
          <a:bodyPr/>
          <a:lstStyle>
            <a:lvl1pPr marL="0" indent="0">
              <a:buNone/>
              <a:defRPr sz="10321"/>
            </a:lvl1pPr>
            <a:lvl2pPr marL="1475582" indent="0">
              <a:buNone/>
              <a:defRPr sz="9048"/>
            </a:lvl2pPr>
            <a:lvl3pPr marL="2951163" indent="0">
              <a:buNone/>
              <a:defRPr sz="7776"/>
            </a:lvl3pPr>
            <a:lvl4pPr marL="4426745" indent="0">
              <a:buNone/>
              <a:defRPr sz="6433"/>
            </a:lvl4pPr>
            <a:lvl5pPr marL="5902327" indent="0">
              <a:buNone/>
              <a:defRPr sz="6433"/>
            </a:lvl5pPr>
            <a:lvl6pPr marL="7377908" indent="0">
              <a:buNone/>
              <a:defRPr sz="6433"/>
            </a:lvl6pPr>
            <a:lvl7pPr marL="8853489" indent="0">
              <a:buNone/>
              <a:defRPr sz="6433"/>
            </a:lvl7pPr>
            <a:lvl8pPr marL="10329070" indent="0">
              <a:buNone/>
              <a:defRPr sz="6433"/>
            </a:lvl8pPr>
            <a:lvl9pPr marL="11804652" indent="0">
              <a:buNone/>
              <a:defRPr sz="64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31" y="23688349"/>
            <a:ext cx="12837795" cy="3552199"/>
          </a:xfrm>
        </p:spPr>
        <p:txBody>
          <a:bodyPr/>
          <a:lstStyle>
            <a:lvl1pPr marL="0" indent="0">
              <a:buNone/>
              <a:defRPr sz="4524"/>
            </a:lvl1pPr>
            <a:lvl2pPr marL="1475582" indent="0">
              <a:buNone/>
              <a:defRPr sz="3888"/>
            </a:lvl2pPr>
            <a:lvl3pPr marL="2951163" indent="0">
              <a:buNone/>
              <a:defRPr sz="3252"/>
            </a:lvl3pPr>
            <a:lvl4pPr marL="4426745" indent="0">
              <a:buNone/>
              <a:defRPr sz="2898"/>
            </a:lvl4pPr>
            <a:lvl5pPr marL="5902327" indent="0">
              <a:buNone/>
              <a:defRPr sz="2898"/>
            </a:lvl5pPr>
            <a:lvl6pPr marL="7377908" indent="0">
              <a:buNone/>
              <a:defRPr sz="2898"/>
            </a:lvl6pPr>
            <a:lvl7pPr marL="8853489" indent="0">
              <a:buNone/>
              <a:defRPr sz="2898"/>
            </a:lvl7pPr>
            <a:lvl8pPr marL="10329070" indent="0">
              <a:buNone/>
              <a:defRPr sz="2898"/>
            </a:lvl8pPr>
            <a:lvl9pPr marL="11804652" indent="0">
              <a:buNone/>
              <a:defRPr sz="2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71A9-C10C-435E-8D9C-8D2DCFEF27C3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2486-5F16-43AC-885A-F48713494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3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16" y="1212096"/>
            <a:ext cx="19256693" cy="5044546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7062367"/>
            <a:ext cx="19256693" cy="19975002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816" y="28053283"/>
            <a:ext cx="4992476" cy="1611452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3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371A9-C10C-435E-8D9C-8D2DCFEF27C3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412" y="28053283"/>
            <a:ext cx="6775503" cy="1611452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3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033" y="28053283"/>
            <a:ext cx="4992476" cy="1611452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3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2486-5F16-43AC-885A-F48713494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1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1163" rtl="0" eaLnBrk="1" latinLnBrk="0" hangingPunct="1">
        <a:spcBef>
          <a:spcPct val="0"/>
        </a:spcBef>
        <a:buNone/>
        <a:defRPr sz="142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687" indent="-1106687" algn="l" defTabSz="2951163" rtl="0" eaLnBrk="1" latinLnBrk="0" hangingPunct="1">
        <a:spcBef>
          <a:spcPct val="20000"/>
        </a:spcBef>
        <a:buFont typeface="Arial" pitchFamily="34" charset="0"/>
        <a:buChar char="•"/>
        <a:defRPr sz="10321" kern="1200">
          <a:solidFill>
            <a:schemeClr val="tx1"/>
          </a:solidFill>
          <a:latin typeface="+mn-lt"/>
          <a:ea typeface="+mn-ea"/>
          <a:cs typeface="+mn-cs"/>
        </a:defRPr>
      </a:lvl1pPr>
      <a:lvl2pPr marL="2397820" indent="-922238" algn="l" defTabSz="2951163" rtl="0" eaLnBrk="1" latinLnBrk="0" hangingPunct="1">
        <a:spcBef>
          <a:spcPct val="20000"/>
        </a:spcBef>
        <a:buFont typeface="Arial" pitchFamily="34" charset="0"/>
        <a:buChar char="–"/>
        <a:defRPr sz="9048" kern="1200">
          <a:solidFill>
            <a:schemeClr val="tx1"/>
          </a:solidFill>
          <a:latin typeface="+mn-lt"/>
          <a:ea typeface="+mn-ea"/>
          <a:cs typeface="+mn-cs"/>
        </a:defRPr>
      </a:lvl2pPr>
      <a:lvl3pPr marL="3688954" indent="-737791" algn="l" defTabSz="2951163" rtl="0" eaLnBrk="1" latinLnBrk="0" hangingPunct="1">
        <a:spcBef>
          <a:spcPct val="20000"/>
        </a:spcBef>
        <a:buFont typeface="Arial" pitchFamily="34" charset="0"/>
        <a:buChar char="•"/>
        <a:defRPr sz="7776" kern="1200">
          <a:solidFill>
            <a:schemeClr val="tx1"/>
          </a:solidFill>
          <a:latin typeface="+mn-lt"/>
          <a:ea typeface="+mn-ea"/>
          <a:cs typeface="+mn-cs"/>
        </a:defRPr>
      </a:lvl3pPr>
      <a:lvl4pPr marL="5164536" indent="-737791" algn="l" defTabSz="2951163" rtl="0" eaLnBrk="1" latinLnBrk="0" hangingPunct="1">
        <a:spcBef>
          <a:spcPct val="20000"/>
        </a:spcBef>
        <a:buFont typeface="Arial" pitchFamily="34" charset="0"/>
        <a:buChar char="–"/>
        <a:defRPr sz="6433" kern="1200">
          <a:solidFill>
            <a:schemeClr val="tx1"/>
          </a:solidFill>
          <a:latin typeface="+mn-lt"/>
          <a:ea typeface="+mn-ea"/>
          <a:cs typeface="+mn-cs"/>
        </a:defRPr>
      </a:lvl4pPr>
      <a:lvl5pPr marL="6640117" indent="-737791" algn="l" defTabSz="2951163" rtl="0" eaLnBrk="1" latinLnBrk="0" hangingPunct="1">
        <a:spcBef>
          <a:spcPct val="20000"/>
        </a:spcBef>
        <a:buFont typeface="Arial" pitchFamily="34" charset="0"/>
        <a:buChar char="»"/>
        <a:defRPr sz="6433" kern="1200">
          <a:solidFill>
            <a:schemeClr val="tx1"/>
          </a:solidFill>
          <a:latin typeface="+mn-lt"/>
          <a:ea typeface="+mn-ea"/>
          <a:cs typeface="+mn-cs"/>
        </a:defRPr>
      </a:lvl5pPr>
      <a:lvl6pPr marL="8115698" indent="-737791" algn="l" defTabSz="2951163" rtl="0" eaLnBrk="1" latinLnBrk="0" hangingPunct="1">
        <a:spcBef>
          <a:spcPct val="20000"/>
        </a:spcBef>
        <a:buFont typeface="Arial" pitchFamily="34" charset="0"/>
        <a:buChar char="•"/>
        <a:defRPr sz="6433" kern="1200">
          <a:solidFill>
            <a:schemeClr val="tx1"/>
          </a:solidFill>
          <a:latin typeface="+mn-lt"/>
          <a:ea typeface="+mn-ea"/>
          <a:cs typeface="+mn-cs"/>
        </a:defRPr>
      </a:lvl6pPr>
      <a:lvl7pPr marL="9591279" indent="-737791" algn="l" defTabSz="2951163" rtl="0" eaLnBrk="1" latinLnBrk="0" hangingPunct="1">
        <a:spcBef>
          <a:spcPct val="20000"/>
        </a:spcBef>
        <a:buFont typeface="Arial" pitchFamily="34" charset="0"/>
        <a:buChar char="•"/>
        <a:defRPr sz="6433" kern="1200">
          <a:solidFill>
            <a:schemeClr val="tx1"/>
          </a:solidFill>
          <a:latin typeface="+mn-lt"/>
          <a:ea typeface="+mn-ea"/>
          <a:cs typeface="+mn-cs"/>
        </a:defRPr>
      </a:lvl7pPr>
      <a:lvl8pPr marL="11066861" indent="-737791" algn="l" defTabSz="2951163" rtl="0" eaLnBrk="1" latinLnBrk="0" hangingPunct="1">
        <a:spcBef>
          <a:spcPct val="20000"/>
        </a:spcBef>
        <a:buFont typeface="Arial" pitchFamily="34" charset="0"/>
        <a:buChar char="•"/>
        <a:defRPr sz="6433" kern="1200">
          <a:solidFill>
            <a:schemeClr val="tx1"/>
          </a:solidFill>
          <a:latin typeface="+mn-lt"/>
          <a:ea typeface="+mn-ea"/>
          <a:cs typeface="+mn-cs"/>
        </a:defRPr>
      </a:lvl8pPr>
      <a:lvl9pPr marL="12542443" indent="-737791" algn="l" defTabSz="2951163" rtl="0" eaLnBrk="1" latinLnBrk="0" hangingPunct="1">
        <a:spcBef>
          <a:spcPct val="20000"/>
        </a:spcBef>
        <a:buFont typeface="Arial" pitchFamily="34" charset="0"/>
        <a:buChar char="•"/>
        <a:defRPr sz="64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1163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1pPr>
      <a:lvl2pPr marL="1475582" algn="l" defTabSz="2951163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2pPr>
      <a:lvl3pPr marL="2951163" algn="l" defTabSz="2951163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3pPr>
      <a:lvl4pPr marL="4426745" algn="l" defTabSz="2951163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4pPr>
      <a:lvl5pPr marL="5902327" algn="l" defTabSz="2951163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5pPr>
      <a:lvl6pPr marL="7377908" algn="l" defTabSz="2951163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6pPr>
      <a:lvl7pPr marL="8853489" algn="l" defTabSz="2951163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7pPr>
      <a:lvl8pPr marL="10329070" algn="l" defTabSz="2951163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8pPr>
      <a:lvl9pPr marL="11804652" algn="l" defTabSz="2951163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-21323" y="3169098"/>
            <a:ext cx="21417648" cy="0"/>
          </a:xfrm>
          <a:prstGeom prst="line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40005" dist="22860" dir="5400000" algn="ctr" rotWithShape="0">
              <a:srgbClr val="000000">
                <a:alpha val="10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2751204" y="246652"/>
            <a:ext cx="158939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b="0" i="0" kern="1200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Accurate Localization Algorithm in Wireless Sensor Networks in the Presence of Cross Technology Interference</a:t>
            </a:r>
            <a:endParaRPr lang="en-US" sz="4200" b="1" i="0" dirty="0">
              <a:solidFill>
                <a:schemeClr val="accent2">
                  <a:lumMod val="75000"/>
                </a:schemeClr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168134" y="1701686"/>
            <a:ext cx="12434301" cy="1267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817" i="1" dirty="0" smtClean="0">
                <a:latin typeface="Times New Roman" pitchFamily="18" charset="0"/>
                <a:cs typeface="Times New Roman" pitchFamily="18" charset="0"/>
              </a:rPr>
              <a:t>        Usman</a:t>
            </a:r>
            <a:r>
              <a:rPr lang="en-US" sz="3817" i="1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17" i="1" baseline="0" dirty="0">
                <a:latin typeface="Times New Roman" pitchFamily="18" charset="0"/>
                <a:cs typeface="Times New Roman" pitchFamily="18" charset="0"/>
              </a:rPr>
              <a:t>Nazir</a:t>
            </a:r>
            <a:r>
              <a:rPr lang="en-US" sz="3817" i="1" dirty="0">
                <a:latin typeface="Times New Roman" pitchFamily="18" charset="0"/>
                <a:cs typeface="Times New Roman" pitchFamily="18" charset="0"/>
              </a:rPr>
              <a:t>, Ijaz Haider Naqvi</a:t>
            </a:r>
            <a:r>
              <a:rPr lang="en-US" sz="3817" i="1" baseline="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817" i="1" dirty="0">
                <a:latin typeface="Times New Roman" pitchFamily="18" charset="0"/>
                <a:cs typeface="Times New Roman" pitchFamily="18" charset="0"/>
              </a:rPr>
              <a:t>Murtaza </a:t>
            </a:r>
            <a:r>
              <a:rPr lang="en-US" sz="3817" i="1" dirty="0" smtClean="0">
                <a:latin typeface="Times New Roman" pitchFamily="18" charset="0"/>
                <a:cs typeface="Times New Roman" pitchFamily="18" charset="0"/>
              </a:rPr>
              <a:t>Taj</a:t>
            </a:r>
          </a:p>
          <a:p>
            <a:r>
              <a:rPr lang="en-US" sz="3817" i="1" dirty="0" smtClean="0">
                <a:latin typeface="Times New Roman" pitchFamily="18" charset="0"/>
                <a:cs typeface="Times New Roman" pitchFamily="18" charset="0"/>
              </a:rPr>
              <a:t>Lahore University of Management Sciences (LUMS), Pakistan</a:t>
            </a:r>
            <a:endParaRPr lang="en-US" sz="3817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 descr="Lums-Logo-HiRes-Trans-Thickene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2336" y="33359"/>
            <a:ext cx="3058345" cy="2583923"/>
          </a:xfrm>
          <a:prstGeom prst="rect">
            <a:avLst/>
          </a:prstGeom>
        </p:spPr>
      </p:pic>
      <p:cxnSp>
        <p:nvCxnSpPr>
          <p:cNvPr id="30" name="Straight Connector 29"/>
          <p:cNvCxnSpPr/>
          <p:nvPr userDrawn="1"/>
        </p:nvCxnSpPr>
        <p:spPr>
          <a:xfrm>
            <a:off x="-21323" y="10337043"/>
            <a:ext cx="21417648" cy="0"/>
          </a:xfrm>
          <a:prstGeom prst="line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prstDash val="dash"/>
          </a:ln>
          <a:effectLst>
            <a:outerShdw blurRad="40005" dist="22860" dir="5400000" algn="ctr" rotWithShape="0">
              <a:srgbClr val="000000">
                <a:alpha val="10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-21323" y="20199704"/>
            <a:ext cx="21417648" cy="0"/>
          </a:xfrm>
          <a:prstGeom prst="line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prstDash val="dash"/>
          </a:ln>
          <a:effectLst>
            <a:outerShdw blurRad="40005" dist="22860" dir="5400000" algn="ctr" rotWithShape="0">
              <a:srgbClr val="000000">
                <a:alpha val="10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-1" y="29361738"/>
            <a:ext cx="21417648" cy="0"/>
          </a:xfrm>
          <a:prstGeom prst="line">
            <a:avLst/>
          </a:prstGeom>
          <a:ln w="508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40005" dist="22860" dir="5400000" algn="ctr" rotWithShape="0">
              <a:srgbClr val="000000">
                <a:alpha val="10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0698162" y="3169100"/>
            <a:ext cx="0" cy="2619263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88" y="42703"/>
            <a:ext cx="1633099" cy="19466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962" y="1751571"/>
            <a:ext cx="2157713" cy="11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3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646377" rtl="0" eaLnBrk="1" latinLnBrk="0" hangingPunct="1">
        <a:spcBef>
          <a:spcPct val="0"/>
        </a:spcBef>
        <a:buNone/>
        <a:defRPr sz="31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391" indent="-242391" algn="l" defTabSz="646377" rtl="0" eaLnBrk="1" latinLnBrk="0" hangingPunct="1">
        <a:spcBef>
          <a:spcPct val="20000"/>
        </a:spcBef>
        <a:buFont typeface="Arial" pitchFamily="34" charset="0"/>
        <a:buChar char="•"/>
        <a:defRPr sz="2262" kern="1200">
          <a:solidFill>
            <a:schemeClr val="tx1"/>
          </a:solidFill>
          <a:latin typeface="+mn-lt"/>
          <a:ea typeface="+mn-ea"/>
          <a:cs typeface="+mn-cs"/>
        </a:defRPr>
      </a:lvl1pPr>
      <a:lvl2pPr marL="525181" indent="-201993" algn="l" defTabSz="646377" rtl="0" eaLnBrk="1" latinLnBrk="0" hangingPunct="1">
        <a:spcBef>
          <a:spcPct val="20000"/>
        </a:spcBef>
        <a:buFont typeface="Arial" pitchFamily="34" charset="0"/>
        <a:buChar char="–"/>
        <a:defRPr sz="1979" kern="1200">
          <a:solidFill>
            <a:schemeClr val="tx1"/>
          </a:solidFill>
          <a:latin typeface="+mn-lt"/>
          <a:ea typeface="+mn-ea"/>
          <a:cs typeface="+mn-cs"/>
        </a:defRPr>
      </a:lvl2pPr>
      <a:lvl3pPr marL="807971" indent="-161594" algn="l" defTabSz="646377" rtl="0" eaLnBrk="1" latinLnBrk="0" hangingPunct="1">
        <a:spcBef>
          <a:spcPct val="20000"/>
        </a:spcBef>
        <a:buFont typeface="Arial" pitchFamily="34" charset="0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131159" indent="-161594" algn="l" defTabSz="646377" rtl="0" eaLnBrk="1" latinLnBrk="0" hangingPunct="1">
        <a:spcBef>
          <a:spcPct val="20000"/>
        </a:spcBef>
        <a:buFont typeface="Arial" pitchFamily="34" charset="0"/>
        <a:buChar char="–"/>
        <a:defRPr sz="1414" kern="1200">
          <a:solidFill>
            <a:schemeClr val="tx1"/>
          </a:solidFill>
          <a:latin typeface="+mn-lt"/>
          <a:ea typeface="+mn-ea"/>
          <a:cs typeface="+mn-cs"/>
        </a:defRPr>
      </a:lvl4pPr>
      <a:lvl5pPr marL="1454348" indent="-161594" algn="l" defTabSz="646377" rtl="0" eaLnBrk="1" latinLnBrk="0" hangingPunct="1">
        <a:spcBef>
          <a:spcPct val="20000"/>
        </a:spcBef>
        <a:buFont typeface="Arial" pitchFamily="34" charset="0"/>
        <a:buChar char="»"/>
        <a:defRPr sz="1414" kern="1200">
          <a:solidFill>
            <a:schemeClr val="tx1"/>
          </a:solidFill>
          <a:latin typeface="+mn-lt"/>
          <a:ea typeface="+mn-ea"/>
          <a:cs typeface="+mn-cs"/>
        </a:defRPr>
      </a:lvl5pPr>
      <a:lvl6pPr marL="1777537" indent="-161594" algn="l" defTabSz="646377" rtl="0" eaLnBrk="1" latinLnBrk="0" hangingPunct="1">
        <a:spcBef>
          <a:spcPct val="20000"/>
        </a:spcBef>
        <a:buFont typeface="Arial" pitchFamily="34" charset="0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6pPr>
      <a:lvl7pPr marL="2100724" indent="-161594" algn="l" defTabSz="646377" rtl="0" eaLnBrk="1" latinLnBrk="0" hangingPunct="1">
        <a:spcBef>
          <a:spcPct val="20000"/>
        </a:spcBef>
        <a:buFont typeface="Arial" pitchFamily="34" charset="0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7pPr>
      <a:lvl8pPr marL="2423913" indent="-161594" algn="l" defTabSz="646377" rtl="0" eaLnBrk="1" latinLnBrk="0" hangingPunct="1">
        <a:spcBef>
          <a:spcPct val="20000"/>
        </a:spcBef>
        <a:buFont typeface="Arial" pitchFamily="34" charset="0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8pPr>
      <a:lvl9pPr marL="2747102" indent="-161594" algn="l" defTabSz="646377" rtl="0" eaLnBrk="1" latinLnBrk="0" hangingPunct="1">
        <a:spcBef>
          <a:spcPct val="20000"/>
        </a:spcBef>
        <a:buFont typeface="Arial" pitchFamily="34" charset="0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6377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1pPr>
      <a:lvl2pPr marL="323189" algn="l" defTabSz="646377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2pPr>
      <a:lvl3pPr marL="646377" algn="l" defTabSz="646377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3pPr>
      <a:lvl4pPr marL="969566" algn="l" defTabSz="646377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4pPr>
      <a:lvl5pPr marL="1292754" algn="l" defTabSz="646377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5pPr>
      <a:lvl6pPr marL="1615942" algn="l" defTabSz="646377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39131" algn="l" defTabSz="646377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262320" algn="l" defTabSz="646377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585507" algn="l" defTabSz="646377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09612" y="10501097"/>
            <a:ext cx="2724977" cy="60785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350" b="1" dirty="0">
                <a:solidFill>
                  <a:schemeClr val="accent6">
                    <a:lumMod val="75000"/>
                  </a:schemeClr>
                </a:solidFill>
              </a:rPr>
              <a:t>3. Approaches</a:t>
            </a:r>
            <a:endParaRPr lang="en-US" sz="3393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10967496" y="10501097"/>
            <a:ext cx="6384568" cy="112338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350" b="1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4. Proposed Localization Algorithm</a:t>
            </a:r>
            <a:endParaRPr lang="en-US" sz="3350" dirty="0">
              <a:solidFill>
                <a:schemeClr val="accent6">
                  <a:lumMod val="75000"/>
                </a:schemeClr>
              </a:solidFill>
              <a:ea typeface="+mn-lt"/>
              <a:cs typeface="+mn-lt"/>
            </a:endParaRPr>
          </a:p>
          <a:p>
            <a:endParaRPr lang="en-US" sz="335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409611" y="3339364"/>
            <a:ext cx="2626873" cy="614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93" b="1" dirty="0" smtClean="0">
                <a:solidFill>
                  <a:schemeClr val="accent6">
                    <a:lumMod val="75000"/>
                  </a:schemeClr>
                </a:solidFill>
              </a:rPr>
              <a:t>1. Motivation</a:t>
            </a:r>
            <a:endParaRPr lang="en-US" sz="3393" dirty="0"/>
          </a:p>
        </p:txBody>
      </p:sp>
      <p:sp>
        <p:nvSpPr>
          <p:cNvPr id="209" name="Rectangle 208"/>
          <p:cNvSpPr/>
          <p:nvPr/>
        </p:nvSpPr>
        <p:spPr>
          <a:xfrm>
            <a:off x="10978616" y="8678526"/>
            <a:ext cx="1736053" cy="614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45" b="1" dirty="0"/>
              <a:t>Challenges</a:t>
            </a:r>
            <a:r>
              <a:rPr lang="en-US" sz="3393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3393" dirty="0"/>
          </a:p>
        </p:txBody>
      </p:sp>
      <p:sp>
        <p:nvSpPr>
          <p:cNvPr id="210" name="Rectangle 209"/>
          <p:cNvSpPr/>
          <p:nvPr/>
        </p:nvSpPr>
        <p:spPr>
          <a:xfrm>
            <a:off x="409611" y="20363805"/>
            <a:ext cx="5732210" cy="60785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350" b="1" dirty="0">
                <a:solidFill>
                  <a:schemeClr val="accent6">
                    <a:lumMod val="75000"/>
                  </a:schemeClr>
                </a:solidFill>
              </a:rPr>
              <a:t>5. Channel </a:t>
            </a:r>
            <a:r>
              <a:rPr lang="en-US" sz="3350" b="1" dirty="0" smtClean="0">
                <a:solidFill>
                  <a:schemeClr val="accent6">
                    <a:lumMod val="75000"/>
                  </a:schemeClr>
                </a:solidFill>
              </a:rPr>
              <a:t>Selection Procedure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926762" y="9315616"/>
            <a:ext cx="5342975" cy="48397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41935" indent="-241935">
              <a:buFont typeface="Arial" pitchFamily="34" charset="0"/>
              <a:buChar char="•"/>
            </a:pPr>
            <a:r>
              <a:rPr lang="en-US" sz="2500" b="1" dirty="0">
                <a:solidFill>
                  <a:schemeClr val="accent1"/>
                </a:solidFill>
              </a:rPr>
              <a:t>Cross Technology Interference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10967497" y="3339364"/>
            <a:ext cx="4127540" cy="614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93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3393" b="1" dirty="0" smtClean="0">
                <a:solidFill>
                  <a:schemeClr val="accent6">
                    <a:lumMod val="75000"/>
                  </a:schemeClr>
                </a:solidFill>
              </a:rPr>
              <a:t>. Problem Statement</a:t>
            </a:r>
            <a:endParaRPr lang="en-US" sz="3393" dirty="0"/>
          </a:p>
        </p:txBody>
      </p:sp>
      <p:sp>
        <p:nvSpPr>
          <p:cNvPr id="320" name="Rectangle 319"/>
          <p:cNvSpPr/>
          <p:nvPr/>
        </p:nvSpPr>
        <p:spPr>
          <a:xfrm>
            <a:off x="10967496" y="20363805"/>
            <a:ext cx="4362092" cy="60785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350" b="1" dirty="0">
                <a:solidFill>
                  <a:schemeClr val="accent6">
                    <a:lumMod val="75000"/>
                  </a:schemeClr>
                </a:solidFill>
              </a:rPr>
              <a:t>6. </a:t>
            </a:r>
            <a:r>
              <a:rPr lang="en-US" sz="3350" b="1" dirty="0" smtClean="0">
                <a:solidFill>
                  <a:schemeClr val="accent6">
                    <a:lumMod val="75000"/>
                  </a:schemeClr>
                </a:solidFill>
              </a:rPr>
              <a:t>Experimental Results</a:t>
            </a:r>
            <a:endParaRPr lang="en-US" sz="3393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D64541-E41E-4CD5-92C3-17A5BD1BB0E2}"/>
              </a:ext>
            </a:extLst>
          </p:cNvPr>
          <p:cNvSpPr/>
          <p:nvPr/>
        </p:nvSpPr>
        <p:spPr>
          <a:xfrm>
            <a:off x="268253" y="3946817"/>
            <a:ext cx="2714974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500" b="1" dirty="0"/>
              <a:t>Indoor Localization</a:t>
            </a:r>
            <a:endParaRPr lang="en-US" dirty="0"/>
          </a:p>
        </p:txBody>
      </p:sp>
      <p:pic>
        <p:nvPicPr>
          <p:cNvPr id="4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7BC067AD-C9FA-4031-8AAD-4157A4AEA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947" y="3338513"/>
            <a:ext cx="1484682" cy="1447122"/>
          </a:xfrm>
          <a:prstGeom prst="rect">
            <a:avLst/>
          </a:prstGeom>
        </p:spPr>
      </p:pic>
      <p:pic>
        <p:nvPicPr>
          <p:cNvPr id="13" name="Picture 13" descr="A picture containing drawing, table&#10;&#10;Description generated with very high confidence">
            <a:extLst>
              <a:ext uri="{FF2B5EF4-FFF2-40B4-BE49-F238E27FC236}">
                <a16:creationId xmlns:a16="http://schemas.microsoft.com/office/drawing/2014/main" id="{985C99B6-B47D-47FD-9BF5-31CCA7B4E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294" y="3339341"/>
            <a:ext cx="1541842" cy="176926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C5C1B5C-87D3-4CFA-8E34-E9FB231533C3}"/>
              </a:ext>
            </a:extLst>
          </p:cNvPr>
          <p:cNvSpPr/>
          <p:nvPr/>
        </p:nvSpPr>
        <p:spPr>
          <a:xfrm>
            <a:off x="2612372" y="4770437"/>
            <a:ext cx="2751790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</a:rPr>
              <a:t>Home Automation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6CAEDA-3618-4A0D-B38C-272863FC2D31}"/>
              </a:ext>
            </a:extLst>
          </p:cNvPr>
          <p:cNvSpPr/>
          <p:nvPr/>
        </p:nvSpPr>
        <p:spPr>
          <a:xfrm>
            <a:off x="5126994" y="4793500"/>
            <a:ext cx="2599368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</a:rPr>
              <a:t>Healthcare</a:t>
            </a:r>
            <a:endParaRPr lang="en-US" dirty="0"/>
          </a:p>
        </p:txBody>
      </p:sp>
      <p:pic>
        <p:nvPicPr>
          <p:cNvPr id="18" name="Picture 18" descr="A close up of a fan&#10;&#10;Description generated with high confidence">
            <a:extLst>
              <a:ext uri="{FF2B5EF4-FFF2-40B4-BE49-F238E27FC236}">
                <a16:creationId xmlns:a16="http://schemas.microsoft.com/office/drawing/2014/main" id="{52C0683E-0CE8-46E6-8451-A772536C3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957" y="3338513"/>
            <a:ext cx="1579947" cy="158054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38EAA1F-E7CF-41A7-9DA8-B3C2F24B9D87}"/>
              </a:ext>
            </a:extLst>
          </p:cNvPr>
          <p:cNvSpPr/>
          <p:nvPr/>
        </p:nvSpPr>
        <p:spPr>
          <a:xfrm>
            <a:off x="6803394" y="4826783"/>
            <a:ext cx="2599368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</a:rPr>
              <a:t>Smart Energy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" name="Picture 2" descr="A drawing of a face&#10;&#10;Description generated with high confidence">
            <a:extLst>
              <a:ext uri="{FF2B5EF4-FFF2-40B4-BE49-F238E27FC236}">
                <a16:creationId xmlns:a16="http://schemas.microsoft.com/office/drawing/2014/main" id="{AA593712-4CA3-4910-AB7E-7C0572AFA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1276" y="3335442"/>
            <a:ext cx="1694263" cy="158683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FCEC7CE-6AE5-47D2-ADC3-334193535E9C}"/>
              </a:ext>
            </a:extLst>
          </p:cNvPr>
          <p:cNvSpPr/>
          <p:nvPr/>
        </p:nvSpPr>
        <p:spPr>
          <a:xfrm>
            <a:off x="8784594" y="4793582"/>
            <a:ext cx="2599368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</a:rPr>
              <a:t>Navigation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7406B7-1CD6-4699-80BA-37932F820379}"/>
              </a:ext>
            </a:extLst>
          </p:cNvPr>
          <p:cNvSpPr/>
          <p:nvPr/>
        </p:nvSpPr>
        <p:spPr>
          <a:xfrm>
            <a:off x="310556" y="5413709"/>
            <a:ext cx="2407262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500" b="1" dirty="0"/>
              <a:t>Current Practice:</a:t>
            </a:r>
            <a:endParaRPr lang="en-US" dirty="0"/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44B9711-CBF6-420E-8B2A-E404E34434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3363" y="5342573"/>
            <a:ext cx="1141731" cy="60154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547477A-FB0F-4B3D-9A01-EFA29C62C281}"/>
              </a:ext>
            </a:extLst>
          </p:cNvPr>
          <p:cNvSpPr/>
          <p:nvPr/>
        </p:nvSpPr>
        <p:spPr>
          <a:xfrm>
            <a:off x="3590157" y="5413751"/>
            <a:ext cx="877163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500" b="1" dirty="0"/>
              <a:t>Wi-Fi</a:t>
            </a:r>
            <a:endParaRPr lang="en-US" sz="2500" b="1" dirty="0">
              <a:cs typeface="Calibri"/>
            </a:endParaRPr>
          </a:p>
        </p:txBody>
      </p:sp>
      <p:pic>
        <p:nvPicPr>
          <p:cNvPr id="22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0FCF7B7-6AB0-43D9-8E24-1CB668CBC8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266" y="5887788"/>
            <a:ext cx="1046468" cy="59691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72DBF31-5762-4C9F-8994-5BFE23C4BC44}"/>
              </a:ext>
            </a:extLst>
          </p:cNvPr>
          <p:cNvSpPr/>
          <p:nvPr/>
        </p:nvSpPr>
        <p:spPr>
          <a:xfrm>
            <a:off x="1287821" y="5898400"/>
            <a:ext cx="1570515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Inaccurate</a:t>
            </a:r>
            <a:endParaRPr lang="en-US" sz="5750">
              <a:solidFill>
                <a:srgbClr val="FF0000"/>
              </a:solidFill>
              <a:cs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EBD4D3-384F-442D-B0D3-0B67932B24D1}"/>
              </a:ext>
            </a:extLst>
          </p:cNvPr>
          <p:cNvSpPr/>
          <p:nvPr/>
        </p:nvSpPr>
        <p:spPr>
          <a:xfrm>
            <a:off x="2849426" y="5879392"/>
            <a:ext cx="2751790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</a:rPr>
              <a:t>Meters of error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7" name="Picture 27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00EEA5A6-5892-4038-A51D-FABE83D578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437" y="6481763"/>
            <a:ext cx="894045" cy="85626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256C21D-5B01-427E-8124-7DC1265516E4}"/>
              </a:ext>
            </a:extLst>
          </p:cNvPr>
          <p:cNvSpPr/>
          <p:nvPr/>
        </p:nvSpPr>
        <p:spPr>
          <a:xfrm>
            <a:off x="1287863" y="6546142"/>
            <a:ext cx="1570515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Fragile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163ACD-EE52-4396-8A65-229788918C6D}"/>
              </a:ext>
            </a:extLst>
          </p:cNvPr>
          <p:cNvSpPr/>
          <p:nvPr/>
        </p:nvSpPr>
        <p:spPr>
          <a:xfrm>
            <a:off x="2849468" y="6546184"/>
            <a:ext cx="3933064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</a:rPr>
              <a:t>Easily affected by dynamics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C31C3B-59F5-4224-A66A-0B754C94A2CC}"/>
              </a:ext>
            </a:extLst>
          </p:cNvPr>
          <p:cNvSpPr/>
          <p:nvPr/>
        </p:nvSpPr>
        <p:spPr>
          <a:xfrm>
            <a:off x="390961" y="7166351"/>
            <a:ext cx="2301143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500" b="1" dirty="0"/>
              <a:t>Future Promise:</a:t>
            </a:r>
            <a:endParaRPr lang="en-US" dirty="0"/>
          </a:p>
        </p:txBody>
      </p:sp>
      <p:pic>
        <p:nvPicPr>
          <p:cNvPr id="34" name="Picture 3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2225DA9-D96A-49B4-BE51-A5CBA7B520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3371" y="7015192"/>
            <a:ext cx="1141732" cy="837563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90A6349E-4B49-4776-BA56-3A1F7810EE41}"/>
              </a:ext>
            </a:extLst>
          </p:cNvPr>
          <p:cNvSpPr/>
          <p:nvPr/>
        </p:nvSpPr>
        <p:spPr>
          <a:xfrm>
            <a:off x="3651549" y="7166393"/>
            <a:ext cx="1072730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500" b="1" dirty="0"/>
              <a:t>ZigBee</a:t>
            </a:r>
            <a:endParaRPr lang="en-US" dirty="0"/>
          </a:p>
        </p:txBody>
      </p:sp>
      <p:pic>
        <p:nvPicPr>
          <p:cNvPr id="37" name="Picture 37" descr="A close up of a person&#10;&#10;Description generated with high confidence">
            <a:extLst>
              <a:ext uri="{FF2B5EF4-FFF2-40B4-BE49-F238E27FC236}">
                <a16:creationId xmlns:a16="http://schemas.microsoft.com/office/drawing/2014/main" id="{E88F2F5A-4CB5-4561-9CF6-58E01F673D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3417" y="7643813"/>
            <a:ext cx="894205" cy="81830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1BA7D76-20B3-4804-A043-5C2A1DCA2657}"/>
              </a:ext>
            </a:extLst>
          </p:cNvPr>
          <p:cNvSpPr/>
          <p:nvPr/>
        </p:nvSpPr>
        <p:spPr>
          <a:xfrm>
            <a:off x="1368635" y="7746333"/>
            <a:ext cx="1570515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rgbClr val="00B050"/>
                </a:solidFill>
              </a:rPr>
              <a:t>Accurate</a:t>
            </a:r>
            <a:endParaRPr lang="en-US" sz="5750">
              <a:solidFill>
                <a:srgbClr val="00B050"/>
              </a:solidFill>
              <a:cs typeface="Calibri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5EFB71-D710-4629-ACC1-0C3B66C0275A}"/>
              </a:ext>
            </a:extLst>
          </p:cNvPr>
          <p:cNvSpPr/>
          <p:nvPr/>
        </p:nvSpPr>
        <p:spPr>
          <a:xfrm>
            <a:off x="1406814" y="8470275"/>
            <a:ext cx="1570515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>
                <a:solidFill>
                  <a:srgbClr val="00B050"/>
                </a:solidFill>
              </a:rPr>
              <a:t>Low cost</a:t>
            </a:r>
            <a:endParaRPr lang="en-US" sz="5750" dirty="0">
              <a:solidFill>
                <a:srgbClr val="00B050"/>
              </a:solidFill>
              <a:cs typeface="Calibri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54F352-B77C-411B-B0FA-4ADBD1D42817}"/>
              </a:ext>
            </a:extLst>
          </p:cNvPr>
          <p:cNvSpPr/>
          <p:nvPr/>
        </p:nvSpPr>
        <p:spPr>
          <a:xfrm>
            <a:off x="1406886" y="9289467"/>
            <a:ext cx="1818201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>
                <a:solidFill>
                  <a:srgbClr val="00B050"/>
                </a:solidFill>
              </a:rPr>
              <a:t>Low power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1" name="Picture 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B930E16-096F-4626-81DC-6FFD8486CB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1523" y="8501063"/>
            <a:ext cx="817833" cy="818142"/>
          </a:xfrm>
          <a:prstGeom prst="rect">
            <a:avLst/>
          </a:prstGeom>
        </p:spPr>
      </p:pic>
      <p:pic>
        <p:nvPicPr>
          <p:cNvPr id="50" name="Picture 51" descr="A picture containing comb&#10;&#10;Description generated with very high confidence">
            <a:extLst>
              <a:ext uri="{FF2B5EF4-FFF2-40B4-BE49-F238E27FC236}">
                <a16:creationId xmlns:a16="http://schemas.microsoft.com/office/drawing/2014/main" id="{B0E7B911-5EC9-4C01-96F4-D3525EEF47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5322" y="9244500"/>
            <a:ext cx="760675" cy="722842"/>
          </a:xfrm>
          <a:prstGeom prst="rect">
            <a:avLst/>
          </a:prstGeom>
        </p:spPr>
      </p:pic>
      <p:pic>
        <p:nvPicPr>
          <p:cNvPr id="53" name="Picture 54" descr="A circuit board&#10;&#10;Description generated with very high confidence">
            <a:extLst>
              <a:ext uri="{FF2B5EF4-FFF2-40B4-BE49-F238E27FC236}">
                <a16:creationId xmlns:a16="http://schemas.microsoft.com/office/drawing/2014/main" id="{3BD32D7F-EFF4-48BB-AC4E-2F6F5C209B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57271" y="6958013"/>
            <a:ext cx="2600948" cy="2601927"/>
          </a:xfrm>
          <a:prstGeom prst="rect">
            <a:avLst/>
          </a:prstGeom>
        </p:spPr>
      </p:pic>
      <p:pic>
        <p:nvPicPr>
          <p:cNvPr id="61" name="Picture 61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62715C4F-A2F1-44CD-8037-81B321E009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63272" y="7822490"/>
            <a:ext cx="1160785" cy="823146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B0004D19-D857-41F5-B847-7AB721E91A97}"/>
              </a:ext>
            </a:extLst>
          </p:cNvPr>
          <p:cNvSpPr/>
          <p:nvPr/>
        </p:nvSpPr>
        <p:spPr>
          <a:xfrm>
            <a:off x="4191578" y="7746375"/>
            <a:ext cx="3647273" cy="8617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rgbClr val="00B050"/>
                </a:solidFill>
              </a:rPr>
              <a:t>Programming over-the-air via PORTAL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45D80E7-87DC-4B92-B6E1-69745B98E276}"/>
              </a:ext>
            </a:extLst>
          </p:cNvPr>
          <p:cNvSpPr/>
          <p:nvPr/>
        </p:nvSpPr>
        <p:spPr>
          <a:xfrm>
            <a:off x="4216314" y="8946566"/>
            <a:ext cx="4045513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 smtClean="0">
                <a:solidFill>
                  <a:srgbClr val="00B050"/>
                </a:solidFill>
              </a:rPr>
              <a:t>Mesh Networking Standard</a:t>
            </a:r>
            <a:endParaRPr lang="en-US" sz="2500" b="1" dirty="0">
              <a:solidFill>
                <a:srgbClr val="00B050"/>
              </a:solidFill>
              <a:cs typeface="Calibri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3FFF4F-594E-4323-8233-0E99444F3A86}"/>
              </a:ext>
            </a:extLst>
          </p:cNvPr>
          <p:cNvSpPr/>
          <p:nvPr/>
        </p:nvSpPr>
        <p:spPr>
          <a:xfrm>
            <a:off x="10927032" y="9696658"/>
            <a:ext cx="5342975" cy="48397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41935" indent="-241935">
              <a:buFont typeface="Arial" pitchFamily="34" charset="0"/>
              <a:buChar char="•"/>
            </a:pPr>
            <a:r>
              <a:rPr lang="en-US" sz="2500" b="1" dirty="0">
                <a:solidFill>
                  <a:schemeClr val="accent1"/>
                </a:solidFill>
              </a:rPr>
              <a:t>Accurate Localization</a:t>
            </a:r>
            <a:endParaRPr lang="en-US" sz="5750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53832AE-4323-4427-891A-0C33C8A650D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9950" y="11072813"/>
            <a:ext cx="1103625" cy="108498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3E2BD95-A14E-4CB7-A5FB-BE38C57E7304}"/>
              </a:ext>
            </a:extLst>
          </p:cNvPr>
          <p:cNvSpPr/>
          <p:nvPr/>
        </p:nvSpPr>
        <p:spPr>
          <a:xfrm>
            <a:off x="1245264" y="11300243"/>
            <a:ext cx="5968942" cy="52322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800" b="1" dirty="0"/>
              <a:t>Centralized and Distributed Algorithms</a:t>
            </a:r>
            <a:endParaRPr lang="en-US" dirty="0"/>
          </a:p>
        </p:txBody>
      </p:sp>
      <p:pic>
        <p:nvPicPr>
          <p:cNvPr id="10" name="Picture 1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823B898-F41D-433E-967A-4969B1E4BD6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3249" y="13377863"/>
            <a:ext cx="836885" cy="818141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CABF91ED-F75C-4A97-AF02-F190FF012750}"/>
              </a:ext>
            </a:extLst>
          </p:cNvPr>
          <p:cNvSpPr/>
          <p:nvPr/>
        </p:nvSpPr>
        <p:spPr>
          <a:xfrm>
            <a:off x="1188696" y="13548185"/>
            <a:ext cx="6114944" cy="52322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800" b="1"/>
              <a:t>Range free and Range based Algorithms</a:t>
            </a:r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44F708F-802C-4500-BCA1-0CA47A732C69}"/>
              </a:ext>
            </a:extLst>
          </p:cNvPr>
          <p:cNvSpPr/>
          <p:nvPr/>
        </p:nvSpPr>
        <p:spPr>
          <a:xfrm>
            <a:off x="1112616" y="15700877"/>
            <a:ext cx="6424003" cy="52322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800" b="1" dirty="0"/>
              <a:t>Anchor free and Anchor based Algorithms</a:t>
            </a:r>
            <a:endParaRPr lang="en-US" dirty="0"/>
          </a:p>
        </p:txBody>
      </p:sp>
      <p:pic>
        <p:nvPicPr>
          <p:cNvPr id="19" name="Picture 1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4095D30-9C55-4E3B-8809-27B11BFA44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5204" y="15454303"/>
            <a:ext cx="817834" cy="818142"/>
          </a:xfrm>
          <a:prstGeom prst="rect">
            <a:avLst/>
          </a:prstGeom>
        </p:spPr>
      </p:pic>
      <p:pic>
        <p:nvPicPr>
          <p:cNvPr id="21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1698FDC-61B1-4085-9B3F-ECE2FE94311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2192" y="12253913"/>
            <a:ext cx="798782" cy="780023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98F4F1C9-7BE7-460D-B9CA-DA20A676378E}"/>
              </a:ext>
            </a:extLst>
          </p:cNvPr>
          <p:cNvSpPr/>
          <p:nvPr/>
        </p:nvSpPr>
        <p:spPr>
          <a:xfrm>
            <a:off x="1723520" y="12375442"/>
            <a:ext cx="3247163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Communication cost</a:t>
            </a:r>
            <a:endParaRPr lang="en-US" sz="575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FD4C446-9959-41F4-B5B3-57BBAE20B98E}"/>
              </a:ext>
            </a:extLst>
          </p:cNvPr>
          <p:cNvSpPr/>
          <p:nvPr/>
        </p:nvSpPr>
        <p:spPr>
          <a:xfrm>
            <a:off x="6774543" y="12375534"/>
            <a:ext cx="3571061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>
                <a:solidFill>
                  <a:srgbClr val="00B050"/>
                </a:solidFill>
              </a:rPr>
              <a:t>Distributed computation</a:t>
            </a:r>
            <a:endParaRPr lang="en-US"/>
          </a:p>
        </p:txBody>
      </p:sp>
      <p:pic>
        <p:nvPicPr>
          <p:cNvPr id="29" name="Picture 2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8B40A3E-7B15-40A9-8916-105341CD8A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79500" y="12158663"/>
            <a:ext cx="894045" cy="894382"/>
          </a:xfrm>
          <a:prstGeom prst="rect">
            <a:avLst/>
          </a:prstGeom>
        </p:spPr>
      </p:pic>
      <p:pic>
        <p:nvPicPr>
          <p:cNvPr id="35" name="Picture 37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A91C654-9294-45DE-8A0D-4F8AD19A3F4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3639" y="14216062"/>
            <a:ext cx="1046467" cy="1104042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F20E4E94-E9CD-453E-8350-0E94E9C775BB}"/>
              </a:ext>
            </a:extLst>
          </p:cNvPr>
          <p:cNvSpPr/>
          <p:nvPr/>
        </p:nvSpPr>
        <p:spPr>
          <a:xfrm>
            <a:off x="6774585" y="14299626"/>
            <a:ext cx="3571061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>
                <a:solidFill>
                  <a:srgbClr val="00B050"/>
                </a:solidFill>
              </a:rPr>
              <a:t>RSSI, AoA, TDoA</a:t>
            </a:r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89DB895-5D56-467F-8122-30A6092D5C4F}"/>
              </a:ext>
            </a:extLst>
          </p:cNvPr>
          <p:cNvSpPr/>
          <p:nvPr/>
        </p:nvSpPr>
        <p:spPr>
          <a:xfrm>
            <a:off x="1559539" y="16509467"/>
            <a:ext cx="3571061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rgbClr val="00B050"/>
                </a:solidFill>
              </a:rPr>
              <a:t>Global coordinates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3BCCFAC-7B16-4DC1-9E46-CBDE5A33F7AF}"/>
              </a:ext>
            </a:extLst>
          </p:cNvPr>
          <p:cNvSpPr/>
          <p:nvPr/>
        </p:nvSpPr>
        <p:spPr>
          <a:xfrm>
            <a:off x="6675397" y="14718642"/>
            <a:ext cx="3475796" cy="8617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>
                <a:solidFill>
                  <a:srgbClr val="FF0000"/>
                </a:solidFill>
              </a:rPr>
              <a:t>Need extra hardware for AoA and TDoA</a:t>
            </a:r>
            <a:endParaRPr lang="en-US"/>
          </a:p>
        </p:txBody>
      </p:sp>
      <p:pic>
        <p:nvPicPr>
          <p:cNvPr id="42" name="Picture 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41C0EFC-9B50-49F4-BCE7-EF96DB5D47A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55671" y="14349413"/>
            <a:ext cx="741623" cy="741903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26F2E5BE-54AE-4A07-B7E9-5FE968F621F9}"/>
              </a:ext>
            </a:extLst>
          </p:cNvPr>
          <p:cNvSpPr/>
          <p:nvPr/>
        </p:nvSpPr>
        <p:spPr>
          <a:xfrm>
            <a:off x="1438710" y="14775825"/>
            <a:ext cx="3247163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>
                <a:solidFill>
                  <a:srgbClr val="FF0000"/>
                </a:solidFill>
                <a:cs typeface="Calibri"/>
              </a:rPr>
              <a:t>Not much accurate</a:t>
            </a:r>
            <a:endParaRPr lang="en-US" sz="25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1BE98C-AEDE-4C8F-94A6-18E0696F8B50}"/>
              </a:ext>
            </a:extLst>
          </p:cNvPr>
          <p:cNvSpPr/>
          <p:nvPr/>
        </p:nvSpPr>
        <p:spPr>
          <a:xfrm>
            <a:off x="1445218" y="14299629"/>
            <a:ext cx="4371280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>
                <a:solidFill>
                  <a:srgbClr val="00B050"/>
                </a:solidFill>
              </a:rPr>
              <a:t>Neighboring and Hop Couting</a:t>
            </a:r>
            <a:endParaRPr lang="en-US" sz="2500" b="1">
              <a:solidFill>
                <a:srgbClr val="00B050"/>
              </a:solidFill>
              <a:cs typeface="Calibri"/>
            </a:endParaRPr>
          </a:p>
        </p:txBody>
      </p:sp>
      <p:pic>
        <p:nvPicPr>
          <p:cNvPr id="60" name="Picture 6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BF226B6-F168-4759-BE83-043F80443CF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7935" y="16578263"/>
            <a:ext cx="760676" cy="703785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A2B6C39D-06EA-4A0C-A337-D4119EDECF1F}"/>
              </a:ext>
            </a:extLst>
          </p:cNvPr>
          <p:cNvSpPr/>
          <p:nvPr/>
        </p:nvSpPr>
        <p:spPr>
          <a:xfrm>
            <a:off x="1553629" y="16909466"/>
            <a:ext cx="3418638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  <a:cs typeface="Calibri"/>
              </a:rPr>
              <a:t>Expensive GPS receivers</a:t>
            </a:r>
          </a:p>
        </p:txBody>
      </p:sp>
      <p:pic>
        <p:nvPicPr>
          <p:cNvPr id="66" name="Picture 6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E86942A-BD31-42C3-AF03-A08996EADB2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493858" y="16311562"/>
            <a:ext cx="1103627" cy="1065923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B445135-4A8A-4DCD-ABC2-FF69F3AF78E3}"/>
              </a:ext>
            </a:extLst>
          </p:cNvPr>
          <p:cNvSpPr/>
          <p:nvPr/>
        </p:nvSpPr>
        <p:spPr>
          <a:xfrm>
            <a:off x="6606568" y="16509508"/>
            <a:ext cx="3571061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>
                <a:solidFill>
                  <a:srgbClr val="00B050"/>
                </a:solidFill>
              </a:rPr>
              <a:t>Relative coordinates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1F73669-7E86-4440-A520-6674A5B9917F}"/>
              </a:ext>
            </a:extLst>
          </p:cNvPr>
          <p:cNvSpPr/>
          <p:nvPr/>
        </p:nvSpPr>
        <p:spPr>
          <a:xfrm>
            <a:off x="6606461" y="16909521"/>
            <a:ext cx="4371280" cy="477054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2951790" rtl="0" eaLnBrk="1" latinLnBrk="0" hangingPunct="1">
              <a:defRPr sz="5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5894" algn="l" defTabSz="2951790" rtl="0" eaLnBrk="1" latinLnBrk="0" hangingPunct="1">
              <a:defRPr sz="5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51790" algn="l" defTabSz="2951790" rtl="0" eaLnBrk="1" latinLnBrk="0" hangingPunct="1">
              <a:defRPr sz="5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7684" algn="l" defTabSz="2951790" rtl="0" eaLnBrk="1" latinLnBrk="0" hangingPunct="1">
              <a:defRPr sz="5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03579" algn="l" defTabSz="2951790" rtl="0" eaLnBrk="1" latinLnBrk="0" hangingPunct="1">
              <a:defRPr sz="5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79474" algn="l" defTabSz="2951790" rtl="0" eaLnBrk="1" latinLnBrk="0" hangingPunct="1">
              <a:defRPr sz="5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55368" algn="l" defTabSz="2951790" rtl="0" eaLnBrk="1" latinLnBrk="0" hangingPunct="1">
              <a:defRPr sz="5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331263" algn="l" defTabSz="2951790" rtl="0" eaLnBrk="1" latinLnBrk="0" hangingPunct="1">
              <a:defRPr sz="5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807157" algn="l" defTabSz="2951790" rtl="0" eaLnBrk="1" latinLnBrk="0" hangingPunct="1">
              <a:defRPr sz="5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>
                <a:solidFill>
                  <a:srgbClr val="00B050"/>
                </a:solidFill>
              </a:rPr>
              <a:t>Cost effective</a:t>
            </a:r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ABE09BA-A2E3-4F19-9901-4387534EDD8F}"/>
              </a:ext>
            </a:extLst>
          </p:cNvPr>
          <p:cNvSpPr/>
          <p:nvPr/>
        </p:nvSpPr>
        <p:spPr>
          <a:xfrm>
            <a:off x="1047647" y="18185649"/>
            <a:ext cx="9344068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800" b="1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A140275-1A79-4D3E-AC08-EB89D8097217}"/>
              </a:ext>
            </a:extLst>
          </p:cNvPr>
          <p:cNvSpPr/>
          <p:nvPr/>
        </p:nvSpPr>
        <p:spPr>
          <a:xfrm>
            <a:off x="295204" y="18013196"/>
            <a:ext cx="9869227" cy="1562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 sz="3200" b="1" dirty="0">
                <a:solidFill>
                  <a:schemeClr val="tx2"/>
                </a:solidFill>
                <a:ea typeface="+mn-lt"/>
                <a:cs typeface="+mn-lt"/>
              </a:rPr>
              <a:t>Distributed, Range and Anchor </a:t>
            </a:r>
            <a:r>
              <a:rPr lang="en-US" sz="3200" b="1" dirty="0" smtClean="0">
                <a:solidFill>
                  <a:schemeClr val="tx2"/>
                </a:solidFill>
                <a:ea typeface="+mn-lt"/>
                <a:cs typeface="+mn-lt"/>
              </a:rPr>
              <a:t>based Localization</a:t>
            </a:r>
            <a:r>
              <a:rPr lang="en-US" sz="3200" b="1" dirty="0">
                <a:solidFill>
                  <a:schemeClr val="tx2"/>
                </a:solidFill>
                <a:ea typeface="+mn-lt"/>
                <a:cs typeface="+mn-lt"/>
              </a:rPr>
              <a:t> Algorithm</a:t>
            </a:r>
            <a:endParaRPr lang="en-US" sz="4400" dirty="0">
              <a:solidFill>
                <a:schemeClr val="tx2"/>
              </a:solidFill>
              <a:cs typeface="Calibri"/>
            </a:endParaRPr>
          </a:p>
          <a:p>
            <a:pPr algn="ctr"/>
            <a:endParaRPr lang="en-US" sz="4400" b="1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755" y="25102279"/>
            <a:ext cx="4698446" cy="3734902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11615674" y="28906178"/>
            <a:ext cx="3714906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</a:rPr>
              <a:t>Localization using Trilateration</a:t>
            </a:r>
            <a:endParaRPr lang="en-US" sz="1800" dirty="0">
              <a:solidFill>
                <a:schemeClr val="accent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319" y="20916876"/>
            <a:ext cx="4403317" cy="3572978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12150666" y="24513849"/>
            <a:ext cx="3714906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</a:rPr>
              <a:t>Experimental Setup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1288099" y="4047527"/>
            <a:ext cx="9510794" cy="4607591"/>
            <a:chOff x="611917" y="4194902"/>
            <a:chExt cx="9287457" cy="437694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769" y="4194902"/>
              <a:ext cx="8502200" cy="4376945"/>
            </a:xfrm>
            <a:prstGeom prst="rect">
              <a:avLst/>
            </a:prstGeom>
          </p:spPr>
        </p:pic>
        <p:sp>
          <p:nvSpPr>
            <p:cNvPr id="96" name="Up-Down Arrow 95"/>
            <p:cNvSpPr/>
            <p:nvPr/>
          </p:nvSpPr>
          <p:spPr>
            <a:xfrm>
              <a:off x="2473381" y="5936248"/>
              <a:ext cx="355110" cy="878412"/>
            </a:xfrm>
            <a:prstGeom prst="upDownArrow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Up-Down Arrow 97"/>
            <p:cNvSpPr/>
            <p:nvPr/>
          </p:nvSpPr>
          <p:spPr>
            <a:xfrm>
              <a:off x="7536619" y="6070937"/>
              <a:ext cx="355110" cy="878412"/>
            </a:xfrm>
            <a:prstGeom prst="upDownArrow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19151" y="6192199"/>
              <a:ext cx="20802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Interference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11917" y="6125474"/>
              <a:ext cx="20802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Interference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26" name="Picture 2" descr="Image result for world symbol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650" y="8794398"/>
            <a:ext cx="765542" cy="76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/>
          <p:cNvGrpSpPr/>
          <p:nvPr/>
        </p:nvGrpSpPr>
        <p:grpSpPr>
          <a:xfrm>
            <a:off x="12298639" y="11150315"/>
            <a:ext cx="7162246" cy="8122671"/>
            <a:chOff x="12298639" y="11150315"/>
            <a:chExt cx="7162246" cy="8122671"/>
          </a:xfrm>
        </p:grpSpPr>
        <p:sp>
          <p:nvSpPr>
            <p:cNvPr id="7" name="Oval 6"/>
            <p:cNvSpPr/>
            <p:nvPr/>
          </p:nvSpPr>
          <p:spPr>
            <a:xfrm>
              <a:off x="14660562" y="11150315"/>
              <a:ext cx="2420948" cy="99925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n w="3175">
                    <a:solidFill>
                      <a:schemeClr val="tx1"/>
                    </a:solidFill>
                  </a:ln>
                </a:rPr>
                <a:t>Start</a:t>
              </a:r>
              <a:endParaRPr lang="en-US" sz="3200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288962" y="12573118"/>
              <a:ext cx="5189463" cy="942331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Broadcast of Beacon signals</a:t>
              </a:r>
              <a:endParaRPr lang="en-US" sz="3200" b="1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3288961" y="14001807"/>
              <a:ext cx="5189463" cy="942331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ZigBee Channel Selection</a:t>
              </a:r>
              <a:endParaRPr lang="en-US" sz="3200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3281099" y="15421745"/>
              <a:ext cx="5189463" cy="942331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Range Estimation</a:t>
              </a:r>
              <a:endParaRPr lang="en-US" sz="3200" b="1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2298639" y="16923276"/>
              <a:ext cx="7162246" cy="942331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Location Estimation using Multilateration</a:t>
              </a:r>
              <a:endParaRPr lang="en-US" sz="3200" b="1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2298639" y="18330655"/>
              <a:ext cx="7162246" cy="942331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/>
                <a:t>Kalman</a:t>
              </a:r>
              <a:r>
                <a:rPr lang="en-US" sz="3200" b="1" dirty="0" smtClean="0"/>
                <a:t> Filter Based Error Minimization</a:t>
              </a:r>
              <a:endParaRPr lang="en-US" sz="3200" b="1" dirty="0"/>
            </a:p>
          </p:txBody>
        </p:sp>
        <p:cxnSp>
          <p:nvCxnSpPr>
            <p:cNvPr id="23" name="Straight Arrow Connector 22"/>
            <p:cNvCxnSpPr>
              <a:stCxn id="7" idx="4"/>
              <a:endCxn id="15" idx="0"/>
            </p:cNvCxnSpPr>
            <p:nvPr/>
          </p:nvCxnSpPr>
          <p:spPr>
            <a:xfrm>
              <a:off x="15871036" y="12149574"/>
              <a:ext cx="12658" cy="4235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5" idx="2"/>
              <a:endCxn id="88" idx="0"/>
            </p:cNvCxnSpPr>
            <p:nvPr/>
          </p:nvCxnSpPr>
          <p:spPr>
            <a:xfrm flipH="1">
              <a:off x="15883693" y="13515449"/>
              <a:ext cx="1" cy="4863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8" idx="2"/>
              <a:endCxn id="89" idx="0"/>
            </p:cNvCxnSpPr>
            <p:nvPr/>
          </p:nvCxnSpPr>
          <p:spPr>
            <a:xfrm flipH="1">
              <a:off x="15875831" y="14944138"/>
              <a:ext cx="7862" cy="4776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89" idx="2"/>
              <a:endCxn id="90" idx="0"/>
            </p:cNvCxnSpPr>
            <p:nvPr/>
          </p:nvCxnSpPr>
          <p:spPr>
            <a:xfrm>
              <a:off x="15875831" y="16364076"/>
              <a:ext cx="3931" cy="559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90" idx="2"/>
              <a:endCxn id="91" idx="0"/>
            </p:cNvCxnSpPr>
            <p:nvPr/>
          </p:nvCxnSpPr>
          <p:spPr>
            <a:xfrm>
              <a:off x="15879762" y="17865607"/>
              <a:ext cx="0" cy="465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12797204" y="28626217"/>
            <a:ext cx="1786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Distance (meter)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10196291" y="26602583"/>
            <a:ext cx="156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Distance (meter)</a:t>
            </a:r>
            <a:endParaRPr lang="en-US" sz="1200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727735" y="21404312"/>
            <a:ext cx="9334118" cy="7047563"/>
            <a:chOff x="18168" y="21001037"/>
            <a:chExt cx="8996863" cy="6657331"/>
          </a:xfrm>
        </p:grpSpPr>
        <p:sp>
          <p:nvSpPr>
            <p:cNvPr id="115" name="Oval 114"/>
            <p:cNvSpPr/>
            <p:nvPr/>
          </p:nvSpPr>
          <p:spPr>
            <a:xfrm>
              <a:off x="3324214" y="21001037"/>
              <a:ext cx="2420948" cy="99925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n w="3175">
                    <a:solidFill>
                      <a:schemeClr val="tx1"/>
                    </a:solidFill>
                  </a:ln>
                </a:rPr>
                <a:t>Start</a:t>
              </a:r>
              <a:endParaRPr lang="en-US" sz="3200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77147" y="22501065"/>
              <a:ext cx="7484680" cy="942331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Energy Scan on ZigBee Channels</a:t>
              </a:r>
              <a:endParaRPr lang="en-US" sz="3200" b="1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77146" y="23929754"/>
              <a:ext cx="7484681" cy="942331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Channel Selection with Average RSSI </a:t>
              </a:r>
              <a:endParaRPr lang="en-US" sz="3200" b="1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69284" y="25349692"/>
              <a:ext cx="7492543" cy="942331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Data Transmission on Selected Channel</a:t>
              </a:r>
              <a:endParaRPr lang="en-US" sz="3200" b="1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77145" y="26716037"/>
              <a:ext cx="7484681" cy="942331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Packet Error Ratio &lt; Threshold</a:t>
              </a:r>
              <a:endParaRPr lang="en-US" sz="3200" b="1" dirty="0"/>
            </a:p>
          </p:txBody>
        </p:sp>
        <p:cxnSp>
          <p:nvCxnSpPr>
            <p:cNvPr id="122" name="Straight Arrow Connector 121"/>
            <p:cNvCxnSpPr>
              <a:stCxn id="115" idx="4"/>
              <a:endCxn id="116" idx="0"/>
            </p:cNvCxnSpPr>
            <p:nvPr/>
          </p:nvCxnSpPr>
          <p:spPr>
            <a:xfrm flipH="1">
              <a:off x="4519487" y="22000296"/>
              <a:ext cx="15201" cy="5007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6" idx="2"/>
              <a:endCxn id="117" idx="0"/>
            </p:cNvCxnSpPr>
            <p:nvPr/>
          </p:nvCxnSpPr>
          <p:spPr>
            <a:xfrm>
              <a:off x="4519487" y="23443396"/>
              <a:ext cx="0" cy="4863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17" idx="2"/>
              <a:endCxn id="118" idx="0"/>
            </p:cNvCxnSpPr>
            <p:nvPr/>
          </p:nvCxnSpPr>
          <p:spPr>
            <a:xfrm flipH="1">
              <a:off x="4515556" y="24872085"/>
              <a:ext cx="3931" cy="4776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18" idx="2"/>
              <a:endCxn id="120" idx="0"/>
            </p:cNvCxnSpPr>
            <p:nvPr/>
          </p:nvCxnSpPr>
          <p:spPr>
            <a:xfrm>
              <a:off x="4515556" y="26292023"/>
              <a:ext cx="3930" cy="4240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Elbow Connector 131"/>
            <p:cNvCxnSpPr>
              <a:stCxn id="120" idx="3"/>
              <a:endCxn id="118" idx="3"/>
            </p:cNvCxnSpPr>
            <p:nvPr/>
          </p:nvCxnSpPr>
          <p:spPr>
            <a:xfrm flipV="1">
              <a:off x="8261826" y="25820858"/>
              <a:ext cx="1" cy="1366345"/>
            </a:xfrm>
            <a:prstGeom prst="bentConnector3">
              <a:avLst>
                <a:gd name="adj1" fmla="val 22860100000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 rot="16200000">
              <a:off x="8072699" y="25802364"/>
              <a:ext cx="12998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Yes</a:t>
              </a:r>
              <a:endParaRPr lang="en-US" sz="3200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 rot="16200000">
              <a:off x="-339389" y="24380430"/>
              <a:ext cx="12998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No</a:t>
              </a:r>
              <a:endParaRPr lang="en-US" sz="3200" b="1" dirty="0"/>
            </a:p>
          </p:txBody>
        </p:sp>
        <p:cxnSp>
          <p:nvCxnSpPr>
            <p:cNvPr id="136" name="Elbow Connector 135"/>
            <p:cNvCxnSpPr>
              <a:stCxn id="120" idx="1"/>
              <a:endCxn id="116" idx="1"/>
            </p:cNvCxnSpPr>
            <p:nvPr/>
          </p:nvCxnSpPr>
          <p:spPr>
            <a:xfrm rot="10800000" flipH="1">
              <a:off x="777145" y="22972231"/>
              <a:ext cx="2" cy="4214972"/>
            </a:xfrm>
            <a:prstGeom prst="bentConnector3">
              <a:avLst>
                <a:gd name="adj1" fmla="val -114300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0" name="Chart 1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100108"/>
              </p:ext>
            </p:extLst>
          </p:nvPr>
        </p:nvGraphicFramePr>
        <p:xfrm>
          <a:off x="15811559" y="25102279"/>
          <a:ext cx="5441452" cy="3770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sp>
        <p:nvSpPr>
          <p:cNvPr id="83" name="Rectangle 82">
            <a:extLst>
              <a:ext uri="{FF2B5EF4-FFF2-40B4-BE49-F238E27FC236}">
                <a16:creationId xmlns:a16="http://schemas.microsoft.com/office/drawing/2014/main" id="{B73FFF4F-594E-4323-8233-0E99444F3A86}"/>
              </a:ext>
            </a:extLst>
          </p:cNvPr>
          <p:cNvSpPr/>
          <p:nvPr/>
        </p:nvSpPr>
        <p:spPr>
          <a:xfrm>
            <a:off x="16390092" y="25636467"/>
            <a:ext cx="4671169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cs typeface="Calibri"/>
              </a:rPr>
              <a:t>RMSE=1.6 m (Trilateration)</a:t>
            </a:r>
          </a:p>
          <a:p>
            <a:r>
              <a:rPr lang="en-US" sz="1800" b="1" dirty="0" smtClean="0">
                <a:solidFill>
                  <a:srgbClr val="00B050"/>
                </a:solidFill>
                <a:cs typeface="Calibri"/>
              </a:rPr>
              <a:t>RMSE=0.15 m (Proposed Algorithm)</a:t>
            </a:r>
            <a:endParaRPr lang="en-US" sz="1800" b="1" dirty="0">
              <a:solidFill>
                <a:srgbClr val="00B050"/>
              </a:solidFill>
              <a:cs typeface="Calibri"/>
            </a:endParaRPr>
          </a:p>
        </p:txBody>
      </p:sp>
      <p:graphicFrame>
        <p:nvGraphicFramePr>
          <p:cNvPr id="111" name="Chart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427537"/>
              </p:ext>
            </p:extLst>
          </p:nvPr>
        </p:nvGraphicFramePr>
        <p:xfrm>
          <a:off x="15811559" y="20940053"/>
          <a:ext cx="5441452" cy="3631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</p:spTree>
    <p:extLst>
      <p:ext uri="{BB962C8B-B14F-4D97-AF65-F5344CB8AC3E}">
        <p14:creationId xmlns:p14="http://schemas.microsoft.com/office/powerpoint/2010/main" val="33347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9601</TotalTime>
  <Words>220</Words>
  <Application>Microsoft Office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Bookman Old Style</vt:lpstr>
      <vt:lpstr>Calibri</vt:lpstr>
      <vt:lpstr>Times New Roman</vt:lpstr>
      <vt:lpstr>Verdana</vt:lpstr>
      <vt:lpstr>Office Theme</vt:lpstr>
      <vt:lpstr>Storyboard Layouts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usman</cp:lastModifiedBy>
  <cp:revision>963</cp:revision>
  <dcterms:created xsi:type="dcterms:W3CDTF">2014-10-11T09:33:24Z</dcterms:created>
  <dcterms:modified xsi:type="dcterms:W3CDTF">2019-12-10T10:54:05Z</dcterms:modified>
</cp:coreProperties>
</file>