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6" r:id="rId3"/>
    <p:sldId id="262" r:id="rId4"/>
    <p:sldId id="275" r:id="rId5"/>
    <p:sldId id="257" r:id="rId6"/>
    <p:sldId id="258" r:id="rId7"/>
    <p:sldId id="259" r:id="rId8"/>
    <p:sldId id="263" r:id="rId9"/>
    <p:sldId id="264" r:id="rId10"/>
    <p:sldId id="260" r:id="rId11"/>
    <p:sldId id="266" r:id="rId12"/>
    <p:sldId id="265" r:id="rId13"/>
    <p:sldId id="268" r:id="rId14"/>
    <p:sldId id="280" r:id="rId15"/>
    <p:sldId id="281" r:id="rId16"/>
    <p:sldId id="283" r:id="rId17"/>
    <p:sldId id="282" r:id="rId18"/>
    <p:sldId id="284" r:id="rId19"/>
    <p:sldId id="285" r:id="rId20"/>
    <p:sldId id="269" r:id="rId21"/>
    <p:sldId id="276" r:id="rId22"/>
    <p:sldId id="277" r:id="rId23"/>
    <p:sldId id="278" r:id="rId24"/>
    <p:sldId id="279" r:id="rId25"/>
    <p:sldId id="273"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EEFC184-9FD9-4166-BEB3-C195FDD312CF}" type="datetimeFigureOut">
              <a:rPr lang="en-US" smtClean="0"/>
              <a:t>1/4/2023</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58F7561-AEF5-43C9-8254-57BC588403A1}" type="slidenum">
              <a:rPr lang="en-US" smtClean="0"/>
              <a:t>‹#›</a:t>
            </a:fld>
            <a:endParaRPr lang="en-US"/>
          </a:p>
        </p:txBody>
      </p:sp>
    </p:spTree>
    <p:extLst>
      <p:ext uri="{BB962C8B-B14F-4D97-AF65-F5344CB8AC3E}">
        <p14:creationId xmlns:p14="http://schemas.microsoft.com/office/powerpoint/2010/main" val="40885779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C184-9FD9-4166-BEB3-C195FDD312C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355210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C184-9FD9-4166-BEB3-C195FDD312C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395557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C184-9FD9-4166-BEB3-C195FDD312C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370061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EEFC184-9FD9-4166-BEB3-C195FDD312CF}" type="datetimeFigureOut">
              <a:rPr lang="en-US" smtClean="0"/>
              <a:t>1/4/2023</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42558740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FC184-9FD9-4166-BEB3-C195FDD312CF}"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97498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FC184-9FD9-4166-BEB3-C195FDD312CF}"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277273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FC184-9FD9-4166-BEB3-C195FDD312CF}"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29725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FC184-9FD9-4166-BEB3-C195FDD312CF}"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F7561-AEF5-43C9-8254-57BC588403A1}" type="slidenum">
              <a:rPr lang="en-US" smtClean="0"/>
              <a:t>‹#›</a:t>
            </a:fld>
            <a:endParaRPr lang="en-US"/>
          </a:p>
        </p:txBody>
      </p:sp>
    </p:spTree>
    <p:extLst>
      <p:ext uri="{BB962C8B-B14F-4D97-AF65-F5344CB8AC3E}">
        <p14:creationId xmlns:p14="http://schemas.microsoft.com/office/powerpoint/2010/main" val="349136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EFC184-9FD9-4166-BEB3-C195FDD312CF}" type="datetimeFigureOut">
              <a:rPr lang="en-US" smtClean="0"/>
              <a:t>1/4/2023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B58F7561-AEF5-43C9-8254-57BC588403A1}"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45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EEFC184-9FD9-4166-BEB3-C195FDD312CF}" type="datetimeFigureOut">
              <a:rPr lang="en-US" smtClean="0"/>
              <a:t>1/4/2023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B58F7561-AEF5-43C9-8254-57BC588403A1}"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803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EEFC184-9FD9-4166-BEB3-C195FDD312CF}" type="datetimeFigureOut">
              <a:rPr lang="en-US" smtClean="0"/>
              <a:t>1/4/2023</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58F7561-AEF5-43C9-8254-57BC588403A1}"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42728729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BA0F-A258-55DE-B6EF-DAA148D95262}"/>
              </a:ext>
            </a:extLst>
          </p:cNvPr>
          <p:cNvSpPr>
            <a:spLocks noGrp="1"/>
          </p:cNvSpPr>
          <p:nvPr>
            <p:ph type="ctrTitle"/>
          </p:nvPr>
        </p:nvSpPr>
        <p:spPr>
          <a:xfrm>
            <a:off x="1561707" y="3661445"/>
            <a:ext cx="9068586" cy="811264"/>
          </a:xfrm>
        </p:spPr>
        <p:txBody>
          <a:bodyPr/>
          <a:lstStyle/>
          <a:p>
            <a:r>
              <a:rPr lang="en-US" sz="4400" b="1" dirty="0">
                <a:solidFill>
                  <a:srgbClr val="7030A0"/>
                </a:solidFill>
                <a:effectLst/>
                <a:latin typeface="Times New Roman" panose="02020603050405020304" pitchFamily="18" charset="0"/>
                <a:ea typeface="Times New Roman" panose="02020603050405020304" pitchFamily="18" charset="0"/>
              </a:rPr>
              <a:t>Brain</a:t>
            </a:r>
            <a:r>
              <a:rPr lang="en-US" sz="4400" b="1" spc="-5" dirty="0">
                <a:solidFill>
                  <a:srgbClr val="7030A0"/>
                </a:solidFill>
                <a:effectLst/>
                <a:latin typeface="Times New Roman" panose="02020603050405020304" pitchFamily="18" charset="0"/>
                <a:ea typeface="Times New Roman" panose="02020603050405020304" pitchFamily="18" charset="0"/>
              </a:rPr>
              <a:t> </a:t>
            </a:r>
            <a:r>
              <a:rPr lang="en-US" sz="4400" b="1" dirty="0">
                <a:solidFill>
                  <a:srgbClr val="7030A0"/>
                </a:solidFill>
                <a:effectLst/>
                <a:latin typeface="Times New Roman" panose="02020603050405020304" pitchFamily="18" charset="0"/>
                <a:ea typeface="Times New Roman" panose="02020603050405020304" pitchFamily="18" charset="0"/>
              </a:rPr>
              <a:t>Tumor</a:t>
            </a:r>
            <a:r>
              <a:rPr lang="en-US" sz="4400" b="1" spc="-50" dirty="0">
                <a:solidFill>
                  <a:srgbClr val="7030A0"/>
                </a:solidFill>
                <a:effectLst/>
                <a:latin typeface="Times New Roman" panose="02020603050405020304" pitchFamily="18" charset="0"/>
                <a:ea typeface="Times New Roman" panose="02020603050405020304" pitchFamily="18" charset="0"/>
              </a:rPr>
              <a:t> </a:t>
            </a:r>
            <a:r>
              <a:rPr lang="en-US" sz="4400" b="1" dirty="0">
                <a:solidFill>
                  <a:srgbClr val="7030A0"/>
                </a:solidFill>
                <a:effectLst/>
                <a:latin typeface="Times New Roman" panose="02020603050405020304" pitchFamily="18" charset="0"/>
                <a:ea typeface="Times New Roman" panose="02020603050405020304" pitchFamily="18" charset="0"/>
              </a:rPr>
              <a:t>Detection</a:t>
            </a:r>
            <a:r>
              <a:rPr lang="en-US" sz="4400" b="1" spc="-5" dirty="0">
                <a:solidFill>
                  <a:srgbClr val="7030A0"/>
                </a:solidFill>
                <a:effectLst/>
                <a:latin typeface="Times New Roman" panose="02020603050405020304" pitchFamily="18" charset="0"/>
                <a:ea typeface="Times New Roman" panose="02020603050405020304" pitchFamily="18" charset="0"/>
              </a:rPr>
              <a:t> </a:t>
            </a:r>
            <a:r>
              <a:rPr lang="en-US" sz="4400" b="1" dirty="0">
                <a:solidFill>
                  <a:srgbClr val="7030A0"/>
                </a:solidFill>
                <a:effectLst/>
                <a:latin typeface="Times New Roman" panose="02020603050405020304" pitchFamily="18" charset="0"/>
                <a:ea typeface="Times New Roman" panose="02020603050405020304" pitchFamily="18" charset="0"/>
              </a:rPr>
              <a:t>Using</a:t>
            </a:r>
            <a:r>
              <a:rPr lang="en-US" sz="4400" b="1" spc="-35" dirty="0">
                <a:solidFill>
                  <a:srgbClr val="7030A0"/>
                </a:solidFill>
                <a:effectLst/>
                <a:latin typeface="Times New Roman" panose="02020603050405020304" pitchFamily="18" charset="0"/>
                <a:ea typeface="Times New Roman" panose="02020603050405020304" pitchFamily="18" charset="0"/>
              </a:rPr>
              <a:t> </a:t>
            </a:r>
            <a:r>
              <a:rPr lang="en-US" sz="4400" b="1" dirty="0">
                <a:solidFill>
                  <a:srgbClr val="7030A0"/>
                </a:solidFill>
                <a:effectLst/>
                <a:latin typeface="Times New Roman" panose="02020603050405020304" pitchFamily="18" charset="0"/>
                <a:ea typeface="Times New Roman" panose="02020603050405020304" pitchFamily="18" charset="0"/>
              </a:rPr>
              <a:t>CNN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255757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F49C-6733-3CB7-F9F4-56C0FA4AD9A6}"/>
              </a:ext>
            </a:extLst>
          </p:cNvPr>
          <p:cNvSpPr>
            <a:spLocks noGrp="1"/>
          </p:cNvSpPr>
          <p:nvPr>
            <p:ph type="title"/>
          </p:nvPr>
        </p:nvSpPr>
        <p:spPr/>
        <p:txBody>
          <a:bodyPr>
            <a:normAutofit/>
          </a:bodyPr>
          <a:lstStyle/>
          <a:p>
            <a:pPr algn="ctr"/>
            <a:r>
              <a:rPr lang="en-US" sz="5400" b="1" i="1" dirty="0">
                <a:solidFill>
                  <a:srgbClr val="7030A0"/>
                </a:solidFill>
                <a:effectLst/>
                <a:latin typeface="Times New Roman" panose="02020603050405020304" pitchFamily="18" charset="0"/>
                <a:ea typeface="Times New Roman" panose="02020603050405020304" pitchFamily="18" charset="0"/>
              </a:rPr>
              <a:t>Objective</a:t>
            </a:r>
            <a:endParaRPr lang="en-US" sz="5400" b="1" dirty="0">
              <a:solidFill>
                <a:srgbClr val="7030A0"/>
              </a:solidFill>
            </a:endParaRPr>
          </a:p>
        </p:txBody>
      </p:sp>
      <p:sp>
        <p:nvSpPr>
          <p:cNvPr id="3" name="Content Placeholder 2">
            <a:extLst>
              <a:ext uri="{FF2B5EF4-FFF2-40B4-BE49-F238E27FC236}">
                <a16:creationId xmlns:a16="http://schemas.microsoft.com/office/drawing/2014/main" id="{0D60F88B-46DB-9971-A9B7-69DDAAB9DB3A}"/>
              </a:ext>
            </a:extLst>
          </p:cNvPr>
          <p:cNvSpPr>
            <a:spLocks noGrp="1"/>
          </p:cNvSpPr>
          <p:nvPr>
            <p:ph idx="1"/>
          </p:nvPr>
        </p:nvSpPr>
        <p:spPr/>
        <p:txBody>
          <a:bodyPr>
            <a:normAutofit fontScale="92500"/>
          </a:bodyPr>
          <a:lstStyle/>
          <a:p>
            <a:pPr marL="0" indent="0">
              <a:buNone/>
            </a:pPr>
            <a:r>
              <a:rPr lang="en-US" sz="3200" dirty="0">
                <a:effectLst/>
                <a:latin typeface="Times New Roman" panose="02020603050405020304" pitchFamily="18" charset="0"/>
                <a:ea typeface="Times New Roman" panose="02020603050405020304" pitchFamily="18" charset="0"/>
              </a:rPr>
              <a:t>The primary goal of this work is to create a model that can predict whether or not MRI images include cancer. We created and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trained a model that could detect the tumor, presenting an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efficient and effective way for</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assisting in the segmentation and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identification of brain tumors that eliminates the need for manual labor. Finally, when we compared the outcomes of all tests, we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discovered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that</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certain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models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performed</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better</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terms</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accuracy</a:t>
            </a:r>
            <a:r>
              <a:rPr lang="en-US" sz="3200" spc="-3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loss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metrics.</a:t>
            </a:r>
          </a:p>
          <a:p>
            <a:endParaRPr lang="en-US" dirty="0"/>
          </a:p>
        </p:txBody>
      </p:sp>
    </p:spTree>
    <p:extLst>
      <p:ext uri="{BB962C8B-B14F-4D97-AF65-F5344CB8AC3E}">
        <p14:creationId xmlns:p14="http://schemas.microsoft.com/office/powerpoint/2010/main" val="3523881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B405-350C-3C0A-D47E-8D7E72708FDE}"/>
              </a:ext>
            </a:extLst>
          </p:cNvPr>
          <p:cNvSpPr>
            <a:spLocks noGrp="1"/>
          </p:cNvSpPr>
          <p:nvPr>
            <p:ph type="title"/>
          </p:nvPr>
        </p:nvSpPr>
        <p:spPr>
          <a:xfrm>
            <a:off x="838200" y="2766218"/>
            <a:ext cx="10515600" cy="1325563"/>
          </a:xfrm>
        </p:spPr>
        <p:txBody>
          <a:bodyPr>
            <a:normAutofit fontScale="90000"/>
          </a:bodyPr>
          <a:lstStyle/>
          <a:p>
            <a:pPr algn="ctr"/>
            <a:r>
              <a:rPr lang="en-US" sz="6000" b="1" spc="-80" dirty="0">
                <a:solidFill>
                  <a:srgbClr val="7030A0"/>
                </a:solidFill>
                <a:effectLst/>
                <a:latin typeface="Times New Roman" panose="02020603050405020304" pitchFamily="18" charset="0"/>
                <a:ea typeface="Times New Roman" panose="02020603050405020304" pitchFamily="18" charset="0"/>
              </a:rPr>
              <a:t>METHODOLOGY</a:t>
            </a:r>
            <a:br>
              <a:rPr lang="en-US" sz="1800" b="1" spc="-8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532505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6EB4-2317-F3B8-0C9C-42C1111CA098}"/>
              </a:ext>
            </a:extLst>
          </p:cNvPr>
          <p:cNvSpPr>
            <a:spLocks noGrp="1"/>
          </p:cNvSpPr>
          <p:nvPr>
            <p:ph type="title"/>
          </p:nvPr>
        </p:nvSpPr>
        <p:spPr>
          <a:xfrm>
            <a:off x="1066799" y="494812"/>
            <a:ext cx="10058400" cy="1371600"/>
          </a:xfrm>
        </p:spPr>
        <p:txBody>
          <a:bodyPr>
            <a:normAutofit fontScale="90000"/>
          </a:bodyPr>
          <a:lstStyle/>
          <a:p>
            <a:pPr algn="ctr"/>
            <a:r>
              <a:rPr lang="en-US" sz="5400" b="1" i="1" spc="0" dirty="0">
                <a:solidFill>
                  <a:srgbClr val="7030A0"/>
                </a:solidFill>
                <a:effectLst/>
                <a:latin typeface="Times New Roman" panose="02020603050405020304" pitchFamily="18" charset="0"/>
                <a:ea typeface="Times New Roman" panose="02020603050405020304" pitchFamily="18" charset="0"/>
              </a:rPr>
              <a:t>Dataset</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025DA00-4108-AFA6-0F1F-D94F3003FE64}"/>
              </a:ext>
            </a:extLst>
          </p:cNvPr>
          <p:cNvSpPr>
            <a:spLocks noGrp="1"/>
          </p:cNvSpPr>
          <p:nvPr>
            <p:ph idx="1"/>
          </p:nvPr>
        </p:nvSpPr>
        <p:spPr>
          <a:xfrm>
            <a:off x="838200" y="1253331"/>
            <a:ext cx="10515600" cy="4351338"/>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 Database was gathered from Kaggle, named ‘Brain MRI Images for brain tumor Detection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 is in two folder testing and training already  with total size 3264 </a:t>
            </a:r>
            <a:r>
              <a:rPr lang="en-US" sz="2400" dirty="0">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mages Brain MRI Images in the folders training and testing</a:t>
            </a:r>
            <a:endParaRPr lang="en-US" dirty="0"/>
          </a:p>
        </p:txBody>
      </p:sp>
      <p:pic>
        <p:nvPicPr>
          <p:cNvPr id="4" name="Picture 3">
            <a:extLst>
              <a:ext uri="{FF2B5EF4-FFF2-40B4-BE49-F238E27FC236}">
                <a16:creationId xmlns:a16="http://schemas.microsoft.com/office/drawing/2014/main" id="{10774360-5859-2480-E109-F082B42EBD13}"/>
              </a:ext>
            </a:extLst>
          </p:cNvPr>
          <p:cNvPicPr>
            <a:picLocks noChangeAspect="1"/>
          </p:cNvPicPr>
          <p:nvPr/>
        </p:nvPicPr>
        <p:blipFill rotWithShape="1">
          <a:blip r:embed="rId2"/>
          <a:srcRect t="11351"/>
          <a:stretch/>
        </p:blipFill>
        <p:spPr>
          <a:xfrm>
            <a:off x="2796221" y="2624931"/>
            <a:ext cx="6285521" cy="3437295"/>
          </a:xfrm>
          <a:prstGeom prst="rect">
            <a:avLst/>
          </a:prstGeom>
        </p:spPr>
      </p:pic>
    </p:spTree>
    <p:extLst>
      <p:ext uri="{BB962C8B-B14F-4D97-AF65-F5344CB8AC3E}">
        <p14:creationId xmlns:p14="http://schemas.microsoft.com/office/powerpoint/2010/main" val="4251987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BB82-128A-A428-F0D9-0CFA0235289B}"/>
              </a:ext>
            </a:extLst>
          </p:cNvPr>
          <p:cNvSpPr>
            <a:spLocks noGrp="1"/>
          </p:cNvSpPr>
          <p:nvPr>
            <p:ph type="title"/>
          </p:nvPr>
        </p:nvSpPr>
        <p:spPr>
          <a:xfrm>
            <a:off x="838200" y="500062"/>
            <a:ext cx="10515600" cy="1325563"/>
          </a:xfrm>
        </p:spPr>
        <p:txBody>
          <a:bodyPr>
            <a:normAutofit fontScale="90000"/>
          </a:bodyPr>
          <a:lstStyle/>
          <a:p>
            <a:pPr marL="0" marR="0" algn="ctr">
              <a:spcBef>
                <a:spcPts val="10"/>
              </a:spcBef>
              <a:spcAft>
                <a:spcPts val="0"/>
              </a:spcAft>
            </a:pP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5400" b="1" i="1" spc="0" dirty="0">
                <a:solidFill>
                  <a:srgbClr val="7030A0"/>
                </a:solidFill>
                <a:effectLst/>
                <a:latin typeface="Times New Roman" panose="02020603050405020304" pitchFamily="18" charset="0"/>
                <a:ea typeface="Times New Roman" panose="02020603050405020304" pitchFamily="18" charset="0"/>
              </a:rPr>
              <a:t>Image Preprocessing</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46B2FC4-D2BA-DC83-6D63-7202690107B2}"/>
              </a:ext>
            </a:extLst>
          </p:cNvPr>
          <p:cNvSpPr>
            <a:spLocks noGrp="1"/>
          </p:cNvSpPr>
          <p:nvPr>
            <p:ph idx="1"/>
          </p:nvPr>
        </p:nvSpPr>
        <p:spPr/>
        <p:txBody>
          <a:bodyPr>
            <a:normAutofit lnSpcReduction="10000"/>
          </a:bodyPr>
          <a:lstStyle/>
          <a:p>
            <a:pPr marL="0" marR="95250" indent="0" algn="just">
              <a:lnSpc>
                <a:spcPct val="116000"/>
              </a:lnSpc>
              <a:spcBef>
                <a:spcPts val="170"/>
              </a:spcBef>
              <a:spcAft>
                <a:spcPts val="0"/>
              </a:spcAft>
              <a:buNone/>
            </a:pPr>
            <a:r>
              <a:rPr lang="en-US" sz="2600" dirty="0">
                <a:effectLst/>
                <a:latin typeface="Times New Roman" panose="02020603050405020304" pitchFamily="18" charset="0"/>
                <a:ea typeface="Times New Roman" panose="02020603050405020304" pitchFamily="18" charset="0"/>
              </a:rPr>
              <a:t>Pre-processing is important in order to create a seamless training experience because the MRI scans differ in intensity, contrast, 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size.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first</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preprocessing</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step,</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warping</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as</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well</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as cropping</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is performed, which</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will</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prepare</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input</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picture.</a:t>
            </a:r>
          </a:p>
          <a:p>
            <a:pPr marL="0" marR="95250" indent="0" algn="just">
              <a:lnSpc>
                <a:spcPct val="116000"/>
              </a:lnSpc>
              <a:spcBef>
                <a:spcPts val="170"/>
              </a:spcBef>
              <a:spcAft>
                <a:spcPts val="0"/>
              </a:spcAft>
              <a:buNone/>
            </a:pPr>
            <a:r>
              <a:rPr lang="en-US" sz="2600" dirty="0">
                <a:effectLst/>
                <a:latin typeface="Times New Roman" panose="02020603050405020304" pitchFamily="18" charset="0"/>
                <a:ea typeface="Times New Roman" panose="02020603050405020304" pitchFamily="18" charset="0"/>
              </a:rPr>
              <a:t>During warping, the supplied image is compared to the primary subject in the window. The image's outermost boundary is set in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order for the subject to remain intact after cropping. Because the photographs in the dataset are of varying sizes, the image is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reshaped to 150 x 155. then we convert into </a:t>
            </a:r>
            <a:r>
              <a:rPr lang="en-US" sz="2600" dirty="0" err="1">
                <a:effectLst/>
                <a:latin typeface="Times New Roman" panose="02020603050405020304" pitchFamily="18" charset="0"/>
                <a:ea typeface="Times New Roman" panose="02020603050405020304" pitchFamily="18" charset="0"/>
              </a:rPr>
              <a:t>numpy</a:t>
            </a:r>
            <a:r>
              <a:rPr lang="en-US" sz="2600" dirty="0">
                <a:effectLst/>
                <a:latin typeface="Times New Roman" panose="02020603050405020304" pitchFamily="18" charset="0"/>
                <a:ea typeface="Times New Roman" panose="02020603050405020304" pitchFamily="18" charset="0"/>
              </a:rPr>
              <a:t> array</a:t>
            </a:r>
            <a:endParaRPr lang="en-US" dirty="0"/>
          </a:p>
        </p:txBody>
      </p:sp>
    </p:spTree>
    <p:extLst>
      <p:ext uri="{BB962C8B-B14F-4D97-AF65-F5344CB8AC3E}">
        <p14:creationId xmlns:p14="http://schemas.microsoft.com/office/powerpoint/2010/main" val="3176439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95F9-22A6-CF21-262F-35076C08B640}"/>
              </a:ext>
            </a:extLst>
          </p:cNvPr>
          <p:cNvSpPr>
            <a:spLocks noGrp="1"/>
          </p:cNvSpPr>
          <p:nvPr>
            <p:ph type="title"/>
          </p:nvPr>
        </p:nvSpPr>
        <p:spPr/>
        <p:txBody>
          <a:bodyPr>
            <a:normAutofit fontScale="90000"/>
          </a:bodyPr>
          <a:lstStyle/>
          <a:p>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b="1" i="1" dirty="0">
                <a:solidFill>
                  <a:srgbClr val="7030A0"/>
                </a:solidFill>
                <a:latin typeface="Times New Roman" panose="02020603050405020304" pitchFamily="18" charset="0"/>
                <a:ea typeface="Times New Roman" panose="02020603050405020304" pitchFamily="18" charset="0"/>
              </a:rPr>
              <a:t>			</a:t>
            </a:r>
            <a:r>
              <a:rPr lang="en-US" sz="4800" b="1" i="1" spc="0" dirty="0">
                <a:solidFill>
                  <a:srgbClr val="7030A0"/>
                </a:solidFill>
                <a:effectLst/>
                <a:latin typeface="Times New Roman" panose="02020603050405020304" pitchFamily="18" charset="0"/>
                <a:ea typeface="Times New Roman" panose="02020603050405020304" pitchFamily="18" charset="0"/>
              </a:rPr>
              <a:t>importing Libraries</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7B03AEF1-3C82-DE99-C899-C8AE42D60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927" y="2492080"/>
            <a:ext cx="9578109" cy="3154953"/>
          </a:xfrm>
        </p:spPr>
      </p:pic>
    </p:spTree>
    <p:extLst>
      <p:ext uri="{BB962C8B-B14F-4D97-AF65-F5344CB8AC3E}">
        <p14:creationId xmlns:p14="http://schemas.microsoft.com/office/powerpoint/2010/main" val="4037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2555-AA97-1858-E43B-E5F323B07B00}"/>
              </a:ext>
            </a:extLst>
          </p:cNvPr>
          <p:cNvSpPr>
            <a:spLocks noGrp="1"/>
          </p:cNvSpPr>
          <p:nvPr>
            <p:ph type="title"/>
          </p:nvPr>
        </p:nvSpPr>
        <p:spPr/>
        <p:txBody>
          <a:bodyPr>
            <a:normAutofit fontScale="90000"/>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Convert into </a:t>
            </a:r>
            <a:r>
              <a:rPr lang="en-US" sz="4800" b="1" i="1" spc="0" dirty="0" err="1">
                <a:solidFill>
                  <a:srgbClr val="7030A0"/>
                </a:solidFill>
                <a:effectLst/>
                <a:latin typeface="Times New Roman" panose="02020603050405020304" pitchFamily="18" charset="0"/>
                <a:ea typeface="Times New Roman" panose="02020603050405020304" pitchFamily="18" charset="0"/>
              </a:rPr>
              <a:t>numpy</a:t>
            </a:r>
            <a:r>
              <a:rPr lang="en-US" sz="4800" b="1" i="1" spc="0" dirty="0">
                <a:solidFill>
                  <a:srgbClr val="7030A0"/>
                </a:solidFill>
                <a:effectLst/>
                <a:latin typeface="Times New Roman" panose="02020603050405020304" pitchFamily="18" charset="0"/>
                <a:ea typeface="Times New Roman" panose="02020603050405020304" pitchFamily="18" charset="0"/>
              </a:rPr>
              <a:t> array</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95909195-A3CE-4D0E-90F6-E7CE6177C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909" y="2332046"/>
            <a:ext cx="9878291" cy="3475021"/>
          </a:xfrm>
        </p:spPr>
      </p:pic>
    </p:spTree>
    <p:extLst>
      <p:ext uri="{BB962C8B-B14F-4D97-AF65-F5344CB8AC3E}">
        <p14:creationId xmlns:p14="http://schemas.microsoft.com/office/powerpoint/2010/main" val="240302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C24A-8283-7FA0-B4E4-3CA1F717AEF8}"/>
              </a:ext>
            </a:extLst>
          </p:cNvPr>
          <p:cNvSpPr>
            <a:spLocks noGrp="1"/>
          </p:cNvSpPr>
          <p:nvPr>
            <p:ph type="title"/>
          </p:nvPr>
        </p:nvSpPr>
        <p:spPr/>
        <p:txBody>
          <a:bodyPr>
            <a:normAutofit fontScale="90000"/>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Convert into </a:t>
            </a:r>
            <a:r>
              <a:rPr lang="en-US" sz="4800" b="1" i="1" spc="0" dirty="0" err="1">
                <a:solidFill>
                  <a:srgbClr val="7030A0"/>
                </a:solidFill>
                <a:effectLst/>
                <a:latin typeface="Times New Roman" panose="02020603050405020304" pitchFamily="18" charset="0"/>
                <a:ea typeface="Times New Roman" panose="02020603050405020304" pitchFamily="18" charset="0"/>
              </a:rPr>
              <a:t>numpy</a:t>
            </a:r>
            <a:r>
              <a:rPr lang="en-US" sz="4800" b="1" i="1" spc="0" dirty="0">
                <a:solidFill>
                  <a:srgbClr val="7030A0"/>
                </a:solidFill>
                <a:effectLst/>
                <a:latin typeface="Times New Roman" panose="02020603050405020304" pitchFamily="18" charset="0"/>
                <a:ea typeface="Times New Roman" panose="02020603050405020304" pitchFamily="18" charset="0"/>
              </a:rPr>
              <a:t> array</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E6F2D33E-F9FD-23A7-C1F3-5A5B2394E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655" y="2758803"/>
            <a:ext cx="9180945" cy="2621507"/>
          </a:xfrm>
        </p:spPr>
      </p:pic>
    </p:spTree>
    <p:extLst>
      <p:ext uri="{BB962C8B-B14F-4D97-AF65-F5344CB8AC3E}">
        <p14:creationId xmlns:p14="http://schemas.microsoft.com/office/powerpoint/2010/main" val="197265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DD66-E300-FED2-D4EE-CD44B3F54F75}"/>
              </a:ext>
            </a:extLst>
          </p:cNvPr>
          <p:cNvSpPr>
            <a:spLocks noGrp="1"/>
          </p:cNvSpPr>
          <p:nvPr>
            <p:ph type="title"/>
          </p:nvPr>
        </p:nvSpPr>
        <p:spPr/>
        <p:txBody>
          <a:bodyPr>
            <a:normAutofit fontScale="90000"/>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RESULT</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B9562033-EDA5-5704-F72B-AC6DF16400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2087418" y="2798763"/>
            <a:ext cx="7739063" cy="3236912"/>
          </a:xfrm>
        </p:spPr>
      </p:pic>
    </p:spTree>
    <p:extLst>
      <p:ext uri="{BB962C8B-B14F-4D97-AF65-F5344CB8AC3E}">
        <p14:creationId xmlns:p14="http://schemas.microsoft.com/office/powerpoint/2010/main" val="354728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DD66-E300-FED2-D4EE-CD44B3F54F75}"/>
              </a:ext>
            </a:extLst>
          </p:cNvPr>
          <p:cNvSpPr>
            <a:spLocks noGrp="1"/>
          </p:cNvSpPr>
          <p:nvPr>
            <p:ph type="title"/>
          </p:nvPr>
        </p:nvSpPr>
        <p:spPr/>
        <p:txBody>
          <a:bodyPr>
            <a:normAutofit fontScale="90000"/>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SPLITING</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B3E4841C-32DC-34AF-16F1-AF6789048A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8728" y="2014194"/>
            <a:ext cx="9051636" cy="4054763"/>
          </a:xfrm>
          <a:prstGeom prst="rect">
            <a:avLst/>
          </a:prstGeom>
        </p:spPr>
      </p:pic>
    </p:spTree>
    <p:extLst>
      <p:ext uri="{BB962C8B-B14F-4D97-AF65-F5344CB8AC3E}">
        <p14:creationId xmlns:p14="http://schemas.microsoft.com/office/powerpoint/2010/main" val="149120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DD66-E300-FED2-D4EE-CD44B3F54F75}"/>
              </a:ext>
            </a:extLst>
          </p:cNvPr>
          <p:cNvSpPr>
            <a:spLocks noGrp="1"/>
          </p:cNvSpPr>
          <p:nvPr>
            <p:ph type="title"/>
          </p:nvPr>
        </p:nvSpPr>
        <p:spPr/>
        <p:txBody>
          <a:bodyPr>
            <a:normAutofit fontScale="90000"/>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br>
              <a:rPr lang="en-US" sz="1600" spc="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SPLITING</a:t>
            </a:r>
            <a:br>
              <a:rPr lang="en-US" sz="1600" spc="0" dirty="0">
                <a:effectLst/>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B3E4841C-32DC-34AF-16F1-AF6789048A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6291" y="2173989"/>
            <a:ext cx="9217891" cy="3735172"/>
          </a:xfrm>
          <a:prstGeom prst="rect">
            <a:avLst/>
          </a:prstGeom>
        </p:spPr>
      </p:pic>
    </p:spTree>
    <p:extLst>
      <p:ext uri="{BB962C8B-B14F-4D97-AF65-F5344CB8AC3E}">
        <p14:creationId xmlns:p14="http://schemas.microsoft.com/office/powerpoint/2010/main" val="156564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32B3-0A92-5F49-F274-31B477902585}"/>
              </a:ext>
            </a:extLst>
          </p:cNvPr>
          <p:cNvSpPr>
            <a:spLocks noGrp="1"/>
          </p:cNvSpPr>
          <p:nvPr>
            <p:ph type="title"/>
          </p:nvPr>
        </p:nvSpPr>
        <p:spPr/>
        <p:txBody>
          <a:bodyPr/>
          <a:lstStyle/>
          <a:p>
            <a:pPr algn="ctr"/>
            <a:r>
              <a:rPr lang="en-US" sz="4800" b="1" i="1" spc="-80" dirty="0">
                <a:solidFill>
                  <a:srgbClr val="7030A0"/>
                </a:solidFill>
                <a:effectLst/>
                <a:latin typeface="Times New Roman" panose="02020603050405020304" pitchFamily="18" charset="0"/>
                <a:ea typeface="Times New Roman" panose="02020603050405020304" pitchFamily="18" charset="0"/>
              </a:rPr>
              <a:t>GROUP MEMBERS</a:t>
            </a:r>
            <a:endParaRPr lang="en-US" dirty="0"/>
          </a:p>
        </p:txBody>
      </p:sp>
      <p:sp>
        <p:nvSpPr>
          <p:cNvPr id="3" name="Content Placeholder 2">
            <a:extLst>
              <a:ext uri="{FF2B5EF4-FFF2-40B4-BE49-F238E27FC236}">
                <a16:creationId xmlns:a16="http://schemas.microsoft.com/office/drawing/2014/main" id="{EB706EE6-7FEC-3681-A39D-820271E25ED8}"/>
              </a:ext>
            </a:extLst>
          </p:cNvPr>
          <p:cNvSpPr>
            <a:spLocks noGrp="1"/>
          </p:cNvSpPr>
          <p:nvPr>
            <p:ph idx="1"/>
          </p:nvPr>
        </p:nvSpPr>
        <p:spPr/>
        <p:txBody>
          <a:bodyPr/>
          <a:lstStyle/>
          <a:p>
            <a:r>
              <a:rPr lang="en-US" b="1" i="1" spc="-80" dirty="0">
                <a:solidFill>
                  <a:srgbClr val="7030A0"/>
                </a:solidFill>
                <a:latin typeface="Times New Roman" panose="02020603050405020304" pitchFamily="18" charset="0"/>
              </a:rPr>
              <a:t>FAISAL NAWAZ KHAN (FA21-BAI-006)</a:t>
            </a:r>
          </a:p>
          <a:p>
            <a:r>
              <a:rPr lang="en-US" b="1" i="1" spc="-80" dirty="0">
                <a:solidFill>
                  <a:srgbClr val="7030A0"/>
                </a:solidFill>
                <a:latin typeface="Times New Roman" panose="02020603050405020304" pitchFamily="18" charset="0"/>
              </a:rPr>
              <a:t>USMAN YOUSAF	           (FA21-BAI-016)</a:t>
            </a:r>
            <a:endParaRPr lang="en-US" dirty="0"/>
          </a:p>
          <a:p>
            <a:endParaRPr lang="en-US" b="1" i="1" spc="-80" dirty="0">
              <a:solidFill>
                <a:srgbClr val="7030A0"/>
              </a:solidFill>
              <a:latin typeface="Times New Roman" panose="02020603050405020304" pitchFamily="18" charset="0"/>
            </a:endParaRPr>
          </a:p>
          <a:p>
            <a:r>
              <a:rPr lang="en-US" b="1" i="1" spc="-80" dirty="0">
                <a:solidFill>
                  <a:srgbClr val="7030A0"/>
                </a:solidFill>
                <a:latin typeface="Times New Roman" panose="02020603050405020304" pitchFamily="18" charset="0"/>
              </a:rPr>
              <a:t>MAHNOOR ASGHAR  (FA21-BAI-037)</a:t>
            </a:r>
            <a:endParaRPr lang="en-US" dirty="0"/>
          </a:p>
          <a:p>
            <a:r>
              <a:rPr lang="en-US" b="1" i="1" spc="-80" dirty="0">
                <a:solidFill>
                  <a:srgbClr val="7030A0"/>
                </a:solidFill>
                <a:latin typeface="Times New Roman" panose="02020603050405020304" pitchFamily="18" charset="0"/>
              </a:rPr>
              <a:t>OBAIDULLAH              </a:t>
            </a:r>
            <a:r>
              <a:rPr lang="en-US" b="1" i="1" spc="-80">
                <a:solidFill>
                  <a:srgbClr val="7030A0"/>
                </a:solidFill>
                <a:latin typeface="Times New Roman" panose="02020603050405020304" pitchFamily="18" charset="0"/>
              </a:rPr>
              <a:t>(FA21-BAI-065)</a:t>
            </a:r>
            <a:endParaRPr lang="en-US" dirty="0"/>
          </a:p>
          <a:p>
            <a:endParaRPr lang="en-US" b="1" i="1" spc="-80"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152529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A73B-92FE-417B-F961-1BAF1F02B84A}"/>
              </a:ext>
            </a:extLst>
          </p:cNvPr>
          <p:cNvSpPr>
            <a:spLocks noGrp="1"/>
          </p:cNvSpPr>
          <p:nvPr>
            <p:ph type="title"/>
          </p:nvPr>
        </p:nvSpPr>
        <p:spPr>
          <a:xfrm>
            <a:off x="1066800" y="522521"/>
            <a:ext cx="10058400" cy="1371600"/>
          </a:xfrm>
        </p:spPr>
        <p:txBody>
          <a:bodyPr>
            <a:normAutofit fontScale="90000"/>
          </a:bodyPr>
          <a:lstStyle/>
          <a:p>
            <a:pPr marL="0" marR="0" algn="ctr">
              <a:spcBef>
                <a:spcPts val="45"/>
              </a:spcBef>
              <a:spcAft>
                <a:spcPts val="0"/>
              </a:spcAft>
            </a:pP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5400" b="1" i="1" spc="0" dirty="0">
                <a:solidFill>
                  <a:srgbClr val="7030A0"/>
                </a:solidFill>
                <a:effectLst/>
                <a:latin typeface="Times New Roman" panose="02020603050405020304" pitchFamily="18" charset="0"/>
                <a:ea typeface="Times New Roman" panose="02020603050405020304" pitchFamily="18" charset="0"/>
              </a:rPr>
              <a:t>CNN</a:t>
            </a:r>
            <a:r>
              <a:rPr lang="en-US" sz="5400" b="1" i="1" spc="-5" dirty="0">
                <a:solidFill>
                  <a:srgbClr val="7030A0"/>
                </a:solidFill>
                <a:effectLst/>
                <a:latin typeface="Times New Roman" panose="02020603050405020304" pitchFamily="18" charset="0"/>
                <a:ea typeface="Times New Roman" panose="02020603050405020304" pitchFamily="18" charset="0"/>
              </a:rPr>
              <a:t> </a:t>
            </a:r>
            <a:r>
              <a:rPr lang="en-US" sz="5400" b="1" i="1" spc="0" dirty="0">
                <a:solidFill>
                  <a:srgbClr val="7030A0"/>
                </a:solidFill>
                <a:effectLst/>
                <a:latin typeface="Times New Roman" panose="02020603050405020304" pitchFamily="18" charset="0"/>
                <a:ea typeface="Times New Roman" panose="02020603050405020304" pitchFamily="18" charset="0"/>
              </a:rPr>
              <a:t>Model</a:t>
            </a:r>
            <a:br>
              <a:rPr lang="en-US" sz="1800" spc="0" dirty="0">
                <a:effectLst/>
                <a:latin typeface="Times New Roman" panose="02020603050405020304" pitchFamily="18" charset="0"/>
                <a:ea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4296669E-CF9C-5A22-CAD0-805048FDC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648" y="1265093"/>
            <a:ext cx="7625044" cy="4961814"/>
          </a:xfrm>
        </p:spPr>
      </p:pic>
    </p:spTree>
    <p:extLst>
      <p:ext uri="{BB962C8B-B14F-4D97-AF65-F5344CB8AC3E}">
        <p14:creationId xmlns:p14="http://schemas.microsoft.com/office/powerpoint/2010/main" val="2287909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3177B3-788E-2C67-660A-924EEC08A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684782"/>
            <a:ext cx="8691417" cy="5350894"/>
          </a:xfrm>
        </p:spPr>
      </p:pic>
    </p:spTree>
    <p:extLst>
      <p:ext uri="{BB962C8B-B14F-4D97-AF65-F5344CB8AC3E}">
        <p14:creationId xmlns:p14="http://schemas.microsoft.com/office/powerpoint/2010/main" val="112772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D645-905E-8116-AB56-6733B66E75F3}"/>
              </a:ext>
            </a:extLst>
          </p:cNvPr>
          <p:cNvSpPr>
            <a:spLocks noGrp="1"/>
          </p:cNvSpPr>
          <p:nvPr>
            <p:ph type="title"/>
          </p:nvPr>
        </p:nvSpPr>
        <p:spPr/>
        <p:txBody>
          <a:bodyPr>
            <a:normAutofit/>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4800" b="1" i="1" spc="0" dirty="0">
                <a:solidFill>
                  <a:srgbClr val="7030A0"/>
                </a:solidFill>
                <a:effectLst/>
                <a:latin typeface="Times New Roman" panose="02020603050405020304" pitchFamily="18" charset="0"/>
                <a:ea typeface="Times New Roman" panose="02020603050405020304" pitchFamily="18" charset="0"/>
              </a:rPr>
              <a:t>ACCUARACY</a:t>
            </a:r>
            <a:endParaRPr lang="en-US" dirty="0"/>
          </a:p>
        </p:txBody>
      </p:sp>
      <p:pic>
        <p:nvPicPr>
          <p:cNvPr id="5" name="Content Placeholder 4">
            <a:extLst>
              <a:ext uri="{FF2B5EF4-FFF2-40B4-BE49-F238E27FC236}">
                <a16:creationId xmlns:a16="http://schemas.microsoft.com/office/drawing/2014/main" id="{33B60D64-6849-A74D-9BD0-00AD65C37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035" y="1902378"/>
            <a:ext cx="8793019" cy="4475390"/>
          </a:xfrm>
        </p:spPr>
      </p:pic>
    </p:spTree>
    <p:extLst>
      <p:ext uri="{BB962C8B-B14F-4D97-AF65-F5344CB8AC3E}">
        <p14:creationId xmlns:p14="http://schemas.microsoft.com/office/powerpoint/2010/main" val="1912982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6836-744D-0BC5-1328-888E3B66130A}"/>
              </a:ext>
            </a:extLst>
          </p:cNvPr>
          <p:cNvSpPr>
            <a:spLocks noGrp="1"/>
          </p:cNvSpPr>
          <p:nvPr>
            <p:ph type="title"/>
          </p:nvPr>
        </p:nvSpPr>
        <p:spPr/>
        <p:txBody>
          <a:bodyPr/>
          <a:lstStyle/>
          <a:p>
            <a:pPr algn="ct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r>
              <a:rPr lang="en-US" sz="4800" b="1" i="1" spc="0" dirty="0">
                <a:solidFill>
                  <a:srgbClr val="7030A0"/>
                </a:solidFill>
                <a:effectLst/>
                <a:latin typeface="Times New Roman" panose="02020603050405020304" pitchFamily="18" charset="0"/>
                <a:ea typeface="Times New Roman" panose="02020603050405020304" pitchFamily="18" charset="0"/>
              </a:rPr>
              <a:t>LOSS</a:t>
            </a:r>
            <a:endParaRPr lang="en-US" dirty="0"/>
          </a:p>
        </p:txBody>
      </p:sp>
      <p:pic>
        <p:nvPicPr>
          <p:cNvPr id="7" name="Content Placeholder 6">
            <a:extLst>
              <a:ext uri="{FF2B5EF4-FFF2-40B4-BE49-F238E27FC236}">
                <a16:creationId xmlns:a16="http://schemas.microsoft.com/office/drawing/2014/main" id="{03DEF416-0E53-9236-EBF4-E69C9756A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219" y="1878158"/>
            <a:ext cx="7990582" cy="4157518"/>
          </a:xfrm>
        </p:spPr>
      </p:pic>
    </p:spTree>
    <p:extLst>
      <p:ext uri="{BB962C8B-B14F-4D97-AF65-F5344CB8AC3E}">
        <p14:creationId xmlns:p14="http://schemas.microsoft.com/office/powerpoint/2010/main" val="23859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14BF-A6E3-9085-F04F-6DB064338E00}"/>
              </a:ext>
            </a:extLst>
          </p:cNvPr>
          <p:cNvSpPr>
            <a:spLocks noGrp="1"/>
          </p:cNvSpPr>
          <p:nvPr>
            <p:ph type="title"/>
          </p:nvPr>
        </p:nvSpPr>
        <p:spPr/>
        <p:txBody>
          <a:bodyPr/>
          <a:lstStyle/>
          <a:p>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r>
              <a:rPr lang="en-US" b="1" i="1" dirty="0">
                <a:solidFill>
                  <a:srgbClr val="7030A0"/>
                </a:solidFill>
                <a:latin typeface="Times New Roman" panose="02020603050405020304" pitchFamily="18" charset="0"/>
                <a:ea typeface="Times New Roman" panose="02020603050405020304" pitchFamily="18" charset="0"/>
              </a:rPr>
              <a:t>			</a:t>
            </a:r>
            <a:r>
              <a:rPr lang="en-US" sz="4800" b="1" i="1" spc="0" dirty="0">
                <a:solidFill>
                  <a:srgbClr val="7030A0"/>
                </a:solidFill>
                <a:effectLst/>
                <a:latin typeface="Times New Roman" panose="02020603050405020304" pitchFamily="18" charset="0"/>
                <a:ea typeface="Times New Roman" panose="02020603050405020304" pitchFamily="18" charset="0"/>
              </a:rPr>
              <a:t>PREDICTION</a:t>
            </a:r>
            <a:endParaRPr lang="en-US" dirty="0"/>
          </a:p>
        </p:txBody>
      </p:sp>
      <p:pic>
        <p:nvPicPr>
          <p:cNvPr id="5" name="Content Placeholder 4">
            <a:extLst>
              <a:ext uri="{FF2B5EF4-FFF2-40B4-BE49-F238E27FC236}">
                <a16:creationId xmlns:a16="http://schemas.microsoft.com/office/drawing/2014/main" id="{1F966CAE-C49C-8D6C-7082-3F2D4C9F0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745" y="2103438"/>
            <a:ext cx="8866910" cy="3932237"/>
          </a:xfrm>
        </p:spPr>
      </p:pic>
    </p:spTree>
    <p:extLst>
      <p:ext uri="{BB962C8B-B14F-4D97-AF65-F5344CB8AC3E}">
        <p14:creationId xmlns:p14="http://schemas.microsoft.com/office/powerpoint/2010/main" val="49202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4C46-A5CD-DDB1-BDF8-20D0677F7F23}"/>
              </a:ext>
            </a:extLst>
          </p:cNvPr>
          <p:cNvSpPr>
            <a:spLocks noGrp="1"/>
          </p:cNvSpPr>
          <p:nvPr>
            <p:ph type="title"/>
          </p:nvPr>
        </p:nvSpPr>
        <p:spPr>
          <a:xfrm>
            <a:off x="838200" y="2766218"/>
            <a:ext cx="10515600" cy="1325563"/>
          </a:xfrm>
        </p:spPr>
        <p:txBody>
          <a:bodyPr>
            <a:normAutofit fontScale="90000"/>
          </a:bodyPr>
          <a:lstStyle/>
          <a:p>
            <a:pPr marL="0" marR="0" algn="ctr">
              <a:spcBef>
                <a:spcPts val="35"/>
              </a:spcBef>
              <a:spcAft>
                <a:spcPts val="0"/>
              </a:spcAft>
            </a:pP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5400" b="1" spc="-80" dirty="0">
                <a:solidFill>
                  <a:srgbClr val="7030A0"/>
                </a:solidFill>
                <a:effectLst/>
                <a:latin typeface="Times New Roman" panose="02020603050405020304" pitchFamily="18" charset="0"/>
                <a:ea typeface="Times New Roman" panose="02020603050405020304" pitchFamily="18" charset="0"/>
              </a:rPr>
              <a:t>CONCLUSION</a:t>
            </a:r>
            <a:br>
              <a:rPr lang="en-US" sz="1800" b="1" spc="-8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395012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1E8D-2B85-98B6-C1B3-43A8DD8C1803}"/>
              </a:ext>
            </a:extLst>
          </p:cNvPr>
          <p:cNvSpPr>
            <a:spLocks noGrp="1"/>
          </p:cNvSpPr>
          <p:nvPr>
            <p:ph type="title"/>
          </p:nvPr>
        </p:nvSpPr>
        <p:spPr/>
        <p:txBody>
          <a:bodyPr>
            <a:normAutofit fontScale="90000"/>
          </a:bodyPr>
          <a:lstStyle/>
          <a:p>
            <a:pPr marL="0" marR="0" algn="ctr">
              <a:spcBef>
                <a:spcPts val="35"/>
              </a:spcBef>
              <a:spcAft>
                <a:spcPts val="0"/>
              </a:spcAft>
            </a:pPr>
            <a:r>
              <a:rPr lang="en-US" sz="1800" dirty="0">
                <a:effectLst/>
                <a:latin typeface="Times New Roman" panose="02020603050405020304" pitchFamily="18" charset="0"/>
                <a:ea typeface="Times New Roman" panose="02020603050405020304" pitchFamily="18" charset="0"/>
              </a:rPr>
              <a:t> </a:t>
            </a:r>
            <a:br>
              <a:rPr lang="en-US" sz="4000" dirty="0">
                <a:effectLst/>
                <a:latin typeface="Times New Roman" panose="02020603050405020304" pitchFamily="18" charset="0"/>
                <a:ea typeface="Times New Roman" panose="02020603050405020304" pitchFamily="18" charset="0"/>
              </a:rPr>
            </a:br>
            <a:r>
              <a:rPr lang="en-US" sz="4000" b="1" i="1" spc="-80" dirty="0">
                <a:solidFill>
                  <a:srgbClr val="7030A0"/>
                </a:solidFill>
                <a:effectLst/>
                <a:latin typeface="Times New Roman" panose="02020603050405020304" pitchFamily="18" charset="0"/>
                <a:ea typeface="Times New Roman" panose="02020603050405020304" pitchFamily="18" charset="0"/>
              </a:rPr>
              <a:t>CONCLUSION</a:t>
            </a:r>
            <a:br>
              <a:rPr lang="en-US" sz="1800" b="1" spc="-8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9A847B3-6C9D-D4C6-ADCE-EAB757C92080}"/>
              </a:ext>
            </a:extLst>
          </p:cNvPr>
          <p:cNvSpPr>
            <a:spLocks noGrp="1"/>
          </p:cNvSpPr>
          <p:nvPr>
            <p:ph idx="1"/>
          </p:nvPr>
        </p:nvSpPr>
        <p:spPr/>
        <p:txBody>
          <a:bodyPr>
            <a:normAutofit/>
          </a:bodyPr>
          <a:lstStyle/>
          <a:p>
            <a:pPr marL="0" indent="0">
              <a:buNone/>
            </a:pPr>
            <a:r>
              <a:rPr lang="en-US" sz="3200" dirty="0">
                <a:effectLst/>
                <a:latin typeface="Times New Roman" panose="02020603050405020304" pitchFamily="18" charset="0"/>
                <a:ea typeface="Times New Roman" panose="02020603050405020304" pitchFamily="18" charset="0"/>
              </a:rPr>
              <a:t>CNNs are excellent tools for detecting brain cancers in MRI images. In the 10th epoch, this investigation validation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accuracy of 86% and a loss value of 0.3476. The model performance can be improved in the future we have access to additional</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amount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data</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more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powerful</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hardware</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a:t>
            </a:r>
            <a:r>
              <a:rPr lang="en-US" sz="3200" spc="20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handle</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computations</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involving</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such</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large</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amount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data.</a:t>
            </a:r>
          </a:p>
          <a:p>
            <a:endParaRPr lang="en-US" dirty="0"/>
          </a:p>
        </p:txBody>
      </p:sp>
    </p:spTree>
    <p:extLst>
      <p:ext uri="{BB962C8B-B14F-4D97-AF65-F5344CB8AC3E}">
        <p14:creationId xmlns:p14="http://schemas.microsoft.com/office/powerpoint/2010/main" val="978378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10D2-61E8-BB5E-4258-856EB200BA97}"/>
              </a:ext>
            </a:extLst>
          </p:cNvPr>
          <p:cNvSpPr>
            <a:spLocks noGrp="1"/>
          </p:cNvSpPr>
          <p:nvPr>
            <p:ph type="title"/>
          </p:nvPr>
        </p:nvSpPr>
        <p:spPr>
          <a:xfrm>
            <a:off x="838200" y="2766218"/>
            <a:ext cx="10515600" cy="1325563"/>
          </a:xfrm>
        </p:spPr>
        <p:txBody>
          <a:bodyPr>
            <a:normAutofit fontScale="90000"/>
          </a:bodyPr>
          <a:lstStyle/>
          <a:p>
            <a:pPr algn="ctr"/>
            <a:r>
              <a:rPr lang="en-US" sz="6000" b="1" spc="-80" dirty="0">
                <a:solidFill>
                  <a:srgbClr val="7030A0"/>
                </a:solidFill>
                <a:effectLst/>
                <a:latin typeface="Times New Roman" panose="02020603050405020304" pitchFamily="18" charset="0"/>
                <a:ea typeface="Times New Roman" panose="02020603050405020304" pitchFamily="18" charset="0"/>
              </a:rPr>
              <a:t>INTRODUCTION</a:t>
            </a:r>
            <a:br>
              <a:rPr lang="en-US" sz="1800" spc="-8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154664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492B-4DD1-BAAC-3ADB-F2BC42A5E0D2}"/>
              </a:ext>
            </a:extLst>
          </p:cNvPr>
          <p:cNvSpPr>
            <a:spLocks noGrp="1"/>
          </p:cNvSpPr>
          <p:nvPr>
            <p:ph type="title"/>
          </p:nvPr>
        </p:nvSpPr>
        <p:spPr>
          <a:xfrm>
            <a:off x="1066800" y="822960"/>
            <a:ext cx="10058400" cy="1371600"/>
          </a:xfrm>
        </p:spPr>
        <p:txBody>
          <a:bodyPr>
            <a:normAutofit/>
          </a:bodyPr>
          <a:lstStyle/>
          <a:p>
            <a:pPr algn="ctr"/>
            <a:r>
              <a:rPr lang="en-US" sz="4400" b="1" i="1" spc="-80" dirty="0">
                <a:solidFill>
                  <a:srgbClr val="7030A0"/>
                </a:solidFill>
                <a:effectLst/>
                <a:latin typeface="Times New Roman" panose="02020603050405020304" pitchFamily="18" charset="0"/>
                <a:ea typeface="Times New Roman" panose="02020603050405020304" pitchFamily="18" charset="0"/>
              </a:rPr>
              <a:t>INTRODUCTION</a:t>
            </a:r>
            <a:br>
              <a:rPr lang="en-US" sz="4800" b="1" u="sng" spc="-8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509BC82-6CAE-4232-A659-19D3D1505A52}"/>
              </a:ext>
            </a:extLst>
          </p:cNvPr>
          <p:cNvSpPr>
            <a:spLocks noGrp="1"/>
          </p:cNvSpPr>
          <p:nvPr>
            <p:ph idx="1"/>
          </p:nvPr>
        </p:nvSpPr>
        <p:spPr/>
        <p:txBody>
          <a:bodyPr/>
          <a:lstStyle/>
          <a:p>
            <a:pPr marL="0" indent="0">
              <a:buNone/>
            </a:pPr>
            <a:r>
              <a:rPr lang="en-US" sz="2800" b="0" i="0" dirty="0">
                <a:solidFill>
                  <a:srgbClr val="666666"/>
                </a:solidFill>
                <a:effectLst/>
                <a:latin typeface="Georgia" panose="02040502050405020303" pitchFamily="18" charset="0"/>
              </a:rPr>
              <a:t>We provide the brain tumor detection project code and dataset for you. This dataset is already divided into training and testing. The train folder contains the images which will be passed as a training dataset. The test folder contains the images which will be passed as a test dataset. Then we finally predict the result by passing an image from our testing dataset. </a:t>
            </a:r>
            <a:endParaRPr lang="en-US" sz="2800" dirty="0"/>
          </a:p>
          <a:p>
            <a:endParaRPr lang="en-US" dirty="0"/>
          </a:p>
        </p:txBody>
      </p:sp>
    </p:spTree>
    <p:extLst>
      <p:ext uri="{BB962C8B-B14F-4D97-AF65-F5344CB8AC3E}">
        <p14:creationId xmlns:p14="http://schemas.microsoft.com/office/powerpoint/2010/main" val="346577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A81-7977-A732-002A-36E30D95A22A}"/>
              </a:ext>
            </a:extLst>
          </p:cNvPr>
          <p:cNvSpPr>
            <a:spLocks noGrp="1"/>
          </p:cNvSpPr>
          <p:nvPr>
            <p:ph type="title"/>
          </p:nvPr>
        </p:nvSpPr>
        <p:spPr/>
        <p:txBody>
          <a:bodyPr>
            <a:normAutofit fontScale="90000"/>
          </a:bodyPr>
          <a:lstStyle/>
          <a:p>
            <a:pPr marL="0" marR="0" algn="ctr">
              <a:spcBef>
                <a:spcPts val="35"/>
              </a:spcBef>
              <a:spcAft>
                <a:spcPts val="0"/>
              </a:spcAft>
            </a:pP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6700" b="1" i="1" spc="0" dirty="0">
                <a:solidFill>
                  <a:srgbClr val="7030A0"/>
                </a:solidFill>
                <a:effectLst/>
                <a:latin typeface="Times New Roman" panose="02020603050405020304" pitchFamily="18" charset="0"/>
                <a:ea typeface="Times New Roman" panose="02020603050405020304" pitchFamily="18" charset="0"/>
              </a:rPr>
              <a:t>Brain</a:t>
            </a:r>
            <a:r>
              <a:rPr lang="en-US" sz="6700" b="1" i="1" spc="-10" dirty="0">
                <a:solidFill>
                  <a:srgbClr val="7030A0"/>
                </a:solidFill>
                <a:effectLst/>
                <a:latin typeface="Times New Roman" panose="02020603050405020304" pitchFamily="18" charset="0"/>
                <a:ea typeface="Times New Roman" panose="02020603050405020304" pitchFamily="18" charset="0"/>
              </a:rPr>
              <a:t> </a:t>
            </a:r>
            <a:r>
              <a:rPr lang="en-US" sz="6700" b="1" i="1" spc="0" dirty="0">
                <a:solidFill>
                  <a:srgbClr val="7030A0"/>
                </a:solidFill>
                <a:effectLst/>
                <a:latin typeface="Times New Roman" panose="02020603050405020304" pitchFamily="18" charset="0"/>
                <a:ea typeface="Times New Roman" panose="02020603050405020304" pitchFamily="18" charset="0"/>
              </a:rPr>
              <a:t>Tumor</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EB32697-D78D-5736-DCE2-F1F893AEC65A}"/>
              </a:ext>
            </a:extLst>
          </p:cNvPr>
          <p:cNvSpPr>
            <a:spLocks noGrp="1"/>
          </p:cNvSpPr>
          <p:nvPr>
            <p:ph idx="1"/>
          </p:nvPr>
        </p:nvSpPr>
        <p:spPr/>
        <p:txBody>
          <a:bodyPr>
            <a:normAutofit fontScale="92500" lnSpcReduction="10000"/>
          </a:bodyPr>
          <a:lstStyle/>
          <a:p>
            <a:pPr marL="0" indent="0">
              <a:buNone/>
            </a:pPr>
            <a:r>
              <a:rPr lang="en-US" sz="3200" dirty="0">
                <a:effectLst/>
                <a:latin typeface="Times New Roman" panose="02020603050405020304" pitchFamily="18" charset="0"/>
                <a:ea typeface="Times New Roman" panose="02020603050405020304" pitchFamily="18" charset="0"/>
              </a:rPr>
              <a:t>The source of brain tumors can be traced back to aberrant cells forming in the brain, some of which</a:t>
            </a:r>
            <a:r>
              <a:rPr lang="en-US" sz="3200" spc="25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are precancerous, some of</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which are cancerous or damaging, and others which are innocuous or noncancerous.</a:t>
            </a:r>
          </a:p>
          <a:p>
            <a:pPr marL="0" indent="0">
              <a:buNone/>
            </a:pPr>
            <a:r>
              <a:rPr lang="en-US" sz="3200" dirty="0">
                <a:effectLst/>
                <a:latin typeface="Times New Roman" panose="02020603050405020304" pitchFamily="18" charset="0"/>
                <a:ea typeface="Times New Roman" panose="02020603050405020304" pitchFamily="18" charset="0"/>
              </a:rPr>
              <a:t>Tumors are classified into three types: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those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that</a:t>
            </a:r>
            <a:r>
              <a:rPr lang="en-US" sz="3200" spc="3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begin</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brain</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3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those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that</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are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subsequent</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cancerous</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growths</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that</a:t>
            </a:r>
            <a:r>
              <a:rPr lang="en-US" sz="3200" spc="3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can</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spread</a:t>
            </a:r>
            <a:r>
              <a:rPr lang="en-US" sz="3200" spc="3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different</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areas</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human</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body;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such</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circumstances,</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carcinoma</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 said</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have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metastasized</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 the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patient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most</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lethal,</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with a</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very</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poor</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survival</a:t>
            </a:r>
            <a:r>
              <a:rPr lang="en-US" sz="3200" spc="-3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rate.</a:t>
            </a:r>
          </a:p>
          <a:p>
            <a:endParaRPr lang="en-US" dirty="0"/>
          </a:p>
        </p:txBody>
      </p:sp>
    </p:spTree>
    <p:extLst>
      <p:ext uri="{BB962C8B-B14F-4D97-AF65-F5344CB8AC3E}">
        <p14:creationId xmlns:p14="http://schemas.microsoft.com/office/powerpoint/2010/main" val="3787157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1639-9082-F296-82A6-4DE547C89BF9}"/>
              </a:ext>
            </a:extLst>
          </p:cNvPr>
          <p:cNvSpPr>
            <a:spLocks noGrp="1"/>
          </p:cNvSpPr>
          <p:nvPr>
            <p:ph type="title"/>
          </p:nvPr>
        </p:nvSpPr>
        <p:spPr/>
        <p:txBody>
          <a:bodyPr>
            <a:normAutofit fontScale="90000"/>
          </a:bodyPr>
          <a:lstStyle/>
          <a:p>
            <a:pPr algn="ctr"/>
            <a:r>
              <a:rPr lang="en-US" sz="6000" b="1" i="1" spc="0" dirty="0">
                <a:solidFill>
                  <a:srgbClr val="7030A0"/>
                </a:solidFill>
                <a:effectLst/>
                <a:latin typeface="Times New Roman" panose="02020603050405020304" pitchFamily="18" charset="0"/>
                <a:ea typeface="Times New Roman" panose="02020603050405020304" pitchFamily="18" charset="0"/>
              </a:rPr>
              <a:t>Classification</a:t>
            </a:r>
            <a:r>
              <a:rPr lang="en-US" sz="6000" b="1" i="1" spc="-5" dirty="0">
                <a:solidFill>
                  <a:srgbClr val="7030A0"/>
                </a:solidFill>
                <a:effectLst/>
                <a:latin typeface="Times New Roman" panose="02020603050405020304" pitchFamily="18" charset="0"/>
                <a:ea typeface="Times New Roman" panose="02020603050405020304" pitchFamily="18" charset="0"/>
              </a:rPr>
              <a:t> </a:t>
            </a:r>
            <a:r>
              <a:rPr lang="en-US" sz="6000" b="1" i="1" spc="0" dirty="0">
                <a:solidFill>
                  <a:srgbClr val="7030A0"/>
                </a:solidFill>
                <a:effectLst/>
                <a:latin typeface="Times New Roman" panose="02020603050405020304" pitchFamily="18" charset="0"/>
                <a:ea typeface="Times New Roman" panose="02020603050405020304" pitchFamily="18" charset="0"/>
              </a:rPr>
              <a:t>of</a:t>
            </a:r>
            <a:r>
              <a:rPr lang="en-US" sz="6000" b="1" i="1" spc="235" dirty="0">
                <a:solidFill>
                  <a:srgbClr val="7030A0"/>
                </a:solidFill>
                <a:effectLst/>
                <a:latin typeface="Times New Roman" panose="02020603050405020304" pitchFamily="18" charset="0"/>
                <a:ea typeface="Times New Roman" panose="02020603050405020304" pitchFamily="18" charset="0"/>
              </a:rPr>
              <a:t> </a:t>
            </a:r>
            <a:r>
              <a:rPr lang="en-US" sz="6000" b="1" i="1" spc="0" dirty="0">
                <a:solidFill>
                  <a:srgbClr val="7030A0"/>
                </a:solidFill>
                <a:effectLst/>
                <a:latin typeface="Times New Roman" panose="02020603050405020304" pitchFamily="18" charset="0"/>
                <a:ea typeface="Times New Roman" panose="02020603050405020304" pitchFamily="18" charset="0"/>
              </a:rPr>
              <a:t>Brain</a:t>
            </a:r>
            <a:r>
              <a:rPr lang="en-US" sz="6000" b="1" i="1" spc="-20" dirty="0">
                <a:solidFill>
                  <a:srgbClr val="7030A0"/>
                </a:solidFill>
                <a:effectLst/>
                <a:latin typeface="Times New Roman" panose="02020603050405020304" pitchFamily="18" charset="0"/>
                <a:ea typeface="Times New Roman" panose="02020603050405020304" pitchFamily="18" charset="0"/>
              </a:rPr>
              <a:t> </a:t>
            </a:r>
            <a:r>
              <a:rPr lang="en-US" sz="6000" b="1" i="1" spc="0" dirty="0">
                <a:solidFill>
                  <a:srgbClr val="7030A0"/>
                </a:solidFill>
                <a:effectLst/>
                <a:latin typeface="Times New Roman" panose="02020603050405020304" pitchFamily="18" charset="0"/>
                <a:ea typeface="Times New Roman" panose="02020603050405020304" pitchFamily="18" charset="0"/>
              </a:rPr>
              <a:t>Tumors</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CC4AC21-AA1E-CFD2-178D-F05614F3733A}"/>
              </a:ext>
            </a:extLst>
          </p:cNvPr>
          <p:cNvSpPr>
            <a:spLocks noGrp="1"/>
          </p:cNvSpPr>
          <p:nvPr>
            <p:ph idx="1"/>
          </p:nvPr>
        </p:nvSpPr>
        <p:spPr/>
        <p:txBody>
          <a:bodyPr>
            <a:normAutofit fontScale="92500"/>
          </a:bodyPr>
          <a:lstStyle/>
          <a:p>
            <a:pPr marL="0" marR="88900" indent="0">
              <a:lnSpc>
                <a:spcPct val="115000"/>
              </a:lnSpc>
              <a:spcBef>
                <a:spcPts val="195"/>
              </a:spcBef>
              <a:buNone/>
            </a:pPr>
            <a:r>
              <a:rPr lang="en-US" sz="2200" spc="-5" dirty="0">
                <a:effectLst/>
                <a:latin typeface="Times New Roman" panose="02020603050405020304" pitchFamily="18" charset="0"/>
                <a:ea typeface="Times New Roman" panose="02020603050405020304" pitchFamily="18" charset="0"/>
              </a:rPr>
              <a:t>Brain </a:t>
            </a:r>
            <a:r>
              <a:rPr lang="en-US" sz="2200" dirty="0">
                <a:effectLst/>
                <a:latin typeface="Times New Roman" panose="02020603050405020304" pitchFamily="18" charset="0"/>
                <a:ea typeface="Times New Roman" panose="02020603050405020304" pitchFamily="18" charset="0"/>
              </a:rPr>
              <a:t>tumors can be classified into three main types, firstly there are pituitary tumors secondly</a:t>
            </a:r>
            <a:r>
              <a:rPr lang="en-US" sz="2400" dirty="0"/>
              <a:t> meningioma tumor</a:t>
            </a:r>
            <a:r>
              <a:rPr lang="en-US" sz="2200" dirty="0">
                <a:latin typeface="Times New Roman" panose="02020603050405020304" pitchFamily="18" charset="0"/>
              </a:rPr>
              <a:t> and the third one is</a:t>
            </a:r>
            <a:r>
              <a:rPr lang="en-US" sz="2400" dirty="0"/>
              <a:t> glioma tumor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that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cancerous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nature.</a:t>
            </a:r>
          </a:p>
          <a:p>
            <a:pPr marL="342900" marR="95250" lvl="0" indent="-342900">
              <a:lnSpc>
                <a:spcPct val="115000"/>
              </a:lnSpc>
              <a:spcBef>
                <a:spcPts val="0"/>
              </a:spcBef>
              <a:spcAft>
                <a:spcPts val="0"/>
              </a:spcAft>
              <a:buSzPts val="1000"/>
              <a:buFont typeface="Times New Roman" panose="02020603050405020304" pitchFamily="18" charset="0"/>
              <a:buAutoNum type="arabicParenR"/>
              <a:tabLst>
                <a:tab pos="296545" algn="l"/>
              </a:tabLst>
            </a:pPr>
            <a:endParaRPr lang="en-US" sz="2200" dirty="0">
              <a:effectLst/>
              <a:latin typeface="Times New Roman" panose="02020603050405020304" pitchFamily="18" charset="0"/>
              <a:ea typeface="Times New Roman" panose="02020603050405020304" pitchFamily="18" charset="0"/>
            </a:endParaRPr>
          </a:p>
          <a:p>
            <a:pPr marL="67310" marR="0">
              <a:lnSpc>
                <a:spcPts val="1145"/>
              </a:lnSpc>
              <a:spcBef>
                <a:spcPts val="0"/>
              </a:spcBef>
              <a:spcAft>
                <a:spcPts val="0"/>
              </a:spcAft>
            </a:pP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characteristics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tumors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follows:</a:t>
            </a:r>
          </a:p>
          <a:p>
            <a:pPr marL="742950" marR="0" lvl="1" indent="-285750">
              <a:spcBef>
                <a:spcPts val="190"/>
              </a:spcBef>
              <a:spcAft>
                <a:spcPts val="0"/>
              </a:spcAft>
              <a:buSzPts val="1000"/>
              <a:buFont typeface="Times New Roman" panose="02020603050405020304" pitchFamily="18" charset="0"/>
              <a:buAutoNum type="alphaLcParenR"/>
              <a:tabLst>
                <a:tab pos="296545" algn="l"/>
              </a:tabLst>
            </a:pPr>
            <a:r>
              <a:rPr lang="en-US" sz="2200" dirty="0">
                <a:effectLst/>
                <a:latin typeface="Times New Roman" panose="02020603050405020304" pitchFamily="18" charset="0"/>
                <a:ea typeface="Times New Roman" panose="02020603050405020304" pitchFamily="18" charset="0"/>
              </a:rPr>
              <a:t>Majority</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benign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tumors</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identified and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diagnosed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MRI brain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scans</a:t>
            </a:r>
          </a:p>
          <a:p>
            <a:pPr marL="742950" marR="0" lvl="1" indent="-285750">
              <a:spcBef>
                <a:spcPts val="170"/>
              </a:spcBef>
              <a:spcAft>
                <a:spcPts val="0"/>
              </a:spcAft>
              <a:buSzPts val="1000"/>
              <a:buFont typeface="Times New Roman" panose="02020603050405020304" pitchFamily="18" charset="0"/>
              <a:buAutoNum type="alphaLcParenR"/>
              <a:tabLst>
                <a:tab pos="296545" algn="l"/>
              </a:tabLst>
            </a:pPr>
            <a:r>
              <a:rPr lang="en-US" sz="2200" dirty="0">
                <a:latin typeface="Times New Roman" panose="02020603050405020304" pitchFamily="18" charset="0"/>
                <a:ea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rPr>
              <a:t>umors usually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have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very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slow</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rate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growth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do</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not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spread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into</a:t>
            </a:r>
            <a:r>
              <a:rPr lang="en-US" sz="2200" spc="4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neighboring</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tissues.</a:t>
            </a:r>
          </a:p>
          <a:p>
            <a:pPr marL="742950" marR="0" lvl="1" indent="-285750">
              <a:spcBef>
                <a:spcPts val="170"/>
              </a:spcBef>
              <a:spcAft>
                <a:spcPts val="0"/>
              </a:spcAft>
              <a:buSzPts val="1000"/>
              <a:buFont typeface="Times New Roman" panose="02020603050405020304" pitchFamily="18" charset="0"/>
              <a:buAutoNum type="alphaLcParenR"/>
              <a:tabLst>
                <a:tab pos="295910" algn="l"/>
                <a:tab pos="296545" algn="l"/>
              </a:tabLst>
            </a:pPr>
            <a:r>
              <a:rPr lang="en-US" sz="2200" dirty="0">
                <a:effectLst/>
                <a:latin typeface="Times New Roman" panose="02020603050405020304" pitchFamily="18" charset="0"/>
                <a:ea typeface="Times New Roman" panose="02020603050405020304" pitchFamily="18" charset="0"/>
              </a:rPr>
              <a:t>It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grows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slowly</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does</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not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invade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surrounding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tissues</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 spread</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other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organs.</a:t>
            </a:r>
          </a:p>
          <a:p>
            <a:pPr marL="742950" marR="0" lvl="1" indent="-285750">
              <a:spcBef>
                <a:spcPts val="195"/>
              </a:spcBef>
              <a:spcAft>
                <a:spcPts val="0"/>
              </a:spcAft>
              <a:buSzPts val="1000"/>
              <a:buFont typeface="Times New Roman" panose="02020603050405020304" pitchFamily="18" charset="0"/>
              <a:buAutoNum type="alphaLcParenR"/>
              <a:tabLst>
                <a:tab pos="296545" algn="l"/>
              </a:tabLst>
            </a:pPr>
            <a:r>
              <a:rPr lang="en-US" sz="2200" dirty="0">
                <a:effectLst/>
                <a:latin typeface="Times New Roman" panose="02020603050405020304" pitchFamily="18" charset="0"/>
                <a:ea typeface="Times New Roman" panose="02020603050405020304" pitchFamily="18" charset="0"/>
              </a:rPr>
              <a:t>They</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easily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seen</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scan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identifying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their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patently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visible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edges and boundaries</a:t>
            </a:r>
          </a:p>
          <a:p>
            <a:endParaRPr lang="en-US" dirty="0"/>
          </a:p>
        </p:txBody>
      </p:sp>
    </p:spTree>
    <p:extLst>
      <p:ext uri="{BB962C8B-B14F-4D97-AF65-F5344CB8AC3E}">
        <p14:creationId xmlns:p14="http://schemas.microsoft.com/office/powerpoint/2010/main" val="1016286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31D7-4700-48EA-0A85-2129EFBB9721}"/>
              </a:ext>
            </a:extLst>
          </p:cNvPr>
          <p:cNvSpPr>
            <a:spLocks noGrp="1"/>
          </p:cNvSpPr>
          <p:nvPr>
            <p:ph type="title"/>
          </p:nvPr>
        </p:nvSpPr>
        <p:spPr/>
        <p:txBody>
          <a:bodyPr>
            <a:normAutofit/>
          </a:bodyPr>
          <a:lstStyle/>
          <a:p>
            <a:pPr algn="ctr"/>
            <a:r>
              <a:rPr lang="en-US" sz="5400" b="1" i="1" spc="0" dirty="0">
                <a:solidFill>
                  <a:srgbClr val="7030A0"/>
                </a:solidFill>
                <a:effectLst/>
                <a:latin typeface="Times New Roman" panose="02020603050405020304" pitchFamily="18" charset="0"/>
                <a:ea typeface="Times New Roman" panose="02020603050405020304" pitchFamily="18" charset="0"/>
              </a:rPr>
              <a:t>Classification</a:t>
            </a:r>
            <a:r>
              <a:rPr lang="en-US" sz="5400" b="1" i="1" spc="-5" dirty="0">
                <a:solidFill>
                  <a:srgbClr val="7030A0"/>
                </a:solidFill>
                <a:effectLst/>
                <a:latin typeface="Times New Roman" panose="02020603050405020304" pitchFamily="18" charset="0"/>
                <a:ea typeface="Times New Roman" panose="02020603050405020304" pitchFamily="18" charset="0"/>
              </a:rPr>
              <a:t> </a:t>
            </a:r>
            <a:r>
              <a:rPr lang="en-US" sz="5400" b="1" i="1" spc="0" dirty="0">
                <a:solidFill>
                  <a:srgbClr val="7030A0"/>
                </a:solidFill>
                <a:effectLst/>
                <a:latin typeface="Times New Roman" panose="02020603050405020304" pitchFamily="18" charset="0"/>
                <a:ea typeface="Times New Roman" panose="02020603050405020304" pitchFamily="18" charset="0"/>
              </a:rPr>
              <a:t>of</a:t>
            </a:r>
            <a:r>
              <a:rPr lang="en-US" sz="5400" b="1" i="1" spc="235" dirty="0">
                <a:solidFill>
                  <a:srgbClr val="7030A0"/>
                </a:solidFill>
                <a:effectLst/>
                <a:latin typeface="Times New Roman" panose="02020603050405020304" pitchFamily="18" charset="0"/>
                <a:ea typeface="Times New Roman" panose="02020603050405020304" pitchFamily="18" charset="0"/>
              </a:rPr>
              <a:t> </a:t>
            </a:r>
            <a:r>
              <a:rPr lang="en-US" sz="5400" b="1" i="1" spc="0" dirty="0">
                <a:solidFill>
                  <a:srgbClr val="7030A0"/>
                </a:solidFill>
                <a:effectLst/>
                <a:latin typeface="Times New Roman" panose="02020603050405020304" pitchFamily="18" charset="0"/>
                <a:ea typeface="Times New Roman" panose="02020603050405020304" pitchFamily="18" charset="0"/>
              </a:rPr>
              <a:t>Brain</a:t>
            </a:r>
            <a:r>
              <a:rPr lang="en-US" sz="5400" b="1" i="1" spc="-20" dirty="0">
                <a:solidFill>
                  <a:srgbClr val="7030A0"/>
                </a:solidFill>
                <a:effectLst/>
                <a:latin typeface="Times New Roman" panose="02020603050405020304" pitchFamily="18" charset="0"/>
                <a:ea typeface="Times New Roman" panose="02020603050405020304" pitchFamily="18" charset="0"/>
              </a:rPr>
              <a:t> </a:t>
            </a:r>
            <a:r>
              <a:rPr lang="en-US" sz="5400" b="1" i="1" spc="0" dirty="0">
                <a:solidFill>
                  <a:srgbClr val="7030A0"/>
                </a:solidFill>
                <a:effectLst/>
                <a:latin typeface="Times New Roman" panose="02020603050405020304" pitchFamily="18" charset="0"/>
                <a:ea typeface="Times New Roman" panose="02020603050405020304" pitchFamily="18" charset="0"/>
              </a:rPr>
              <a:t>Tumors</a:t>
            </a:r>
            <a:endParaRPr lang="en-US" sz="5400" b="1" dirty="0">
              <a:solidFill>
                <a:srgbClr val="7030A0"/>
              </a:solidFill>
            </a:endParaRPr>
          </a:p>
        </p:txBody>
      </p:sp>
      <p:sp>
        <p:nvSpPr>
          <p:cNvPr id="3" name="Content Placeholder 2">
            <a:extLst>
              <a:ext uri="{FF2B5EF4-FFF2-40B4-BE49-F238E27FC236}">
                <a16:creationId xmlns:a16="http://schemas.microsoft.com/office/drawing/2014/main" id="{657D86EA-7BB8-49B9-EE95-7D7F82D294F2}"/>
              </a:ext>
            </a:extLst>
          </p:cNvPr>
          <p:cNvSpPr>
            <a:spLocks noGrp="1"/>
          </p:cNvSpPr>
          <p:nvPr>
            <p:ph idx="1"/>
          </p:nvPr>
        </p:nvSpPr>
        <p:spPr/>
        <p:txBody>
          <a:bodyPr>
            <a:normAutofit fontScale="92500"/>
          </a:bodyPr>
          <a:lstStyle/>
          <a:p>
            <a:pPr marL="342900" marR="95250" lvl="0" indent="-342900" algn="just">
              <a:lnSpc>
                <a:spcPct val="115000"/>
              </a:lnSpc>
              <a:spcBef>
                <a:spcPts val="120"/>
              </a:spcBef>
              <a:spcAft>
                <a:spcPts val="0"/>
              </a:spcAft>
              <a:buSzPts val="1000"/>
              <a:buFont typeface="Times New Roman" panose="02020603050405020304" pitchFamily="18" charset="0"/>
              <a:buAutoNum type="arabicParenR"/>
              <a:tabLst>
                <a:tab pos="296545" algn="l"/>
              </a:tabLst>
            </a:pPr>
            <a:r>
              <a:rPr lang="en-US" sz="2200" i="1" dirty="0">
                <a:effectLst/>
                <a:latin typeface="Times New Roman" panose="02020603050405020304" pitchFamily="18" charset="0"/>
                <a:ea typeface="Times New Roman" panose="02020603050405020304" pitchFamily="18" charset="0"/>
              </a:rPr>
              <a:t>Malignant Tumor: </a:t>
            </a:r>
            <a:r>
              <a:rPr lang="en-US" sz="2200" dirty="0">
                <a:effectLst/>
                <a:latin typeface="Times New Roman" panose="02020603050405020304" pitchFamily="18" charset="0"/>
                <a:ea typeface="Times New Roman" panose="02020603050405020304" pitchFamily="18" charset="0"/>
              </a:rPr>
              <a:t>Malignant brain tumors are cancerous cells and often having boundaries and edges that are not easily visible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 identified. With highly rapid growth rate, Malignant tumors are the most life-threatening growths due their tendency to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aggressively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spread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invade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surrounding</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tissues.</a:t>
            </a:r>
          </a:p>
          <a:p>
            <a:pPr marL="67310" marR="0" algn="just">
              <a:spcBef>
                <a:spcPts val="5"/>
              </a:spcBef>
              <a:spcAft>
                <a:spcPts val="0"/>
              </a:spcAft>
            </a:pP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characteristics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malignant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tumors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follows:</a:t>
            </a:r>
          </a:p>
          <a:p>
            <a:pPr marL="742950" marR="92075" lvl="1" indent="-285750" algn="just">
              <a:lnSpc>
                <a:spcPct val="116000"/>
              </a:lnSpc>
              <a:spcBef>
                <a:spcPts val="195"/>
              </a:spcBef>
              <a:spcAft>
                <a:spcPts val="0"/>
              </a:spcAft>
              <a:buSzPts val="1000"/>
              <a:buFont typeface="Times New Roman" panose="02020603050405020304" pitchFamily="18" charset="0"/>
              <a:buAutoNum type="alphaLcParenR"/>
              <a:tabLst>
                <a:tab pos="296545" algn="l"/>
              </a:tabLst>
            </a:pPr>
            <a:r>
              <a:rPr lang="en-US" sz="2200" dirty="0">
                <a:effectLst/>
                <a:latin typeface="Times New Roman" panose="02020603050405020304" pitchFamily="18" charset="0"/>
                <a:ea typeface="Times New Roman" panose="02020603050405020304" pitchFamily="18" charset="0"/>
              </a:rPr>
              <a:t>Rapid development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inclination to spread to various regions of the brain and spinal cord, making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them</a:t>
            </a:r>
            <a:r>
              <a:rPr lang="en-US" sz="2200" spc="2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extremely deadly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with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high</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mortality</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poor</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survival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rate.</a:t>
            </a:r>
          </a:p>
          <a:p>
            <a:pPr marL="742950" marR="91440" lvl="1" indent="-285750" algn="just">
              <a:lnSpc>
                <a:spcPct val="115000"/>
              </a:lnSpc>
              <a:spcBef>
                <a:spcPts val="0"/>
              </a:spcBef>
              <a:spcAft>
                <a:spcPts val="0"/>
              </a:spcAft>
              <a:buSzPts val="1000"/>
              <a:buFont typeface="Times New Roman" panose="02020603050405020304" pitchFamily="18" charset="0"/>
              <a:buAutoNum type="alphaLcParenR"/>
              <a:tabLst>
                <a:tab pos="296545" algn="l"/>
              </a:tabLst>
            </a:pPr>
            <a:r>
              <a:rPr lang="en-US" sz="2200" dirty="0">
                <a:effectLst/>
                <a:latin typeface="Times New Roman" panose="02020603050405020304" pitchFamily="18" charset="0"/>
                <a:ea typeface="Times New Roman" panose="02020603050405020304" pitchFamily="18" charset="0"/>
              </a:rPr>
              <a:t>Tumors can be graded on various levels, for instance grade 1 and 2 tumors can be either harmless or cancerous, but grade 3 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4</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considered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definite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malignant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growths.</a:t>
            </a:r>
          </a:p>
          <a:p>
            <a:endParaRPr lang="en-US" dirty="0"/>
          </a:p>
        </p:txBody>
      </p:sp>
    </p:spTree>
    <p:extLst>
      <p:ext uri="{BB962C8B-B14F-4D97-AF65-F5344CB8AC3E}">
        <p14:creationId xmlns:p14="http://schemas.microsoft.com/office/powerpoint/2010/main" val="24657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694D-D3C8-28D7-617F-88E421BAAAEE}"/>
              </a:ext>
            </a:extLst>
          </p:cNvPr>
          <p:cNvSpPr>
            <a:spLocks noGrp="1"/>
          </p:cNvSpPr>
          <p:nvPr>
            <p:ph type="title"/>
          </p:nvPr>
        </p:nvSpPr>
        <p:spPr>
          <a:xfrm>
            <a:off x="838200" y="2766218"/>
            <a:ext cx="10515600" cy="1325563"/>
          </a:xfrm>
        </p:spPr>
        <p:txBody>
          <a:bodyPr>
            <a:normAutofit fontScale="90000"/>
          </a:bodyPr>
          <a:lstStyle/>
          <a:p>
            <a:pPr algn="ctr"/>
            <a:r>
              <a:rPr lang="en-US" sz="6000" b="1" spc="-80" dirty="0">
                <a:solidFill>
                  <a:srgbClr val="7030A0"/>
                </a:solidFill>
                <a:effectLst/>
                <a:latin typeface="Times New Roman" panose="02020603050405020304" pitchFamily="18" charset="0"/>
                <a:ea typeface="Times New Roman" panose="02020603050405020304" pitchFamily="18" charset="0"/>
              </a:rPr>
              <a:t>PROBLEM</a:t>
            </a:r>
            <a:r>
              <a:rPr lang="en-US" sz="6000" b="1" spc="-15" dirty="0">
                <a:solidFill>
                  <a:srgbClr val="7030A0"/>
                </a:solidFill>
                <a:effectLst/>
                <a:latin typeface="Times New Roman" panose="02020603050405020304" pitchFamily="18" charset="0"/>
                <a:ea typeface="Times New Roman" panose="02020603050405020304" pitchFamily="18" charset="0"/>
              </a:rPr>
              <a:t> </a:t>
            </a:r>
            <a:r>
              <a:rPr lang="en-US" sz="6000" b="1" spc="-80" dirty="0">
                <a:solidFill>
                  <a:srgbClr val="7030A0"/>
                </a:solidFill>
                <a:effectLst/>
                <a:latin typeface="Times New Roman" panose="02020603050405020304" pitchFamily="18" charset="0"/>
                <a:ea typeface="Times New Roman" panose="02020603050405020304" pitchFamily="18" charset="0"/>
              </a:rPr>
              <a:t>STATEMENT</a:t>
            </a:r>
            <a:br>
              <a:rPr lang="en-US" sz="1800" b="1" spc="-8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650794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82FA-2AD9-A90A-318F-2BAB3D041EF0}"/>
              </a:ext>
            </a:extLst>
          </p:cNvPr>
          <p:cNvSpPr>
            <a:spLocks noGrp="1"/>
          </p:cNvSpPr>
          <p:nvPr>
            <p:ph type="title"/>
          </p:nvPr>
        </p:nvSpPr>
        <p:spPr/>
        <p:txBody>
          <a:bodyPr>
            <a:normAutofit fontScale="90000"/>
          </a:bodyPr>
          <a:lstStyle/>
          <a:p>
            <a:pPr algn="ctr"/>
            <a:r>
              <a:rPr lang="en-US" sz="5400" b="1" i="1" spc="0" dirty="0">
                <a:solidFill>
                  <a:srgbClr val="7030A0"/>
                </a:solidFill>
                <a:effectLst/>
                <a:latin typeface="Times New Roman" panose="02020603050405020304" pitchFamily="18" charset="0"/>
                <a:ea typeface="Times New Roman" panose="02020603050405020304" pitchFamily="18" charset="0"/>
              </a:rPr>
              <a:t>Motivation</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D7BBC7F-0B8E-D0BF-A54F-024E616BBD91}"/>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Times New Roman" panose="02020603050405020304" pitchFamily="18" charset="0"/>
              </a:rPr>
              <a:t>Diagnosing tumors</a:t>
            </a:r>
            <a:r>
              <a:rPr lang="en-US" sz="2800" spc="2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 medical imaging is time consuming due to its manual nature as it mainly relies on human ability 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judgment.</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Specialists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field,</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a:t>
            </a:r>
            <a:r>
              <a:rPr lang="en-US" sz="2800" spc="7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 radiologists,</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examine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images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from</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CT</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scans,</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MRIs,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PET</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scans</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make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decisions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 which treatment depends. This assiduous process takes a couple of hours to complete. Automation of the detection process helps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cut</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down</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significant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amount</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time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effort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needed.</a:t>
            </a:r>
          </a:p>
          <a:p>
            <a:endParaRPr lang="en-US" dirty="0"/>
          </a:p>
        </p:txBody>
      </p:sp>
    </p:spTree>
    <p:extLst>
      <p:ext uri="{BB962C8B-B14F-4D97-AF65-F5344CB8AC3E}">
        <p14:creationId xmlns:p14="http://schemas.microsoft.com/office/powerpoint/2010/main" val="82191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96</TotalTime>
  <Words>899</Words>
  <Application>Microsoft Office PowerPoint</Application>
  <PresentationFormat>Widescreen</PresentationFormat>
  <Paragraphs>50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Garamond</vt:lpstr>
      <vt:lpstr>Georgia</vt:lpstr>
      <vt:lpstr>Times New Roman</vt:lpstr>
      <vt:lpstr>Savon</vt:lpstr>
      <vt:lpstr>Brain Tumor Detection Using CNN </vt:lpstr>
      <vt:lpstr>GROUP MEMBERS</vt:lpstr>
      <vt:lpstr>INTRODUCTION </vt:lpstr>
      <vt:lpstr>INTRODUCTION </vt:lpstr>
      <vt:lpstr>  Brain Tumor </vt:lpstr>
      <vt:lpstr>Classification of Brain Tumors </vt:lpstr>
      <vt:lpstr>Classification of Brain Tumors</vt:lpstr>
      <vt:lpstr>PROBLEM STATEMENT </vt:lpstr>
      <vt:lpstr>Motivation </vt:lpstr>
      <vt:lpstr>Objective</vt:lpstr>
      <vt:lpstr>METHODOLOGY </vt:lpstr>
      <vt:lpstr>Dataset </vt:lpstr>
      <vt:lpstr>  Image Preprocessing </vt:lpstr>
      <vt:lpstr>     importing Libraries </vt:lpstr>
      <vt:lpstr>  Convert into numpy array </vt:lpstr>
      <vt:lpstr>  Convert into numpy array </vt:lpstr>
      <vt:lpstr>        RESULT </vt:lpstr>
      <vt:lpstr>        SPLITING </vt:lpstr>
      <vt:lpstr>        SPLITING </vt:lpstr>
      <vt:lpstr>  CNN Model </vt:lpstr>
      <vt:lpstr>PowerPoint Presentation</vt:lpstr>
      <vt:lpstr>  ACCUARACY</vt:lpstr>
      <vt:lpstr>   LOSS</vt:lpstr>
      <vt:lpstr>     PREDICTION</vt:lpstr>
      <vt:lpstr>  CONCLUSION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CNN</dc:title>
  <dc:creator>obaid khan</dc:creator>
  <cp:lastModifiedBy>obaid khan</cp:lastModifiedBy>
  <cp:revision>2</cp:revision>
  <dcterms:created xsi:type="dcterms:W3CDTF">2023-01-04T06:32:53Z</dcterms:created>
  <dcterms:modified xsi:type="dcterms:W3CDTF">2023-01-04T08:11:49Z</dcterms:modified>
</cp:coreProperties>
</file>