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0" r:id="rId6"/>
    <p:sldId id="264" r:id="rId7"/>
    <p:sldId id="261" r:id="rId8"/>
    <p:sldId id="265" r:id="rId9"/>
    <p:sldId id="262" r:id="rId10"/>
    <p:sldId id="266" r:id="rId11"/>
    <p:sldId id="267" r:id="rId12"/>
    <p:sldId id="268" r:id="rId13"/>
    <p:sldId id="269" r:id="rId14"/>
    <p:sldId id="270" r:id="rId15"/>
    <p:sldId id="257"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DA715-ACD3-F118-F63D-3331B1722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E5DD35-5966-78F1-7CB8-0622B4C34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E4CB6C-0581-D45D-478A-19C7BA9E2820}"/>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83CC1E57-38D6-0CBF-C254-160AF674B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0C962-01D2-4580-09F7-BE013133AAF8}"/>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251264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FEF3-CA28-9CD8-5A22-DCF0C3ECA9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4DE69D-6C98-0B7A-1703-101D7A7856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7380B-CA0D-E499-35E7-4C1055B7A8E4}"/>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FBC9973C-1732-2B94-C554-1CBEB4F6D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5A165-47E6-0EC2-09CF-FBCFF7E3AD7D}"/>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1617580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8BEDD-3F6C-229B-FD91-99F1E1E231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7BC7A4-2B0C-9215-9FEB-D7195B80B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18F6B-A7B7-F17D-BB38-39143A4A0C72}"/>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65B16B3D-C137-AD79-B4ED-B54533779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62F02-3F02-9EDC-8839-114ED6472EE5}"/>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3159166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7EE5C-FDA0-416D-0F96-E4CB42CB8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EEE0E7-6FB3-EC57-F661-FD7E0639D3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9D7E7-4531-969E-E548-0D681C747D98}"/>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6C534443-0A5B-CE52-E033-064F33E892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FD540-388F-A6EC-45E1-3F7C253A42E1}"/>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161076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A859-A62D-9888-7E6C-0E153BB186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DDCFE7-C00D-879C-7EAF-F3823EFCDF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9702D-6D5D-8AC2-7014-BA4D9F1F64ED}"/>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DCA58A0D-60B3-0C0E-22F0-8AB5F4255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FEEB1-B3CF-2E4C-5E47-19A01F8699D9}"/>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377601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6DBC-F69C-26E2-067B-764406F3DF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919DE1-93BB-CD31-A383-BCC071C6F2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2A233-D6CD-DB39-999E-B9D0A9EB37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5102F2-3ACE-759B-58DA-06AC16B86E67}"/>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6" name="Footer Placeholder 5">
            <a:extLst>
              <a:ext uri="{FF2B5EF4-FFF2-40B4-BE49-F238E27FC236}">
                <a16:creationId xmlns:a16="http://schemas.microsoft.com/office/drawing/2014/main" id="{559039AA-14AD-A4F1-8EBF-6F0EDBD8E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1D437-3F2C-6000-E18A-864CE15148ED}"/>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3932062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E87F-4EDE-375C-6635-407E237807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4B2ED4-76DE-1DA3-7C12-22ED05B6C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97A126-194E-439F-F206-04E226679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34E264-7E7B-7118-E175-CE2FDA14A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5CCF2-7775-5BB9-3C65-5382030F17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DE2AEF-6953-4039-47C2-21DE8013C36F}"/>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8" name="Footer Placeholder 7">
            <a:extLst>
              <a:ext uri="{FF2B5EF4-FFF2-40B4-BE49-F238E27FC236}">
                <a16:creationId xmlns:a16="http://schemas.microsoft.com/office/drawing/2014/main" id="{28094449-3A5B-B013-86CF-6AEE5AAC4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C98070-C434-183C-6904-811214025B3A}"/>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202733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6A1F-AF61-978E-B384-A8D03B932A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14E015-5616-109A-E5EB-60C9D3D20334}"/>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4" name="Footer Placeholder 3">
            <a:extLst>
              <a:ext uri="{FF2B5EF4-FFF2-40B4-BE49-F238E27FC236}">
                <a16:creationId xmlns:a16="http://schemas.microsoft.com/office/drawing/2014/main" id="{0FFC4355-20CA-F427-4E47-8EE2FB5C05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0E78F2-0874-2F37-175C-68A88E80551C}"/>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187572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48694-7F63-E99D-9EC4-E76C358D4DB4}"/>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3" name="Footer Placeholder 2">
            <a:extLst>
              <a:ext uri="{FF2B5EF4-FFF2-40B4-BE49-F238E27FC236}">
                <a16:creationId xmlns:a16="http://schemas.microsoft.com/office/drawing/2014/main" id="{10F56752-11BC-D066-B205-4CB98326B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1702E-A23A-8E2B-92D9-52D53F11CE94}"/>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3859904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A3FD5-884F-7C46-0016-D9311F14B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8F36D1-813E-FCA5-0910-944356A4D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661FFE-8F67-B859-ECC1-85FB64C9A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72DCE-570D-16AE-EB3D-817999436709}"/>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6" name="Footer Placeholder 5">
            <a:extLst>
              <a:ext uri="{FF2B5EF4-FFF2-40B4-BE49-F238E27FC236}">
                <a16:creationId xmlns:a16="http://schemas.microsoft.com/office/drawing/2014/main" id="{DC46C32F-9267-DAA1-2C80-0AD360B80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40862C-BE9E-1D37-C3FB-89B831843D40}"/>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286548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0C4E-F01D-18C2-2ECF-EFFEF7A8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540357-FE0F-74F4-BFDC-53F098972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8D4F0-49A5-0AB2-9D1C-F710FCF18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E804D-E040-73FE-ED1D-ABD61B4A9236}"/>
              </a:ext>
            </a:extLst>
          </p:cNvPr>
          <p:cNvSpPr>
            <a:spLocks noGrp="1"/>
          </p:cNvSpPr>
          <p:nvPr>
            <p:ph type="dt" sz="half" idx="10"/>
          </p:nvPr>
        </p:nvSpPr>
        <p:spPr/>
        <p:txBody>
          <a:bodyPr/>
          <a:lstStyle/>
          <a:p>
            <a:fld id="{6909D78F-DE02-4DCB-A8CD-32D20635978F}" type="datetimeFigureOut">
              <a:rPr lang="en-US" smtClean="0"/>
              <a:t>9/16/2023</a:t>
            </a:fld>
            <a:endParaRPr lang="en-US"/>
          </a:p>
        </p:txBody>
      </p:sp>
      <p:sp>
        <p:nvSpPr>
          <p:cNvPr id="6" name="Footer Placeholder 5">
            <a:extLst>
              <a:ext uri="{FF2B5EF4-FFF2-40B4-BE49-F238E27FC236}">
                <a16:creationId xmlns:a16="http://schemas.microsoft.com/office/drawing/2014/main" id="{DDB99994-4824-6401-928B-5B46EDA88A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8FC66-B7DB-ACF6-ABEE-0FB422DC581E}"/>
              </a:ext>
            </a:extLst>
          </p:cNvPr>
          <p:cNvSpPr>
            <a:spLocks noGrp="1"/>
          </p:cNvSpPr>
          <p:nvPr>
            <p:ph type="sldNum" sz="quarter" idx="12"/>
          </p:nvPr>
        </p:nvSpPr>
        <p:spPr/>
        <p:txBody>
          <a:bodyPr/>
          <a:lstStyle/>
          <a:p>
            <a:fld id="{F1E8300D-E131-4DFC-97D4-C28302499E71}" type="slidenum">
              <a:rPr lang="en-US" smtClean="0"/>
              <a:t>‹#›</a:t>
            </a:fld>
            <a:endParaRPr lang="en-US"/>
          </a:p>
        </p:txBody>
      </p:sp>
    </p:spTree>
    <p:extLst>
      <p:ext uri="{BB962C8B-B14F-4D97-AF65-F5344CB8AC3E}">
        <p14:creationId xmlns:p14="http://schemas.microsoft.com/office/powerpoint/2010/main" val="142558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4C992-FD98-55F8-41AD-B96BCD9EA9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1DB881-6766-CFF0-DF07-47FC160700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F7C2B-4DAA-B875-698A-F1F2FE62A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9D78F-DE02-4DCB-A8CD-32D20635978F}" type="datetimeFigureOut">
              <a:rPr lang="en-US" smtClean="0"/>
              <a:t>9/16/2023</a:t>
            </a:fld>
            <a:endParaRPr lang="en-US"/>
          </a:p>
        </p:txBody>
      </p:sp>
      <p:sp>
        <p:nvSpPr>
          <p:cNvPr id="5" name="Footer Placeholder 4">
            <a:extLst>
              <a:ext uri="{FF2B5EF4-FFF2-40B4-BE49-F238E27FC236}">
                <a16:creationId xmlns:a16="http://schemas.microsoft.com/office/drawing/2014/main" id="{C46AD7A7-3592-6A72-BF54-089CFCF99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C45FF4-E5DB-70A6-AC63-8F26118956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8300D-E131-4DFC-97D4-C28302499E71}" type="slidenum">
              <a:rPr lang="en-US" smtClean="0"/>
              <a:t>‹#›</a:t>
            </a:fld>
            <a:endParaRPr lang="en-US"/>
          </a:p>
        </p:txBody>
      </p:sp>
    </p:spTree>
    <p:extLst>
      <p:ext uri="{BB962C8B-B14F-4D97-AF65-F5344CB8AC3E}">
        <p14:creationId xmlns:p14="http://schemas.microsoft.com/office/powerpoint/2010/main" val="50944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D3A0-E80F-EE44-24B9-8A8963FF2A92}"/>
              </a:ext>
            </a:extLst>
          </p:cNvPr>
          <p:cNvSpPr>
            <a:spLocks noGrp="1"/>
          </p:cNvSpPr>
          <p:nvPr>
            <p:ph type="title"/>
          </p:nvPr>
        </p:nvSpPr>
        <p:spPr>
          <a:xfrm>
            <a:off x="838200" y="2766218"/>
            <a:ext cx="10515600" cy="1325563"/>
          </a:xfrm>
        </p:spPr>
        <p:txBody>
          <a:bodyPr/>
          <a:lstStyle/>
          <a:p>
            <a:r>
              <a:rPr lang="en-US" dirty="0"/>
              <a:t>Approaches to Knowledge Representation</a:t>
            </a:r>
          </a:p>
        </p:txBody>
      </p:sp>
    </p:spTree>
    <p:extLst>
      <p:ext uri="{BB962C8B-B14F-4D97-AF65-F5344CB8AC3E}">
        <p14:creationId xmlns:p14="http://schemas.microsoft.com/office/powerpoint/2010/main" val="1695004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2370-34E3-D342-CA77-897AB6229CC6}"/>
              </a:ext>
            </a:extLst>
          </p:cNvPr>
          <p:cNvSpPr>
            <a:spLocks noGrp="1"/>
          </p:cNvSpPr>
          <p:nvPr>
            <p:ph type="title"/>
          </p:nvPr>
        </p:nvSpPr>
        <p:spPr/>
        <p:txBody>
          <a:bodyPr/>
          <a:lstStyle/>
          <a:p>
            <a:r>
              <a:rPr lang="en-US" b="1" i="0" dirty="0">
                <a:solidFill>
                  <a:srgbClr val="111111"/>
                </a:solidFill>
                <a:effectLst/>
                <a:latin typeface="inherit"/>
              </a:rPr>
              <a:t>Properties of Knowledge Representation</a:t>
            </a:r>
            <a:br>
              <a:rPr lang="en-US" b="1" i="0" dirty="0">
                <a:solidFill>
                  <a:srgbClr val="111111"/>
                </a:solidFill>
                <a:effectLst/>
                <a:latin typeface="Roboto" panose="020B0604020202020204" pitchFamily="2" charset="0"/>
              </a:rPr>
            </a:br>
            <a:endParaRPr lang="en-US" dirty="0"/>
          </a:p>
        </p:txBody>
      </p:sp>
      <p:sp>
        <p:nvSpPr>
          <p:cNvPr id="3" name="Content Placeholder 2">
            <a:extLst>
              <a:ext uri="{FF2B5EF4-FFF2-40B4-BE49-F238E27FC236}">
                <a16:creationId xmlns:a16="http://schemas.microsoft.com/office/drawing/2014/main" id="{E4029F71-336B-BDB5-7FE3-23A962A95AF7}"/>
              </a:ext>
            </a:extLst>
          </p:cNvPr>
          <p:cNvSpPr>
            <a:spLocks noGrp="1"/>
          </p:cNvSpPr>
          <p:nvPr>
            <p:ph idx="1"/>
          </p:nvPr>
        </p:nvSpPr>
        <p:spPr/>
        <p:txBody>
          <a:bodyPr/>
          <a:lstStyle/>
          <a:p>
            <a:r>
              <a:rPr lang="en-US" b="0" i="0" dirty="0">
                <a:effectLst/>
                <a:latin typeface="ff-more-web-pro"/>
              </a:rPr>
              <a:t>Whenever knowledge representation in AI is discussed, we discuss creating the knowledge representation system that can represent the various types of knowledge discussed above. This system must manifest certain properties that can help us in assessing the system.</a:t>
            </a:r>
            <a:endParaRPr lang="en-US" dirty="0"/>
          </a:p>
        </p:txBody>
      </p:sp>
    </p:spTree>
    <p:extLst>
      <p:ext uri="{BB962C8B-B14F-4D97-AF65-F5344CB8AC3E}">
        <p14:creationId xmlns:p14="http://schemas.microsoft.com/office/powerpoint/2010/main" val="429489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17E85-80A3-FFF7-A554-5919FBBBF5EA}"/>
              </a:ext>
            </a:extLst>
          </p:cNvPr>
          <p:cNvSpPr>
            <a:spLocks noGrp="1"/>
          </p:cNvSpPr>
          <p:nvPr>
            <p:ph type="title"/>
          </p:nvPr>
        </p:nvSpPr>
        <p:spPr/>
        <p:txBody>
          <a:bodyPr/>
          <a:lstStyle/>
          <a:p>
            <a:r>
              <a:rPr lang="en-US" b="1" i="0" dirty="0">
                <a:effectLst/>
                <a:latin typeface="inherit"/>
              </a:rPr>
              <a:t>1.Representational Adequacy</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B78ECDA6-C36B-2DCC-0869-A2AFD0A0A179}"/>
              </a:ext>
            </a:extLst>
          </p:cNvPr>
          <p:cNvSpPr>
            <a:spLocks noGrp="1"/>
          </p:cNvSpPr>
          <p:nvPr>
            <p:ph idx="1"/>
          </p:nvPr>
        </p:nvSpPr>
        <p:spPr/>
        <p:txBody>
          <a:bodyPr/>
          <a:lstStyle/>
          <a:p>
            <a:r>
              <a:rPr lang="en-US" b="0" i="0" dirty="0">
                <a:effectLst/>
                <a:latin typeface="ff-more-web-pro"/>
              </a:rPr>
              <a:t>A major property of a knowledge representation system is that it is adequate and can make an AI system understand, i.e., represent all the knowledge required by it to deal with a particular field or domain.</a:t>
            </a:r>
            <a:endParaRPr lang="en-US" dirty="0"/>
          </a:p>
        </p:txBody>
      </p:sp>
    </p:spTree>
    <p:extLst>
      <p:ext uri="{BB962C8B-B14F-4D97-AF65-F5344CB8AC3E}">
        <p14:creationId xmlns:p14="http://schemas.microsoft.com/office/powerpoint/2010/main" val="2316522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4749-223D-4976-1B8A-442EC2DC4822}"/>
              </a:ext>
            </a:extLst>
          </p:cNvPr>
          <p:cNvSpPr>
            <a:spLocks noGrp="1"/>
          </p:cNvSpPr>
          <p:nvPr>
            <p:ph type="title"/>
          </p:nvPr>
        </p:nvSpPr>
        <p:spPr/>
        <p:txBody>
          <a:bodyPr/>
          <a:lstStyle/>
          <a:p>
            <a:r>
              <a:rPr lang="en-US" b="1" i="0" dirty="0">
                <a:effectLst/>
                <a:latin typeface="inherit"/>
              </a:rPr>
              <a:t>2.Inferential Adequacy</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20117F29-487B-23C0-5473-EA3F48E4910C}"/>
              </a:ext>
            </a:extLst>
          </p:cNvPr>
          <p:cNvSpPr>
            <a:spLocks noGrp="1"/>
          </p:cNvSpPr>
          <p:nvPr>
            <p:ph idx="1"/>
          </p:nvPr>
        </p:nvSpPr>
        <p:spPr/>
        <p:txBody>
          <a:bodyPr/>
          <a:lstStyle/>
          <a:p>
            <a:r>
              <a:rPr lang="en-US" b="0" i="0" dirty="0">
                <a:effectLst/>
                <a:latin typeface="ff-more-web-pro"/>
              </a:rPr>
              <a:t>The knowledge representation system is flexible enough to deal with the present knowledge to make way for newly possessed knowledge.</a:t>
            </a:r>
            <a:endParaRPr lang="en-US" dirty="0"/>
          </a:p>
        </p:txBody>
      </p:sp>
    </p:spTree>
    <p:extLst>
      <p:ext uri="{BB962C8B-B14F-4D97-AF65-F5344CB8AC3E}">
        <p14:creationId xmlns:p14="http://schemas.microsoft.com/office/powerpoint/2010/main" val="3111317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3A71-24AB-260B-7A10-DF92EF376E87}"/>
              </a:ext>
            </a:extLst>
          </p:cNvPr>
          <p:cNvSpPr>
            <a:spLocks noGrp="1"/>
          </p:cNvSpPr>
          <p:nvPr>
            <p:ph type="title"/>
          </p:nvPr>
        </p:nvSpPr>
        <p:spPr/>
        <p:txBody>
          <a:bodyPr/>
          <a:lstStyle/>
          <a:p>
            <a:r>
              <a:rPr lang="en-US" b="1" i="0" dirty="0">
                <a:effectLst/>
                <a:latin typeface="inherit"/>
              </a:rPr>
              <a:t>3.Inferential Efficiency</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855F18E9-9A76-8090-EF84-091895BF9D96}"/>
              </a:ext>
            </a:extLst>
          </p:cNvPr>
          <p:cNvSpPr>
            <a:spLocks noGrp="1"/>
          </p:cNvSpPr>
          <p:nvPr>
            <p:ph idx="1"/>
          </p:nvPr>
        </p:nvSpPr>
        <p:spPr/>
        <p:txBody>
          <a:bodyPr/>
          <a:lstStyle/>
          <a:p>
            <a:r>
              <a:rPr lang="en-US" b="0" i="0" dirty="0">
                <a:effectLst/>
                <a:latin typeface="ff-more-web-pro"/>
              </a:rPr>
              <a:t>The representation system cannot accommodate new knowledge in the presence of the old knowledge, but it can add this knowledge efficiently and in a seamless manner.</a:t>
            </a:r>
            <a:endParaRPr lang="en-US" dirty="0"/>
          </a:p>
        </p:txBody>
      </p:sp>
    </p:spTree>
    <p:extLst>
      <p:ext uri="{BB962C8B-B14F-4D97-AF65-F5344CB8AC3E}">
        <p14:creationId xmlns:p14="http://schemas.microsoft.com/office/powerpoint/2010/main" val="279358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F9B3-7299-6265-6088-3556003BDBD6}"/>
              </a:ext>
            </a:extLst>
          </p:cNvPr>
          <p:cNvSpPr>
            <a:spLocks noGrp="1"/>
          </p:cNvSpPr>
          <p:nvPr>
            <p:ph type="title"/>
          </p:nvPr>
        </p:nvSpPr>
        <p:spPr/>
        <p:txBody>
          <a:bodyPr/>
          <a:lstStyle/>
          <a:p>
            <a:r>
              <a:rPr lang="en-US" b="1" i="0" dirty="0">
                <a:effectLst/>
                <a:latin typeface="inherit"/>
              </a:rPr>
              <a:t>4.Acquisitional Efficiency</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C9E45D80-B5C1-01BD-FAC5-E5CF8AC5FEFD}"/>
              </a:ext>
            </a:extLst>
          </p:cNvPr>
          <p:cNvSpPr>
            <a:spLocks noGrp="1"/>
          </p:cNvSpPr>
          <p:nvPr>
            <p:ph idx="1"/>
          </p:nvPr>
        </p:nvSpPr>
        <p:spPr/>
        <p:txBody>
          <a:bodyPr/>
          <a:lstStyle/>
          <a:p>
            <a:r>
              <a:rPr lang="en-US" b="0" i="0" dirty="0">
                <a:effectLst/>
                <a:latin typeface="ff-more-web-pro"/>
              </a:rPr>
              <a:t>The final property of the knowledge representation system will be its ability to gain new knowledge automatically, helping the AI to add to its current knowledge and consequently become increasingly smarter and productive.</a:t>
            </a:r>
            <a:endParaRPr lang="en-US" dirty="0"/>
          </a:p>
        </p:txBody>
      </p:sp>
    </p:spTree>
    <p:extLst>
      <p:ext uri="{BB962C8B-B14F-4D97-AF65-F5344CB8AC3E}">
        <p14:creationId xmlns:p14="http://schemas.microsoft.com/office/powerpoint/2010/main" val="284702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D2E3-DF08-818D-3FE2-00CD89C51D24}"/>
              </a:ext>
            </a:extLst>
          </p:cNvPr>
          <p:cNvSpPr>
            <a:spLocks noGrp="1"/>
          </p:cNvSpPr>
          <p:nvPr>
            <p:ph type="title"/>
          </p:nvPr>
        </p:nvSpPr>
        <p:spPr/>
        <p:txBody>
          <a:bodyPr/>
          <a:lstStyle/>
          <a:p>
            <a:r>
              <a:rPr lang="en-US" dirty="0"/>
              <a:t>Cycle of Knowledge Representation</a:t>
            </a:r>
          </a:p>
        </p:txBody>
      </p:sp>
      <p:sp>
        <p:nvSpPr>
          <p:cNvPr id="3" name="Content Placeholder 2">
            <a:extLst>
              <a:ext uri="{FF2B5EF4-FFF2-40B4-BE49-F238E27FC236}">
                <a16:creationId xmlns:a16="http://schemas.microsoft.com/office/drawing/2014/main" id="{0B86E568-F13D-7E27-7F85-FFD50E2C8CE0}"/>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Artificial Intelligent Systems usually consist of various components to display their intelligent behavior. Some of these components include:</a:t>
            </a:r>
          </a:p>
          <a:p>
            <a:pPr algn="l">
              <a:buFont typeface="Arial" panose="020B0604020202020204" pitchFamily="34" charset="0"/>
              <a:buChar char="•"/>
            </a:pPr>
            <a:r>
              <a:rPr lang="en-US" b="1" i="0" dirty="0">
                <a:solidFill>
                  <a:srgbClr val="4A4A4A"/>
                </a:solidFill>
                <a:effectLst/>
                <a:latin typeface="Open Sans" panose="020B0606030504020204" pitchFamily="34" charset="0"/>
              </a:rPr>
              <a:t>Perception</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1" i="0" dirty="0">
                <a:solidFill>
                  <a:srgbClr val="4A4A4A"/>
                </a:solidFill>
                <a:effectLst/>
                <a:latin typeface="Open Sans" panose="020B0606030504020204" pitchFamily="34" charset="0"/>
              </a:rPr>
              <a:t>Learning</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1" i="0" dirty="0">
                <a:solidFill>
                  <a:srgbClr val="4A4A4A"/>
                </a:solidFill>
                <a:effectLst/>
                <a:latin typeface="Open Sans" panose="020B0606030504020204" pitchFamily="34" charset="0"/>
              </a:rPr>
              <a:t>Knowledge Representation &amp; Reasoning</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1" i="0" dirty="0">
                <a:solidFill>
                  <a:srgbClr val="4A4A4A"/>
                </a:solidFill>
                <a:effectLst/>
                <a:latin typeface="Open Sans" panose="020B0606030504020204" pitchFamily="34" charset="0"/>
              </a:rPr>
              <a:t>Planning</a:t>
            </a:r>
            <a:endParaRPr lang="en-US" b="0" i="0" dirty="0">
              <a:solidFill>
                <a:srgbClr val="4A4A4A"/>
              </a:solidFill>
              <a:effectLst/>
              <a:latin typeface="Open Sans" panose="020B0606030504020204" pitchFamily="34" charset="0"/>
            </a:endParaRPr>
          </a:p>
          <a:p>
            <a:pPr algn="l">
              <a:buFont typeface="Arial" panose="020B0604020202020204" pitchFamily="34" charset="0"/>
              <a:buChar char="•"/>
            </a:pPr>
            <a:r>
              <a:rPr lang="en-US" b="1" i="0" dirty="0">
                <a:solidFill>
                  <a:srgbClr val="4A4A4A"/>
                </a:solidFill>
                <a:effectLst/>
                <a:latin typeface="Open Sans" panose="020B0606030504020204" pitchFamily="34" charset="0"/>
              </a:rPr>
              <a:t>Execution</a:t>
            </a:r>
            <a:endParaRPr lang="en-US" b="0" i="0" dirty="0">
              <a:solidFill>
                <a:srgbClr val="4A4A4A"/>
              </a:solidFill>
              <a:effectLst/>
              <a:latin typeface="Open Sans" panose="020B0606030504020204" pitchFamily="34" charset="0"/>
            </a:endParaRPr>
          </a:p>
          <a:p>
            <a:pPr lvl="1"/>
            <a:endParaRPr lang="en-US" dirty="0"/>
          </a:p>
        </p:txBody>
      </p:sp>
    </p:spTree>
    <p:extLst>
      <p:ext uri="{BB962C8B-B14F-4D97-AF65-F5344CB8AC3E}">
        <p14:creationId xmlns:p14="http://schemas.microsoft.com/office/powerpoint/2010/main" val="3534480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ycle- Knowledge representation in AI - edureka">
            <a:extLst>
              <a:ext uri="{FF2B5EF4-FFF2-40B4-BE49-F238E27FC236}">
                <a16:creationId xmlns:a16="http://schemas.microsoft.com/office/drawing/2014/main" id="{AE7C5C1C-9006-D5DA-E357-AC00537068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097" y="1578219"/>
            <a:ext cx="7888459" cy="46819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DCCC6AD-0144-1F50-AA59-1B62C3C7294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Cycle of Knowledge Representation</a:t>
            </a:r>
            <a:endParaRPr lang="en-US" dirty="0"/>
          </a:p>
        </p:txBody>
      </p:sp>
    </p:spTree>
    <p:extLst>
      <p:ext uri="{BB962C8B-B14F-4D97-AF65-F5344CB8AC3E}">
        <p14:creationId xmlns:p14="http://schemas.microsoft.com/office/powerpoint/2010/main" val="2646676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4C1-CE0D-4B30-00FE-B57447276491}"/>
              </a:ext>
            </a:extLst>
          </p:cNvPr>
          <p:cNvSpPr>
            <a:spLocks noGrp="1"/>
          </p:cNvSpPr>
          <p:nvPr>
            <p:ph type="title"/>
          </p:nvPr>
        </p:nvSpPr>
        <p:spPr/>
        <p:txBody>
          <a:bodyPr/>
          <a:lstStyle/>
          <a:p>
            <a:r>
              <a:rPr lang="en-US" b="1" i="0" dirty="0">
                <a:effectLst/>
                <a:latin typeface="inherit"/>
              </a:rPr>
              <a:t>Perception Block</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76F9D818-E3F8-441C-9E2E-97BB06201574}"/>
              </a:ext>
            </a:extLst>
          </p:cNvPr>
          <p:cNvSpPr>
            <a:spLocks noGrp="1"/>
          </p:cNvSpPr>
          <p:nvPr>
            <p:ph idx="1"/>
          </p:nvPr>
        </p:nvSpPr>
        <p:spPr/>
        <p:txBody>
          <a:bodyPr/>
          <a:lstStyle/>
          <a:p>
            <a:r>
              <a:rPr lang="en-US" b="0" i="0" dirty="0">
                <a:effectLst/>
                <a:latin typeface="ff-more-web-pro"/>
              </a:rPr>
              <a:t>This will help the AI system gain information regarding its surroundings through various sensors, thus making the AI system familiar with its environment and helping it interact with it. </a:t>
            </a:r>
          </a:p>
          <a:p>
            <a:r>
              <a:rPr lang="en-US" b="0" i="0" dirty="0">
                <a:effectLst/>
                <a:latin typeface="ff-more-web-pro"/>
              </a:rPr>
              <a:t>These senses can be in the form of typical structured data or other forms such as video, audio, text, time, temperature, or any other sensor-based input.</a:t>
            </a:r>
            <a:endParaRPr lang="en-US" dirty="0"/>
          </a:p>
        </p:txBody>
      </p:sp>
    </p:spTree>
    <p:extLst>
      <p:ext uri="{BB962C8B-B14F-4D97-AF65-F5344CB8AC3E}">
        <p14:creationId xmlns:p14="http://schemas.microsoft.com/office/powerpoint/2010/main" val="150181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8E6F-3327-1F38-E195-0895F900E937}"/>
              </a:ext>
            </a:extLst>
          </p:cNvPr>
          <p:cNvSpPr>
            <a:spLocks noGrp="1"/>
          </p:cNvSpPr>
          <p:nvPr>
            <p:ph type="title"/>
          </p:nvPr>
        </p:nvSpPr>
        <p:spPr/>
        <p:txBody>
          <a:bodyPr/>
          <a:lstStyle/>
          <a:p>
            <a:r>
              <a:rPr lang="en-US" b="1" i="0" dirty="0">
                <a:effectLst/>
                <a:latin typeface="inherit"/>
              </a:rPr>
              <a:t>Learning Block</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EFD18998-2972-B504-ECE3-FB41D5DE3E26}"/>
              </a:ext>
            </a:extLst>
          </p:cNvPr>
          <p:cNvSpPr>
            <a:spLocks noGrp="1"/>
          </p:cNvSpPr>
          <p:nvPr>
            <p:ph idx="1"/>
          </p:nvPr>
        </p:nvSpPr>
        <p:spPr/>
        <p:txBody>
          <a:bodyPr/>
          <a:lstStyle/>
          <a:p>
            <a:r>
              <a:rPr lang="en-US" b="0" i="0" dirty="0">
                <a:effectLst/>
                <a:latin typeface="ff-more-web-pro"/>
              </a:rPr>
              <a:t>The knowledge gained will help the AI system to run the deep learning algorithms. These algorithms are written in the learning block, making the AI system transfer the necessary information from the perception block to the learning block for learning (training).</a:t>
            </a:r>
            <a:endParaRPr lang="en-US" dirty="0"/>
          </a:p>
        </p:txBody>
      </p:sp>
    </p:spTree>
    <p:extLst>
      <p:ext uri="{BB962C8B-B14F-4D97-AF65-F5344CB8AC3E}">
        <p14:creationId xmlns:p14="http://schemas.microsoft.com/office/powerpoint/2010/main" val="3893976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8972-4EF9-D960-9994-A66CCC87FECB}"/>
              </a:ext>
            </a:extLst>
          </p:cNvPr>
          <p:cNvSpPr>
            <a:spLocks noGrp="1"/>
          </p:cNvSpPr>
          <p:nvPr>
            <p:ph type="title"/>
          </p:nvPr>
        </p:nvSpPr>
        <p:spPr/>
        <p:txBody>
          <a:bodyPr/>
          <a:lstStyle/>
          <a:p>
            <a:r>
              <a:rPr lang="en-US" b="1" i="0" dirty="0">
                <a:effectLst/>
                <a:latin typeface="inherit"/>
              </a:rPr>
              <a:t>Knowledge and Reasoning Block</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507E33FA-7F37-1CA8-C311-2D800AEB57A2}"/>
              </a:ext>
            </a:extLst>
          </p:cNvPr>
          <p:cNvSpPr>
            <a:spLocks noGrp="1"/>
          </p:cNvSpPr>
          <p:nvPr>
            <p:ph idx="1"/>
          </p:nvPr>
        </p:nvSpPr>
        <p:spPr/>
        <p:txBody>
          <a:bodyPr/>
          <a:lstStyle/>
          <a:p>
            <a:r>
              <a:rPr lang="en-US" b="0" i="0" dirty="0">
                <a:effectLst/>
                <a:latin typeface="ff-more-web-pro"/>
              </a:rPr>
              <a:t>As mentioned earlier, we use the knowledge, and based on it, we reason and then take any decision. Thus, these two blocks are responsible for acting like humans go through all the knowledge data and find the relevant ones to be provided to the learning model whenever it is required.</a:t>
            </a:r>
            <a:endParaRPr lang="en-US" dirty="0"/>
          </a:p>
        </p:txBody>
      </p:sp>
    </p:spTree>
    <p:extLst>
      <p:ext uri="{BB962C8B-B14F-4D97-AF65-F5344CB8AC3E}">
        <p14:creationId xmlns:p14="http://schemas.microsoft.com/office/powerpoint/2010/main" val="288813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62FB-E4F0-15F7-857F-61F5344AA7E4}"/>
              </a:ext>
            </a:extLst>
          </p:cNvPr>
          <p:cNvSpPr>
            <a:spLocks noGrp="1"/>
          </p:cNvSpPr>
          <p:nvPr>
            <p:ph type="title"/>
          </p:nvPr>
        </p:nvSpPr>
        <p:spPr/>
        <p:txBody>
          <a:bodyPr/>
          <a:lstStyle/>
          <a:p>
            <a:r>
              <a:rPr lang="en-US" dirty="0"/>
              <a:t>Approaches to </a:t>
            </a:r>
            <a:r>
              <a:rPr lang="en-US"/>
              <a:t>Knowledge Representation</a:t>
            </a:r>
            <a:endParaRPr lang="en-US" dirty="0"/>
          </a:p>
        </p:txBody>
      </p:sp>
      <p:sp>
        <p:nvSpPr>
          <p:cNvPr id="3" name="Content Placeholder 2">
            <a:extLst>
              <a:ext uri="{FF2B5EF4-FFF2-40B4-BE49-F238E27FC236}">
                <a16:creationId xmlns:a16="http://schemas.microsoft.com/office/drawing/2014/main" id="{8B007B6F-78B1-7D83-C0BB-FFB9E7152A54}"/>
              </a:ext>
            </a:extLst>
          </p:cNvPr>
          <p:cNvSpPr>
            <a:spLocks noGrp="1"/>
          </p:cNvSpPr>
          <p:nvPr>
            <p:ph idx="1"/>
          </p:nvPr>
        </p:nvSpPr>
        <p:spPr/>
        <p:txBody>
          <a:bodyPr/>
          <a:lstStyle/>
          <a:p>
            <a:r>
              <a:rPr lang="en-US" b="0" i="0" dirty="0">
                <a:solidFill>
                  <a:srgbClr val="333333"/>
                </a:solidFill>
                <a:effectLst/>
                <a:latin typeface="inter-regular"/>
              </a:rPr>
              <a:t>There are mainly four approaches to knowledge representation</a:t>
            </a:r>
          </a:p>
          <a:p>
            <a:pPr lvl="1"/>
            <a:r>
              <a:rPr lang="en-US" b="0" i="0" dirty="0">
                <a:solidFill>
                  <a:srgbClr val="610B4B"/>
                </a:solidFill>
                <a:effectLst/>
                <a:latin typeface="erdana"/>
              </a:rPr>
              <a:t>Simple relational knowledge</a:t>
            </a:r>
          </a:p>
          <a:p>
            <a:pPr lvl="1"/>
            <a:r>
              <a:rPr lang="en-US" b="0" i="0" dirty="0">
                <a:solidFill>
                  <a:srgbClr val="610B4B"/>
                </a:solidFill>
                <a:effectLst/>
                <a:latin typeface="erdana"/>
              </a:rPr>
              <a:t>Inheritable knowledge</a:t>
            </a:r>
          </a:p>
          <a:p>
            <a:pPr lvl="1"/>
            <a:r>
              <a:rPr lang="en-US" b="0" i="0" dirty="0">
                <a:solidFill>
                  <a:srgbClr val="610B4B"/>
                </a:solidFill>
                <a:effectLst/>
                <a:latin typeface="erdana"/>
              </a:rPr>
              <a:t>Inferential knowledge</a:t>
            </a:r>
          </a:p>
          <a:p>
            <a:pPr lvl="1"/>
            <a:r>
              <a:rPr lang="en-US" b="0" i="0" dirty="0">
                <a:solidFill>
                  <a:srgbClr val="610B4B"/>
                </a:solidFill>
                <a:effectLst/>
                <a:latin typeface="erdana"/>
              </a:rPr>
              <a:t>Procedural knowledge</a:t>
            </a:r>
          </a:p>
          <a:p>
            <a:pPr lvl="1"/>
            <a:endParaRPr lang="en-US" dirty="0"/>
          </a:p>
        </p:txBody>
      </p:sp>
    </p:spTree>
    <p:extLst>
      <p:ext uri="{BB962C8B-B14F-4D97-AF65-F5344CB8AC3E}">
        <p14:creationId xmlns:p14="http://schemas.microsoft.com/office/powerpoint/2010/main" val="8845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9B47-F3A7-FD28-265C-F9962A85E199}"/>
              </a:ext>
            </a:extLst>
          </p:cNvPr>
          <p:cNvSpPr>
            <a:spLocks noGrp="1"/>
          </p:cNvSpPr>
          <p:nvPr>
            <p:ph type="title"/>
          </p:nvPr>
        </p:nvSpPr>
        <p:spPr/>
        <p:txBody>
          <a:bodyPr/>
          <a:lstStyle/>
          <a:p>
            <a:r>
              <a:rPr lang="en-US" b="1" i="0" dirty="0">
                <a:effectLst/>
                <a:latin typeface="inherit"/>
              </a:rPr>
              <a:t>Planning and Execution Block</a:t>
            </a:r>
            <a:br>
              <a:rPr lang="en-US" b="0" i="0" dirty="0">
                <a:effectLst/>
                <a:latin typeface="inherit"/>
              </a:rPr>
            </a:br>
            <a:endParaRPr lang="en-US" dirty="0"/>
          </a:p>
        </p:txBody>
      </p:sp>
      <p:sp>
        <p:nvSpPr>
          <p:cNvPr id="3" name="Content Placeholder 2">
            <a:extLst>
              <a:ext uri="{FF2B5EF4-FFF2-40B4-BE49-F238E27FC236}">
                <a16:creationId xmlns:a16="http://schemas.microsoft.com/office/drawing/2014/main" id="{8432A9A3-10C8-9678-CEC4-FBB51CB7A4C8}"/>
              </a:ext>
            </a:extLst>
          </p:cNvPr>
          <p:cNvSpPr>
            <a:spLocks noGrp="1"/>
          </p:cNvSpPr>
          <p:nvPr>
            <p:ph idx="1"/>
          </p:nvPr>
        </p:nvSpPr>
        <p:spPr/>
        <p:txBody>
          <a:bodyPr/>
          <a:lstStyle/>
          <a:p>
            <a:r>
              <a:rPr lang="en-US" b="0" i="0" dirty="0">
                <a:effectLst/>
                <a:latin typeface="ff-more-web-pro"/>
              </a:rPr>
              <a:t>These two blocks though independent, can work in tandem. These blocks take the information from the knowledge block and the reasoning block and, based on it, execute certain actions. Thus, knowledge representation is extremely useful for AI systems to work intelligently.</a:t>
            </a:r>
            <a:endParaRPr lang="en-US" dirty="0"/>
          </a:p>
        </p:txBody>
      </p:sp>
    </p:spTree>
    <p:extLst>
      <p:ext uri="{BB962C8B-B14F-4D97-AF65-F5344CB8AC3E}">
        <p14:creationId xmlns:p14="http://schemas.microsoft.com/office/powerpoint/2010/main" val="366270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F9553-D567-3955-E9D9-8740BE94115B}"/>
              </a:ext>
            </a:extLst>
          </p:cNvPr>
          <p:cNvSpPr>
            <a:spLocks noGrp="1"/>
          </p:cNvSpPr>
          <p:nvPr>
            <p:ph type="title"/>
          </p:nvPr>
        </p:nvSpPr>
        <p:spPr/>
        <p:txBody>
          <a:bodyPr>
            <a:normAutofit fontScale="90000"/>
          </a:bodyPr>
          <a:lstStyle/>
          <a:p>
            <a:pPr lvl="1"/>
            <a:br>
              <a:rPr lang="en-US" b="0" i="0" dirty="0">
                <a:solidFill>
                  <a:srgbClr val="610B4B"/>
                </a:solidFill>
                <a:effectLst/>
                <a:latin typeface="erdana"/>
              </a:rPr>
            </a:br>
            <a:br>
              <a:rPr lang="en-US" b="0" i="0" dirty="0">
                <a:solidFill>
                  <a:srgbClr val="610B4B"/>
                </a:solidFill>
                <a:effectLst/>
                <a:latin typeface="erdana"/>
              </a:rPr>
            </a:br>
            <a:r>
              <a:rPr lang="en-US" sz="4000" b="0" i="0" dirty="0">
                <a:solidFill>
                  <a:srgbClr val="610B4B"/>
                </a:solidFill>
                <a:effectLst/>
                <a:latin typeface="erdana"/>
              </a:rPr>
              <a:t>Simple relational knowledge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8D2101A-08D0-A06C-7B11-6E5BF449A748}"/>
              </a:ext>
            </a:extLst>
          </p:cNvPr>
          <p:cNvSpPr>
            <a:spLocks noGrp="1"/>
          </p:cNvSpPr>
          <p:nvPr>
            <p:ph idx="1"/>
          </p:nvPr>
        </p:nvSpPr>
        <p:spPr/>
        <p:txBody>
          <a:bodyPr/>
          <a:lstStyle/>
          <a:p>
            <a:endParaRPr lang="en-US" b="0" i="0" dirty="0">
              <a:solidFill>
                <a:srgbClr val="610B4B"/>
              </a:solidFill>
              <a:effectLst/>
              <a:latin typeface="erdana"/>
            </a:endParaRPr>
          </a:p>
          <a:p>
            <a:r>
              <a:rPr lang="en-US" b="0" i="0" dirty="0">
                <a:solidFill>
                  <a:srgbClr val="000000"/>
                </a:solidFill>
                <a:effectLst/>
                <a:latin typeface="inter-regular"/>
              </a:rPr>
              <a:t>It is the simplest way of storing facts which uses the relational method, and each fact about a set of the object is set out systematically in columns.</a:t>
            </a:r>
          </a:p>
          <a:p>
            <a:r>
              <a:rPr lang="en-US" b="0" i="0" dirty="0">
                <a:solidFill>
                  <a:srgbClr val="000000"/>
                </a:solidFill>
                <a:effectLst/>
                <a:latin typeface="inter-regular"/>
              </a:rPr>
              <a:t>This approach of knowledge representation is famous in database systems where the relationship between different entities is represented.</a:t>
            </a:r>
          </a:p>
          <a:p>
            <a:r>
              <a:rPr lang="en-US" b="0" i="0" dirty="0">
                <a:solidFill>
                  <a:srgbClr val="000000"/>
                </a:solidFill>
                <a:effectLst/>
                <a:latin typeface="inter-regular"/>
              </a:rPr>
              <a:t>This approach has little opportunity for inference.</a:t>
            </a:r>
          </a:p>
          <a:p>
            <a:endParaRPr lang="en-US" dirty="0"/>
          </a:p>
        </p:txBody>
      </p:sp>
    </p:spTree>
    <p:extLst>
      <p:ext uri="{BB962C8B-B14F-4D97-AF65-F5344CB8AC3E}">
        <p14:creationId xmlns:p14="http://schemas.microsoft.com/office/powerpoint/2010/main" val="3637881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467C-6221-DF3F-972E-50ED5E84B349}"/>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BE39EFCA-D96A-E0D2-BB6C-3766F08947FD}"/>
              </a:ext>
            </a:extLst>
          </p:cNvPr>
          <p:cNvGraphicFramePr>
            <a:graphicFrameLocks noGrp="1"/>
          </p:cNvGraphicFramePr>
          <p:nvPr>
            <p:ph idx="1"/>
          </p:nvPr>
        </p:nvGraphicFramePr>
        <p:xfrm>
          <a:off x="2572045" y="3109754"/>
          <a:ext cx="7047909" cy="1783080"/>
        </p:xfrm>
        <a:graphic>
          <a:graphicData uri="http://schemas.openxmlformats.org/drawingml/2006/table">
            <a:tbl>
              <a:tblPr/>
              <a:tblGrid>
                <a:gridCol w="2349303">
                  <a:extLst>
                    <a:ext uri="{9D8B030D-6E8A-4147-A177-3AD203B41FA5}">
                      <a16:colId xmlns:a16="http://schemas.microsoft.com/office/drawing/2014/main" val="1713101036"/>
                    </a:ext>
                  </a:extLst>
                </a:gridCol>
                <a:gridCol w="2349303">
                  <a:extLst>
                    <a:ext uri="{9D8B030D-6E8A-4147-A177-3AD203B41FA5}">
                      <a16:colId xmlns:a16="http://schemas.microsoft.com/office/drawing/2014/main" val="168021027"/>
                    </a:ext>
                  </a:extLst>
                </a:gridCol>
                <a:gridCol w="2349303">
                  <a:extLst>
                    <a:ext uri="{9D8B030D-6E8A-4147-A177-3AD203B41FA5}">
                      <a16:colId xmlns:a16="http://schemas.microsoft.com/office/drawing/2014/main" val="382874034"/>
                    </a:ext>
                  </a:extLst>
                </a:gridCol>
              </a:tblGrid>
              <a:tr h="0">
                <a:tc>
                  <a:txBody>
                    <a:bodyPr/>
                    <a:lstStyle/>
                    <a:p>
                      <a:pPr algn="l" fontAlgn="t"/>
                      <a:r>
                        <a:rPr lang="en-US">
                          <a:solidFill>
                            <a:srgbClr val="000000"/>
                          </a:solidFill>
                          <a:effectLst/>
                          <a:latin typeface="times new roman" panose="02020603050405020304" pitchFamily="18" charset="0"/>
                        </a:rPr>
                        <a:t>Player</a:t>
                      </a:r>
                    </a:p>
                  </a:txBody>
                  <a:tcPr marL="114300" marR="114300" marT="114300" marB="114300">
                    <a:lnL w="9525" cap="flat" cmpd="sng" algn="ctr">
                      <a:solidFill>
                        <a:srgbClr val="305371"/>
                      </a:solidFill>
                      <a:prstDash val="solid"/>
                      <a:round/>
                      <a:headEnd type="none" w="med" len="med"/>
                      <a:tailEnd type="none" w="med" len="med"/>
                    </a:lnL>
                    <a:lnR w="9525" cap="flat" cmpd="sng" algn="ctr">
                      <a:solidFill>
                        <a:srgbClr val="305371"/>
                      </a:solidFill>
                      <a:prstDash val="solid"/>
                      <a:round/>
                      <a:headEnd type="none" w="med" len="med"/>
                      <a:tailEnd type="none" w="med" len="med"/>
                    </a:lnR>
                    <a:lnT w="9525" cap="flat" cmpd="sng" algn="ctr">
                      <a:solidFill>
                        <a:srgbClr val="3053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Weight</a:t>
                      </a:r>
                    </a:p>
                  </a:txBody>
                  <a:tcPr marL="114300" marR="114300" marT="114300" marB="114300">
                    <a:lnL w="9525" cap="flat" cmpd="sng" algn="ctr">
                      <a:solidFill>
                        <a:srgbClr val="305371"/>
                      </a:solidFill>
                      <a:prstDash val="solid"/>
                      <a:round/>
                      <a:headEnd type="none" w="med" len="med"/>
                      <a:tailEnd type="none" w="med" len="med"/>
                    </a:lnL>
                    <a:lnR w="9525" cap="flat" cmpd="sng" algn="ctr">
                      <a:solidFill>
                        <a:srgbClr val="305371"/>
                      </a:solidFill>
                      <a:prstDash val="solid"/>
                      <a:round/>
                      <a:headEnd type="none" w="med" len="med"/>
                      <a:tailEnd type="none" w="med" len="med"/>
                    </a:lnR>
                    <a:lnT w="9525" cap="flat" cmpd="sng" algn="ctr">
                      <a:solidFill>
                        <a:srgbClr val="3053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Age</a:t>
                      </a:r>
                    </a:p>
                  </a:txBody>
                  <a:tcPr marL="114300" marR="114300" marT="114300" marB="114300">
                    <a:lnL w="9525" cap="flat" cmpd="sng" algn="ctr">
                      <a:solidFill>
                        <a:srgbClr val="305371"/>
                      </a:solidFill>
                      <a:prstDash val="solid"/>
                      <a:round/>
                      <a:headEnd type="none" w="med" len="med"/>
                      <a:tailEnd type="none" w="med" len="med"/>
                    </a:lnL>
                    <a:lnR w="9525" cap="flat" cmpd="sng" algn="ctr">
                      <a:solidFill>
                        <a:srgbClr val="305371"/>
                      </a:solidFill>
                      <a:prstDash val="solid"/>
                      <a:round/>
                      <a:headEnd type="none" w="med" len="med"/>
                      <a:tailEnd type="none" w="med" len="med"/>
                    </a:lnR>
                    <a:lnT w="9525" cap="flat" cmpd="sng" algn="ctr">
                      <a:solidFill>
                        <a:srgbClr val="30537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13650615"/>
                  </a:ext>
                </a:extLst>
              </a:tr>
              <a:tr h="0">
                <a:tc>
                  <a:txBody>
                    <a:bodyPr/>
                    <a:lstStyle/>
                    <a:p>
                      <a:pPr algn="just" fontAlgn="t"/>
                      <a:r>
                        <a:rPr lang="en-US">
                          <a:solidFill>
                            <a:srgbClr val="333333"/>
                          </a:solidFill>
                          <a:effectLst/>
                          <a:latin typeface="inter-regular"/>
                        </a:rPr>
                        <a:t>Player1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7761125"/>
                  </a:ext>
                </a:extLst>
              </a:tr>
              <a:tr h="0">
                <a:tc>
                  <a:txBody>
                    <a:bodyPr/>
                    <a:lstStyle/>
                    <a:p>
                      <a:pPr algn="just" fontAlgn="t"/>
                      <a:r>
                        <a:rPr lang="en-US">
                          <a:solidFill>
                            <a:srgbClr val="333333"/>
                          </a:solidFill>
                          <a:effectLst/>
                          <a:latin typeface="inter-regular"/>
                        </a:rPr>
                        <a:t>Player2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168041593"/>
                  </a:ext>
                </a:extLst>
              </a:tr>
              <a:tr h="0">
                <a:tc>
                  <a:txBody>
                    <a:bodyPr/>
                    <a:lstStyle/>
                    <a:p>
                      <a:pPr algn="just" fontAlgn="t"/>
                      <a:r>
                        <a:rPr lang="en-US">
                          <a:solidFill>
                            <a:srgbClr val="333333"/>
                          </a:solidFill>
                          <a:effectLst/>
                          <a:latin typeface="inter-regular"/>
                        </a:rPr>
                        <a:t>Player3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24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6982024"/>
                  </a:ext>
                </a:extLst>
              </a:tr>
            </a:tbl>
          </a:graphicData>
        </a:graphic>
      </p:graphicFrame>
    </p:spTree>
    <p:extLst>
      <p:ext uri="{BB962C8B-B14F-4D97-AF65-F5344CB8AC3E}">
        <p14:creationId xmlns:p14="http://schemas.microsoft.com/office/powerpoint/2010/main" val="23573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57F8-B674-EC5A-C90D-45DF3BDE3F34}"/>
              </a:ext>
            </a:extLst>
          </p:cNvPr>
          <p:cNvSpPr>
            <a:spLocks noGrp="1"/>
          </p:cNvSpPr>
          <p:nvPr>
            <p:ph type="title"/>
          </p:nvPr>
        </p:nvSpPr>
        <p:spPr/>
        <p:txBody>
          <a:bodyPr/>
          <a:lstStyle/>
          <a:p>
            <a:r>
              <a:rPr lang="en-US" b="0" i="0" dirty="0">
                <a:solidFill>
                  <a:srgbClr val="610B4B"/>
                </a:solidFill>
                <a:effectLst/>
                <a:latin typeface="erdana"/>
              </a:rPr>
              <a:t>Inheritable knowledge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F8E788C4-9897-E828-7B1A-BEA92ABE09BE}"/>
              </a:ext>
            </a:extLst>
          </p:cNvPr>
          <p:cNvSpPr>
            <a:spLocks noGrp="1"/>
          </p:cNvSpPr>
          <p:nvPr>
            <p:ph idx="1"/>
          </p:nvPr>
        </p:nvSpPr>
        <p:spPr/>
        <p:txBody>
          <a:bodyPr/>
          <a:lstStyle/>
          <a:p>
            <a:r>
              <a:rPr lang="en-US" dirty="0"/>
              <a:t>It prescribes a structure in which new objects are created which may inherit all or subset of attributes from existing objects.</a:t>
            </a:r>
          </a:p>
          <a:p>
            <a:r>
              <a:rPr lang="en-US" b="0" i="0" dirty="0">
                <a:solidFill>
                  <a:srgbClr val="000000"/>
                </a:solidFill>
                <a:effectLst/>
                <a:latin typeface="inter-regular"/>
              </a:rPr>
              <a:t>In the inheritable knowledge approach, all data must be stored into a hierarchy of classes.</a:t>
            </a:r>
          </a:p>
          <a:p>
            <a:pPr algn="just">
              <a:buFont typeface="Arial" panose="020B0604020202020204" pitchFamily="34" charset="0"/>
              <a:buChar char="•"/>
            </a:pPr>
            <a:r>
              <a:rPr lang="en-US" b="0" i="0" dirty="0">
                <a:solidFill>
                  <a:srgbClr val="000000"/>
                </a:solidFill>
                <a:effectLst/>
                <a:latin typeface="inter-regular"/>
              </a:rPr>
              <a:t>In this approach, objects and values are represented in Boxed nodes.</a:t>
            </a:r>
          </a:p>
          <a:p>
            <a:pPr algn="just">
              <a:buFont typeface="Arial" panose="020B0604020202020204" pitchFamily="34" charset="0"/>
              <a:buChar char="•"/>
            </a:pPr>
            <a:r>
              <a:rPr lang="en-US" b="0" i="0" dirty="0">
                <a:solidFill>
                  <a:srgbClr val="000000"/>
                </a:solidFill>
                <a:effectLst/>
                <a:latin typeface="inter-regular"/>
              </a:rPr>
              <a:t>We use Arrows which point from objects to their values.</a:t>
            </a:r>
          </a:p>
          <a:p>
            <a:pPr marL="0" indent="0">
              <a:buNone/>
            </a:pPr>
            <a:r>
              <a:rPr lang="en-US" dirty="0"/>
              <a:t> </a:t>
            </a:r>
          </a:p>
        </p:txBody>
      </p:sp>
    </p:spTree>
    <p:extLst>
      <p:ext uri="{BB962C8B-B14F-4D97-AF65-F5344CB8AC3E}">
        <p14:creationId xmlns:p14="http://schemas.microsoft.com/office/powerpoint/2010/main" val="2712410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AD8E-BEAA-4FE7-9D3F-A7F78E71940B}"/>
              </a:ext>
            </a:extLst>
          </p:cNvPr>
          <p:cNvSpPr>
            <a:spLocks noGrp="1"/>
          </p:cNvSpPr>
          <p:nvPr>
            <p:ph type="title"/>
          </p:nvPr>
        </p:nvSpPr>
        <p:spPr/>
        <p:txBody>
          <a:bodyPr/>
          <a:lstStyle/>
          <a:p>
            <a:r>
              <a:rPr lang="en-US" dirty="0"/>
              <a:t>Example </a:t>
            </a:r>
          </a:p>
        </p:txBody>
      </p:sp>
      <p:pic>
        <p:nvPicPr>
          <p:cNvPr id="2050" name="Picture 2" descr="Knowledge Representation in Artificial intelligence">
            <a:extLst>
              <a:ext uri="{FF2B5EF4-FFF2-40B4-BE49-F238E27FC236}">
                <a16:creationId xmlns:a16="http://schemas.microsoft.com/office/drawing/2014/main" id="{C2D03A13-B49E-83AE-29CD-3559DF5E03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0618" y="1690689"/>
            <a:ext cx="5027082" cy="4067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83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A810-7E70-88D3-EF6B-D20E44028716}"/>
              </a:ext>
            </a:extLst>
          </p:cNvPr>
          <p:cNvSpPr>
            <a:spLocks noGrp="1"/>
          </p:cNvSpPr>
          <p:nvPr>
            <p:ph type="title"/>
          </p:nvPr>
        </p:nvSpPr>
        <p:spPr/>
        <p:txBody>
          <a:bodyPr/>
          <a:lstStyle/>
          <a:p>
            <a:r>
              <a:rPr lang="en-US" b="0" i="0" dirty="0">
                <a:solidFill>
                  <a:srgbClr val="610B4B"/>
                </a:solidFill>
                <a:effectLst/>
                <a:latin typeface="erdana"/>
              </a:rPr>
              <a:t>Inferential knowledge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D0BC8626-9870-4598-0A0A-B781410C0CB7}"/>
              </a:ext>
            </a:extLst>
          </p:cNvPr>
          <p:cNvSpPr>
            <a:spLocks noGrp="1"/>
          </p:cNvSpPr>
          <p:nvPr>
            <p:ph idx="1"/>
          </p:nvPr>
        </p:nvSpPr>
        <p:spPr/>
        <p:txBody>
          <a:bodyPr/>
          <a:lstStyle/>
          <a:p>
            <a:r>
              <a:rPr lang="en-US" dirty="0"/>
              <a:t>It is inferred from objects through relation among objects</a:t>
            </a:r>
          </a:p>
          <a:p>
            <a:r>
              <a:rPr lang="en-US" b="0" i="0" dirty="0">
                <a:solidFill>
                  <a:srgbClr val="000000"/>
                </a:solidFill>
                <a:effectLst/>
                <a:latin typeface="inter-regular"/>
              </a:rPr>
              <a:t>This approach can be used to derive more facts.</a:t>
            </a:r>
          </a:p>
          <a:p>
            <a:endParaRPr lang="en-US" dirty="0"/>
          </a:p>
        </p:txBody>
      </p:sp>
    </p:spTree>
    <p:extLst>
      <p:ext uri="{BB962C8B-B14F-4D97-AF65-F5344CB8AC3E}">
        <p14:creationId xmlns:p14="http://schemas.microsoft.com/office/powerpoint/2010/main" val="420826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87D3-DBD1-4D7D-FF19-0E7EED6FB12A}"/>
              </a:ext>
            </a:extLst>
          </p:cNvPr>
          <p:cNvSpPr>
            <a:spLocks noGrp="1"/>
          </p:cNvSpPr>
          <p:nvPr>
            <p:ph type="title"/>
          </p:nvPr>
        </p:nvSpPr>
        <p:spPr/>
        <p:txBody>
          <a:bodyPr/>
          <a:lstStyle/>
          <a:p>
            <a:r>
              <a:rPr lang="en-US" b="1" i="0" dirty="0">
                <a:solidFill>
                  <a:srgbClr val="000000"/>
                </a:solidFill>
                <a:effectLst/>
                <a:latin typeface="inter-bold"/>
              </a:rPr>
              <a:t>Example</a:t>
            </a:r>
            <a:endParaRPr lang="en-US" dirty="0"/>
          </a:p>
        </p:txBody>
      </p:sp>
      <p:sp>
        <p:nvSpPr>
          <p:cNvPr id="3" name="Content Placeholder 2">
            <a:extLst>
              <a:ext uri="{FF2B5EF4-FFF2-40B4-BE49-F238E27FC236}">
                <a16:creationId xmlns:a16="http://schemas.microsoft.com/office/drawing/2014/main" id="{53A5749C-91C6-8554-9660-FB97A8C995F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Let's suppose there are two statements:</a:t>
            </a:r>
          </a:p>
          <a:p>
            <a:pPr marL="742950" lvl="1" indent="-285750">
              <a:buFont typeface="Arial" panose="020B0604020202020204" pitchFamily="34" charset="0"/>
              <a:buChar char="•"/>
            </a:pPr>
            <a:r>
              <a:rPr lang="en-US" b="0" i="0" dirty="0">
                <a:solidFill>
                  <a:srgbClr val="000000"/>
                </a:solidFill>
                <a:effectLst/>
                <a:latin typeface="inter-regular"/>
              </a:rPr>
              <a:t>Marcus is a man</a:t>
            </a:r>
          </a:p>
          <a:p>
            <a:pPr marL="742950" lvl="1" indent="-285750">
              <a:buFont typeface="Arial" panose="020B0604020202020204" pitchFamily="34" charset="0"/>
              <a:buChar char="•"/>
            </a:pPr>
            <a:r>
              <a:rPr lang="en-US" b="0" i="0" dirty="0">
                <a:solidFill>
                  <a:srgbClr val="000000"/>
                </a:solidFill>
                <a:effectLst/>
                <a:latin typeface="inter-regular"/>
              </a:rPr>
              <a:t>All men are mortal Then it can represent as;</a:t>
            </a:r>
            <a:br>
              <a:rPr lang="en-US" b="0" i="0" dirty="0">
                <a:solidFill>
                  <a:srgbClr val="000000"/>
                </a:solidFill>
                <a:effectLst/>
                <a:latin typeface="inter-regular"/>
              </a:rPr>
            </a:br>
            <a:br>
              <a:rPr lang="en-US" b="0" i="0" dirty="0">
                <a:solidFill>
                  <a:srgbClr val="000000"/>
                </a:solidFill>
                <a:effectLst/>
                <a:latin typeface="inter-regular"/>
              </a:rPr>
            </a:br>
            <a:r>
              <a:rPr lang="en-US" b="1" i="0" dirty="0">
                <a:solidFill>
                  <a:srgbClr val="000000"/>
                </a:solidFill>
                <a:effectLst/>
                <a:latin typeface="inter-bold"/>
              </a:rPr>
              <a:t>man(Marcus)</a:t>
            </a:r>
            <a:br>
              <a:rPr lang="en-US" b="1" i="0" dirty="0">
                <a:solidFill>
                  <a:srgbClr val="000000"/>
                </a:solidFill>
                <a:effectLst/>
                <a:latin typeface="inter-bold"/>
              </a:rPr>
            </a:br>
            <a:r>
              <a:rPr lang="en-US" b="1" i="0" dirty="0">
                <a:solidFill>
                  <a:srgbClr val="000000"/>
                </a:solidFill>
                <a:effectLst/>
                <a:latin typeface="inter-bold"/>
              </a:rPr>
              <a:t>∀x = man (x) ----------&gt; mortal (x)s</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407344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C79-925B-084F-90FD-9AEC5A38222F}"/>
              </a:ext>
            </a:extLst>
          </p:cNvPr>
          <p:cNvSpPr>
            <a:spLocks noGrp="1"/>
          </p:cNvSpPr>
          <p:nvPr>
            <p:ph type="title"/>
          </p:nvPr>
        </p:nvSpPr>
        <p:spPr/>
        <p:txBody>
          <a:bodyPr/>
          <a:lstStyle/>
          <a:p>
            <a:r>
              <a:rPr lang="en-US" b="0" i="0" dirty="0">
                <a:solidFill>
                  <a:srgbClr val="610B4B"/>
                </a:solidFill>
                <a:effectLst/>
                <a:latin typeface="erdana"/>
              </a:rPr>
              <a:t>Procedural knowledge</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9F4AEAC3-E02E-6940-D41B-0AE8658A18C1}"/>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Procedural knowledge approach uses small programs and codes which describes how to do specific things, and how to proceed.</a:t>
            </a:r>
          </a:p>
          <a:p>
            <a:pPr algn="just">
              <a:buFont typeface="Arial" panose="020B0604020202020204" pitchFamily="34" charset="0"/>
              <a:buChar char="•"/>
            </a:pPr>
            <a:r>
              <a:rPr lang="en-US" b="0" i="0" dirty="0">
                <a:solidFill>
                  <a:srgbClr val="000000"/>
                </a:solidFill>
                <a:effectLst/>
                <a:latin typeface="inter-regular"/>
              </a:rPr>
              <a:t>In this approach, one important rule is used which is </a:t>
            </a:r>
            <a:r>
              <a:rPr lang="en-US" b="1" i="0" dirty="0">
                <a:solidFill>
                  <a:srgbClr val="000000"/>
                </a:solidFill>
                <a:effectLst/>
                <a:latin typeface="inter-bold"/>
              </a:rPr>
              <a:t>If-Then rule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In this knowledge, we can use various coding languages such as </a:t>
            </a:r>
            <a:r>
              <a:rPr lang="en-US" b="1" i="0" dirty="0">
                <a:solidFill>
                  <a:srgbClr val="000000"/>
                </a:solidFill>
                <a:effectLst/>
                <a:latin typeface="inter-bold"/>
              </a:rPr>
              <a:t>LISP language</a:t>
            </a:r>
            <a:r>
              <a:rPr lang="en-US" b="0" i="0" dirty="0">
                <a:solidFill>
                  <a:srgbClr val="000000"/>
                </a:solidFill>
                <a:effectLst/>
                <a:latin typeface="inter-regular"/>
              </a:rPr>
              <a:t> and </a:t>
            </a:r>
            <a:r>
              <a:rPr lang="en-US" b="1" i="0" dirty="0">
                <a:solidFill>
                  <a:srgbClr val="000000"/>
                </a:solidFill>
                <a:effectLst/>
                <a:latin typeface="inter-bold"/>
              </a:rPr>
              <a:t>Prolog language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40C28"/>
                </a:solidFill>
                <a:effectLst/>
                <a:latin typeface="Google Sans"/>
              </a:rPr>
              <a:t>For example learning to ride a bicycle or learning the driving process</a:t>
            </a:r>
            <a:r>
              <a:rPr lang="en-US" b="0" i="0" dirty="0">
                <a:solidFill>
                  <a:srgbClr val="202124"/>
                </a:solidFill>
                <a:effectLst/>
                <a:latin typeface="Google Sans"/>
              </a:rPr>
              <a:t>.</a:t>
            </a: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95235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757</Words>
  <Application>Microsoft Office PowerPoint</Application>
  <PresentationFormat>Widescreen</PresentationFormat>
  <Paragraphs>71</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Calibri</vt:lpstr>
      <vt:lpstr>Calibri Light</vt:lpstr>
      <vt:lpstr>erdana</vt:lpstr>
      <vt:lpstr>ff-more-web-pro</vt:lpstr>
      <vt:lpstr>Google Sans</vt:lpstr>
      <vt:lpstr>inherit</vt:lpstr>
      <vt:lpstr>inter-bold</vt:lpstr>
      <vt:lpstr>inter-regular</vt:lpstr>
      <vt:lpstr>Open Sans</vt:lpstr>
      <vt:lpstr>Roboto</vt:lpstr>
      <vt:lpstr>times new roman</vt:lpstr>
      <vt:lpstr>Office Theme</vt:lpstr>
      <vt:lpstr>Approaches to Knowledge Representation</vt:lpstr>
      <vt:lpstr>Approaches to Knowledge Representation</vt:lpstr>
      <vt:lpstr>  Simple relational knowledge </vt:lpstr>
      <vt:lpstr>Example</vt:lpstr>
      <vt:lpstr>Inheritable knowledge </vt:lpstr>
      <vt:lpstr>Example </vt:lpstr>
      <vt:lpstr>Inferential knowledge </vt:lpstr>
      <vt:lpstr>Example</vt:lpstr>
      <vt:lpstr>Procedural knowledge </vt:lpstr>
      <vt:lpstr>Properties of Knowledge Representation </vt:lpstr>
      <vt:lpstr>1.Representational Adequacy </vt:lpstr>
      <vt:lpstr>2.Inferential Adequacy </vt:lpstr>
      <vt:lpstr>3.Inferential Efficiency </vt:lpstr>
      <vt:lpstr>4.Acquisitional Efficiency </vt:lpstr>
      <vt:lpstr>Cycle of Knowledge Representation</vt:lpstr>
      <vt:lpstr>PowerPoint Presentation</vt:lpstr>
      <vt:lpstr>Perception Block </vt:lpstr>
      <vt:lpstr>Learning Block </vt:lpstr>
      <vt:lpstr>Knowledge and Reasoning Block </vt:lpstr>
      <vt:lpstr>Planning and Execution Block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Fouzia Jabeen</dc:creator>
  <cp:lastModifiedBy>Fouzia Jabeen</cp:lastModifiedBy>
  <cp:revision>36</cp:revision>
  <dcterms:created xsi:type="dcterms:W3CDTF">2023-08-24T06:13:53Z</dcterms:created>
  <dcterms:modified xsi:type="dcterms:W3CDTF">2023-09-16T15:56:05Z</dcterms:modified>
</cp:coreProperties>
</file>