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6" r:id="rId4"/>
    <p:sldId id="258" r:id="rId5"/>
    <p:sldId id="259" r:id="rId6"/>
    <p:sldId id="263" r:id="rId7"/>
    <p:sldId id="260" r:id="rId8"/>
    <p:sldId id="262" r:id="rId9"/>
    <p:sldId id="261"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94BE-68E8-7982-EAA2-B9C1778083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FB878B-3B58-8AA3-FA7F-5EDB5F6F2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F1799-CB4D-6384-E9B0-0B1B8967BD5E}"/>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5" name="Footer Placeholder 4">
            <a:extLst>
              <a:ext uri="{FF2B5EF4-FFF2-40B4-BE49-F238E27FC236}">
                <a16:creationId xmlns:a16="http://schemas.microsoft.com/office/drawing/2014/main" id="{BF6C5E3D-E93A-08E0-0DF0-AC11E87CC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9D178-5431-1BA5-5BD7-073E3509BEED}"/>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327035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F283-FA31-4F6B-9C6C-1DC5A7AD2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D7EFA-AFCA-5AEE-F71F-68A110501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5A2E8-0C1F-5F9B-D9D3-E1E7924BAF20}"/>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5" name="Footer Placeholder 4">
            <a:extLst>
              <a:ext uri="{FF2B5EF4-FFF2-40B4-BE49-F238E27FC236}">
                <a16:creationId xmlns:a16="http://schemas.microsoft.com/office/drawing/2014/main" id="{090E323A-86CA-514A-AFC3-2282EA23E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14932-FF8D-30C3-7157-B6770346F640}"/>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149145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AA3DA8-F7F9-0A02-5436-FCD519A868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7F40CD-2A41-61F9-4400-29718EBFE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FF0F4-DBDD-61C1-E5DC-D93300806936}"/>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5" name="Footer Placeholder 4">
            <a:extLst>
              <a:ext uri="{FF2B5EF4-FFF2-40B4-BE49-F238E27FC236}">
                <a16:creationId xmlns:a16="http://schemas.microsoft.com/office/drawing/2014/main" id="{60334BCE-403A-DFB2-3C32-A67684091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64DA6-58BD-25C8-EF48-4C06EC805FBE}"/>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310869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A46D-50EF-D5B6-2A7B-6DB83B407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9426B1-FD21-892F-296A-1D72AE6535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F1E55-48E0-2FA5-8B03-B886A14590C4}"/>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5" name="Footer Placeholder 4">
            <a:extLst>
              <a:ext uri="{FF2B5EF4-FFF2-40B4-BE49-F238E27FC236}">
                <a16:creationId xmlns:a16="http://schemas.microsoft.com/office/drawing/2014/main" id="{DC55C500-1C0D-02AF-D339-5316B345D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5A2B4-72FF-EDC8-B363-AF9D125C0EC1}"/>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329877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466A-09B1-DA36-EBC9-3925D1ADF4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2F0428-2D2B-98CB-AAB4-E769972BC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9A8CF-6E39-14AA-C89C-EB37AE610A0E}"/>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5" name="Footer Placeholder 4">
            <a:extLst>
              <a:ext uri="{FF2B5EF4-FFF2-40B4-BE49-F238E27FC236}">
                <a16:creationId xmlns:a16="http://schemas.microsoft.com/office/drawing/2014/main" id="{353B0153-E650-D382-0622-E1B2A7EFA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4F75-1AC7-E05B-3FAC-9A867A7E1177}"/>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409045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E828-E58A-64CA-06E8-C75FE398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A93F4-05CB-B43C-F4A7-D4B3D034CC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12C3A4-33A3-5998-BDB2-35B5719AC6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550FC-7E51-22FB-5C4D-CE81668AA4C8}"/>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6" name="Footer Placeholder 5">
            <a:extLst>
              <a:ext uri="{FF2B5EF4-FFF2-40B4-BE49-F238E27FC236}">
                <a16:creationId xmlns:a16="http://schemas.microsoft.com/office/drawing/2014/main" id="{305A3F38-8D3E-B24C-F463-A2F5804F4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F31E9-3C32-2628-2DD6-9B5AEEF48275}"/>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352403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2674-7FBD-DC4E-2F21-E8C0A5A1D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B17DF-773A-96B6-6B2A-CBCAED8F1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41D2CF-AC2C-6CCA-A581-5D12C77A0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6A453B-E04D-B6CD-2313-269C8B0FF9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B3724-27BB-A459-5B28-5E7303654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29EFD4-019D-68B4-DF91-970478955C94}"/>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8" name="Footer Placeholder 7">
            <a:extLst>
              <a:ext uri="{FF2B5EF4-FFF2-40B4-BE49-F238E27FC236}">
                <a16:creationId xmlns:a16="http://schemas.microsoft.com/office/drawing/2014/main" id="{8A5F4F7E-7665-6DE4-02DA-4E4CF3BA30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A205BA-50DE-E74C-575F-C965B23BC50F}"/>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260024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264-CE41-E226-6F28-A9693B8F47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FC94FF-4005-D826-515A-52942B69403C}"/>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4" name="Footer Placeholder 3">
            <a:extLst>
              <a:ext uri="{FF2B5EF4-FFF2-40B4-BE49-F238E27FC236}">
                <a16:creationId xmlns:a16="http://schemas.microsoft.com/office/drawing/2014/main" id="{DBAFE61F-00FC-1438-ECD1-020B2B1348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943201-A3DD-4C4C-B801-BD35B937488E}"/>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237472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0A5B5-1D88-01EF-51C9-806F0A34A0E8}"/>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3" name="Footer Placeholder 2">
            <a:extLst>
              <a:ext uri="{FF2B5EF4-FFF2-40B4-BE49-F238E27FC236}">
                <a16:creationId xmlns:a16="http://schemas.microsoft.com/office/drawing/2014/main" id="{AFF73D32-1D36-BE90-27BD-DA2965D69B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28EACA-531B-CD86-A532-60713C76FC71}"/>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316539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F09E-A8B9-7B80-E7F8-483E47AA3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2C6F89-C176-8F7D-ABA3-D256547FA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C79968-67C3-0EA3-492C-5840933BA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BF6D8-AA94-08E4-788E-82580E7AB7E3}"/>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6" name="Footer Placeholder 5">
            <a:extLst>
              <a:ext uri="{FF2B5EF4-FFF2-40B4-BE49-F238E27FC236}">
                <a16:creationId xmlns:a16="http://schemas.microsoft.com/office/drawing/2014/main" id="{6F3657EE-7097-D3BB-9ADC-6A9FF6FC8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CB342-07D4-951B-8E91-224870D8B669}"/>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216373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D77B-65BA-80B9-6BF9-570638D12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5011EC-5972-D6AA-EC41-3D288F783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B0FF0-6013-6531-094A-C4F864B90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700FF-F1EA-BB06-7C8D-3039B8AB28A5}"/>
              </a:ext>
            </a:extLst>
          </p:cNvPr>
          <p:cNvSpPr>
            <a:spLocks noGrp="1"/>
          </p:cNvSpPr>
          <p:nvPr>
            <p:ph type="dt" sz="half" idx="10"/>
          </p:nvPr>
        </p:nvSpPr>
        <p:spPr/>
        <p:txBody>
          <a:bodyPr/>
          <a:lstStyle/>
          <a:p>
            <a:fld id="{C27BDE42-FBCB-47D5-8012-852D8592BF56}" type="datetimeFigureOut">
              <a:rPr lang="en-US" smtClean="0"/>
              <a:t>9/16/2023</a:t>
            </a:fld>
            <a:endParaRPr lang="en-US"/>
          </a:p>
        </p:txBody>
      </p:sp>
      <p:sp>
        <p:nvSpPr>
          <p:cNvPr id="6" name="Footer Placeholder 5">
            <a:extLst>
              <a:ext uri="{FF2B5EF4-FFF2-40B4-BE49-F238E27FC236}">
                <a16:creationId xmlns:a16="http://schemas.microsoft.com/office/drawing/2014/main" id="{F91467DC-D765-8C42-EA09-207A498C2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CF1B7-1C4D-CC86-3DD2-10F20AA3955D}"/>
              </a:ext>
            </a:extLst>
          </p:cNvPr>
          <p:cNvSpPr>
            <a:spLocks noGrp="1"/>
          </p:cNvSpPr>
          <p:nvPr>
            <p:ph type="sldNum" sz="quarter" idx="12"/>
          </p:nvPr>
        </p:nvSpPr>
        <p:spPr/>
        <p:txBody>
          <a:bodyPr/>
          <a:lstStyle/>
          <a:p>
            <a:fld id="{09A26133-F2D5-4932-A256-DF678D6C5185}" type="slidenum">
              <a:rPr lang="en-US" smtClean="0"/>
              <a:t>‹#›</a:t>
            </a:fld>
            <a:endParaRPr lang="en-US"/>
          </a:p>
        </p:txBody>
      </p:sp>
    </p:spTree>
    <p:extLst>
      <p:ext uri="{BB962C8B-B14F-4D97-AF65-F5344CB8AC3E}">
        <p14:creationId xmlns:p14="http://schemas.microsoft.com/office/powerpoint/2010/main" val="256588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C5C7A-B9C5-48E7-52E8-6B6F0D826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53A979-6DA7-A605-7409-5163D2C11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7FAEB-3848-188A-00F5-86D48B17A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BDE42-FBCB-47D5-8012-852D8592BF56}" type="datetimeFigureOut">
              <a:rPr lang="en-US" smtClean="0"/>
              <a:t>9/16/2023</a:t>
            </a:fld>
            <a:endParaRPr lang="en-US"/>
          </a:p>
        </p:txBody>
      </p:sp>
      <p:sp>
        <p:nvSpPr>
          <p:cNvPr id="5" name="Footer Placeholder 4">
            <a:extLst>
              <a:ext uri="{FF2B5EF4-FFF2-40B4-BE49-F238E27FC236}">
                <a16:creationId xmlns:a16="http://schemas.microsoft.com/office/drawing/2014/main" id="{945259B7-0778-B853-4F93-CA033694A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DA93A1-F560-7E04-F3DD-1FD45ECBF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26133-F2D5-4932-A256-DF678D6C5185}" type="slidenum">
              <a:rPr lang="en-US" smtClean="0"/>
              <a:t>‹#›</a:t>
            </a:fld>
            <a:endParaRPr lang="en-US"/>
          </a:p>
        </p:txBody>
      </p:sp>
    </p:spTree>
    <p:extLst>
      <p:ext uri="{BB962C8B-B14F-4D97-AF65-F5344CB8AC3E}">
        <p14:creationId xmlns:p14="http://schemas.microsoft.com/office/powerpoint/2010/main" val="16384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589A-94C1-45EE-FA7D-2799657282DF}"/>
              </a:ext>
            </a:extLst>
          </p:cNvPr>
          <p:cNvSpPr>
            <a:spLocks noGrp="1"/>
          </p:cNvSpPr>
          <p:nvPr>
            <p:ph type="title"/>
          </p:nvPr>
        </p:nvSpPr>
        <p:spPr>
          <a:xfrm>
            <a:off x="1414975" y="2278331"/>
            <a:ext cx="10515600" cy="1325563"/>
          </a:xfrm>
        </p:spPr>
        <p:txBody>
          <a:bodyPr/>
          <a:lstStyle/>
          <a:p>
            <a:r>
              <a:rPr lang="en-US" dirty="0"/>
              <a:t>Knowledge Representation Techniques</a:t>
            </a:r>
          </a:p>
        </p:txBody>
      </p:sp>
    </p:spTree>
    <p:extLst>
      <p:ext uri="{BB962C8B-B14F-4D97-AF65-F5344CB8AC3E}">
        <p14:creationId xmlns:p14="http://schemas.microsoft.com/office/powerpoint/2010/main" val="249856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88FFE7CC-E95F-3461-B5E2-B2A1508C334F}"/>
              </a:ext>
            </a:extLst>
          </p:cNvPr>
          <p:cNvSpPr>
            <a:spLocks noGrp="1"/>
          </p:cNvSpPr>
          <p:nvPr>
            <p:ph type="title"/>
          </p:nvPr>
        </p:nvSpPr>
        <p:spPr>
          <a:xfrm>
            <a:off x="1137034" y="609600"/>
            <a:ext cx="4784796" cy="1330840"/>
          </a:xfrm>
        </p:spPr>
        <p:txBody>
          <a:bodyPr>
            <a:normAutofit/>
          </a:bodyPr>
          <a:lstStyle/>
          <a:p>
            <a:r>
              <a:rPr lang="en-US" sz="4100" b="1" i="0" dirty="0">
                <a:effectLst/>
                <a:latin typeface="Roboto" panose="02000000000000000000" pitchFamily="2" charset="0"/>
              </a:rPr>
              <a:t>Semantic Networks</a:t>
            </a:r>
            <a:br>
              <a:rPr lang="en-US" sz="4100" b="1" i="0" dirty="0">
                <a:effectLst/>
                <a:latin typeface="Roboto" panose="02000000000000000000" pitchFamily="2" charset="0"/>
              </a:rPr>
            </a:br>
            <a:endParaRPr lang="en-US" sz="4100" dirty="0"/>
          </a:p>
        </p:txBody>
      </p:sp>
      <p:sp>
        <p:nvSpPr>
          <p:cNvPr id="3" name="Content Placeholder 2">
            <a:extLst>
              <a:ext uri="{FF2B5EF4-FFF2-40B4-BE49-F238E27FC236}">
                <a16:creationId xmlns:a16="http://schemas.microsoft.com/office/drawing/2014/main" id="{0D2C8710-BCE8-5302-A57C-D973F65AAD97}"/>
              </a:ext>
            </a:extLst>
          </p:cNvPr>
          <p:cNvSpPr>
            <a:spLocks noGrp="1"/>
          </p:cNvSpPr>
          <p:nvPr>
            <p:ph idx="1"/>
          </p:nvPr>
        </p:nvSpPr>
        <p:spPr>
          <a:xfrm>
            <a:off x="1137034" y="2194102"/>
            <a:ext cx="4438036" cy="3908585"/>
          </a:xfrm>
        </p:spPr>
        <p:txBody>
          <a:bodyPr>
            <a:normAutofit/>
          </a:bodyPr>
          <a:lstStyle/>
          <a:p>
            <a:r>
              <a:rPr lang="en-US" sz="2000"/>
              <a:t>The commonly used links in semantic net are of the following types. </a:t>
            </a:r>
          </a:p>
          <a:p>
            <a:r>
              <a:rPr lang="en-US" sz="2000"/>
              <a:t>- isa : subclass of entity (e.g., child hospital is subclass of hospital) </a:t>
            </a:r>
          </a:p>
          <a:p>
            <a:r>
              <a:rPr lang="en-US" sz="2000"/>
              <a:t>- inst : particular instance of a class (e.g., India is an instance of country) </a:t>
            </a:r>
          </a:p>
          <a:p>
            <a:r>
              <a:rPr lang="en-US" sz="2000"/>
              <a:t>- prop : property link (e.g., property of dog is ‘bark)</a:t>
            </a:r>
          </a:p>
        </p:txBody>
      </p:sp>
      <p:pic>
        <p:nvPicPr>
          <p:cNvPr id="3074" name="Picture 2" descr="A diagram of a car&#10;&#10;Description automatically generated">
            <a:extLst>
              <a:ext uri="{FF2B5EF4-FFF2-40B4-BE49-F238E27FC236}">
                <a16:creationId xmlns:a16="http://schemas.microsoft.com/office/drawing/2014/main" id="{1BDDFF49-73B0-8F22-BA96-F626C1213A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0610" y="2066189"/>
            <a:ext cx="4737650" cy="274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3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139A0-BC2C-8649-4669-DA62793521FC}"/>
              </a:ext>
            </a:extLst>
          </p:cNvPr>
          <p:cNvSpPr>
            <a:spLocks noGrp="1"/>
          </p:cNvSpPr>
          <p:nvPr>
            <p:ph idx="1"/>
          </p:nvPr>
        </p:nvSpPr>
        <p:spPr/>
        <p:txBody>
          <a:bodyPr>
            <a:normAutofit fontScale="92500" lnSpcReduction="10000"/>
          </a:bodyPr>
          <a:lstStyle/>
          <a:p>
            <a:pPr algn="l"/>
            <a:r>
              <a:rPr lang="en-US" b="1" i="0" dirty="0">
                <a:solidFill>
                  <a:srgbClr val="4A4A4A"/>
                </a:solidFill>
                <a:effectLst/>
                <a:latin typeface="Open Sans" panose="020B0606030504020204" pitchFamily="34" charset="0"/>
              </a:rPr>
              <a:t>Advantages:</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Semantic networks are a natural representation of knowledge.</a:t>
            </a:r>
          </a:p>
          <a:p>
            <a:pPr algn="l">
              <a:buFont typeface="Arial" panose="020B0604020202020204" pitchFamily="34" charset="0"/>
              <a:buChar char="•"/>
            </a:pPr>
            <a:r>
              <a:rPr lang="en-US" b="0" i="0" dirty="0">
                <a:solidFill>
                  <a:srgbClr val="4A4A4A"/>
                </a:solidFill>
                <a:effectLst/>
                <a:latin typeface="Open Sans" panose="020B0606030504020204" pitchFamily="34" charset="0"/>
              </a:rPr>
              <a:t>Also, it conveys meaning in a transparent manner.</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These networks are simple and easy to understand.</a:t>
            </a:r>
          </a:p>
          <a:p>
            <a:pPr algn="l"/>
            <a:r>
              <a:rPr lang="en-US" b="1" i="0" dirty="0">
                <a:solidFill>
                  <a:srgbClr val="4A4A4A"/>
                </a:solidFill>
                <a:effectLst/>
                <a:latin typeface="Open Sans" panose="020B0606030504020204" pitchFamily="34" charset="0"/>
              </a:rPr>
              <a:t>Disadvantages:</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Semantic networks take more computational time at runtime.</a:t>
            </a:r>
          </a:p>
          <a:p>
            <a:pPr algn="l">
              <a:buFont typeface="Arial" panose="020B0604020202020204" pitchFamily="34" charset="0"/>
              <a:buChar char="•"/>
            </a:pPr>
            <a:r>
              <a:rPr lang="en-US" b="0" i="0" dirty="0">
                <a:solidFill>
                  <a:srgbClr val="4A4A4A"/>
                </a:solidFill>
                <a:effectLst/>
                <a:latin typeface="Open Sans" panose="020B0606030504020204" pitchFamily="34" charset="0"/>
              </a:rPr>
              <a:t>Also, these are inadequate as they do not have any equivalent quantifiers.</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These networks are not intelligent and depend on the creator of the system.</a:t>
            </a:r>
          </a:p>
          <a:p>
            <a:endParaRPr lang="en-US" dirty="0"/>
          </a:p>
        </p:txBody>
      </p:sp>
      <p:sp>
        <p:nvSpPr>
          <p:cNvPr id="4" name="Title 1">
            <a:extLst>
              <a:ext uri="{FF2B5EF4-FFF2-40B4-BE49-F238E27FC236}">
                <a16:creationId xmlns:a16="http://schemas.microsoft.com/office/drawing/2014/main" id="{10A1A644-32CC-C973-E369-3B2B58DB34A1}"/>
              </a:ext>
            </a:extLst>
          </p:cNvPr>
          <p:cNvSpPr>
            <a:spLocks noGrp="1"/>
          </p:cNvSpPr>
          <p:nvPr>
            <p:ph type="title"/>
          </p:nvPr>
        </p:nvSpPr>
        <p:spPr>
          <a:xfrm>
            <a:off x="3162782" y="356382"/>
            <a:ext cx="4784796" cy="1330840"/>
          </a:xfrm>
        </p:spPr>
        <p:txBody>
          <a:bodyPr>
            <a:normAutofit/>
          </a:bodyPr>
          <a:lstStyle/>
          <a:p>
            <a:r>
              <a:rPr lang="en-US" sz="4100" b="1" i="0" dirty="0">
                <a:effectLst/>
                <a:latin typeface="Roboto" panose="02000000000000000000" pitchFamily="2" charset="0"/>
              </a:rPr>
              <a:t>Semantic Networks</a:t>
            </a:r>
            <a:br>
              <a:rPr lang="en-US" sz="4100" b="1" i="0" dirty="0">
                <a:effectLst/>
                <a:latin typeface="Roboto" panose="02000000000000000000" pitchFamily="2" charset="0"/>
              </a:rPr>
            </a:br>
            <a:endParaRPr lang="en-US" sz="4100" dirty="0"/>
          </a:p>
        </p:txBody>
      </p:sp>
    </p:spTree>
    <p:extLst>
      <p:ext uri="{BB962C8B-B14F-4D97-AF65-F5344CB8AC3E}">
        <p14:creationId xmlns:p14="http://schemas.microsoft.com/office/powerpoint/2010/main" val="93736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1CC1-A496-324B-FD74-ECC753BFEE2A}"/>
              </a:ext>
            </a:extLst>
          </p:cNvPr>
          <p:cNvSpPr>
            <a:spLocks noGrp="1"/>
          </p:cNvSpPr>
          <p:nvPr>
            <p:ph type="title"/>
          </p:nvPr>
        </p:nvSpPr>
        <p:spPr/>
        <p:txBody>
          <a:bodyPr/>
          <a:lstStyle/>
          <a:p>
            <a:r>
              <a:rPr lang="en-US" dirty="0"/>
              <a:t>Frame Representation</a:t>
            </a:r>
          </a:p>
        </p:txBody>
      </p:sp>
      <p:sp>
        <p:nvSpPr>
          <p:cNvPr id="3" name="Content Placeholder 2">
            <a:extLst>
              <a:ext uri="{FF2B5EF4-FFF2-40B4-BE49-F238E27FC236}">
                <a16:creationId xmlns:a16="http://schemas.microsoft.com/office/drawing/2014/main" id="{CF86BC40-B994-44D5-7D27-26FE395BF003}"/>
              </a:ext>
            </a:extLst>
          </p:cNvPr>
          <p:cNvSpPr>
            <a:spLocks noGrp="1"/>
          </p:cNvSpPr>
          <p:nvPr>
            <p:ph idx="1"/>
          </p:nvPr>
        </p:nvSpPr>
        <p:spPr/>
        <p:txBody>
          <a:bodyPr/>
          <a:lstStyle/>
          <a:p>
            <a:r>
              <a:rPr lang="en-US" b="0" i="0" dirty="0">
                <a:solidFill>
                  <a:srgbClr val="333333"/>
                </a:solidFill>
                <a:effectLst/>
                <a:latin typeface="inter-regular"/>
              </a:rPr>
              <a:t>A frame is a record like structure which consists of a collection of attributes and its values to describe an entity in the world.</a:t>
            </a:r>
          </a:p>
          <a:p>
            <a:r>
              <a:rPr lang="en-US" b="0" i="0" dirty="0">
                <a:solidFill>
                  <a:srgbClr val="333333"/>
                </a:solidFill>
                <a:effectLst/>
                <a:latin typeface="inter-regular"/>
              </a:rPr>
              <a:t>Frames are the AI data structure </a:t>
            </a:r>
            <a:endParaRPr lang="en-US" dirty="0">
              <a:solidFill>
                <a:srgbClr val="333333"/>
              </a:solidFill>
              <a:latin typeface="inter-regular"/>
            </a:endParaRPr>
          </a:p>
          <a:p>
            <a:r>
              <a:rPr lang="en-US" b="0" i="0" dirty="0">
                <a:solidFill>
                  <a:srgbClr val="333333"/>
                </a:solidFill>
                <a:effectLst/>
                <a:latin typeface="inter-regular"/>
              </a:rPr>
              <a:t>It consists of a collection of slots and slot values. These slots may be of any type and sizes. Slots have names and values which are called facets.</a:t>
            </a:r>
            <a:endParaRPr lang="en-US" dirty="0"/>
          </a:p>
        </p:txBody>
      </p:sp>
    </p:spTree>
    <p:extLst>
      <p:ext uri="{BB962C8B-B14F-4D97-AF65-F5344CB8AC3E}">
        <p14:creationId xmlns:p14="http://schemas.microsoft.com/office/powerpoint/2010/main" val="154026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F2CA5-AE2A-9FD2-3D4E-7C9F650462FF}"/>
              </a:ext>
            </a:extLst>
          </p:cNvPr>
          <p:cNvSpPr>
            <a:spLocks noGrp="1"/>
          </p:cNvSpPr>
          <p:nvPr>
            <p:ph idx="1"/>
          </p:nvPr>
        </p:nvSpPr>
        <p:spPr/>
        <p:txBody>
          <a:bodyPr>
            <a:normAutofit fontScale="92500"/>
          </a:bodyPr>
          <a:lstStyle/>
          <a:p>
            <a:r>
              <a:rPr lang="en-US" b="1" i="0" dirty="0">
                <a:solidFill>
                  <a:srgbClr val="333333"/>
                </a:solidFill>
                <a:effectLst/>
                <a:latin typeface="inter-bold"/>
              </a:rPr>
              <a:t>Facets:</a:t>
            </a:r>
            <a:r>
              <a:rPr lang="en-US" b="0" i="0" dirty="0">
                <a:solidFill>
                  <a:srgbClr val="333333"/>
                </a:solidFill>
                <a:effectLst/>
                <a:latin typeface="inter-regular"/>
              </a:rPr>
              <a:t> The various aspects of a slot is known as </a:t>
            </a:r>
            <a:r>
              <a:rPr lang="en-US" b="1" i="0" dirty="0">
                <a:solidFill>
                  <a:srgbClr val="333333"/>
                </a:solidFill>
                <a:effectLst/>
                <a:latin typeface="inter-bold"/>
              </a:rPr>
              <a:t>Facets</a:t>
            </a:r>
            <a:r>
              <a:rPr lang="en-US" b="0" i="0" dirty="0">
                <a:solidFill>
                  <a:srgbClr val="333333"/>
                </a:solidFill>
                <a:effectLst/>
                <a:latin typeface="inter-regular"/>
              </a:rPr>
              <a:t>. </a:t>
            </a:r>
          </a:p>
          <a:p>
            <a:r>
              <a:rPr lang="en-US" b="0" i="0" dirty="0">
                <a:solidFill>
                  <a:srgbClr val="333333"/>
                </a:solidFill>
                <a:effectLst/>
                <a:latin typeface="inter-regular"/>
              </a:rPr>
              <a:t>Facets are features of frames which enable us to put constraints on the frames.</a:t>
            </a:r>
          </a:p>
          <a:p>
            <a:r>
              <a:rPr lang="en-US" b="0" i="0" dirty="0">
                <a:solidFill>
                  <a:srgbClr val="333333"/>
                </a:solidFill>
                <a:effectLst/>
                <a:latin typeface="inter-regular"/>
              </a:rPr>
              <a:t>Example: IF-NEEDED facts are called when data of any particular slot is needed. A frame may consist of any number of slots, and a slot may include any number of facets and facets may have any number of values. </a:t>
            </a:r>
          </a:p>
          <a:p>
            <a:r>
              <a:rPr lang="en-US" b="0" i="0" dirty="0">
                <a:solidFill>
                  <a:srgbClr val="333333"/>
                </a:solidFill>
                <a:effectLst/>
                <a:latin typeface="inter-regular"/>
              </a:rPr>
              <a:t>A frame is also known as </a:t>
            </a:r>
            <a:r>
              <a:rPr lang="en-US" b="1" i="0" dirty="0">
                <a:solidFill>
                  <a:srgbClr val="333333"/>
                </a:solidFill>
                <a:effectLst/>
                <a:latin typeface="inter-bold"/>
              </a:rPr>
              <a:t>slot-filter knowledge representation</a:t>
            </a:r>
            <a:r>
              <a:rPr lang="en-US" b="0" i="0" dirty="0">
                <a:solidFill>
                  <a:srgbClr val="333333"/>
                </a:solidFill>
                <a:effectLst/>
                <a:latin typeface="inter-regular"/>
              </a:rPr>
              <a:t> in artificial intelligence.</a:t>
            </a:r>
          </a:p>
          <a:p>
            <a:r>
              <a:rPr lang="en-US" b="0" i="0" dirty="0">
                <a:solidFill>
                  <a:srgbClr val="333333"/>
                </a:solidFill>
                <a:effectLst/>
                <a:latin typeface="inter-regular"/>
              </a:rPr>
              <a:t>Frames are derived from semantic networks and later evolved into our modern-day classes and objects.</a:t>
            </a:r>
            <a:endParaRPr lang="en-US" dirty="0"/>
          </a:p>
        </p:txBody>
      </p:sp>
      <p:sp>
        <p:nvSpPr>
          <p:cNvPr id="4" name="Title 1">
            <a:extLst>
              <a:ext uri="{FF2B5EF4-FFF2-40B4-BE49-F238E27FC236}">
                <a16:creationId xmlns:a16="http://schemas.microsoft.com/office/drawing/2014/main" id="{3CDCE78D-8405-1540-1CFC-A6264F445E6D}"/>
              </a:ext>
            </a:extLst>
          </p:cNvPr>
          <p:cNvSpPr>
            <a:spLocks noGrp="1"/>
          </p:cNvSpPr>
          <p:nvPr>
            <p:ph type="title"/>
          </p:nvPr>
        </p:nvSpPr>
        <p:spPr>
          <a:xfrm>
            <a:off x="838200" y="365125"/>
            <a:ext cx="10515600" cy="1325563"/>
          </a:xfrm>
        </p:spPr>
        <p:txBody>
          <a:bodyPr/>
          <a:lstStyle/>
          <a:p>
            <a:r>
              <a:rPr lang="en-US" dirty="0"/>
              <a:t>Frame Representation</a:t>
            </a:r>
          </a:p>
        </p:txBody>
      </p:sp>
    </p:spTree>
    <p:extLst>
      <p:ext uri="{BB962C8B-B14F-4D97-AF65-F5344CB8AC3E}">
        <p14:creationId xmlns:p14="http://schemas.microsoft.com/office/powerpoint/2010/main" val="404011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A1F11-84CF-9E5C-76EF-9169A68B75E4}"/>
              </a:ext>
            </a:extLst>
          </p:cNvPr>
          <p:cNvSpPr>
            <a:spLocks noGrp="1"/>
          </p:cNvSpPr>
          <p:nvPr>
            <p:ph idx="1"/>
          </p:nvPr>
        </p:nvSpPr>
        <p:spPr>
          <a:xfrm>
            <a:off x="542778" y="1690688"/>
            <a:ext cx="10515600" cy="4351338"/>
          </a:xfrm>
        </p:spPr>
        <p:txBody>
          <a:bodyPr/>
          <a:lstStyle/>
          <a:p>
            <a:r>
              <a:rPr lang="en-US" b="0" i="0" dirty="0">
                <a:solidFill>
                  <a:srgbClr val="610B4B"/>
                </a:solidFill>
                <a:effectLst/>
                <a:latin typeface="erdana"/>
              </a:rPr>
              <a:t>Example: </a:t>
            </a:r>
            <a:r>
              <a:rPr lang="en-US" b="0" i="0" dirty="0">
                <a:solidFill>
                  <a:srgbClr val="333333"/>
                </a:solidFill>
                <a:effectLst/>
                <a:latin typeface="inter-regular"/>
              </a:rPr>
              <a:t>Let's take an example of a frame for a book</a:t>
            </a:r>
          </a:p>
          <a:p>
            <a:endParaRPr lang="en-US" b="0" i="0" dirty="0">
              <a:solidFill>
                <a:srgbClr val="610B4B"/>
              </a:solidFill>
              <a:effectLst/>
              <a:latin typeface="erdana"/>
            </a:endParaRPr>
          </a:p>
          <a:p>
            <a:endParaRPr lang="en-US" dirty="0"/>
          </a:p>
        </p:txBody>
      </p:sp>
      <p:pic>
        <p:nvPicPr>
          <p:cNvPr id="5" name="Picture 4">
            <a:extLst>
              <a:ext uri="{FF2B5EF4-FFF2-40B4-BE49-F238E27FC236}">
                <a16:creationId xmlns:a16="http://schemas.microsoft.com/office/drawing/2014/main" id="{1F3AD469-CC44-65C7-F4D2-286AF0D2F313}"/>
              </a:ext>
            </a:extLst>
          </p:cNvPr>
          <p:cNvPicPr>
            <a:picLocks noChangeAspect="1"/>
          </p:cNvPicPr>
          <p:nvPr/>
        </p:nvPicPr>
        <p:blipFill>
          <a:blip r:embed="rId2"/>
          <a:stretch>
            <a:fillRect/>
          </a:stretch>
        </p:blipFill>
        <p:spPr>
          <a:xfrm>
            <a:off x="3914774" y="2208858"/>
            <a:ext cx="6073288" cy="4459228"/>
          </a:xfrm>
          <a:prstGeom prst="rect">
            <a:avLst/>
          </a:prstGeom>
        </p:spPr>
      </p:pic>
      <p:sp>
        <p:nvSpPr>
          <p:cNvPr id="6" name="Title 1">
            <a:extLst>
              <a:ext uri="{FF2B5EF4-FFF2-40B4-BE49-F238E27FC236}">
                <a16:creationId xmlns:a16="http://schemas.microsoft.com/office/drawing/2014/main" id="{CE79354B-7FAB-CCF3-941A-45DF43FE6506}"/>
              </a:ext>
            </a:extLst>
          </p:cNvPr>
          <p:cNvSpPr>
            <a:spLocks noGrp="1"/>
          </p:cNvSpPr>
          <p:nvPr>
            <p:ph type="title"/>
          </p:nvPr>
        </p:nvSpPr>
        <p:spPr>
          <a:xfrm>
            <a:off x="838200" y="365125"/>
            <a:ext cx="10515600" cy="1325563"/>
          </a:xfrm>
        </p:spPr>
        <p:txBody>
          <a:bodyPr/>
          <a:lstStyle/>
          <a:p>
            <a:r>
              <a:rPr lang="en-US" dirty="0"/>
              <a:t>Frame Representation</a:t>
            </a:r>
          </a:p>
        </p:txBody>
      </p:sp>
    </p:spTree>
    <p:extLst>
      <p:ext uri="{BB962C8B-B14F-4D97-AF65-F5344CB8AC3E}">
        <p14:creationId xmlns:p14="http://schemas.microsoft.com/office/powerpoint/2010/main" val="115233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C1FC9-6DA2-E76E-3952-E6FFD75B3775}"/>
              </a:ext>
            </a:extLst>
          </p:cNvPr>
          <p:cNvSpPr>
            <a:spLocks noGrp="1"/>
          </p:cNvSpPr>
          <p:nvPr>
            <p:ph idx="1"/>
          </p:nvPr>
        </p:nvSpPr>
        <p:spPr>
          <a:xfrm>
            <a:off x="838200" y="1825625"/>
            <a:ext cx="4521591" cy="4351338"/>
          </a:xfrm>
        </p:spPr>
        <p:txBody>
          <a:bodyPr/>
          <a:lstStyle/>
          <a:p>
            <a:r>
              <a:rPr lang="en-US" b="0" i="0" dirty="0">
                <a:solidFill>
                  <a:srgbClr val="610B4B"/>
                </a:solidFill>
                <a:effectLst/>
                <a:latin typeface="erdana"/>
              </a:rPr>
              <a:t>Example</a:t>
            </a:r>
          </a:p>
          <a:p>
            <a:r>
              <a:rPr lang="en-US" b="0" i="0" dirty="0">
                <a:solidFill>
                  <a:srgbClr val="333333"/>
                </a:solidFill>
                <a:effectLst/>
                <a:latin typeface="inter-regular"/>
              </a:rPr>
              <a:t>Let's suppose we are taking an entity, Peter. Peter is an engineer as a profession, and his age is 25, he lives in city London, and the country is England. So,  following is the frame representation for this:</a:t>
            </a:r>
            <a:endParaRPr lang="en-US" dirty="0"/>
          </a:p>
        </p:txBody>
      </p:sp>
      <p:sp>
        <p:nvSpPr>
          <p:cNvPr id="4" name="Title 1">
            <a:extLst>
              <a:ext uri="{FF2B5EF4-FFF2-40B4-BE49-F238E27FC236}">
                <a16:creationId xmlns:a16="http://schemas.microsoft.com/office/drawing/2014/main" id="{AA7603A9-DDEA-6372-403B-2E1BEEF6FF89}"/>
              </a:ext>
            </a:extLst>
          </p:cNvPr>
          <p:cNvSpPr>
            <a:spLocks noGrp="1"/>
          </p:cNvSpPr>
          <p:nvPr>
            <p:ph type="title"/>
          </p:nvPr>
        </p:nvSpPr>
        <p:spPr>
          <a:xfrm>
            <a:off x="838200" y="365125"/>
            <a:ext cx="10515600" cy="1325563"/>
          </a:xfrm>
        </p:spPr>
        <p:txBody>
          <a:bodyPr/>
          <a:lstStyle/>
          <a:p>
            <a:r>
              <a:rPr lang="en-US" dirty="0"/>
              <a:t>Frame Representation</a:t>
            </a:r>
          </a:p>
        </p:txBody>
      </p:sp>
      <p:pic>
        <p:nvPicPr>
          <p:cNvPr id="6" name="Picture 5">
            <a:extLst>
              <a:ext uri="{FF2B5EF4-FFF2-40B4-BE49-F238E27FC236}">
                <a16:creationId xmlns:a16="http://schemas.microsoft.com/office/drawing/2014/main" id="{55555230-973B-9CB8-1075-1C06CCACE8BA}"/>
              </a:ext>
            </a:extLst>
          </p:cNvPr>
          <p:cNvPicPr>
            <a:picLocks noChangeAspect="1"/>
          </p:cNvPicPr>
          <p:nvPr/>
        </p:nvPicPr>
        <p:blipFill>
          <a:blip r:embed="rId2"/>
          <a:stretch>
            <a:fillRect/>
          </a:stretch>
        </p:blipFill>
        <p:spPr>
          <a:xfrm>
            <a:off x="5591542" y="1825625"/>
            <a:ext cx="6056508" cy="4251618"/>
          </a:xfrm>
          <a:prstGeom prst="rect">
            <a:avLst/>
          </a:prstGeom>
        </p:spPr>
      </p:pic>
    </p:spTree>
    <p:extLst>
      <p:ext uri="{BB962C8B-B14F-4D97-AF65-F5344CB8AC3E}">
        <p14:creationId xmlns:p14="http://schemas.microsoft.com/office/powerpoint/2010/main" val="386992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980D6-E514-62E7-A450-B895D70B003F}"/>
              </a:ext>
            </a:extLst>
          </p:cNvPr>
          <p:cNvSpPr>
            <a:spLocks noGrp="1"/>
          </p:cNvSpPr>
          <p:nvPr>
            <p:ph idx="1"/>
          </p:nvPr>
        </p:nvSpPr>
        <p:spPr/>
        <p:txBody>
          <a:bodyPr/>
          <a:lstStyle/>
          <a:p>
            <a:pPr algn="just"/>
            <a:r>
              <a:rPr lang="en-US" b="0" i="0" dirty="0">
                <a:solidFill>
                  <a:srgbClr val="610B4B"/>
                </a:solidFill>
                <a:effectLst/>
                <a:latin typeface="erdana"/>
              </a:rPr>
              <a:t>Advantages of frame representation:</a:t>
            </a:r>
          </a:p>
          <a:p>
            <a:pPr algn="just">
              <a:buFont typeface="+mj-lt"/>
              <a:buAutoNum type="arabicPeriod"/>
            </a:pPr>
            <a:r>
              <a:rPr lang="en-US" b="0" i="0" dirty="0">
                <a:solidFill>
                  <a:srgbClr val="000000"/>
                </a:solidFill>
                <a:effectLst/>
                <a:latin typeface="inter-regular"/>
              </a:rPr>
              <a:t>The frame knowledge representation makes the programming easier by grouping the related data.</a:t>
            </a:r>
          </a:p>
          <a:p>
            <a:pPr algn="just">
              <a:buFont typeface="+mj-lt"/>
              <a:buAutoNum type="arabicPeriod"/>
            </a:pPr>
            <a:r>
              <a:rPr lang="en-US" b="0" i="0" dirty="0">
                <a:solidFill>
                  <a:srgbClr val="000000"/>
                </a:solidFill>
                <a:effectLst/>
                <a:latin typeface="inter-regular"/>
              </a:rPr>
              <a:t>The frame representation is comparably flexible and used by many applications in AI.</a:t>
            </a:r>
          </a:p>
          <a:p>
            <a:pPr algn="just">
              <a:buFont typeface="+mj-lt"/>
              <a:buAutoNum type="arabicPeriod"/>
            </a:pPr>
            <a:r>
              <a:rPr lang="en-US" b="0" i="0" dirty="0">
                <a:solidFill>
                  <a:srgbClr val="000000"/>
                </a:solidFill>
                <a:effectLst/>
                <a:latin typeface="inter-regular"/>
              </a:rPr>
              <a:t>It is very easy to add slots for new attribute and relations.</a:t>
            </a:r>
          </a:p>
          <a:p>
            <a:pPr algn="just">
              <a:buFont typeface="+mj-lt"/>
              <a:buAutoNum type="arabicPeriod"/>
            </a:pPr>
            <a:r>
              <a:rPr lang="en-US" b="0" i="0" dirty="0">
                <a:solidFill>
                  <a:srgbClr val="000000"/>
                </a:solidFill>
                <a:effectLst/>
                <a:latin typeface="inter-regular"/>
              </a:rPr>
              <a:t>It is easy to include default data and to search for missing values.</a:t>
            </a:r>
          </a:p>
          <a:p>
            <a:pPr algn="just">
              <a:buFont typeface="+mj-lt"/>
              <a:buAutoNum type="arabicPeriod"/>
            </a:pPr>
            <a:r>
              <a:rPr lang="en-US" b="0" i="0" dirty="0">
                <a:solidFill>
                  <a:srgbClr val="000000"/>
                </a:solidFill>
                <a:effectLst/>
                <a:latin typeface="inter-regular"/>
              </a:rPr>
              <a:t>Frame representation is easy to understand and visualize.</a:t>
            </a:r>
          </a:p>
          <a:p>
            <a:endParaRPr lang="en-US" dirty="0"/>
          </a:p>
        </p:txBody>
      </p:sp>
      <p:sp>
        <p:nvSpPr>
          <p:cNvPr id="4" name="Title 1">
            <a:extLst>
              <a:ext uri="{FF2B5EF4-FFF2-40B4-BE49-F238E27FC236}">
                <a16:creationId xmlns:a16="http://schemas.microsoft.com/office/drawing/2014/main" id="{756F6DC0-1556-E3CC-C5EF-8B080AE1C857}"/>
              </a:ext>
            </a:extLst>
          </p:cNvPr>
          <p:cNvSpPr>
            <a:spLocks noGrp="1"/>
          </p:cNvSpPr>
          <p:nvPr>
            <p:ph type="title"/>
          </p:nvPr>
        </p:nvSpPr>
        <p:spPr>
          <a:xfrm>
            <a:off x="838200" y="365125"/>
            <a:ext cx="10515600" cy="1325563"/>
          </a:xfrm>
        </p:spPr>
        <p:txBody>
          <a:bodyPr/>
          <a:lstStyle/>
          <a:p>
            <a:r>
              <a:rPr lang="en-US" dirty="0"/>
              <a:t>Frame Representation</a:t>
            </a:r>
          </a:p>
        </p:txBody>
      </p:sp>
    </p:spTree>
    <p:extLst>
      <p:ext uri="{BB962C8B-B14F-4D97-AF65-F5344CB8AC3E}">
        <p14:creationId xmlns:p14="http://schemas.microsoft.com/office/powerpoint/2010/main" val="325339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5EE64-4477-4563-3304-267DB6A44BF2}"/>
              </a:ext>
            </a:extLst>
          </p:cNvPr>
          <p:cNvSpPr>
            <a:spLocks noGrp="1"/>
          </p:cNvSpPr>
          <p:nvPr>
            <p:ph idx="1"/>
          </p:nvPr>
        </p:nvSpPr>
        <p:spPr/>
        <p:txBody>
          <a:bodyPr/>
          <a:lstStyle/>
          <a:p>
            <a:pPr algn="just"/>
            <a:r>
              <a:rPr lang="en-US" b="0" i="0" dirty="0">
                <a:solidFill>
                  <a:srgbClr val="610B4B"/>
                </a:solidFill>
                <a:effectLst/>
                <a:latin typeface="erdana"/>
              </a:rPr>
              <a:t>Disadvantages of frame representation:</a:t>
            </a:r>
          </a:p>
          <a:p>
            <a:pPr algn="just">
              <a:buFont typeface="+mj-lt"/>
              <a:buAutoNum type="arabicPeriod"/>
            </a:pPr>
            <a:r>
              <a:rPr lang="en-US" b="0" i="0" dirty="0">
                <a:solidFill>
                  <a:srgbClr val="000000"/>
                </a:solidFill>
                <a:effectLst/>
                <a:latin typeface="inter-regular"/>
              </a:rPr>
              <a:t>In frame system inference mechanism is not be easily processed.</a:t>
            </a:r>
          </a:p>
          <a:p>
            <a:pPr algn="just">
              <a:buFont typeface="+mj-lt"/>
              <a:buAutoNum type="arabicPeriod"/>
            </a:pPr>
            <a:r>
              <a:rPr lang="en-US" b="0" i="0" dirty="0">
                <a:solidFill>
                  <a:srgbClr val="000000"/>
                </a:solidFill>
                <a:effectLst/>
                <a:latin typeface="inter-regular"/>
              </a:rPr>
              <a:t>Inference mechanism cannot be smoothly proceeded by frame representation.</a:t>
            </a:r>
          </a:p>
          <a:p>
            <a:pPr algn="just">
              <a:buFont typeface="+mj-lt"/>
              <a:buAutoNum type="arabicPeriod"/>
            </a:pPr>
            <a:r>
              <a:rPr lang="en-US" b="0" i="0" dirty="0">
                <a:solidFill>
                  <a:srgbClr val="000000"/>
                </a:solidFill>
                <a:effectLst/>
                <a:latin typeface="inter-regular"/>
              </a:rPr>
              <a:t>Frame representation has a much generalized approach.</a:t>
            </a:r>
          </a:p>
          <a:p>
            <a:endParaRPr lang="en-US" dirty="0"/>
          </a:p>
        </p:txBody>
      </p:sp>
      <p:sp>
        <p:nvSpPr>
          <p:cNvPr id="4" name="Title 1">
            <a:extLst>
              <a:ext uri="{FF2B5EF4-FFF2-40B4-BE49-F238E27FC236}">
                <a16:creationId xmlns:a16="http://schemas.microsoft.com/office/drawing/2014/main" id="{844FD87A-EF06-AC33-54FF-FC2E04D16344}"/>
              </a:ext>
            </a:extLst>
          </p:cNvPr>
          <p:cNvSpPr>
            <a:spLocks noGrp="1"/>
          </p:cNvSpPr>
          <p:nvPr>
            <p:ph type="title"/>
          </p:nvPr>
        </p:nvSpPr>
        <p:spPr>
          <a:xfrm>
            <a:off x="838200" y="365125"/>
            <a:ext cx="10515600" cy="1325563"/>
          </a:xfrm>
        </p:spPr>
        <p:txBody>
          <a:bodyPr/>
          <a:lstStyle/>
          <a:p>
            <a:r>
              <a:rPr lang="en-US" dirty="0"/>
              <a:t>Frame Representation</a:t>
            </a:r>
          </a:p>
        </p:txBody>
      </p:sp>
    </p:spTree>
    <p:extLst>
      <p:ext uri="{BB962C8B-B14F-4D97-AF65-F5344CB8AC3E}">
        <p14:creationId xmlns:p14="http://schemas.microsoft.com/office/powerpoint/2010/main" val="169492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EBC27-A782-E432-69E9-00C3653A06A9}"/>
              </a:ext>
            </a:extLst>
          </p:cNvPr>
          <p:cNvSpPr>
            <a:spLocks noGrp="1"/>
          </p:cNvSpPr>
          <p:nvPr>
            <p:ph idx="1"/>
          </p:nvPr>
        </p:nvSpPr>
        <p:spPr/>
        <p:txBody>
          <a:bodyPr/>
          <a:lstStyle/>
          <a:p>
            <a:r>
              <a:rPr lang="en-US" dirty="0"/>
              <a:t>Knowledge representation (KR) is an important issue in both cognitive science and artificial intelligence. </a:t>
            </a:r>
          </a:p>
          <a:p>
            <a:r>
              <a:rPr lang="en-US" dirty="0"/>
              <a:t>− In cognitive science, it is concerned with the way people store and process information. </a:t>
            </a:r>
          </a:p>
          <a:p>
            <a:r>
              <a:rPr lang="en-US" dirty="0"/>
              <a:t>− In artificial intelligence (AI), main focus is to store knowledge so that programs can process it and achieve human intelligence.</a:t>
            </a:r>
          </a:p>
        </p:txBody>
      </p:sp>
      <p:sp>
        <p:nvSpPr>
          <p:cNvPr id="4" name="Title 1">
            <a:extLst>
              <a:ext uri="{FF2B5EF4-FFF2-40B4-BE49-F238E27FC236}">
                <a16:creationId xmlns:a16="http://schemas.microsoft.com/office/drawing/2014/main" id="{019114E4-CF36-847B-6D0E-586E4B2F834A}"/>
              </a:ext>
            </a:extLst>
          </p:cNvPr>
          <p:cNvSpPr>
            <a:spLocks noGrp="1"/>
          </p:cNvSpPr>
          <p:nvPr>
            <p:ph type="title"/>
          </p:nvPr>
        </p:nvSpPr>
        <p:spPr>
          <a:xfrm>
            <a:off x="838200" y="365125"/>
            <a:ext cx="10515600" cy="1325563"/>
          </a:xfrm>
        </p:spPr>
        <p:txBody>
          <a:bodyPr/>
          <a:lstStyle/>
          <a:p>
            <a:r>
              <a:rPr lang="en-US" dirty="0"/>
              <a:t>Knowledge Representation Techniques</a:t>
            </a:r>
          </a:p>
        </p:txBody>
      </p:sp>
    </p:spTree>
    <p:extLst>
      <p:ext uri="{BB962C8B-B14F-4D97-AF65-F5344CB8AC3E}">
        <p14:creationId xmlns:p14="http://schemas.microsoft.com/office/powerpoint/2010/main" val="250781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4622-0FE8-8A9E-510B-2AE2BB548B99}"/>
              </a:ext>
            </a:extLst>
          </p:cNvPr>
          <p:cNvSpPr>
            <a:spLocks noGrp="1"/>
          </p:cNvSpPr>
          <p:nvPr>
            <p:ph type="title"/>
          </p:nvPr>
        </p:nvSpPr>
        <p:spPr/>
        <p:txBody>
          <a:bodyPr/>
          <a:lstStyle/>
          <a:p>
            <a:r>
              <a:rPr lang="en-US" dirty="0"/>
              <a:t>KR Techniques</a:t>
            </a:r>
          </a:p>
        </p:txBody>
      </p:sp>
      <p:pic>
        <p:nvPicPr>
          <p:cNvPr id="1026" name="Picture 2" descr="techniques - knowledge representation in AI - edureka">
            <a:extLst>
              <a:ext uri="{FF2B5EF4-FFF2-40B4-BE49-F238E27FC236}">
                <a16:creationId xmlns:a16="http://schemas.microsoft.com/office/drawing/2014/main" id="{DBC2CE23-436D-2003-75B4-7AE53D2C4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56" y="1583861"/>
            <a:ext cx="8351731" cy="453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71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E7BF-2030-3262-8195-316F2135F915}"/>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Logical Representation</a:t>
            </a:r>
            <a:br>
              <a:rPr lang="en-US" b="0" i="0" dirty="0">
                <a:solidFill>
                  <a:srgbClr val="4A4A4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AA8D2210-13CA-C48F-159C-24D64C3DF097}"/>
              </a:ext>
            </a:extLst>
          </p:cNvPr>
          <p:cNvSpPr>
            <a:spLocks noGrp="1"/>
          </p:cNvSpPr>
          <p:nvPr>
            <p:ph idx="1"/>
          </p:nvPr>
        </p:nvSpPr>
        <p:spPr/>
        <p:txBody>
          <a:bodyPr/>
          <a:lstStyle/>
          <a:p>
            <a:r>
              <a:rPr lang="en-US" b="0" i="0" dirty="0">
                <a:effectLst/>
                <a:latin typeface="ff-more-web-pro"/>
              </a:rPr>
              <a:t>It is the most basic form of representing knowledge to machines where a well-defined syntax with proper rules is used. This syntax needs to have no ambiguity in its meaning and must deal with prepositions. Thus, this logical form of presentation acts as communication rules and is why it can be best used when representing facts to a machine.</a:t>
            </a:r>
            <a:endParaRPr lang="en-US" dirty="0"/>
          </a:p>
        </p:txBody>
      </p:sp>
    </p:spTree>
    <p:extLst>
      <p:ext uri="{BB962C8B-B14F-4D97-AF65-F5344CB8AC3E}">
        <p14:creationId xmlns:p14="http://schemas.microsoft.com/office/powerpoint/2010/main" val="71636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2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different colors and circles&#10;&#10;Description automatically generated">
            <a:extLst>
              <a:ext uri="{FF2B5EF4-FFF2-40B4-BE49-F238E27FC236}">
                <a16:creationId xmlns:a16="http://schemas.microsoft.com/office/drawing/2014/main" id="{49F9C13E-F5A0-67AC-7BB8-013D6EA97DA7}"/>
              </a:ext>
            </a:extLst>
          </p:cNvPr>
          <p:cNvPicPr>
            <a:picLocks noChangeAspect="1"/>
          </p:cNvPicPr>
          <p:nvPr/>
        </p:nvPicPr>
        <p:blipFill>
          <a:blip r:embed="rId2"/>
          <a:stretch>
            <a:fillRect/>
          </a:stretch>
        </p:blipFill>
        <p:spPr>
          <a:xfrm>
            <a:off x="2709333" y="643467"/>
            <a:ext cx="6773333" cy="5571066"/>
          </a:xfrm>
          <a:prstGeom prst="rect">
            <a:avLst/>
          </a:prstGeom>
        </p:spPr>
      </p:pic>
    </p:spTree>
    <p:extLst>
      <p:ext uri="{BB962C8B-B14F-4D97-AF65-F5344CB8AC3E}">
        <p14:creationId xmlns:p14="http://schemas.microsoft.com/office/powerpoint/2010/main" val="364873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F308-EB2A-4CC1-EBA6-8A66770A33FE}"/>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Logical Representation</a:t>
            </a:r>
            <a:endParaRPr lang="en-US" dirty="0"/>
          </a:p>
        </p:txBody>
      </p:sp>
      <p:sp>
        <p:nvSpPr>
          <p:cNvPr id="3" name="Content Placeholder 2">
            <a:extLst>
              <a:ext uri="{FF2B5EF4-FFF2-40B4-BE49-F238E27FC236}">
                <a16:creationId xmlns:a16="http://schemas.microsoft.com/office/drawing/2014/main" id="{0A816CF9-75CC-3E0F-84C2-478C3E69B019}"/>
              </a:ext>
            </a:extLst>
          </p:cNvPr>
          <p:cNvSpPr>
            <a:spLocks noGrp="1"/>
          </p:cNvSpPr>
          <p:nvPr>
            <p:ph idx="1"/>
          </p:nvPr>
        </p:nvSpPr>
        <p:spPr/>
        <p:txBody>
          <a:bodyPr>
            <a:normAutofit fontScale="85000" lnSpcReduction="10000"/>
          </a:bodyPr>
          <a:lstStyle/>
          <a:p>
            <a:r>
              <a:rPr lang="en-US" b="0" i="0" dirty="0">
                <a:solidFill>
                  <a:srgbClr val="4A4A4A"/>
                </a:solidFill>
                <a:effectLst/>
                <a:latin typeface="Open Sans" panose="020B0606030504020204" pitchFamily="34" charset="0"/>
              </a:rPr>
              <a:t>it consists of:</a:t>
            </a:r>
          </a:p>
          <a:p>
            <a:pPr marL="0" indent="0" algn="just">
              <a:buNone/>
            </a:pPr>
            <a:r>
              <a:rPr lang="en-US" b="0" i="0" dirty="0">
                <a:solidFill>
                  <a:srgbClr val="610B4B"/>
                </a:solidFill>
                <a:effectLst/>
                <a:latin typeface="erdana"/>
              </a:rPr>
              <a:t>1.Syntax:</a:t>
            </a:r>
          </a:p>
          <a:p>
            <a:pPr algn="just">
              <a:buFont typeface="Arial" panose="020B0604020202020204" pitchFamily="34" charset="0"/>
              <a:buChar char="•"/>
            </a:pPr>
            <a:r>
              <a:rPr lang="en-US" b="0" i="0" dirty="0">
                <a:solidFill>
                  <a:srgbClr val="000000"/>
                </a:solidFill>
                <a:effectLst/>
                <a:latin typeface="inter-regular"/>
              </a:rPr>
              <a:t>Syntaxes are the rules which decide how we can construct legal sentences in the logic.</a:t>
            </a:r>
          </a:p>
          <a:p>
            <a:pPr algn="just">
              <a:buFont typeface="Arial" panose="020B0604020202020204" pitchFamily="34" charset="0"/>
              <a:buChar char="•"/>
            </a:pPr>
            <a:r>
              <a:rPr lang="en-US" b="0" i="0" dirty="0">
                <a:solidFill>
                  <a:srgbClr val="000000"/>
                </a:solidFill>
                <a:effectLst/>
                <a:latin typeface="inter-regular"/>
              </a:rPr>
              <a:t>It determines which symbol we can use in knowledge representation.</a:t>
            </a:r>
          </a:p>
          <a:p>
            <a:pPr algn="just">
              <a:buFont typeface="Arial" panose="020B0604020202020204" pitchFamily="34" charset="0"/>
              <a:buChar char="•"/>
            </a:pPr>
            <a:r>
              <a:rPr lang="en-US" b="0" i="0" dirty="0">
                <a:solidFill>
                  <a:srgbClr val="000000"/>
                </a:solidFill>
                <a:effectLst/>
                <a:latin typeface="inter-regular"/>
              </a:rPr>
              <a:t>How to write those symbols.</a:t>
            </a:r>
          </a:p>
          <a:p>
            <a:pPr marL="0" indent="0" algn="just">
              <a:buNone/>
            </a:pPr>
            <a:r>
              <a:rPr lang="en-US" b="0" i="0" dirty="0">
                <a:solidFill>
                  <a:srgbClr val="610B4B"/>
                </a:solidFill>
                <a:effectLst/>
                <a:latin typeface="erdana"/>
              </a:rPr>
              <a:t>2.Semantics:</a:t>
            </a:r>
          </a:p>
          <a:p>
            <a:pPr algn="just">
              <a:buFont typeface="Arial" panose="020B0604020202020204" pitchFamily="34" charset="0"/>
              <a:buChar char="•"/>
            </a:pPr>
            <a:r>
              <a:rPr lang="en-US" b="0" i="0" dirty="0">
                <a:solidFill>
                  <a:srgbClr val="000000"/>
                </a:solidFill>
                <a:effectLst/>
                <a:latin typeface="inter-regular"/>
              </a:rPr>
              <a:t>Semantics are the rules by which we can interpret the sentence in the logic.</a:t>
            </a:r>
          </a:p>
          <a:p>
            <a:pPr algn="just">
              <a:buFont typeface="Arial" panose="020B0604020202020204" pitchFamily="34" charset="0"/>
              <a:buChar char="•"/>
            </a:pPr>
            <a:r>
              <a:rPr lang="en-US" b="0" i="0" dirty="0">
                <a:solidFill>
                  <a:srgbClr val="000000"/>
                </a:solidFill>
                <a:effectLst/>
                <a:latin typeface="inter-regular"/>
              </a:rPr>
              <a:t>Semantic also involves assigning a meaning to each sentence.</a:t>
            </a:r>
          </a:p>
          <a:p>
            <a:br>
              <a:rPr lang="en-US" dirty="0"/>
            </a:br>
            <a:endParaRPr lang="en-US" dirty="0"/>
          </a:p>
        </p:txBody>
      </p:sp>
    </p:spTree>
    <p:extLst>
      <p:ext uri="{BB962C8B-B14F-4D97-AF65-F5344CB8AC3E}">
        <p14:creationId xmlns:p14="http://schemas.microsoft.com/office/powerpoint/2010/main" val="278230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51CC-3291-40EA-1655-AA8D2B62EAF6}"/>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Types of Logical Representation </a:t>
            </a:r>
            <a:endParaRPr lang="en-US" dirty="0"/>
          </a:p>
        </p:txBody>
      </p:sp>
      <p:sp>
        <p:nvSpPr>
          <p:cNvPr id="3" name="Content Placeholder 2">
            <a:extLst>
              <a:ext uri="{FF2B5EF4-FFF2-40B4-BE49-F238E27FC236}">
                <a16:creationId xmlns:a16="http://schemas.microsoft.com/office/drawing/2014/main" id="{9C4A4552-7F80-3F3D-BA4F-3D19CCBEFD1E}"/>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inherit"/>
              </a:rPr>
              <a:t>Propositional Logic: This type of logical representation is also known as propositional calculus or statement logic. This works in a Boolean, i.e., True or False method.</a:t>
            </a:r>
          </a:p>
          <a:p>
            <a:pPr algn="l" fontAlgn="base">
              <a:buFont typeface="Arial" panose="020B0604020202020204" pitchFamily="34" charset="0"/>
              <a:buChar char="•"/>
            </a:pPr>
            <a:r>
              <a:rPr lang="en-US" b="0" i="0" dirty="0">
                <a:effectLst/>
                <a:latin typeface="inherit"/>
              </a:rPr>
              <a:t>First-order Logic: This type of logical representation is also known as the First Order Predicate Calculus Logic (FOPL). This logical representation represents the objects in quantifiers and predicates and is an advanced version of propositional logic.</a:t>
            </a:r>
          </a:p>
          <a:p>
            <a:endParaRPr lang="en-US" dirty="0"/>
          </a:p>
        </p:txBody>
      </p:sp>
    </p:spTree>
    <p:extLst>
      <p:ext uri="{BB962C8B-B14F-4D97-AF65-F5344CB8AC3E}">
        <p14:creationId xmlns:p14="http://schemas.microsoft.com/office/powerpoint/2010/main" val="36450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6E27-37E9-31E3-8000-20C0EB2A5CA4}"/>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Logical Representation</a:t>
            </a:r>
            <a:endParaRPr lang="en-US" dirty="0"/>
          </a:p>
        </p:txBody>
      </p:sp>
      <p:sp>
        <p:nvSpPr>
          <p:cNvPr id="3" name="Content Placeholder 2">
            <a:extLst>
              <a:ext uri="{FF2B5EF4-FFF2-40B4-BE49-F238E27FC236}">
                <a16:creationId xmlns:a16="http://schemas.microsoft.com/office/drawing/2014/main" id="{DF244C34-060E-2DF5-A950-AEFCF0E547AC}"/>
              </a:ext>
            </a:extLst>
          </p:cNvPr>
          <p:cNvSpPr>
            <a:spLocks noGrp="1"/>
          </p:cNvSpPr>
          <p:nvPr>
            <p:ph idx="1"/>
          </p:nvPr>
        </p:nvSpPr>
        <p:spPr/>
        <p:txBody>
          <a:bodyPr/>
          <a:lstStyle/>
          <a:p>
            <a:pPr algn="l"/>
            <a:r>
              <a:rPr lang="en-US" b="1" i="0" dirty="0">
                <a:solidFill>
                  <a:srgbClr val="4A4A4A"/>
                </a:solidFill>
                <a:effectLst/>
                <a:latin typeface="Open Sans" panose="020B0606030504020204" pitchFamily="34" charset="0"/>
              </a:rPr>
              <a:t>Advantages:</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Logical representation helps to perform logical reasoning.</a:t>
            </a:r>
          </a:p>
          <a:p>
            <a:pPr algn="l">
              <a:buFont typeface="Arial" panose="020B0604020202020204" pitchFamily="34" charset="0"/>
              <a:buChar char="•"/>
            </a:pPr>
            <a:r>
              <a:rPr lang="en-US" b="0" i="0" dirty="0">
                <a:solidFill>
                  <a:srgbClr val="4A4A4A"/>
                </a:solidFill>
                <a:effectLst/>
                <a:latin typeface="Open Sans" panose="020B0606030504020204" pitchFamily="34" charset="0"/>
              </a:rPr>
              <a:t>This representation is the basis for the programming languages.</a:t>
            </a:r>
          </a:p>
          <a:p>
            <a:pPr algn="l"/>
            <a:r>
              <a:rPr lang="en-US" b="1" i="0" dirty="0">
                <a:solidFill>
                  <a:srgbClr val="4A4A4A"/>
                </a:solidFill>
                <a:effectLst/>
                <a:latin typeface="Open Sans" panose="020B0606030504020204" pitchFamily="34" charset="0"/>
              </a:rPr>
              <a:t>Disadvantages:</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Logical representations have some restrictions and are challenging to work with.</a:t>
            </a:r>
          </a:p>
          <a:p>
            <a:pPr algn="l">
              <a:buFont typeface="Arial" panose="020B0604020202020204" pitchFamily="34" charset="0"/>
              <a:buChar char="•"/>
            </a:pPr>
            <a:r>
              <a:rPr lang="en-US" b="0" i="0" dirty="0">
                <a:solidFill>
                  <a:srgbClr val="4A4A4A"/>
                </a:solidFill>
                <a:effectLst/>
                <a:latin typeface="Open Sans" panose="020B0606030504020204" pitchFamily="34" charset="0"/>
              </a:rPr>
              <a:t>This technique may not be very natural, and inference may not be very efficient.</a:t>
            </a:r>
          </a:p>
          <a:p>
            <a:endParaRPr lang="en-US" dirty="0"/>
          </a:p>
        </p:txBody>
      </p:sp>
    </p:spTree>
    <p:extLst>
      <p:ext uri="{BB962C8B-B14F-4D97-AF65-F5344CB8AC3E}">
        <p14:creationId xmlns:p14="http://schemas.microsoft.com/office/powerpoint/2010/main" val="83582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B30F-8ADB-ADAF-4595-583C7B60CD07}"/>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Semantic Networks</a:t>
            </a:r>
            <a:br>
              <a:rPr lang="en-US" b="1" i="0" dirty="0">
                <a:solidFill>
                  <a:srgbClr val="11111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C2A6BD0F-FB79-6367-9E5B-F6880CDACF2A}"/>
              </a:ext>
            </a:extLst>
          </p:cNvPr>
          <p:cNvSpPr>
            <a:spLocks noGrp="1"/>
          </p:cNvSpPr>
          <p:nvPr>
            <p:ph idx="1"/>
          </p:nvPr>
        </p:nvSpPr>
        <p:spPr/>
        <p:txBody>
          <a:bodyPr/>
          <a:lstStyle/>
          <a:p>
            <a:r>
              <a:rPr lang="en-US" dirty="0"/>
              <a:t> Formalism for representing information about objects, people, concepts and specific relationship between them. </a:t>
            </a:r>
          </a:p>
          <a:p>
            <a:r>
              <a:rPr lang="en-US" dirty="0"/>
              <a:t>The syntax of semantic net is simple. It is a network of labeled nodes and links. </a:t>
            </a:r>
          </a:p>
          <a:p>
            <a:pPr lvl="1"/>
            <a:r>
              <a:rPr lang="en-US" dirty="0"/>
              <a:t>− It’s a directed graph with nodes corresponding to concepts, facts, objects etc. and </a:t>
            </a:r>
          </a:p>
          <a:p>
            <a:pPr lvl="1"/>
            <a:r>
              <a:rPr lang="en-US" dirty="0"/>
              <a:t>− arcs showing relation or association between two concepts</a:t>
            </a:r>
          </a:p>
        </p:txBody>
      </p:sp>
    </p:spTree>
    <p:extLst>
      <p:ext uri="{BB962C8B-B14F-4D97-AF65-F5344CB8AC3E}">
        <p14:creationId xmlns:p14="http://schemas.microsoft.com/office/powerpoint/2010/main" val="41174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877</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erdana</vt:lpstr>
      <vt:lpstr>ff-more-web-pro</vt:lpstr>
      <vt:lpstr>inherit</vt:lpstr>
      <vt:lpstr>inter-bold</vt:lpstr>
      <vt:lpstr>inter-regular</vt:lpstr>
      <vt:lpstr>Open Sans</vt:lpstr>
      <vt:lpstr>Roboto</vt:lpstr>
      <vt:lpstr>Office Theme</vt:lpstr>
      <vt:lpstr>Knowledge Representation Techniques</vt:lpstr>
      <vt:lpstr>Knowledge Representation Techniques</vt:lpstr>
      <vt:lpstr>KR Techniques</vt:lpstr>
      <vt:lpstr>Logical Representation </vt:lpstr>
      <vt:lpstr>PowerPoint Presentation</vt:lpstr>
      <vt:lpstr>Logical Representation</vt:lpstr>
      <vt:lpstr>Types of Logical Representation </vt:lpstr>
      <vt:lpstr>Logical Representation</vt:lpstr>
      <vt:lpstr>Semantic Networks </vt:lpstr>
      <vt:lpstr>Semantic Networks </vt:lpstr>
      <vt:lpstr>Semantic Networks </vt:lpstr>
      <vt:lpstr>Frame Representation</vt:lpstr>
      <vt:lpstr>Frame Representation</vt:lpstr>
      <vt:lpstr>Frame Representation</vt:lpstr>
      <vt:lpstr>Frame Representation</vt:lpstr>
      <vt:lpstr>Frame Representation</vt:lpstr>
      <vt:lpstr>Frame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Techniques</dc:title>
  <dc:creator>Fouzia Jabeen</dc:creator>
  <cp:lastModifiedBy>Fouzia Jabeen</cp:lastModifiedBy>
  <cp:revision>39</cp:revision>
  <dcterms:created xsi:type="dcterms:W3CDTF">2023-08-24T09:21:04Z</dcterms:created>
  <dcterms:modified xsi:type="dcterms:W3CDTF">2023-09-16T17:04:56Z</dcterms:modified>
</cp:coreProperties>
</file>