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C3E27D-A3F7-466E-B47B-134172613CCE}" type="datetimeFigureOut">
              <a:rPr lang="en-US" smtClean="0"/>
              <a:t>10/1/2023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CB6C5B4-9D24-4BEC-802F-174AF3152AAC}" type="slidenum">
              <a:rPr lang="en-US" smtClean="0"/>
              <a:t>‹#›</a:t>
            </a:fld>
            <a:endParaRPr lang="en-US"/>
          </a:p>
        </p:txBody>
      </p:sp>
    </p:spTree>
    <p:extLst>
      <p:ext uri="{BB962C8B-B14F-4D97-AF65-F5344CB8AC3E}">
        <p14:creationId xmlns:p14="http://schemas.microsoft.com/office/powerpoint/2010/main" val="1500359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C3E27D-A3F7-466E-B47B-134172613CCE}"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B6C5B4-9D24-4BEC-802F-174AF3152AAC}" type="slidenum">
              <a:rPr lang="en-US" smtClean="0"/>
              <a:t>‹#›</a:t>
            </a:fld>
            <a:endParaRPr lang="en-US"/>
          </a:p>
        </p:txBody>
      </p:sp>
    </p:spTree>
    <p:extLst>
      <p:ext uri="{BB962C8B-B14F-4D97-AF65-F5344CB8AC3E}">
        <p14:creationId xmlns:p14="http://schemas.microsoft.com/office/powerpoint/2010/main" val="1343415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C3E27D-A3F7-466E-B47B-134172613CCE}"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6C5B4-9D24-4BEC-802F-174AF3152AAC}" type="slidenum">
              <a:rPr lang="en-US" smtClean="0"/>
              <a:t>‹#›</a:t>
            </a:fld>
            <a:endParaRPr lang="en-US"/>
          </a:p>
        </p:txBody>
      </p:sp>
    </p:spTree>
    <p:extLst>
      <p:ext uri="{BB962C8B-B14F-4D97-AF65-F5344CB8AC3E}">
        <p14:creationId xmlns:p14="http://schemas.microsoft.com/office/powerpoint/2010/main" val="714715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C3E27D-A3F7-466E-B47B-134172613CCE}"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6C5B4-9D24-4BEC-802F-174AF3152AAC}" type="slidenum">
              <a:rPr lang="en-US" smtClean="0"/>
              <a:t>‹#›</a:t>
            </a:fld>
            <a:endParaRPr lang="en-US"/>
          </a:p>
        </p:txBody>
      </p:sp>
    </p:spTree>
    <p:extLst>
      <p:ext uri="{BB962C8B-B14F-4D97-AF65-F5344CB8AC3E}">
        <p14:creationId xmlns:p14="http://schemas.microsoft.com/office/powerpoint/2010/main" val="20489133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C3E27D-A3F7-466E-B47B-134172613CCE}"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6C5B4-9D24-4BEC-802F-174AF3152AAC}" type="slidenum">
              <a:rPr lang="en-US" smtClean="0"/>
              <a:t>‹#›</a:t>
            </a:fld>
            <a:endParaRPr lang="en-US"/>
          </a:p>
        </p:txBody>
      </p:sp>
    </p:spTree>
    <p:extLst>
      <p:ext uri="{BB962C8B-B14F-4D97-AF65-F5344CB8AC3E}">
        <p14:creationId xmlns:p14="http://schemas.microsoft.com/office/powerpoint/2010/main" val="3226233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C3E27D-A3F7-466E-B47B-134172613CCE}"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6C5B4-9D24-4BEC-802F-174AF3152AAC}" type="slidenum">
              <a:rPr lang="en-US" smtClean="0"/>
              <a:t>‹#›</a:t>
            </a:fld>
            <a:endParaRPr lang="en-US"/>
          </a:p>
        </p:txBody>
      </p:sp>
    </p:spTree>
    <p:extLst>
      <p:ext uri="{BB962C8B-B14F-4D97-AF65-F5344CB8AC3E}">
        <p14:creationId xmlns:p14="http://schemas.microsoft.com/office/powerpoint/2010/main" val="3318504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C3E27D-A3F7-466E-B47B-134172613CCE}"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6C5B4-9D24-4BEC-802F-174AF3152AAC}" type="slidenum">
              <a:rPr lang="en-US" smtClean="0"/>
              <a:t>‹#›</a:t>
            </a:fld>
            <a:endParaRPr lang="en-US"/>
          </a:p>
        </p:txBody>
      </p:sp>
    </p:spTree>
    <p:extLst>
      <p:ext uri="{BB962C8B-B14F-4D97-AF65-F5344CB8AC3E}">
        <p14:creationId xmlns:p14="http://schemas.microsoft.com/office/powerpoint/2010/main" val="3896702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C3E27D-A3F7-466E-B47B-134172613CCE}"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6C5B4-9D24-4BEC-802F-174AF3152AAC}" type="slidenum">
              <a:rPr lang="en-US" smtClean="0"/>
              <a:t>‹#›</a:t>
            </a:fld>
            <a:endParaRPr lang="en-US"/>
          </a:p>
        </p:txBody>
      </p:sp>
    </p:spTree>
    <p:extLst>
      <p:ext uri="{BB962C8B-B14F-4D97-AF65-F5344CB8AC3E}">
        <p14:creationId xmlns:p14="http://schemas.microsoft.com/office/powerpoint/2010/main" val="27642678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C3E27D-A3F7-466E-B47B-134172613CCE}"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6C5B4-9D24-4BEC-802F-174AF3152AAC}" type="slidenum">
              <a:rPr lang="en-US" smtClean="0"/>
              <a:t>‹#›</a:t>
            </a:fld>
            <a:endParaRPr lang="en-US"/>
          </a:p>
        </p:txBody>
      </p:sp>
    </p:spTree>
    <p:extLst>
      <p:ext uri="{BB962C8B-B14F-4D97-AF65-F5344CB8AC3E}">
        <p14:creationId xmlns:p14="http://schemas.microsoft.com/office/powerpoint/2010/main" val="1803146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C3E27D-A3F7-466E-B47B-134172613CCE}"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CB6C5B4-9D24-4BEC-802F-174AF3152AAC}" type="slidenum">
              <a:rPr lang="en-US" smtClean="0"/>
              <a:t>‹#›</a:t>
            </a:fld>
            <a:endParaRPr lang="en-US"/>
          </a:p>
        </p:txBody>
      </p:sp>
    </p:spTree>
    <p:extLst>
      <p:ext uri="{BB962C8B-B14F-4D97-AF65-F5344CB8AC3E}">
        <p14:creationId xmlns:p14="http://schemas.microsoft.com/office/powerpoint/2010/main" val="788282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C3E27D-A3F7-466E-B47B-134172613CCE}"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6C5B4-9D24-4BEC-802F-174AF3152AAC}" type="slidenum">
              <a:rPr lang="en-US" smtClean="0"/>
              <a:t>‹#›</a:t>
            </a:fld>
            <a:endParaRPr lang="en-US"/>
          </a:p>
        </p:txBody>
      </p:sp>
    </p:spTree>
    <p:extLst>
      <p:ext uri="{BB962C8B-B14F-4D97-AF65-F5344CB8AC3E}">
        <p14:creationId xmlns:p14="http://schemas.microsoft.com/office/powerpoint/2010/main" val="944356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C3E27D-A3F7-466E-B47B-134172613CCE}"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B6C5B4-9D24-4BEC-802F-174AF3152AAC}" type="slidenum">
              <a:rPr lang="en-US" smtClean="0"/>
              <a:t>‹#›</a:t>
            </a:fld>
            <a:endParaRPr lang="en-US"/>
          </a:p>
        </p:txBody>
      </p:sp>
    </p:spTree>
    <p:extLst>
      <p:ext uri="{BB962C8B-B14F-4D97-AF65-F5344CB8AC3E}">
        <p14:creationId xmlns:p14="http://schemas.microsoft.com/office/powerpoint/2010/main" val="146410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C3E27D-A3F7-466E-B47B-134172613CCE}" type="datetimeFigureOut">
              <a:rPr lang="en-US" smtClean="0"/>
              <a:t>10/1/2023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B6C5B4-9D24-4BEC-802F-174AF3152AAC}" type="slidenum">
              <a:rPr lang="en-US" smtClean="0"/>
              <a:t>‹#›</a:t>
            </a:fld>
            <a:endParaRPr lang="en-US"/>
          </a:p>
        </p:txBody>
      </p:sp>
    </p:spTree>
    <p:extLst>
      <p:ext uri="{BB962C8B-B14F-4D97-AF65-F5344CB8AC3E}">
        <p14:creationId xmlns:p14="http://schemas.microsoft.com/office/powerpoint/2010/main" val="3569621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C3E27D-A3F7-466E-B47B-134172613CCE}" type="datetimeFigureOut">
              <a:rPr lang="en-US" smtClean="0"/>
              <a:t>10/1/2023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B6C5B4-9D24-4BEC-802F-174AF3152AAC}" type="slidenum">
              <a:rPr lang="en-US" smtClean="0"/>
              <a:t>‹#›</a:t>
            </a:fld>
            <a:endParaRPr lang="en-US"/>
          </a:p>
        </p:txBody>
      </p:sp>
    </p:spTree>
    <p:extLst>
      <p:ext uri="{BB962C8B-B14F-4D97-AF65-F5344CB8AC3E}">
        <p14:creationId xmlns:p14="http://schemas.microsoft.com/office/powerpoint/2010/main" val="344424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C3E27D-A3F7-466E-B47B-134172613CCE}" type="datetimeFigureOut">
              <a:rPr lang="en-US" smtClean="0"/>
              <a:t>10/1/2023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B6C5B4-9D24-4BEC-802F-174AF3152AAC}" type="slidenum">
              <a:rPr lang="en-US" smtClean="0"/>
              <a:t>‹#›</a:t>
            </a:fld>
            <a:endParaRPr lang="en-US"/>
          </a:p>
        </p:txBody>
      </p:sp>
    </p:spTree>
    <p:extLst>
      <p:ext uri="{BB962C8B-B14F-4D97-AF65-F5344CB8AC3E}">
        <p14:creationId xmlns:p14="http://schemas.microsoft.com/office/powerpoint/2010/main" val="2461396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C3E27D-A3F7-466E-B47B-134172613CCE}"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B6C5B4-9D24-4BEC-802F-174AF3152AAC}" type="slidenum">
              <a:rPr lang="en-US" smtClean="0"/>
              <a:t>‹#›</a:t>
            </a:fld>
            <a:endParaRPr lang="en-US"/>
          </a:p>
        </p:txBody>
      </p:sp>
    </p:spTree>
    <p:extLst>
      <p:ext uri="{BB962C8B-B14F-4D97-AF65-F5344CB8AC3E}">
        <p14:creationId xmlns:p14="http://schemas.microsoft.com/office/powerpoint/2010/main" val="799140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C3E27D-A3F7-466E-B47B-134172613CCE}"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B6C5B4-9D24-4BEC-802F-174AF3152AAC}" type="slidenum">
              <a:rPr lang="en-US" smtClean="0"/>
              <a:t>‹#›</a:t>
            </a:fld>
            <a:endParaRPr lang="en-US"/>
          </a:p>
        </p:txBody>
      </p:sp>
    </p:spTree>
    <p:extLst>
      <p:ext uri="{BB962C8B-B14F-4D97-AF65-F5344CB8AC3E}">
        <p14:creationId xmlns:p14="http://schemas.microsoft.com/office/powerpoint/2010/main" val="453844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1C3E27D-A3F7-466E-B47B-134172613CCE}" type="datetimeFigureOut">
              <a:rPr lang="en-US" smtClean="0"/>
              <a:t>10/1/2023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CB6C5B4-9D24-4BEC-802F-174AF3152AAC}" type="slidenum">
              <a:rPr lang="en-US" smtClean="0"/>
              <a:t>‹#›</a:t>
            </a:fld>
            <a:endParaRPr lang="en-US"/>
          </a:p>
        </p:txBody>
      </p:sp>
    </p:spTree>
    <p:extLst>
      <p:ext uri="{BB962C8B-B14F-4D97-AF65-F5344CB8AC3E}">
        <p14:creationId xmlns:p14="http://schemas.microsoft.com/office/powerpoint/2010/main" val="3126072771"/>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 id="214748388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F0D7C-A636-E33D-B65D-D71397EE71B3}"/>
              </a:ext>
            </a:extLst>
          </p:cNvPr>
          <p:cNvSpPr>
            <a:spLocks noGrp="1"/>
          </p:cNvSpPr>
          <p:nvPr>
            <p:ph type="ctrTitle"/>
          </p:nvPr>
        </p:nvSpPr>
        <p:spPr/>
        <p:txBody>
          <a:bodyPr>
            <a:normAutofit/>
          </a:bodyPr>
          <a:lstStyle/>
          <a:p>
            <a:r>
              <a:rPr lang="en-US" dirty="0">
                <a:latin typeface="Times New Roman" panose="02020603050405020304" pitchFamily="18" charset="0"/>
                <a:cs typeface="Times New Roman" panose="02020603050405020304" pitchFamily="18" charset="0"/>
              </a:rPr>
              <a:t> Semantic Networks for Knowledge Representation</a:t>
            </a:r>
          </a:p>
        </p:txBody>
      </p:sp>
      <p:sp>
        <p:nvSpPr>
          <p:cNvPr id="3" name="Subtitle 2">
            <a:extLst>
              <a:ext uri="{FF2B5EF4-FFF2-40B4-BE49-F238E27FC236}">
                <a16:creationId xmlns:a16="http://schemas.microsoft.com/office/drawing/2014/main" id="{231EDE93-C578-7ED9-9899-62C12CCC1F1D}"/>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Understanding Structures &amp; Types</a:t>
            </a:r>
          </a:p>
        </p:txBody>
      </p:sp>
    </p:spTree>
    <p:extLst>
      <p:ext uri="{BB962C8B-B14F-4D97-AF65-F5344CB8AC3E}">
        <p14:creationId xmlns:p14="http://schemas.microsoft.com/office/powerpoint/2010/main" val="2671379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2C8CA-7D46-7EF0-9E20-0F0D7517EEA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Example</a:t>
            </a:r>
          </a:p>
        </p:txBody>
      </p:sp>
      <p:sp>
        <p:nvSpPr>
          <p:cNvPr id="3" name="Content Placeholder 2">
            <a:extLst>
              <a:ext uri="{FF2B5EF4-FFF2-40B4-BE49-F238E27FC236}">
                <a16:creationId xmlns:a16="http://schemas.microsoft.com/office/drawing/2014/main" id="{11C2DA04-34A6-76E8-B07D-15CF6F3AEFC0}"/>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Consider a social media platform:</a:t>
            </a:r>
          </a:p>
          <a:p>
            <a:pPr algn="just"/>
            <a:r>
              <a:rPr lang="en-US" dirty="0">
                <a:latin typeface="Times New Roman" panose="02020603050405020304" pitchFamily="18" charset="0"/>
                <a:cs typeface="Times New Roman" panose="02020603050405020304" pitchFamily="18" charset="0"/>
              </a:rPr>
              <a:t>Alice is friends with Bob.</a:t>
            </a:r>
          </a:p>
          <a:p>
            <a:pPr algn="just"/>
            <a:r>
              <a:rPr lang="en-US" dirty="0">
                <a:latin typeface="Times New Roman" panose="02020603050405020304" pitchFamily="18" charset="0"/>
                <a:cs typeface="Times New Roman" panose="02020603050405020304" pitchFamily="18" charset="0"/>
              </a:rPr>
              <a:t>Alice likes jazz music.</a:t>
            </a:r>
          </a:p>
          <a:p>
            <a:pPr algn="just"/>
            <a:r>
              <a:rPr lang="en-US" dirty="0">
                <a:latin typeface="Times New Roman" panose="02020603050405020304" pitchFamily="18" charset="0"/>
                <a:cs typeface="Times New Roman" panose="02020603050405020304" pitchFamily="18" charset="0"/>
              </a:rPr>
              <a:t>Bob shared a photo on Alice's timeline.</a:t>
            </a:r>
          </a:p>
          <a:p>
            <a:pPr marL="0" indent="0" algn="just">
              <a:buNone/>
            </a:pPr>
            <a:r>
              <a:rPr lang="en-US" dirty="0">
                <a:latin typeface="Times New Roman" panose="02020603050405020304" pitchFamily="18" charset="0"/>
                <a:cs typeface="Times New Roman" panose="02020603050405020304" pitchFamily="18" charset="0"/>
              </a:rPr>
              <a:t>Here, "Alice" and "Bob" are specific entities (users) on the platform, and the relationships and actions between them are individual assertions.</a:t>
            </a:r>
          </a:p>
        </p:txBody>
      </p:sp>
    </p:spTree>
    <p:extLst>
      <p:ext uri="{BB962C8B-B14F-4D97-AF65-F5344CB8AC3E}">
        <p14:creationId xmlns:p14="http://schemas.microsoft.com/office/powerpoint/2010/main" val="234497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3154C-9D97-B8AE-F294-25AEFEFF465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a16="http://schemas.microsoft.com/office/drawing/2014/main" id="{B9B9BA42-2F2D-F35F-52BD-F07A2C781312}"/>
              </a:ext>
            </a:extLst>
          </p:cNvPr>
          <p:cNvSpPr>
            <a:spLocks noGrp="1"/>
          </p:cNvSpPr>
          <p:nvPr>
            <p:ph idx="1"/>
          </p:nvPr>
        </p:nvSpPr>
        <p:spPr/>
        <p:txBody>
          <a:bodyPr>
            <a:normAutofit fontScale="85000" lnSpcReduction="10000"/>
          </a:bodyPr>
          <a:lstStyle/>
          <a:p>
            <a:pPr marL="0" indent="0" algn="just">
              <a:buNone/>
            </a:pPr>
            <a:r>
              <a:rPr lang="en-US" b="1" dirty="0">
                <a:latin typeface="Times New Roman" panose="02020603050405020304" pitchFamily="18" charset="0"/>
                <a:cs typeface="Times New Roman" panose="02020603050405020304" pitchFamily="18" charset="0"/>
              </a:rPr>
              <a:t>Social Networks: </a:t>
            </a:r>
          </a:p>
          <a:p>
            <a:pPr algn="just"/>
            <a:r>
              <a:rPr lang="en-US" dirty="0">
                <a:latin typeface="Times New Roman" panose="02020603050405020304" pitchFamily="18" charset="0"/>
                <a:cs typeface="Times New Roman" panose="02020603050405020304" pitchFamily="18" charset="0"/>
              </a:rPr>
              <a:t>Mapping out relationships and interactions among users, like friendships, followers, or specific actions (e.g., likes, shares).</a:t>
            </a:r>
          </a:p>
          <a:p>
            <a:pPr marL="0" indent="0" algn="just">
              <a:buNone/>
            </a:pPr>
            <a:r>
              <a:rPr lang="en-US" b="1" dirty="0">
                <a:latin typeface="Times New Roman" panose="02020603050405020304" pitchFamily="18" charset="0"/>
                <a:cs typeface="Times New Roman" panose="02020603050405020304" pitchFamily="18" charset="0"/>
              </a:rPr>
              <a:t>Personalized Recommendations: </a:t>
            </a:r>
          </a:p>
          <a:p>
            <a:pPr algn="just"/>
            <a:r>
              <a:rPr lang="en-US" dirty="0">
                <a:latin typeface="Times New Roman" panose="02020603050405020304" pitchFamily="18" charset="0"/>
                <a:cs typeface="Times New Roman" panose="02020603050405020304" pitchFamily="18" charset="0"/>
              </a:rPr>
              <a:t>For example, in e-commerce, if "John bought a guitar," he might be interested in guitar accessories.</a:t>
            </a:r>
          </a:p>
          <a:p>
            <a:pPr marL="0" indent="0" algn="just">
              <a:buNone/>
            </a:pPr>
            <a:r>
              <a:rPr lang="en-US" b="1" dirty="0">
                <a:latin typeface="Times New Roman" panose="02020603050405020304" pitchFamily="18" charset="0"/>
                <a:cs typeface="Times New Roman" panose="02020603050405020304" pitchFamily="18" charset="0"/>
              </a:rPr>
              <a:t>Geographical Information Systems (GIS): </a:t>
            </a:r>
          </a:p>
          <a:p>
            <a:pPr algn="just"/>
            <a:r>
              <a:rPr lang="en-US" dirty="0">
                <a:latin typeface="Times New Roman" panose="02020603050405020304" pitchFamily="18" charset="0"/>
                <a:cs typeface="Times New Roman" panose="02020603050405020304" pitchFamily="18" charset="0"/>
              </a:rPr>
              <a:t>Mapping specific locations and their relationships, like "Restaurant A is next to Park B."</a:t>
            </a:r>
          </a:p>
        </p:txBody>
      </p:sp>
    </p:spTree>
    <p:extLst>
      <p:ext uri="{BB962C8B-B14F-4D97-AF65-F5344CB8AC3E}">
        <p14:creationId xmlns:p14="http://schemas.microsoft.com/office/powerpoint/2010/main" val="3240059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396F7-A6FF-913A-11A9-9B5EED4B04B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Hybrid Network</a:t>
            </a:r>
          </a:p>
        </p:txBody>
      </p:sp>
      <p:sp>
        <p:nvSpPr>
          <p:cNvPr id="3" name="Content Placeholder 2">
            <a:extLst>
              <a:ext uri="{FF2B5EF4-FFF2-40B4-BE49-F238E27FC236}">
                <a16:creationId xmlns:a16="http://schemas.microsoft.com/office/drawing/2014/main" id="{A7EC9E20-A398-3A6F-88ED-D81F398DF913}"/>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A hybrid network, as the name suggests, is a combination of both definitional and assertional networks. It integrates general knowledge about categories (definitional) with specific knowledge about individual entities and their relationships (assertional).</a:t>
            </a:r>
          </a:p>
          <a:p>
            <a:pPr algn="just"/>
            <a:r>
              <a:rPr lang="en-US" dirty="0">
                <a:latin typeface="Times New Roman" panose="02020603050405020304" pitchFamily="18" charset="0"/>
                <a:cs typeface="Times New Roman" panose="02020603050405020304" pitchFamily="18" charset="0"/>
              </a:rPr>
              <a:t>Hybrid networks essentially bridge the gap between broad classifications and individual instances, allowing for a more comprehensive representation of knowledge.</a:t>
            </a:r>
          </a:p>
        </p:txBody>
      </p:sp>
    </p:spTree>
    <p:extLst>
      <p:ext uri="{BB962C8B-B14F-4D97-AF65-F5344CB8AC3E}">
        <p14:creationId xmlns:p14="http://schemas.microsoft.com/office/powerpoint/2010/main" val="124842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26AD1-E43B-5728-6CB8-A8229E96218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Example</a:t>
            </a:r>
          </a:p>
        </p:txBody>
      </p:sp>
      <p:sp>
        <p:nvSpPr>
          <p:cNvPr id="3" name="Content Placeholder 2">
            <a:extLst>
              <a:ext uri="{FF2B5EF4-FFF2-40B4-BE49-F238E27FC236}">
                <a16:creationId xmlns:a16="http://schemas.microsoft.com/office/drawing/2014/main" id="{F8AA4C4B-BDF7-0D2D-0DDB-35F7ABA5C048}"/>
              </a:ext>
            </a:extLst>
          </p:cNvPr>
          <p:cNvSpPr>
            <a:spLocks noGrp="1"/>
          </p:cNvSpPr>
          <p:nvPr>
            <p:ph idx="1"/>
          </p:nvPr>
        </p:nvSpPr>
        <p:spPr/>
        <p:txBody>
          <a:bodyPr>
            <a:normAutofit fontScale="92500" lnSpcReduction="10000"/>
          </a:bodyPr>
          <a:lstStyle/>
          <a:p>
            <a:pPr marL="0" indent="0" algn="just">
              <a:buNone/>
            </a:pPr>
            <a:r>
              <a:rPr lang="en-US" dirty="0">
                <a:latin typeface="Times New Roman" panose="02020603050405020304" pitchFamily="18" charset="0"/>
                <a:cs typeface="Times New Roman" panose="02020603050405020304" pitchFamily="18" charset="0"/>
              </a:rPr>
              <a:t>Imagine an online movie streaming platform:</a:t>
            </a:r>
          </a:p>
          <a:p>
            <a:pPr algn="just"/>
            <a:r>
              <a:rPr lang="en-US" dirty="0">
                <a:latin typeface="Times New Roman" panose="02020603050405020304" pitchFamily="18" charset="0"/>
                <a:cs typeface="Times New Roman" panose="02020603050405020304" pitchFamily="18" charset="0"/>
              </a:rPr>
              <a:t>A thriller is a genre. (Definitional)</a:t>
            </a:r>
          </a:p>
          <a:p>
            <a:pPr algn="just"/>
            <a:r>
              <a:rPr lang="en-US" dirty="0">
                <a:latin typeface="Times New Roman" panose="02020603050405020304" pitchFamily="18" charset="0"/>
                <a:cs typeface="Times New Roman" panose="02020603050405020304" pitchFamily="18" charset="0"/>
              </a:rPr>
              <a:t>Psychological thrillers are a sub-genre of thrillers. (Definitional)</a:t>
            </a:r>
          </a:p>
          <a:p>
            <a:pPr algn="just"/>
            <a:r>
              <a:rPr lang="en-US" dirty="0">
                <a:latin typeface="Times New Roman" panose="02020603050405020304" pitchFamily="18" charset="0"/>
                <a:cs typeface="Times New Roman" panose="02020603050405020304" pitchFamily="18" charset="0"/>
              </a:rPr>
              <a:t>Inception is a psychological thriller. (Assertional)</a:t>
            </a:r>
          </a:p>
          <a:p>
            <a:pPr algn="just"/>
            <a:r>
              <a:rPr lang="en-US" dirty="0">
                <a:latin typeface="Times New Roman" panose="02020603050405020304" pitchFamily="18" charset="0"/>
                <a:cs typeface="Times New Roman" panose="02020603050405020304" pitchFamily="18" charset="0"/>
              </a:rPr>
              <a:t>User A watched Inception. (Assertional)</a:t>
            </a:r>
          </a:p>
          <a:p>
            <a:pPr marL="0" indent="0" algn="just">
              <a:buNone/>
            </a:pPr>
            <a:r>
              <a:rPr lang="en-US" dirty="0">
                <a:latin typeface="Times New Roman" panose="02020603050405020304" pitchFamily="18" charset="0"/>
                <a:cs typeface="Times New Roman" panose="02020603050405020304" pitchFamily="18" charset="0"/>
              </a:rPr>
              <a:t>This platform's database uses hybrid networks to represent both the hierarchical categorization of movies and specific user interactions with those movies.</a:t>
            </a:r>
          </a:p>
        </p:txBody>
      </p:sp>
    </p:spTree>
    <p:extLst>
      <p:ext uri="{BB962C8B-B14F-4D97-AF65-F5344CB8AC3E}">
        <p14:creationId xmlns:p14="http://schemas.microsoft.com/office/powerpoint/2010/main" val="4055114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CF336-A427-0563-5270-C6AE2D47113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a16="http://schemas.microsoft.com/office/drawing/2014/main" id="{049D4160-C8C1-B0BE-3C4F-728197C66807}"/>
              </a:ext>
            </a:extLst>
          </p:cNvPr>
          <p:cNvSpPr>
            <a:spLocks noGrp="1"/>
          </p:cNvSpPr>
          <p:nvPr>
            <p:ph idx="1"/>
          </p:nvPr>
        </p:nvSpPr>
        <p:spPr/>
        <p:txBody>
          <a:bodyPr>
            <a:normAutofit fontScale="85000" lnSpcReduction="20000"/>
          </a:bodyPr>
          <a:lstStyle/>
          <a:p>
            <a:pPr marL="0" indent="0" algn="just">
              <a:buNone/>
            </a:pPr>
            <a:r>
              <a:rPr lang="en-US" b="1" dirty="0">
                <a:latin typeface="Times New Roman" panose="02020603050405020304" pitchFamily="18" charset="0"/>
                <a:cs typeface="Times New Roman" panose="02020603050405020304" pitchFamily="18" charset="0"/>
              </a:rPr>
              <a:t>E-commerce Platforms: </a:t>
            </a:r>
          </a:p>
          <a:p>
            <a:pPr algn="just"/>
            <a:r>
              <a:rPr lang="en-US" dirty="0">
                <a:latin typeface="Times New Roman" panose="02020603050405020304" pitchFamily="18" charset="0"/>
                <a:cs typeface="Times New Roman" panose="02020603050405020304" pitchFamily="18" charset="0"/>
              </a:rPr>
              <a:t>Representing product categories and hierarchies (definitional) along with individual user purchase histories and preferences (assertional).</a:t>
            </a:r>
          </a:p>
          <a:p>
            <a:pPr marL="0" indent="0" algn="just">
              <a:buNone/>
            </a:pPr>
            <a:r>
              <a:rPr lang="en-US" b="1" dirty="0">
                <a:latin typeface="Times New Roman" panose="02020603050405020304" pitchFamily="18" charset="0"/>
                <a:cs typeface="Times New Roman" panose="02020603050405020304" pitchFamily="18" charset="0"/>
              </a:rPr>
              <a:t>AI and Expert Systems: </a:t>
            </a:r>
          </a:p>
          <a:p>
            <a:pPr algn="just"/>
            <a:r>
              <a:rPr lang="en-US" dirty="0">
                <a:latin typeface="Times New Roman" panose="02020603050405020304" pitchFamily="18" charset="0"/>
                <a:cs typeface="Times New Roman" panose="02020603050405020304" pitchFamily="18" charset="0"/>
              </a:rPr>
              <a:t>Providing a foundational understanding of a domain (definitional) and then layering on specifics to make accurate decisions or predictions (assertional).</a:t>
            </a:r>
          </a:p>
          <a:p>
            <a:pPr marL="0" indent="0" algn="just">
              <a:buNone/>
            </a:pPr>
            <a:r>
              <a:rPr lang="en-US" b="1" dirty="0">
                <a:latin typeface="Times New Roman" panose="02020603050405020304" pitchFamily="18" charset="0"/>
                <a:cs typeface="Times New Roman" panose="02020603050405020304" pitchFamily="18" charset="0"/>
              </a:rPr>
              <a:t>Educational Platforms: </a:t>
            </a:r>
          </a:p>
          <a:p>
            <a:pPr algn="just"/>
            <a:r>
              <a:rPr lang="en-US" dirty="0">
                <a:latin typeface="Times New Roman" panose="02020603050405020304" pitchFamily="18" charset="0"/>
                <a:cs typeface="Times New Roman" panose="02020603050405020304" pitchFamily="18" charset="0"/>
              </a:rPr>
              <a:t>Representing general knowledge about subjects or topics (definitional) and tracking individual student interactions, progress, and performance (assertional).ac</a:t>
            </a:r>
          </a:p>
        </p:txBody>
      </p:sp>
    </p:spTree>
    <p:extLst>
      <p:ext uri="{BB962C8B-B14F-4D97-AF65-F5344CB8AC3E}">
        <p14:creationId xmlns:p14="http://schemas.microsoft.com/office/powerpoint/2010/main" val="2827872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42433-AFB6-6669-00BD-FFAD2C1F655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Implicative Network</a:t>
            </a:r>
          </a:p>
        </p:txBody>
      </p:sp>
      <p:sp>
        <p:nvSpPr>
          <p:cNvPr id="3" name="Content Placeholder 2">
            <a:extLst>
              <a:ext uri="{FF2B5EF4-FFF2-40B4-BE49-F238E27FC236}">
                <a16:creationId xmlns:a16="http://schemas.microsoft.com/office/drawing/2014/main" id="{B6F942CC-4924-2E3D-1885-1C85888623A3}"/>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Implicative networks in the context of semantic networks contain implication links between nodes, suggesting if one concept implies another. The edges (or links) in these networks indicate a kind of causality or a conditional relationship between nodes.</a:t>
            </a:r>
          </a:p>
          <a:p>
            <a:pPr algn="just"/>
            <a:r>
              <a:rPr lang="en-US" dirty="0">
                <a:latin typeface="Times New Roman" panose="02020603050405020304" pitchFamily="18" charset="0"/>
                <a:cs typeface="Times New Roman" panose="02020603050405020304" pitchFamily="18" charset="0"/>
              </a:rPr>
              <a:t>Implicative networks denote relationships where the existence or state of one node implies something about another node.</a:t>
            </a:r>
          </a:p>
        </p:txBody>
      </p:sp>
    </p:spTree>
    <p:extLst>
      <p:ext uri="{BB962C8B-B14F-4D97-AF65-F5344CB8AC3E}">
        <p14:creationId xmlns:p14="http://schemas.microsoft.com/office/powerpoint/2010/main" val="2877110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84CBD-AB62-5FFD-BFB3-376850D992F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Example</a:t>
            </a:r>
          </a:p>
        </p:txBody>
      </p:sp>
      <p:sp>
        <p:nvSpPr>
          <p:cNvPr id="3" name="Content Placeholder 2">
            <a:extLst>
              <a:ext uri="{FF2B5EF4-FFF2-40B4-BE49-F238E27FC236}">
                <a16:creationId xmlns:a16="http://schemas.microsoft.com/office/drawing/2014/main" id="{461733AA-8416-6397-57E1-DAD62794F520}"/>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Consider a smart home system:</a:t>
            </a:r>
          </a:p>
          <a:p>
            <a:pPr algn="just"/>
            <a:r>
              <a:rPr lang="en-US" dirty="0">
                <a:latin typeface="Times New Roman" panose="02020603050405020304" pitchFamily="18" charset="0"/>
                <a:cs typeface="Times New Roman" panose="02020603050405020304" pitchFamily="18" charset="0"/>
              </a:rPr>
              <a:t>If the temperature drops below 65°F, then turn on the heater.</a:t>
            </a:r>
          </a:p>
          <a:p>
            <a:pPr algn="just"/>
            <a:r>
              <a:rPr lang="en-US" dirty="0">
                <a:latin typeface="Times New Roman" panose="02020603050405020304" pitchFamily="18" charset="0"/>
                <a:cs typeface="Times New Roman" panose="02020603050405020304" pitchFamily="18" charset="0"/>
              </a:rPr>
              <a:t>If it's dark outside, then turn on the indoor lights.</a:t>
            </a:r>
          </a:p>
          <a:p>
            <a:pPr marL="0" indent="0" algn="just">
              <a:buNone/>
            </a:pPr>
            <a:r>
              <a:rPr lang="en-US" dirty="0">
                <a:latin typeface="Times New Roman" panose="02020603050405020304" pitchFamily="18" charset="0"/>
                <a:cs typeface="Times New Roman" panose="02020603050405020304" pitchFamily="18" charset="0"/>
              </a:rPr>
              <a:t>In this smart home scenario, certain conditions or states (like the drop in temperature or darkness outside) trigger or imply specific actions (like turning on the heater or lights).</a:t>
            </a:r>
          </a:p>
        </p:txBody>
      </p:sp>
    </p:spTree>
    <p:extLst>
      <p:ext uri="{BB962C8B-B14F-4D97-AF65-F5344CB8AC3E}">
        <p14:creationId xmlns:p14="http://schemas.microsoft.com/office/powerpoint/2010/main" val="182712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2297A-1B47-8DE3-FD6B-337B927225C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a16="http://schemas.microsoft.com/office/drawing/2014/main" id="{D24F39DD-0612-960A-3423-9A19C13012F9}"/>
              </a:ext>
            </a:extLst>
          </p:cNvPr>
          <p:cNvSpPr>
            <a:spLocks noGrp="1"/>
          </p:cNvSpPr>
          <p:nvPr>
            <p:ph idx="1"/>
          </p:nvPr>
        </p:nvSpPr>
        <p:spPr/>
        <p:txBody>
          <a:bodyPr>
            <a:normAutofit fontScale="85000" lnSpcReduction="20000"/>
          </a:bodyPr>
          <a:lstStyle/>
          <a:p>
            <a:pPr marL="0" indent="0" algn="just">
              <a:buNone/>
            </a:pPr>
            <a:r>
              <a:rPr lang="en-US" b="1" dirty="0">
                <a:latin typeface="Times New Roman" panose="02020603050405020304" pitchFamily="18" charset="0"/>
                <a:cs typeface="Times New Roman" panose="02020603050405020304" pitchFamily="18" charset="0"/>
              </a:rPr>
              <a:t>Expert Systems: </a:t>
            </a:r>
          </a:p>
          <a:p>
            <a:pPr algn="just"/>
            <a:r>
              <a:rPr lang="en-US" dirty="0">
                <a:latin typeface="Times New Roman" panose="02020603050405020304" pitchFamily="18" charset="0"/>
                <a:cs typeface="Times New Roman" panose="02020603050405020304" pitchFamily="18" charset="0"/>
              </a:rPr>
              <a:t>They help in decision-making based on a series of conditions and implications. For example, in medical diagnosis, "If symptom A and symptom B are present, then it might imply condition C."</a:t>
            </a:r>
          </a:p>
          <a:p>
            <a:pPr marL="0" indent="0" algn="just">
              <a:buNone/>
            </a:pPr>
            <a:r>
              <a:rPr lang="en-US" b="1" dirty="0">
                <a:latin typeface="Times New Roman" panose="02020603050405020304" pitchFamily="18" charset="0"/>
                <a:cs typeface="Times New Roman" panose="02020603050405020304" pitchFamily="18" charset="0"/>
              </a:rPr>
              <a:t>Control Systems: </a:t>
            </a:r>
          </a:p>
          <a:p>
            <a:pPr algn="just"/>
            <a:r>
              <a:rPr lang="en-US" dirty="0">
                <a:latin typeface="Times New Roman" panose="02020603050405020304" pitchFamily="18" charset="0"/>
                <a:cs typeface="Times New Roman" panose="02020603050405020304" pitchFamily="18" charset="0"/>
              </a:rPr>
              <a:t>Such as the aforementioned smart home systems or industrial automation, where specific conditions imply certain actions.</a:t>
            </a:r>
          </a:p>
          <a:p>
            <a:pPr marL="0" indent="0" algn="just">
              <a:buNone/>
            </a:pPr>
            <a:r>
              <a:rPr lang="en-US" b="1" dirty="0">
                <a:latin typeface="Times New Roman" panose="02020603050405020304" pitchFamily="18" charset="0"/>
                <a:cs typeface="Times New Roman" panose="02020603050405020304" pitchFamily="18" charset="0"/>
              </a:rPr>
              <a:t>Programming Logic and Algorithms: </a:t>
            </a:r>
          </a:p>
          <a:p>
            <a:pPr algn="just"/>
            <a:r>
              <a:rPr lang="en-US" dirty="0">
                <a:latin typeface="Times New Roman" panose="02020603050405020304" pitchFamily="18" charset="0"/>
                <a:cs typeface="Times New Roman" panose="02020603050405020304" pitchFamily="18" charset="0"/>
              </a:rPr>
              <a:t>Representing flow and decision-making based on certain conditions.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3744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648F3-673D-2C02-6C62-F062AB44EC4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Learning Network</a:t>
            </a:r>
          </a:p>
        </p:txBody>
      </p:sp>
      <p:sp>
        <p:nvSpPr>
          <p:cNvPr id="3" name="Content Placeholder 2">
            <a:extLst>
              <a:ext uri="{FF2B5EF4-FFF2-40B4-BE49-F238E27FC236}">
                <a16:creationId xmlns:a16="http://schemas.microsoft.com/office/drawing/2014/main" id="{0250669D-F068-FE99-9D1B-57AEEE34D054}"/>
              </a:ext>
            </a:extLst>
          </p:cNvPr>
          <p:cNvSpPr>
            <a:spLocks noGrp="1"/>
          </p:cNvSpPr>
          <p:nvPr>
            <p:ph idx="1"/>
          </p:nvPr>
        </p:nvSpPr>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A learning network, in the context of knowledge representation, is a type of network or model that evolves and adapts based on new information or experiences. It is designed to learn and update its structure and knowledge over time.</a:t>
            </a:r>
          </a:p>
          <a:p>
            <a:pPr algn="just"/>
            <a:r>
              <a:rPr lang="en-US" dirty="0">
                <a:latin typeface="Times New Roman" panose="02020603050405020304" pitchFamily="18" charset="0"/>
                <a:cs typeface="Times New Roman" panose="02020603050405020304" pitchFamily="18" charset="0"/>
              </a:rPr>
              <a:t>Learning networks are different from traditional static knowledge representation models. Instead of having fixed nodes and relationships, learning networks can change their structure, add new nodes, update existing ones, or modify relationships as they acquire new data or experiences.</a:t>
            </a:r>
          </a:p>
        </p:txBody>
      </p:sp>
    </p:spTree>
    <p:extLst>
      <p:ext uri="{BB962C8B-B14F-4D97-AF65-F5344CB8AC3E}">
        <p14:creationId xmlns:p14="http://schemas.microsoft.com/office/powerpoint/2010/main" val="1475243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7B76C-B477-BBB8-D6F5-DD621BE0DC1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Example</a:t>
            </a:r>
          </a:p>
        </p:txBody>
      </p:sp>
      <p:sp>
        <p:nvSpPr>
          <p:cNvPr id="3" name="Content Placeholder 2">
            <a:extLst>
              <a:ext uri="{FF2B5EF4-FFF2-40B4-BE49-F238E27FC236}">
                <a16:creationId xmlns:a16="http://schemas.microsoft.com/office/drawing/2014/main" id="{025D5A23-BB59-B09F-4C3A-F718CFF0F7F7}"/>
              </a:ext>
            </a:extLst>
          </p:cNvPr>
          <p:cNvSpPr>
            <a:spLocks noGrp="1"/>
          </p:cNvSpPr>
          <p:nvPr>
            <p:ph idx="1"/>
          </p:nvPr>
        </p:nvSpPr>
        <p:spPr/>
        <p:txBody>
          <a:bodyPr>
            <a:normAutofit fontScale="92500" lnSpcReduction="20000"/>
          </a:bodyPr>
          <a:lstStyle/>
          <a:p>
            <a:pPr marL="0" indent="0" algn="just">
              <a:buNone/>
            </a:pPr>
            <a:r>
              <a:rPr lang="en-US" dirty="0">
                <a:latin typeface="Times New Roman" panose="02020603050405020304" pitchFamily="18" charset="0"/>
                <a:cs typeface="Times New Roman" panose="02020603050405020304" pitchFamily="18" charset="0"/>
              </a:rPr>
              <a:t>Consider an email spam filter:</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Initially, the filter may not know which emails are spam and which are not.</a:t>
            </a:r>
          </a:p>
          <a:p>
            <a:pPr algn="just"/>
            <a:r>
              <a:rPr lang="en-US" dirty="0">
                <a:latin typeface="Times New Roman" panose="02020603050405020304" pitchFamily="18" charset="0"/>
                <a:cs typeface="Times New Roman" panose="02020603050405020304" pitchFamily="18" charset="0"/>
              </a:rPr>
              <a:t>As users mark emails as spam or not spam, the filter learns from these interactions.</a:t>
            </a:r>
          </a:p>
          <a:p>
            <a:pPr algn="just"/>
            <a:r>
              <a:rPr lang="en-US" dirty="0">
                <a:latin typeface="Times New Roman" panose="02020603050405020304" pitchFamily="18" charset="0"/>
                <a:cs typeface="Times New Roman" panose="02020603050405020304" pitchFamily="18" charset="0"/>
              </a:rPr>
              <a:t>Over time, it updates its internal model to better identify spam based on patterns in the emails it has seen.</a:t>
            </a:r>
          </a:p>
          <a:p>
            <a:pPr marL="0" indent="0" algn="just">
              <a:buNone/>
            </a:pPr>
            <a:r>
              <a:rPr lang="en-US" dirty="0">
                <a:latin typeface="Times New Roman" panose="02020603050405020304" pitchFamily="18" charset="0"/>
                <a:cs typeface="Times New Roman" panose="02020603050405020304" pitchFamily="18" charset="0"/>
              </a:rPr>
              <a:t>In this scenario, the spam filter is a learning network that adapts and improves its performance as it encounters new data.</a:t>
            </a:r>
          </a:p>
        </p:txBody>
      </p:sp>
    </p:spTree>
    <p:extLst>
      <p:ext uri="{BB962C8B-B14F-4D97-AF65-F5344CB8AC3E}">
        <p14:creationId xmlns:p14="http://schemas.microsoft.com/office/powerpoint/2010/main" val="1828795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22088-B27A-7011-86C1-B5871B42594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is Semantic Network?</a:t>
            </a:r>
          </a:p>
        </p:txBody>
      </p:sp>
      <p:sp>
        <p:nvSpPr>
          <p:cNvPr id="3" name="Content Placeholder 2">
            <a:extLst>
              <a:ext uri="{FF2B5EF4-FFF2-40B4-BE49-F238E27FC236}">
                <a16:creationId xmlns:a16="http://schemas.microsoft.com/office/drawing/2014/main" id="{E4FA1F88-DE54-3664-7459-BA1EB4D26A13}"/>
              </a:ext>
            </a:extLst>
          </p:cNvPr>
          <p:cNvSpPr>
            <a:spLocks noGrp="1"/>
          </p:cNvSpPr>
          <p:nvPr>
            <p:ph idx="1"/>
          </p:nvPr>
        </p:nvSpPr>
        <p:spPr/>
        <p:txBody>
          <a:bodyPr>
            <a:normAutofit fontScale="85000" lnSpcReduction="20000"/>
          </a:bodyPr>
          <a:lstStyle/>
          <a:p>
            <a:pPr algn="just"/>
            <a:r>
              <a:rPr lang="en-US" dirty="0">
                <a:latin typeface="Times New Roman" panose="02020603050405020304" pitchFamily="18" charset="0"/>
                <a:cs typeface="Times New Roman" panose="02020603050405020304" pitchFamily="18" charset="0"/>
              </a:rPr>
              <a:t>Semantic networks are an alternative to predicate logic for knowledge representation.</a:t>
            </a:r>
          </a:p>
          <a:p>
            <a:pPr algn="just"/>
            <a:r>
              <a:rPr lang="en-US" dirty="0">
                <a:latin typeface="Times New Roman" panose="02020603050405020304" pitchFamily="18" charset="0"/>
                <a:cs typeface="Times New Roman" panose="02020603050405020304" pitchFamily="18" charset="0"/>
              </a:rPr>
              <a:t>Knowledge is represented in the form of graphical networks.</a:t>
            </a:r>
          </a:p>
          <a:p>
            <a:pPr algn="just"/>
            <a:r>
              <a:rPr lang="en-US" dirty="0">
                <a:latin typeface="Times New Roman" panose="02020603050405020304" pitchFamily="18" charset="0"/>
                <a:cs typeface="Times New Roman" panose="02020603050405020304" pitchFamily="18" charset="0"/>
              </a:rPr>
              <a:t>The network features nodes that represent objects.</a:t>
            </a:r>
          </a:p>
          <a:p>
            <a:pPr algn="just"/>
            <a:r>
              <a:rPr lang="en-US" dirty="0">
                <a:latin typeface="Times New Roman" panose="02020603050405020304" pitchFamily="18" charset="0"/>
                <a:cs typeface="Times New Roman" panose="02020603050405020304" pitchFamily="18" charset="0"/>
              </a:rPr>
              <a:t>Arcs describe the relationship between these objects.</a:t>
            </a:r>
          </a:p>
          <a:p>
            <a:pPr algn="just"/>
            <a:r>
              <a:rPr lang="en-US" dirty="0">
                <a:latin typeface="Times New Roman" panose="02020603050405020304" pitchFamily="18" charset="0"/>
                <a:cs typeface="Times New Roman" panose="02020603050405020304" pitchFamily="18" charset="0"/>
              </a:rPr>
              <a:t>Objects can be categorized in various forms using semantic networks.</a:t>
            </a:r>
          </a:p>
          <a:p>
            <a:pPr algn="just"/>
            <a:r>
              <a:rPr lang="en-US" dirty="0">
                <a:latin typeface="Times New Roman" panose="02020603050405020304" pitchFamily="18" charset="0"/>
                <a:cs typeface="Times New Roman" panose="02020603050405020304" pitchFamily="18" charset="0"/>
              </a:rPr>
              <a:t>These networks can link objects together.</a:t>
            </a:r>
          </a:p>
          <a:p>
            <a:pPr algn="just"/>
            <a:r>
              <a:rPr lang="en-US" dirty="0">
                <a:latin typeface="Times New Roman" panose="02020603050405020304" pitchFamily="18" charset="0"/>
                <a:cs typeface="Times New Roman" panose="02020603050405020304" pitchFamily="18" charset="0"/>
              </a:rPr>
              <a:t>Semantic networks are user-friendly and easily understood.</a:t>
            </a:r>
          </a:p>
          <a:p>
            <a:pPr algn="just"/>
            <a:r>
              <a:rPr lang="en-US" dirty="0">
                <a:latin typeface="Times New Roman" panose="02020603050405020304" pitchFamily="18" charset="0"/>
                <a:cs typeface="Times New Roman" panose="02020603050405020304" pitchFamily="18" charset="0"/>
              </a:rPr>
              <a:t>They can be extended without much complexity.</a:t>
            </a:r>
          </a:p>
        </p:txBody>
      </p:sp>
    </p:spTree>
    <p:extLst>
      <p:ext uri="{BB962C8B-B14F-4D97-AF65-F5344CB8AC3E}">
        <p14:creationId xmlns:p14="http://schemas.microsoft.com/office/powerpoint/2010/main" val="2844367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86C5A-CA62-374E-A14A-C0EB4FF93C1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a16="http://schemas.microsoft.com/office/drawing/2014/main" id="{6D42FC4C-C1B4-5B5C-317E-9554EAE332E8}"/>
              </a:ext>
            </a:extLst>
          </p:cNvPr>
          <p:cNvSpPr>
            <a:spLocks noGrp="1"/>
          </p:cNvSpPr>
          <p:nvPr>
            <p:ph idx="1"/>
          </p:nvPr>
        </p:nvSpPr>
        <p:spPr/>
        <p:txBody>
          <a:bodyPr>
            <a:normAutofit fontScale="85000" lnSpcReduction="20000"/>
          </a:bodyPr>
          <a:lstStyle/>
          <a:p>
            <a:pPr marL="0" indent="0" algn="just">
              <a:buNone/>
            </a:pPr>
            <a:r>
              <a:rPr lang="en-US" b="1" dirty="0">
                <a:latin typeface="Times New Roman" panose="02020603050405020304" pitchFamily="18" charset="0"/>
                <a:cs typeface="Times New Roman" panose="02020603050405020304" pitchFamily="18" charset="0"/>
              </a:rPr>
              <a:t>Natural Language Processing (NLP): </a:t>
            </a:r>
          </a:p>
          <a:p>
            <a:pPr algn="just"/>
            <a:r>
              <a:rPr lang="en-US" dirty="0">
                <a:latin typeface="Times New Roman" panose="02020603050405020304" pitchFamily="18" charset="0"/>
                <a:cs typeface="Times New Roman" panose="02020603050405020304" pitchFamily="18" charset="0"/>
              </a:rPr>
              <a:t>Language models like GPT-3 use learning networks to improve their understanding and generation of human language.</a:t>
            </a:r>
          </a:p>
          <a:p>
            <a:pPr marL="0" indent="0" algn="just">
              <a:buNone/>
            </a:pPr>
            <a:r>
              <a:rPr lang="en-US" b="1" dirty="0">
                <a:latin typeface="Times New Roman" panose="02020603050405020304" pitchFamily="18" charset="0"/>
                <a:cs typeface="Times New Roman" panose="02020603050405020304" pitchFamily="18" charset="0"/>
              </a:rPr>
              <a:t>Recommendation Systems: </a:t>
            </a:r>
          </a:p>
          <a:p>
            <a:pPr algn="just"/>
            <a:r>
              <a:rPr lang="en-US" dirty="0">
                <a:latin typeface="Times New Roman" panose="02020603050405020304" pitchFamily="18" charset="0"/>
                <a:cs typeface="Times New Roman" panose="02020603050405020304" pitchFamily="18" charset="0"/>
              </a:rPr>
              <a:t>Systems like Netflix or Amazon use learning networks to personalize recommendations based on user behavior.</a:t>
            </a:r>
          </a:p>
          <a:p>
            <a:pPr marL="0" indent="0" algn="just">
              <a:buNone/>
            </a:pPr>
            <a:r>
              <a:rPr lang="en-US" b="1" dirty="0">
                <a:latin typeface="Times New Roman" panose="02020603050405020304" pitchFamily="18" charset="0"/>
                <a:cs typeface="Times New Roman" panose="02020603050405020304" pitchFamily="18" charset="0"/>
              </a:rPr>
              <a:t>Fraud Detection: </a:t>
            </a:r>
          </a:p>
          <a:p>
            <a:pPr algn="just"/>
            <a:r>
              <a:rPr lang="en-US" dirty="0">
                <a:latin typeface="Times New Roman" panose="02020603050405020304" pitchFamily="18" charset="0"/>
                <a:cs typeface="Times New Roman" panose="02020603050405020304" pitchFamily="18" charset="0"/>
              </a:rPr>
              <a:t>Banks and credit card companies employ learning networks to detect unusual patterns in transactions and adapt to new fraud schemes.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0102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7AC28-C8B3-5991-8DAC-3675B4AC28BB}"/>
              </a:ext>
            </a:extLst>
          </p:cNvPr>
          <p:cNvSpPr>
            <a:spLocks noGrp="1"/>
          </p:cNvSpPr>
          <p:nvPr>
            <p:ph type="title"/>
          </p:nvPr>
        </p:nvSpPr>
        <p:spPr/>
        <p:txBody>
          <a:bodyPr/>
          <a:lstStyle/>
          <a:p>
            <a:r>
              <a:rPr lang="en-US" dirty="0"/>
              <a:t>Ask Me Anything</a:t>
            </a:r>
          </a:p>
        </p:txBody>
      </p:sp>
      <p:pic>
        <p:nvPicPr>
          <p:cNvPr id="13" name="Content Placeholder 12">
            <a:extLst>
              <a:ext uri="{FF2B5EF4-FFF2-40B4-BE49-F238E27FC236}">
                <a16:creationId xmlns:a16="http://schemas.microsoft.com/office/drawing/2014/main" id="{C246B456-F18A-1F16-71E7-62D4781B63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10996" y="2819210"/>
            <a:ext cx="3525993" cy="2495928"/>
          </a:xfrm>
          <a:prstGeom prst="rect">
            <a:avLst/>
          </a:prstGeom>
          <a:ln>
            <a:noFill/>
          </a:ln>
          <a:effectLst>
            <a:softEdge rad="112500"/>
          </a:effectLst>
        </p:spPr>
      </p:pic>
    </p:spTree>
    <p:extLst>
      <p:ext uri="{BB962C8B-B14F-4D97-AF65-F5344CB8AC3E}">
        <p14:creationId xmlns:p14="http://schemas.microsoft.com/office/powerpoint/2010/main" val="3933301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9722D-1F48-5282-C485-65633463426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Components</a:t>
            </a:r>
          </a:p>
        </p:txBody>
      </p:sp>
      <p:pic>
        <p:nvPicPr>
          <p:cNvPr id="6" name="Content Placeholder 5">
            <a:extLst>
              <a:ext uri="{FF2B5EF4-FFF2-40B4-BE49-F238E27FC236}">
                <a16:creationId xmlns:a16="http://schemas.microsoft.com/office/drawing/2014/main" id="{36482FBB-0708-E94F-1F5E-E91B738F59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1031" y="1804987"/>
            <a:ext cx="5343525" cy="2867025"/>
          </a:xfrm>
        </p:spPr>
      </p:pic>
      <p:sp>
        <p:nvSpPr>
          <p:cNvPr id="4" name="Text Placeholder 3">
            <a:extLst>
              <a:ext uri="{FF2B5EF4-FFF2-40B4-BE49-F238E27FC236}">
                <a16:creationId xmlns:a16="http://schemas.microsoft.com/office/drawing/2014/main" id="{E15F1606-80B0-4938-1DFB-9561E28E6917}"/>
              </a:ext>
            </a:extLst>
          </p:cNvPr>
          <p:cNvSpPr>
            <a:spLocks noGrp="1"/>
          </p:cNvSpPr>
          <p:nvPr>
            <p:ph type="body" sz="half" idx="2"/>
          </p:nvPr>
        </p:nvSpPr>
        <p:spPr/>
        <p:txBody>
          <a:bodyPr>
            <a:normAutofit lnSpcReduction="10000"/>
          </a:bodyPr>
          <a:lstStyle/>
          <a:p>
            <a:r>
              <a:rPr lang="en-US" b="1" dirty="0">
                <a:latin typeface="Times New Roman" panose="02020603050405020304" pitchFamily="18" charset="0"/>
                <a:cs typeface="Times New Roman" panose="02020603050405020304" pitchFamily="18" charset="0"/>
              </a:rPr>
              <a:t>Nodes (Entities):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These are the individual units or concepts within the network.</a:t>
            </a:r>
          </a:p>
          <a:p>
            <a:r>
              <a:rPr lang="en-US" b="1" dirty="0">
                <a:latin typeface="Times New Roman" panose="02020603050405020304" pitchFamily="18" charset="0"/>
                <a:cs typeface="Times New Roman" panose="02020603050405020304" pitchFamily="18" charset="0"/>
              </a:rPr>
              <a:t>Edges (Relations):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These define the relationships or links between the nodes.</a:t>
            </a:r>
          </a:p>
        </p:txBody>
      </p:sp>
    </p:spTree>
    <p:extLst>
      <p:ext uri="{BB962C8B-B14F-4D97-AF65-F5344CB8AC3E}">
        <p14:creationId xmlns:p14="http://schemas.microsoft.com/office/powerpoint/2010/main" val="966263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78DF5-5145-8ADD-CFDF-55FD48E1049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Features</a:t>
            </a:r>
          </a:p>
        </p:txBody>
      </p:sp>
      <p:pic>
        <p:nvPicPr>
          <p:cNvPr id="6" name="Content Placeholder 5">
            <a:extLst>
              <a:ext uri="{FF2B5EF4-FFF2-40B4-BE49-F238E27FC236}">
                <a16:creationId xmlns:a16="http://schemas.microsoft.com/office/drawing/2014/main" id="{DB08A724-438B-5052-490F-B9D8C345DA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26227" y="1612001"/>
            <a:ext cx="2913133" cy="3252998"/>
          </a:xfrm>
        </p:spPr>
      </p:pic>
      <p:sp>
        <p:nvSpPr>
          <p:cNvPr id="4" name="Text Placeholder 3">
            <a:extLst>
              <a:ext uri="{FF2B5EF4-FFF2-40B4-BE49-F238E27FC236}">
                <a16:creationId xmlns:a16="http://schemas.microsoft.com/office/drawing/2014/main" id="{D89045D0-9E04-8764-D3C9-DA8B8DE5B344}"/>
              </a:ext>
            </a:extLst>
          </p:cNvPr>
          <p:cNvSpPr>
            <a:spLocks noGrp="1"/>
          </p:cNvSpPr>
          <p:nvPr>
            <p:ph type="body" sz="half" idx="2"/>
          </p:nvPr>
        </p:nvSpPr>
        <p:spPr/>
        <p:txBody>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Captures semantics or meaning.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Facilitates reasoning and inferencing.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Hierarchical relationships.</a:t>
            </a:r>
          </a:p>
          <a:p>
            <a:endParaRPr lang="en-US" dirty="0"/>
          </a:p>
        </p:txBody>
      </p:sp>
    </p:spTree>
    <p:extLst>
      <p:ext uri="{BB962C8B-B14F-4D97-AF65-F5344CB8AC3E}">
        <p14:creationId xmlns:p14="http://schemas.microsoft.com/office/powerpoint/2010/main" val="3817982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55FB8-F7C7-45E6-8747-7A502563C2E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Types of Semantic Network</a:t>
            </a:r>
          </a:p>
        </p:txBody>
      </p:sp>
      <p:sp>
        <p:nvSpPr>
          <p:cNvPr id="3" name="Content Placeholder 2">
            <a:extLst>
              <a:ext uri="{FF2B5EF4-FFF2-40B4-BE49-F238E27FC236}">
                <a16:creationId xmlns:a16="http://schemas.microsoft.com/office/drawing/2014/main" id="{474295A6-793C-6812-3EBB-18D4E77E5FB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Definitional Networks</a:t>
            </a:r>
          </a:p>
          <a:p>
            <a:r>
              <a:rPr lang="en-US" dirty="0">
                <a:latin typeface="Times New Roman" panose="02020603050405020304" pitchFamily="18" charset="0"/>
                <a:cs typeface="Times New Roman" panose="02020603050405020304" pitchFamily="18" charset="0"/>
              </a:rPr>
              <a:t>Assertional Networks</a:t>
            </a:r>
          </a:p>
          <a:p>
            <a:r>
              <a:rPr lang="en-US" dirty="0">
                <a:latin typeface="Times New Roman" panose="02020603050405020304" pitchFamily="18" charset="0"/>
                <a:cs typeface="Times New Roman" panose="02020603050405020304" pitchFamily="18" charset="0"/>
              </a:rPr>
              <a:t>Hybrid Networks</a:t>
            </a:r>
          </a:p>
          <a:p>
            <a:r>
              <a:rPr lang="en-US" dirty="0">
                <a:latin typeface="Times New Roman" panose="02020603050405020304" pitchFamily="18" charset="0"/>
                <a:cs typeface="Times New Roman" panose="02020603050405020304" pitchFamily="18" charset="0"/>
              </a:rPr>
              <a:t>Implicative Networks</a:t>
            </a:r>
          </a:p>
          <a:p>
            <a:r>
              <a:rPr lang="en-US" dirty="0">
                <a:latin typeface="Times New Roman" panose="02020603050405020304" pitchFamily="18" charset="0"/>
                <a:cs typeface="Times New Roman" panose="02020603050405020304" pitchFamily="18" charset="0"/>
              </a:rPr>
              <a:t>Learning Networks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5310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817EE-9AB3-39AD-67EC-2E49EC0CCE8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Definitional Network</a:t>
            </a:r>
          </a:p>
        </p:txBody>
      </p:sp>
      <p:sp>
        <p:nvSpPr>
          <p:cNvPr id="3" name="Content Placeholder 2">
            <a:extLst>
              <a:ext uri="{FF2B5EF4-FFF2-40B4-BE49-F238E27FC236}">
                <a16:creationId xmlns:a16="http://schemas.microsoft.com/office/drawing/2014/main" id="{BD4EC46B-8B52-D45B-EE34-5EF5AD4EB735}"/>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A definitional network, in the context of semantic networks, focuses primarily on type/subtype relationships, often referred to as "Is-A" relationships. It deals with general knowledge about categories of things and how they relate to more general or specific categories.</a:t>
            </a:r>
          </a:p>
          <a:p>
            <a:pPr algn="just"/>
            <a:r>
              <a:rPr lang="en-US" dirty="0">
                <a:latin typeface="Times New Roman" panose="02020603050405020304" pitchFamily="18" charset="0"/>
                <a:cs typeface="Times New Roman" panose="02020603050405020304" pitchFamily="18" charset="0"/>
              </a:rPr>
              <a:t>Imagine a hierarchical structure. At the top, you might have the most general of categories. As you go down the hierarchy, things get more specific. The relationships primarily determine what category a specific item belongs to.</a:t>
            </a:r>
          </a:p>
          <a:p>
            <a:pPr marL="0" indent="0" algn="just">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2210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BFBF4-07D5-8FF6-24CE-606A0C12A9F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Example</a:t>
            </a:r>
          </a:p>
        </p:txBody>
      </p:sp>
      <p:sp>
        <p:nvSpPr>
          <p:cNvPr id="3" name="Content Placeholder 2">
            <a:extLst>
              <a:ext uri="{FF2B5EF4-FFF2-40B4-BE49-F238E27FC236}">
                <a16:creationId xmlns:a16="http://schemas.microsoft.com/office/drawing/2014/main" id="{0670F202-CF7F-FF5B-8A70-FF3C70937AA1}"/>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Consider a digital library system. In this system, books are categorized based on genres, sub-genres, and themes.</a:t>
            </a:r>
          </a:p>
          <a:p>
            <a:pPr algn="just"/>
            <a:r>
              <a:rPr lang="en-US" dirty="0">
                <a:latin typeface="Times New Roman" panose="02020603050405020304" pitchFamily="18" charset="0"/>
                <a:cs typeface="Times New Roman" panose="02020603050405020304" pitchFamily="18" charset="0"/>
              </a:rPr>
              <a:t>Mystery is a genre.</a:t>
            </a:r>
          </a:p>
          <a:p>
            <a:pPr algn="just"/>
            <a:r>
              <a:rPr lang="en-US" dirty="0">
                <a:latin typeface="Times New Roman" panose="02020603050405020304" pitchFamily="18" charset="0"/>
                <a:cs typeface="Times New Roman" panose="02020603050405020304" pitchFamily="18" charset="0"/>
              </a:rPr>
              <a:t>Detective fiction is a sub-genre of mystery.</a:t>
            </a:r>
          </a:p>
          <a:p>
            <a:pPr algn="just"/>
            <a:r>
              <a:rPr lang="en-US" dirty="0">
                <a:latin typeface="Times New Roman" panose="02020603050405020304" pitchFamily="18" charset="0"/>
                <a:cs typeface="Times New Roman" panose="02020603050405020304" pitchFamily="18" charset="0"/>
              </a:rPr>
              <a:t>Noir is a style of detective fiction.</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4941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74B5D-5360-8B07-BD7A-D11B3E702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a16="http://schemas.microsoft.com/office/drawing/2014/main" id="{FB42FABD-DCF7-F3E9-1128-CDEC1532A42B}"/>
              </a:ext>
            </a:extLst>
          </p:cNvPr>
          <p:cNvSpPr>
            <a:spLocks noGrp="1"/>
          </p:cNvSpPr>
          <p:nvPr>
            <p:ph idx="1"/>
          </p:nvPr>
        </p:nvSpPr>
        <p:spPr/>
        <p:txBody>
          <a:bodyPr>
            <a:normAutofit fontScale="92500" lnSpcReduction="10000"/>
          </a:bodyPr>
          <a:lstStyle/>
          <a:p>
            <a:pPr marL="0" indent="0" algn="just">
              <a:buNone/>
            </a:pPr>
            <a:r>
              <a:rPr lang="en-US" b="1" dirty="0">
                <a:latin typeface="Times New Roman" panose="02020603050405020304" pitchFamily="18" charset="0"/>
                <a:cs typeface="Times New Roman" panose="02020603050405020304" pitchFamily="18" charset="0"/>
              </a:rPr>
              <a:t>Taxonomies: </a:t>
            </a:r>
          </a:p>
          <a:p>
            <a:pPr algn="just"/>
            <a:r>
              <a:rPr lang="en-US" dirty="0">
                <a:latin typeface="Times New Roman" panose="02020603050405020304" pitchFamily="18" charset="0"/>
                <a:cs typeface="Times New Roman" panose="02020603050405020304" pitchFamily="18" charset="0"/>
              </a:rPr>
              <a:t>For biological classifications. For instance, "A rose is a flower," "A flower is a plant."</a:t>
            </a:r>
          </a:p>
          <a:p>
            <a:pPr marL="0" indent="0" algn="just">
              <a:buNone/>
            </a:pPr>
            <a:r>
              <a:rPr lang="en-US" b="1" dirty="0">
                <a:latin typeface="Times New Roman" panose="02020603050405020304" pitchFamily="18" charset="0"/>
                <a:cs typeface="Times New Roman" panose="02020603050405020304" pitchFamily="18" charset="0"/>
              </a:rPr>
              <a:t>Digital Libraries: </a:t>
            </a:r>
          </a:p>
          <a:p>
            <a:pPr algn="just"/>
            <a:r>
              <a:rPr lang="en-US" dirty="0">
                <a:latin typeface="Times New Roman" panose="02020603050405020304" pitchFamily="18" charset="0"/>
                <a:cs typeface="Times New Roman" panose="02020603050405020304" pitchFamily="18" charset="0"/>
              </a:rPr>
              <a:t>As illustrated above, to categorize content hierarchically.</a:t>
            </a:r>
          </a:p>
          <a:p>
            <a:pPr marL="0" indent="0" algn="just">
              <a:buNone/>
            </a:pPr>
            <a:r>
              <a:rPr lang="en-US" b="1" dirty="0">
                <a:latin typeface="Times New Roman" panose="02020603050405020304" pitchFamily="18" charset="0"/>
                <a:cs typeface="Times New Roman" panose="02020603050405020304" pitchFamily="18" charset="0"/>
              </a:rPr>
              <a:t>E-commerce:</a:t>
            </a:r>
          </a:p>
          <a:p>
            <a:pPr algn="just"/>
            <a:r>
              <a:rPr lang="en-US" dirty="0">
                <a:latin typeface="Times New Roman" panose="02020603050405020304" pitchFamily="18" charset="0"/>
                <a:cs typeface="Times New Roman" panose="02020603050405020304" pitchFamily="18" charset="0"/>
              </a:rPr>
              <a:t>For product categorization. "A sedan is a car," "A car is a vehicle."</a:t>
            </a:r>
          </a:p>
        </p:txBody>
      </p:sp>
    </p:spTree>
    <p:extLst>
      <p:ext uri="{BB962C8B-B14F-4D97-AF65-F5344CB8AC3E}">
        <p14:creationId xmlns:p14="http://schemas.microsoft.com/office/powerpoint/2010/main" val="1366164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C61E6-9955-A427-5E38-A1D96351CEE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Assertional Network</a:t>
            </a:r>
          </a:p>
        </p:txBody>
      </p:sp>
      <p:sp>
        <p:nvSpPr>
          <p:cNvPr id="3" name="Content Placeholder 2">
            <a:extLst>
              <a:ext uri="{FF2B5EF4-FFF2-40B4-BE49-F238E27FC236}">
                <a16:creationId xmlns:a16="http://schemas.microsoft.com/office/drawing/2014/main" id="{A0972E57-5ADD-32C8-9333-AEBD3BE777BD}"/>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Assertional networks, in the context of semantic networks, focus on representing specific instances of entities and the relationships between them. Instead of broad category relationships (like in definitional networks), assertional networks delve into individual cases or assertions.</a:t>
            </a:r>
          </a:p>
          <a:p>
            <a:pPr algn="just"/>
            <a:r>
              <a:rPr lang="en-US" dirty="0">
                <a:latin typeface="Times New Roman" panose="02020603050405020304" pitchFamily="18" charset="0"/>
                <a:cs typeface="Times New Roman" panose="02020603050405020304" pitchFamily="18" charset="0"/>
              </a:rPr>
              <a:t>While definitional networks might tell you about the general relationships, assertional networks give you specifics about individual entities.</a:t>
            </a:r>
          </a:p>
        </p:txBody>
      </p:sp>
    </p:spTree>
    <p:extLst>
      <p:ext uri="{BB962C8B-B14F-4D97-AF65-F5344CB8AC3E}">
        <p14:creationId xmlns:p14="http://schemas.microsoft.com/office/powerpoint/2010/main" val="21020450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68</TotalTime>
  <Words>1195</Words>
  <Application>Microsoft Office PowerPoint</Application>
  <PresentationFormat>Widescreen</PresentationFormat>
  <Paragraphs>107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Corbel</vt:lpstr>
      <vt:lpstr>Times New Roman</vt:lpstr>
      <vt:lpstr>Parallax</vt:lpstr>
      <vt:lpstr> Semantic Networks for Knowledge Representation</vt:lpstr>
      <vt:lpstr>What is Semantic Network?</vt:lpstr>
      <vt:lpstr>Components</vt:lpstr>
      <vt:lpstr>Features</vt:lpstr>
      <vt:lpstr>Types of Semantic Network</vt:lpstr>
      <vt:lpstr>Definitional Network</vt:lpstr>
      <vt:lpstr>Example</vt:lpstr>
      <vt:lpstr>Applications</vt:lpstr>
      <vt:lpstr>Assertional Network</vt:lpstr>
      <vt:lpstr>Example</vt:lpstr>
      <vt:lpstr>Applications</vt:lpstr>
      <vt:lpstr>Hybrid Network</vt:lpstr>
      <vt:lpstr>Example</vt:lpstr>
      <vt:lpstr>Applications</vt:lpstr>
      <vt:lpstr>Implicative Network</vt:lpstr>
      <vt:lpstr>Example</vt:lpstr>
      <vt:lpstr>Applications</vt:lpstr>
      <vt:lpstr>Learning Network</vt:lpstr>
      <vt:lpstr>Example</vt:lpstr>
      <vt:lpstr>Applications</vt:lpstr>
      <vt:lpstr>Ask Me Anything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Semantic Networks for Knowledge Representation</dc:title>
  <dc:creator>Muhammad Hasnain</dc:creator>
  <cp:lastModifiedBy>Muhammad Hasnain</cp:lastModifiedBy>
  <cp:revision>2</cp:revision>
  <dcterms:created xsi:type="dcterms:W3CDTF">2023-10-01T18:57:29Z</dcterms:created>
  <dcterms:modified xsi:type="dcterms:W3CDTF">2023-10-01T20:07:56Z</dcterms:modified>
</cp:coreProperties>
</file>