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F71-5C48-311C-CE81-085E09ED6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A47996-FC75-8EE8-3580-7BA24492A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3E5C5-8B47-499D-D338-49FED9086FCB}"/>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B48D12C2-D664-E5D3-349B-1D0E9E5B8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EA9F6-B980-3293-EE81-8CC9C3EEE07D}"/>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203999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ABC5-87BE-868A-09E5-EF8B339C5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5B8637-0E54-426D-2A88-6264A838D3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F0D9C-EC5A-84D2-132A-1A32D2DD21C7}"/>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C46589F6-7F40-7A18-F568-2FEB8083B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FCF3A-5330-06E3-2BED-AA3015B1E87D}"/>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19643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75A52-CBE5-6527-8907-E360D96EB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ACE56-5B34-8862-0938-6A98AB613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63DCD-DE55-D88B-EC06-4BEDCC2E3C15}"/>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C709035C-8E14-712D-2D29-A4FD14E1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B79A4-0346-5F21-3A4D-5955AE865868}"/>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40566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13F4-7F46-0A2A-41CB-A20EE5F60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0680B-4DF0-27DA-CB45-8FCB89AD4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EA900-66D0-AA04-C3FE-A8AC0867A084}"/>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94591FD9-0BB4-3F9F-4A60-6BF085A2C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BFED-BD88-E3A4-4C1C-E1D9FB16BEA6}"/>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242356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36C7-1C77-D1B0-D556-DDB213B05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806D-0B56-C45D-005B-2C28E5C35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5688-ECCC-70DF-E3D5-0431284537C8}"/>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A14958E1-F25D-00DE-E412-BDC788711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3D26-8CB7-9E1E-ED4C-3B58EBCE8D8A}"/>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177800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0C91-5259-4029-1F36-7B9AC0669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47BD5-308B-E5D6-CCDA-68EC72058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8771E-5871-0DDB-B3C5-D4126CF38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0D6CF-0DD1-5F7F-66D6-8CCF0CBA23C6}"/>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6" name="Footer Placeholder 5">
            <a:extLst>
              <a:ext uri="{FF2B5EF4-FFF2-40B4-BE49-F238E27FC236}">
                <a16:creationId xmlns:a16="http://schemas.microsoft.com/office/drawing/2014/main" id="{64FCAFF3-81BA-2AA6-859F-0F2B59A81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512B9-FDD4-40DF-D910-2E95976A4047}"/>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82710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8392-ACBC-331D-7B6D-04B552FD1F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EC1724-D113-795F-012F-18344BB3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B3056-0129-881B-D7FA-34E22DC3D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0DADD-6D4E-2F6D-006E-046C19079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E49E9-19F1-4BFD-4E23-85C65102A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223DA8-9E60-A9E2-4581-416C1A7829A0}"/>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8" name="Footer Placeholder 7">
            <a:extLst>
              <a:ext uri="{FF2B5EF4-FFF2-40B4-BE49-F238E27FC236}">
                <a16:creationId xmlns:a16="http://schemas.microsoft.com/office/drawing/2014/main" id="{AA490DBC-A72F-64EC-45F8-49E814825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3DBAC-5417-04B0-727A-894872D836DC}"/>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318761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6BD6-2022-94AE-1A59-39C87B9CC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708582-51B7-169D-CFFB-59ADBB98EA7F}"/>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4" name="Footer Placeholder 3">
            <a:extLst>
              <a:ext uri="{FF2B5EF4-FFF2-40B4-BE49-F238E27FC236}">
                <a16:creationId xmlns:a16="http://schemas.microsoft.com/office/drawing/2014/main" id="{E1F0065B-5173-3F79-7248-F997C0CDE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6D689-D65B-7711-2CAA-0CAC97FEC281}"/>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362483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E568D-5B24-7D16-EF4F-E369907F0EE4}"/>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3" name="Footer Placeholder 2">
            <a:extLst>
              <a:ext uri="{FF2B5EF4-FFF2-40B4-BE49-F238E27FC236}">
                <a16:creationId xmlns:a16="http://schemas.microsoft.com/office/drawing/2014/main" id="{8940A0A4-E551-4430-7284-6CF393C7D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46902E-4FF1-4083-DEB0-C5BB5320927A}"/>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416630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4C79-44CC-9E66-C8D9-8351CFBBE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F2725-0D8B-7A04-5AB3-0AA6B5765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CABD9-6BC5-E86E-A829-6B12551EF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6A946-145D-B842-E3DB-C06C40EAE857}"/>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6" name="Footer Placeholder 5">
            <a:extLst>
              <a:ext uri="{FF2B5EF4-FFF2-40B4-BE49-F238E27FC236}">
                <a16:creationId xmlns:a16="http://schemas.microsoft.com/office/drawing/2014/main" id="{CC68AA17-6B78-B3D9-7611-D8D2B8FA7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B7767-7F64-91C7-78AF-66CBC4D4A2A7}"/>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369531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99D5-85F1-D575-5B3C-1B5D42E4F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C9A80-665B-86AD-55DD-4A174F6BA9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69B08-5C12-4AE1-396A-D4EC46DA5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921D0-D9BF-6A4F-F2B6-C9490F5E132C}"/>
              </a:ext>
            </a:extLst>
          </p:cNvPr>
          <p:cNvSpPr>
            <a:spLocks noGrp="1"/>
          </p:cNvSpPr>
          <p:nvPr>
            <p:ph type="dt" sz="half" idx="10"/>
          </p:nvPr>
        </p:nvSpPr>
        <p:spPr/>
        <p:txBody>
          <a:bodyPr/>
          <a:lstStyle/>
          <a:p>
            <a:fld id="{DC577A31-0B53-4CE1-881D-0725AC808568}" type="datetimeFigureOut">
              <a:rPr lang="en-US" smtClean="0"/>
              <a:t>11/15/2023</a:t>
            </a:fld>
            <a:endParaRPr lang="en-US"/>
          </a:p>
        </p:txBody>
      </p:sp>
      <p:sp>
        <p:nvSpPr>
          <p:cNvPr id="6" name="Footer Placeholder 5">
            <a:extLst>
              <a:ext uri="{FF2B5EF4-FFF2-40B4-BE49-F238E27FC236}">
                <a16:creationId xmlns:a16="http://schemas.microsoft.com/office/drawing/2014/main" id="{5A19B0FF-AA0A-A92E-57BE-203B8A7FA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58D51-4FA3-F00D-21B1-640FCE62BBB9}"/>
              </a:ext>
            </a:extLst>
          </p:cNvPr>
          <p:cNvSpPr>
            <a:spLocks noGrp="1"/>
          </p:cNvSpPr>
          <p:nvPr>
            <p:ph type="sldNum" sz="quarter" idx="12"/>
          </p:nvPr>
        </p:nvSpPr>
        <p:spPr/>
        <p:txBody>
          <a:bodyPr/>
          <a:lstStyle/>
          <a:p>
            <a:fld id="{80CE7C64-6346-48DB-ACD4-F5CBA1614EBC}" type="slidenum">
              <a:rPr lang="en-US" smtClean="0"/>
              <a:t>‹#›</a:t>
            </a:fld>
            <a:endParaRPr lang="en-US"/>
          </a:p>
        </p:txBody>
      </p:sp>
    </p:spTree>
    <p:extLst>
      <p:ext uri="{BB962C8B-B14F-4D97-AF65-F5344CB8AC3E}">
        <p14:creationId xmlns:p14="http://schemas.microsoft.com/office/powerpoint/2010/main" val="253427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E46AF-B099-9E6E-4C57-400621869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C6D4A-2BCF-5622-AB9C-4CAD1255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FA987-4067-4341-9018-F28884C1E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7A31-0B53-4CE1-881D-0725AC808568}" type="datetimeFigureOut">
              <a:rPr lang="en-US" smtClean="0"/>
              <a:t>11/15/2023</a:t>
            </a:fld>
            <a:endParaRPr lang="en-US"/>
          </a:p>
        </p:txBody>
      </p:sp>
      <p:sp>
        <p:nvSpPr>
          <p:cNvPr id="5" name="Footer Placeholder 4">
            <a:extLst>
              <a:ext uri="{FF2B5EF4-FFF2-40B4-BE49-F238E27FC236}">
                <a16:creationId xmlns:a16="http://schemas.microsoft.com/office/drawing/2014/main" id="{08044E6A-91E7-A878-6F6E-CBF1DA1E6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407633-43EF-C220-0083-487823FC3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E7C64-6346-48DB-ACD4-F5CBA1614EBC}" type="slidenum">
              <a:rPr lang="en-US" smtClean="0"/>
              <a:t>‹#›</a:t>
            </a:fld>
            <a:endParaRPr lang="en-US"/>
          </a:p>
        </p:txBody>
      </p:sp>
    </p:spTree>
    <p:extLst>
      <p:ext uri="{BB962C8B-B14F-4D97-AF65-F5344CB8AC3E}">
        <p14:creationId xmlns:p14="http://schemas.microsoft.com/office/powerpoint/2010/main" val="39309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3C3A-6331-F385-2F11-E0C3B4290FC7}"/>
              </a:ext>
            </a:extLst>
          </p:cNvPr>
          <p:cNvSpPr>
            <a:spLocks noGrp="1"/>
          </p:cNvSpPr>
          <p:nvPr>
            <p:ph type="ctrTitle"/>
          </p:nvPr>
        </p:nvSpPr>
        <p:spPr/>
        <p:txBody>
          <a:bodyPr/>
          <a:lstStyle/>
          <a:p>
            <a:r>
              <a:rPr lang="en-US" dirty="0"/>
              <a:t>Reasoning</a:t>
            </a:r>
          </a:p>
        </p:txBody>
      </p:sp>
      <p:sp>
        <p:nvSpPr>
          <p:cNvPr id="3" name="Subtitle 2">
            <a:extLst>
              <a:ext uri="{FF2B5EF4-FFF2-40B4-BE49-F238E27FC236}">
                <a16:creationId xmlns:a16="http://schemas.microsoft.com/office/drawing/2014/main" id="{341F567C-56E3-207B-23C8-CDE7D4E2E42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690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4061-B5C4-B9C8-3016-1FEDCB3105D2}"/>
              </a:ext>
            </a:extLst>
          </p:cNvPr>
          <p:cNvSpPr>
            <a:spLocks noGrp="1"/>
          </p:cNvSpPr>
          <p:nvPr>
            <p:ph type="title"/>
          </p:nvPr>
        </p:nvSpPr>
        <p:spPr/>
        <p:txBody>
          <a:bodyPr/>
          <a:lstStyle/>
          <a:p>
            <a:r>
              <a:rPr lang="en-US" b="1" i="0" dirty="0">
                <a:effectLst/>
                <a:latin typeface="Söhne"/>
              </a:rPr>
              <a:t>Inductive Reasoning:</a:t>
            </a:r>
            <a:endParaRPr lang="en-US" dirty="0"/>
          </a:p>
        </p:txBody>
      </p:sp>
      <p:sp>
        <p:nvSpPr>
          <p:cNvPr id="3" name="Content Placeholder 2">
            <a:extLst>
              <a:ext uri="{FF2B5EF4-FFF2-40B4-BE49-F238E27FC236}">
                <a16:creationId xmlns:a16="http://schemas.microsoft.com/office/drawing/2014/main" id="{5A51A12F-4734-9EE5-BD17-04AE9BF5F14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Inductive reasoning involves making generalizations based on specific observations or evidence.</a:t>
            </a:r>
          </a:p>
          <a:p>
            <a:pPr algn="l">
              <a:buFont typeface="Arial" panose="020B0604020202020204" pitchFamily="34" charset="0"/>
              <a:buChar char="•"/>
            </a:pPr>
            <a:r>
              <a:rPr lang="en-US" b="1" i="0" dirty="0">
                <a:solidFill>
                  <a:srgbClr val="374151"/>
                </a:solidFill>
                <a:effectLst/>
                <a:latin typeface="Söhne"/>
              </a:rPr>
              <a:t>Example: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Observation 1:</a:t>
            </a:r>
            <a:r>
              <a:rPr lang="en-US" b="0" i="0" dirty="0">
                <a:solidFill>
                  <a:srgbClr val="374151"/>
                </a:solidFill>
                <a:effectLst/>
                <a:latin typeface="Söhne"/>
              </a:rPr>
              <a:t> The sun has risen every morning in the past.</a:t>
            </a:r>
          </a:p>
          <a:p>
            <a:pPr marL="742950" lvl="1" indent="-285750" algn="l">
              <a:buFont typeface="Arial" panose="020B0604020202020204" pitchFamily="34" charset="0"/>
              <a:buChar char="•"/>
            </a:pPr>
            <a:r>
              <a:rPr lang="en-US" b="1" i="0" dirty="0">
                <a:solidFill>
                  <a:srgbClr val="374151"/>
                </a:solidFill>
                <a:effectLst/>
                <a:latin typeface="Söhne"/>
              </a:rPr>
              <a:t>Observation 2:</a:t>
            </a:r>
            <a:r>
              <a:rPr lang="en-US" b="0" i="0" dirty="0">
                <a:solidFill>
                  <a:srgbClr val="374151"/>
                </a:solidFill>
                <a:effectLst/>
                <a:latin typeface="Söhne"/>
              </a:rPr>
              <a:t> The sun rises again today.</a:t>
            </a:r>
          </a:p>
          <a:p>
            <a:pPr marL="742950" lvl="1" indent="-285750" algn="l">
              <a:buFont typeface="Arial" panose="020B0604020202020204" pitchFamily="34" charset="0"/>
              <a:buChar char="•"/>
            </a:pPr>
            <a:r>
              <a:rPr lang="en-US" b="1" i="0" dirty="0">
                <a:solidFill>
                  <a:srgbClr val="374151"/>
                </a:solidFill>
                <a:effectLst/>
                <a:latin typeface="Söhne"/>
              </a:rPr>
              <a:t>Conclusion:</a:t>
            </a:r>
            <a:r>
              <a:rPr lang="en-US" b="0" i="0" dirty="0">
                <a:solidFill>
                  <a:srgbClr val="374151"/>
                </a:solidFill>
                <a:effectLst/>
                <a:latin typeface="Söhne"/>
              </a:rPr>
              <a:t> The sun will likely rise tomorrow as well.</a:t>
            </a:r>
          </a:p>
          <a:p>
            <a:pPr algn="l">
              <a:buFont typeface="Arial" panose="020B0604020202020204" pitchFamily="34" charset="0"/>
              <a:buChar char="•"/>
            </a:pPr>
            <a:r>
              <a:rPr lang="en-US" b="0" i="0" dirty="0">
                <a:solidFill>
                  <a:srgbClr val="374151"/>
                </a:solidFill>
                <a:effectLst/>
                <a:latin typeface="Söhne"/>
              </a:rPr>
              <a:t>Inductive reasoning provides probable, rather than certain, conclusions based on patterns observed.</a:t>
            </a:r>
          </a:p>
          <a:p>
            <a:pPr marL="0" indent="0">
              <a:buNone/>
            </a:pPr>
            <a:endParaRPr lang="en-US" dirty="0"/>
          </a:p>
        </p:txBody>
      </p:sp>
    </p:spTree>
    <p:extLst>
      <p:ext uri="{BB962C8B-B14F-4D97-AF65-F5344CB8AC3E}">
        <p14:creationId xmlns:p14="http://schemas.microsoft.com/office/powerpoint/2010/main" val="8547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4CAA-2D5D-66FD-83D9-F7550D0AAA77}"/>
              </a:ext>
            </a:extLst>
          </p:cNvPr>
          <p:cNvSpPr>
            <a:spLocks noGrp="1"/>
          </p:cNvSpPr>
          <p:nvPr>
            <p:ph type="title"/>
          </p:nvPr>
        </p:nvSpPr>
        <p:spPr/>
        <p:txBody>
          <a:bodyPr/>
          <a:lstStyle/>
          <a:p>
            <a:r>
              <a:rPr lang="en-US" b="1" i="0" dirty="0">
                <a:effectLst/>
                <a:latin typeface="Söhne"/>
              </a:rPr>
              <a:t>Abductive Reasoning:</a:t>
            </a:r>
            <a:endParaRPr lang="en-US" dirty="0"/>
          </a:p>
        </p:txBody>
      </p:sp>
      <p:sp>
        <p:nvSpPr>
          <p:cNvPr id="3" name="Content Placeholder 2">
            <a:extLst>
              <a:ext uri="{FF2B5EF4-FFF2-40B4-BE49-F238E27FC236}">
                <a16:creationId xmlns:a16="http://schemas.microsoft.com/office/drawing/2014/main" id="{BF9F45C7-4C58-DB98-ED91-B2E990B68AFD}"/>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Abductive reasoning involves inferring the most likely explanation or hypothesis for a set of observations or facts.</a:t>
            </a:r>
          </a:p>
          <a:p>
            <a:pPr algn="l">
              <a:buFont typeface="Arial" panose="020B0604020202020204" pitchFamily="34" charset="0"/>
              <a:buChar char="•"/>
            </a:pPr>
            <a:r>
              <a:rPr lang="en-US" b="1" i="0" dirty="0">
                <a:solidFill>
                  <a:srgbClr val="374151"/>
                </a:solidFill>
                <a:effectLst/>
                <a:latin typeface="Söhne"/>
              </a:rPr>
              <a:t>Example: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Observation 1:</a:t>
            </a:r>
            <a:r>
              <a:rPr lang="en-US" b="0" i="0" dirty="0">
                <a:solidFill>
                  <a:srgbClr val="374151"/>
                </a:solidFill>
                <a:effectLst/>
                <a:latin typeface="Söhne"/>
              </a:rPr>
              <a:t> The grass is wet.</a:t>
            </a:r>
          </a:p>
          <a:p>
            <a:pPr marL="742950" lvl="1" indent="-285750" algn="l">
              <a:buFont typeface="Arial" panose="020B0604020202020204" pitchFamily="34" charset="0"/>
              <a:buChar char="•"/>
            </a:pPr>
            <a:r>
              <a:rPr lang="en-US" b="1" i="0" dirty="0">
                <a:solidFill>
                  <a:srgbClr val="374151"/>
                </a:solidFill>
                <a:effectLst/>
                <a:latin typeface="Söhne"/>
              </a:rPr>
              <a:t>Observation 2:</a:t>
            </a:r>
            <a:r>
              <a:rPr lang="en-US" b="0" i="0" dirty="0">
                <a:solidFill>
                  <a:srgbClr val="374151"/>
                </a:solidFill>
                <a:effectLst/>
                <a:latin typeface="Söhne"/>
              </a:rPr>
              <a:t> There are dark clouds in the sky.</a:t>
            </a:r>
          </a:p>
          <a:p>
            <a:pPr marL="742950" lvl="1" indent="-285750" algn="l">
              <a:buFont typeface="Arial" panose="020B0604020202020204" pitchFamily="34" charset="0"/>
              <a:buChar char="•"/>
            </a:pPr>
            <a:r>
              <a:rPr lang="en-US" b="1" i="0" dirty="0">
                <a:solidFill>
                  <a:srgbClr val="374151"/>
                </a:solidFill>
                <a:effectLst/>
                <a:latin typeface="Söhne"/>
              </a:rPr>
              <a:t>Abductive Conclusion:</a:t>
            </a:r>
            <a:r>
              <a:rPr lang="en-US" b="0" i="0" dirty="0">
                <a:solidFill>
                  <a:srgbClr val="374151"/>
                </a:solidFill>
                <a:effectLst/>
                <a:latin typeface="Söhne"/>
              </a:rPr>
              <a:t> It is likely raining.</a:t>
            </a:r>
          </a:p>
          <a:p>
            <a:pPr algn="l">
              <a:buFont typeface="Arial" panose="020B0604020202020204" pitchFamily="34" charset="0"/>
              <a:buChar char="•"/>
            </a:pPr>
            <a:r>
              <a:rPr lang="en-US" b="0" i="0" dirty="0">
                <a:solidFill>
                  <a:srgbClr val="374151"/>
                </a:solidFill>
                <a:effectLst/>
                <a:latin typeface="Söhne"/>
              </a:rPr>
              <a:t>Abductive reasoning seeks the best explanation for the available evidence, even if it's not certain.</a:t>
            </a:r>
          </a:p>
          <a:p>
            <a:pPr marL="0" indent="0">
              <a:buNone/>
            </a:pPr>
            <a:endParaRPr lang="en-US" dirty="0"/>
          </a:p>
        </p:txBody>
      </p:sp>
    </p:spTree>
    <p:extLst>
      <p:ext uri="{BB962C8B-B14F-4D97-AF65-F5344CB8AC3E}">
        <p14:creationId xmlns:p14="http://schemas.microsoft.com/office/powerpoint/2010/main" val="88780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4B27-67F3-2B29-7A25-27A783DAB988}"/>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54699EB1-70C2-6ECF-FAE9-411D1008D1F6}"/>
              </a:ext>
            </a:extLst>
          </p:cNvPr>
          <p:cNvSpPr>
            <a:spLocks noGrp="1"/>
          </p:cNvSpPr>
          <p:nvPr>
            <p:ph idx="1"/>
          </p:nvPr>
        </p:nvSpPr>
        <p:spPr/>
        <p:txBody>
          <a:bodyPr/>
          <a:lstStyle/>
          <a:p>
            <a:r>
              <a:rPr lang="en-US" b="0" i="0" dirty="0">
                <a:solidFill>
                  <a:srgbClr val="374151"/>
                </a:solidFill>
                <a:effectLst/>
                <a:latin typeface="Söhne"/>
              </a:rPr>
              <a:t>Reasoning is the cognitive process of making sense of information, drawing conclusions, and solving problems through the use of logical thinking, analysis, and inference. It involves the ability to evaluate evidence, consider relationships between different pieces of information, and reach sound and justified conclusions. Reasoning allows individuals to make decisions, solve complex problems, and understand the underlying principles governing a situation.</a:t>
            </a:r>
            <a:endParaRPr lang="en-US" dirty="0"/>
          </a:p>
        </p:txBody>
      </p:sp>
    </p:spTree>
    <p:extLst>
      <p:ext uri="{BB962C8B-B14F-4D97-AF65-F5344CB8AC3E}">
        <p14:creationId xmlns:p14="http://schemas.microsoft.com/office/powerpoint/2010/main" val="72195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7104D-EF90-3474-6F27-F6298804F52E}"/>
              </a:ext>
            </a:extLst>
          </p:cNvPr>
          <p:cNvSpPr>
            <a:spLocks noGrp="1"/>
          </p:cNvSpPr>
          <p:nvPr>
            <p:ph idx="1"/>
          </p:nvPr>
        </p:nvSpPr>
        <p:spPr/>
        <p:txBody>
          <a:bodyPr/>
          <a:lstStyle/>
          <a:p>
            <a:r>
              <a:rPr lang="en-US" b="0" i="0" dirty="0">
                <a:solidFill>
                  <a:srgbClr val="374151"/>
                </a:solidFill>
                <a:effectLst/>
                <a:latin typeface="Söhne"/>
              </a:rPr>
              <a:t>Reasoning is a fundamental aspect of human cognition and plays a crucial role in various intellectual activities, including problem-solving, decision-making, and critical thinking. In the context of knowledge bases and artificial intelligence, reasoning is essential for deriving new information, making informed decisions, and adapting to different situations based on the existing knowledge.</a:t>
            </a:r>
            <a:endParaRPr lang="en-US" dirty="0"/>
          </a:p>
        </p:txBody>
      </p:sp>
      <p:sp>
        <p:nvSpPr>
          <p:cNvPr id="4" name="Title 1">
            <a:extLst>
              <a:ext uri="{FF2B5EF4-FFF2-40B4-BE49-F238E27FC236}">
                <a16:creationId xmlns:a16="http://schemas.microsoft.com/office/drawing/2014/main" id="{740A16DD-9089-37B7-2C5C-362F65A34B90}"/>
              </a:ext>
            </a:extLst>
          </p:cNvPr>
          <p:cNvSpPr>
            <a:spLocks noGrp="1"/>
          </p:cNvSpPr>
          <p:nvPr>
            <p:ph type="title"/>
          </p:nvPr>
        </p:nvSpPr>
        <p:spPr>
          <a:xfrm>
            <a:off x="838200" y="365125"/>
            <a:ext cx="10515600" cy="1325563"/>
          </a:xfrm>
        </p:spPr>
        <p:txBody>
          <a:bodyPr/>
          <a:lstStyle/>
          <a:p>
            <a:r>
              <a:rPr lang="en-US" dirty="0"/>
              <a:t>Reasoning…</a:t>
            </a:r>
          </a:p>
        </p:txBody>
      </p:sp>
    </p:spTree>
    <p:extLst>
      <p:ext uri="{BB962C8B-B14F-4D97-AF65-F5344CB8AC3E}">
        <p14:creationId xmlns:p14="http://schemas.microsoft.com/office/powerpoint/2010/main" val="157987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CD38-250D-C996-C8D2-E29886FB07D0}"/>
              </a:ext>
            </a:extLst>
          </p:cNvPr>
          <p:cNvSpPr>
            <a:spLocks noGrp="1"/>
          </p:cNvSpPr>
          <p:nvPr>
            <p:ph type="title"/>
          </p:nvPr>
        </p:nvSpPr>
        <p:spPr/>
        <p:txBody>
          <a:bodyPr/>
          <a:lstStyle/>
          <a:p>
            <a:r>
              <a:rPr lang="en-US" b="0" i="0" dirty="0">
                <a:solidFill>
                  <a:srgbClr val="343541"/>
                </a:solidFill>
                <a:effectLst/>
                <a:latin typeface="Söhne"/>
              </a:rPr>
              <a:t>Challenges without Reasoning</a:t>
            </a:r>
            <a:endParaRPr lang="en-US" dirty="0"/>
          </a:p>
        </p:txBody>
      </p:sp>
      <p:sp>
        <p:nvSpPr>
          <p:cNvPr id="3" name="Content Placeholder 2">
            <a:extLst>
              <a:ext uri="{FF2B5EF4-FFF2-40B4-BE49-F238E27FC236}">
                <a16:creationId xmlns:a16="http://schemas.microsoft.com/office/drawing/2014/main" id="{565038DC-1329-44B0-53F8-4741545A4747}"/>
              </a:ext>
            </a:extLst>
          </p:cNvPr>
          <p:cNvSpPr>
            <a:spLocks noGrp="1"/>
          </p:cNvSpPr>
          <p:nvPr>
            <p:ph idx="1"/>
          </p:nvPr>
        </p:nvSpPr>
        <p:spPr/>
        <p:txBody>
          <a:bodyPr>
            <a:normAutofit fontScale="92500" lnSpcReduction="20000"/>
          </a:bodyPr>
          <a:lstStyle/>
          <a:p>
            <a:r>
              <a:rPr lang="en-US" b="1" i="0" dirty="0">
                <a:effectLst/>
                <a:latin typeface="Söhne"/>
              </a:rPr>
              <a:t>Limited Decision-Making:</a:t>
            </a:r>
          </a:p>
          <a:p>
            <a:pPr algn="l">
              <a:buFont typeface="Arial" panose="020B0604020202020204" pitchFamily="34" charset="0"/>
              <a:buChar char="•"/>
            </a:pPr>
            <a:r>
              <a:rPr lang="en-US" b="0" i="0" dirty="0">
                <a:solidFill>
                  <a:srgbClr val="374151"/>
                </a:solidFill>
                <a:effectLst/>
                <a:latin typeface="Söhne"/>
              </a:rPr>
              <a:t>Without reasoning, knowledge bases may struggle to make informed decisions based on the available data.</a:t>
            </a:r>
          </a:p>
          <a:p>
            <a:pPr algn="l">
              <a:buFont typeface="Arial" panose="020B0604020202020204" pitchFamily="34" charset="0"/>
              <a:buChar char="•"/>
            </a:pPr>
            <a:r>
              <a:rPr lang="en-US" b="0" i="0" dirty="0">
                <a:solidFill>
                  <a:srgbClr val="374151"/>
                </a:solidFill>
                <a:effectLst/>
                <a:latin typeface="Söhne"/>
              </a:rPr>
              <a:t>Decisions may be rigid and lack adaptability to different scenarios.</a:t>
            </a:r>
          </a:p>
          <a:p>
            <a:pPr marL="457200" lvl="1" indent="0">
              <a:buNone/>
            </a:pPr>
            <a:endParaRPr lang="en-US" b="1" i="0" dirty="0">
              <a:effectLst/>
              <a:latin typeface="Söhne"/>
            </a:endParaRPr>
          </a:p>
          <a:p>
            <a:r>
              <a:rPr lang="en-US" b="1" i="0" dirty="0">
                <a:effectLst/>
                <a:latin typeface="Söhne"/>
              </a:rPr>
              <a:t>Inability to Infer New Information:</a:t>
            </a:r>
          </a:p>
          <a:p>
            <a:pPr lvl="1"/>
            <a:r>
              <a:rPr lang="en-US" b="0" i="0" dirty="0">
                <a:solidFill>
                  <a:srgbClr val="374151"/>
                </a:solidFill>
                <a:effectLst/>
                <a:latin typeface="Söhne"/>
              </a:rPr>
              <a:t>Knowledge bases without reasoning may store information but lack the ability to infer new knowledge or connections.</a:t>
            </a:r>
            <a:endParaRPr lang="en-US" b="1" dirty="0">
              <a:latin typeface="Söhne"/>
            </a:endParaRPr>
          </a:p>
          <a:p>
            <a:r>
              <a:rPr lang="en-US" b="1" i="0" dirty="0">
                <a:effectLst/>
                <a:latin typeface="Söhne"/>
              </a:rPr>
              <a:t>Difficulty Handling Ambiguity:</a:t>
            </a:r>
          </a:p>
          <a:p>
            <a:pPr algn="l">
              <a:buFont typeface="Arial" panose="020B0604020202020204" pitchFamily="34" charset="0"/>
              <a:buChar char="•"/>
            </a:pPr>
            <a:r>
              <a:rPr lang="en-US" b="0" i="0" dirty="0">
                <a:solidFill>
                  <a:srgbClr val="374151"/>
                </a:solidFill>
                <a:effectLst/>
                <a:latin typeface="Söhne"/>
              </a:rPr>
              <a:t>Reasoning is crucial for dealing with ambiguous or uncertain information.</a:t>
            </a:r>
          </a:p>
          <a:p>
            <a:pPr algn="l">
              <a:buFont typeface="Arial" panose="020B0604020202020204" pitchFamily="34" charset="0"/>
              <a:buChar char="•"/>
            </a:pPr>
            <a:r>
              <a:rPr lang="en-US" b="0" i="0" dirty="0">
                <a:solidFill>
                  <a:srgbClr val="374151"/>
                </a:solidFill>
                <a:effectLst/>
                <a:latin typeface="Söhne"/>
              </a:rPr>
              <a:t>Knowledge bases without reasoning may struggle when faced with incomplete data.</a:t>
            </a:r>
          </a:p>
          <a:p>
            <a:pPr lvl="1"/>
            <a:endParaRPr lang="en-US" b="1" i="0" dirty="0">
              <a:effectLst/>
              <a:latin typeface="Söhne"/>
            </a:endParaRPr>
          </a:p>
        </p:txBody>
      </p:sp>
    </p:spTree>
    <p:extLst>
      <p:ext uri="{BB962C8B-B14F-4D97-AF65-F5344CB8AC3E}">
        <p14:creationId xmlns:p14="http://schemas.microsoft.com/office/powerpoint/2010/main" val="194588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1E7C8-EBDC-BA24-5F46-8040DD49A975}"/>
              </a:ext>
            </a:extLst>
          </p:cNvPr>
          <p:cNvSpPr>
            <a:spLocks noGrp="1"/>
          </p:cNvSpPr>
          <p:nvPr>
            <p:ph idx="1"/>
          </p:nvPr>
        </p:nvSpPr>
        <p:spPr/>
        <p:txBody>
          <a:bodyPr>
            <a:normAutofit lnSpcReduction="10000"/>
          </a:bodyPr>
          <a:lstStyle/>
          <a:p>
            <a:r>
              <a:rPr lang="en-US" b="1" i="0" dirty="0">
                <a:effectLst/>
                <a:latin typeface="Söhne"/>
              </a:rPr>
              <a:t>Static Knowledge Representation:</a:t>
            </a:r>
          </a:p>
          <a:p>
            <a:pPr algn="l">
              <a:buFont typeface="Arial" panose="020B0604020202020204" pitchFamily="34" charset="0"/>
              <a:buChar char="•"/>
            </a:pPr>
            <a:r>
              <a:rPr lang="en-US" b="0" i="0" dirty="0">
                <a:solidFill>
                  <a:srgbClr val="374151"/>
                </a:solidFill>
                <a:effectLst/>
                <a:latin typeface="Söhne"/>
              </a:rPr>
              <a:t>Without reasoning, knowledge bases may represent information in a static manner.</a:t>
            </a:r>
          </a:p>
          <a:p>
            <a:pPr algn="l">
              <a:buFont typeface="Arial" panose="020B0604020202020204" pitchFamily="34" charset="0"/>
              <a:buChar char="•"/>
            </a:pPr>
            <a:r>
              <a:rPr lang="en-US" b="0" i="0" dirty="0">
                <a:solidFill>
                  <a:srgbClr val="374151"/>
                </a:solidFill>
                <a:effectLst/>
                <a:latin typeface="Söhne"/>
              </a:rPr>
              <a:t>There's a risk of becoming outdated as they may not dynamically adapt to changes in the environment.</a:t>
            </a:r>
            <a:endParaRPr lang="en-US" b="1" dirty="0">
              <a:latin typeface="Söhne"/>
            </a:endParaRPr>
          </a:p>
          <a:p>
            <a:r>
              <a:rPr lang="en-US" b="1" i="0" dirty="0">
                <a:effectLst/>
                <a:latin typeface="Söhne"/>
              </a:rPr>
              <a:t>Inefficient Problem Solving:</a:t>
            </a:r>
          </a:p>
          <a:p>
            <a:pPr algn="l">
              <a:buFont typeface="Arial" panose="020B0604020202020204" pitchFamily="34" charset="0"/>
              <a:buChar char="•"/>
            </a:pPr>
            <a:r>
              <a:rPr lang="en-US" b="0" i="0" dirty="0">
                <a:solidFill>
                  <a:srgbClr val="374151"/>
                </a:solidFill>
                <a:effectLst/>
                <a:latin typeface="Söhne"/>
              </a:rPr>
              <a:t>Knowledge bases need reasoning to efficiently solve complex problems.</a:t>
            </a:r>
          </a:p>
          <a:p>
            <a:pPr algn="l">
              <a:buFont typeface="Arial" panose="020B0604020202020204" pitchFamily="34" charset="0"/>
              <a:buChar char="•"/>
            </a:pPr>
            <a:r>
              <a:rPr lang="en-US" b="0" i="0" dirty="0">
                <a:solidFill>
                  <a:srgbClr val="374151"/>
                </a:solidFill>
                <a:effectLst/>
                <a:latin typeface="Söhne"/>
              </a:rPr>
              <a:t>Lack of reasoning may lead to suboptimal solutions or an inability to handle intricate problem-solving tasks.</a:t>
            </a:r>
            <a:endParaRPr lang="en-US" b="1" i="0" dirty="0">
              <a:effectLst/>
              <a:latin typeface="Söhne"/>
            </a:endParaRPr>
          </a:p>
          <a:p>
            <a:endParaRPr lang="en-US" dirty="0"/>
          </a:p>
        </p:txBody>
      </p:sp>
      <p:sp>
        <p:nvSpPr>
          <p:cNvPr id="4" name="Title 1">
            <a:extLst>
              <a:ext uri="{FF2B5EF4-FFF2-40B4-BE49-F238E27FC236}">
                <a16:creationId xmlns:a16="http://schemas.microsoft.com/office/drawing/2014/main" id="{B18DB67F-0279-149A-52DE-4E4C6AFE8F2B}"/>
              </a:ext>
            </a:extLst>
          </p:cNvPr>
          <p:cNvSpPr>
            <a:spLocks noGrp="1"/>
          </p:cNvSpPr>
          <p:nvPr>
            <p:ph type="title"/>
          </p:nvPr>
        </p:nvSpPr>
        <p:spPr>
          <a:xfrm>
            <a:off x="838200" y="365125"/>
            <a:ext cx="10515600" cy="1325563"/>
          </a:xfrm>
        </p:spPr>
        <p:txBody>
          <a:bodyPr/>
          <a:lstStyle/>
          <a:p>
            <a:r>
              <a:rPr lang="en-US" b="0" i="0" dirty="0">
                <a:solidFill>
                  <a:srgbClr val="343541"/>
                </a:solidFill>
                <a:effectLst/>
                <a:latin typeface="Söhne"/>
              </a:rPr>
              <a:t>Challenges without Reasoning…</a:t>
            </a:r>
            <a:endParaRPr lang="en-US" dirty="0"/>
          </a:p>
        </p:txBody>
      </p:sp>
    </p:spTree>
    <p:extLst>
      <p:ext uri="{BB962C8B-B14F-4D97-AF65-F5344CB8AC3E}">
        <p14:creationId xmlns:p14="http://schemas.microsoft.com/office/powerpoint/2010/main" val="38150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B0D90-CA12-5C91-E23E-7548EBB4B4E6}"/>
              </a:ext>
            </a:extLst>
          </p:cNvPr>
          <p:cNvSpPr>
            <a:spLocks noGrp="1"/>
          </p:cNvSpPr>
          <p:nvPr>
            <p:ph idx="1"/>
          </p:nvPr>
        </p:nvSpPr>
        <p:spPr/>
        <p:txBody>
          <a:bodyPr>
            <a:normAutofit/>
          </a:bodyPr>
          <a:lstStyle/>
          <a:p>
            <a:r>
              <a:rPr lang="en-US" b="1" i="0" dirty="0">
                <a:effectLst/>
                <a:latin typeface="Söhne"/>
              </a:rPr>
              <a:t>Difficulty in Handling Contradictions:</a:t>
            </a:r>
          </a:p>
          <a:p>
            <a:pPr algn="l">
              <a:buFont typeface="Arial" panose="020B0604020202020204" pitchFamily="34" charset="0"/>
              <a:buChar char="•"/>
            </a:pPr>
            <a:r>
              <a:rPr lang="en-US" b="0" i="0" dirty="0">
                <a:solidFill>
                  <a:srgbClr val="374151"/>
                </a:solidFill>
                <a:effectLst/>
                <a:latin typeface="Söhne"/>
              </a:rPr>
              <a:t>Reasoning helps reconcile contradictions and inconsistencies in data.</a:t>
            </a:r>
          </a:p>
          <a:p>
            <a:pPr algn="l">
              <a:buFont typeface="Arial" panose="020B0604020202020204" pitchFamily="34" charset="0"/>
              <a:buChar char="•"/>
            </a:pPr>
            <a:r>
              <a:rPr lang="en-US" b="0" i="0" dirty="0">
                <a:solidFill>
                  <a:srgbClr val="374151"/>
                </a:solidFill>
                <a:effectLst/>
                <a:latin typeface="Söhne"/>
              </a:rPr>
              <a:t>Knowledge bases without reasoning may struggle to handle conflicting information effectively.</a:t>
            </a:r>
            <a:endParaRPr lang="en-US" b="1" dirty="0">
              <a:latin typeface="Söhne"/>
            </a:endParaRPr>
          </a:p>
          <a:p>
            <a:r>
              <a:rPr lang="en-US" b="1" i="0" dirty="0">
                <a:effectLst/>
                <a:latin typeface="Söhne"/>
              </a:rPr>
              <a:t>Complex Data Integration:</a:t>
            </a:r>
          </a:p>
          <a:p>
            <a:pPr algn="l">
              <a:buFont typeface="Arial" panose="020B0604020202020204" pitchFamily="34" charset="0"/>
              <a:buChar char="•"/>
            </a:pPr>
            <a:r>
              <a:rPr lang="en-US" b="0" i="0" dirty="0">
                <a:solidFill>
                  <a:srgbClr val="374151"/>
                </a:solidFill>
                <a:effectLst/>
                <a:latin typeface="Söhne"/>
              </a:rPr>
              <a:t>Reasoning facilitates the integration of complex data from various sources.</a:t>
            </a:r>
          </a:p>
          <a:p>
            <a:pPr algn="l">
              <a:buFont typeface="Arial" panose="020B0604020202020204" pitchFamily="34" charset="0"/>
              <a:buChar char="•"/>
            </a:pPr>
            <a:r>
              <a:rPr lang="en-US" b="0" i="0" dirty="0">
                <a:solidFill>
                  <a:srgbClr val="374151"/>
                </a:solidFill>
                <a:effectLst/>
                <a:latin typeface="Söhne"/>
              </a:rPr>
              <a:t>Without it, knowledge bases may face challenges in making sense of diverse information.</a:t>
            </a:r>
            <a:endParaRPr lang="en-US" b="1" i="0" dirty="0">
              <a:effectLst/>
              <a:latin typeface="Söhne"/>
            </a:endParaRPr>
          </a:p>
          <a:p>
            <a:endParaRPr lang="en-US" dirty="0"/>
          </a:p>
        </p:txBody>
      </p:sp>
      <p:sp>
        <p:nvSpPr>
          <p:cNvPr id="4" name="Title 1">
            <a:extLst>
              <a:ext uri="{FF2B5EF4-FFF2-40B4-BE49-F238E27FC236}">
                <a16:creationId xmlns:a16="http://schemas.microsoft.com/office/drawing/2014/main" id="{191B29B2-608E-2B5C-7192-BEB342674C6A}"/>
              </a:ext>
            </a:extLst>
          </p:cNvPr>
          <p:cNvSpPr>
            <a:spLocks noGrp="1"/>
          </p:cNvSpPr>
          <p:nvPr>
            <p:ph type="title"/>
          </p:nvPr>
        </p:nvSpPr>
        <p:spPr>
          <a:xfrm>
            <a:off x="838200" y="365125"/>
            <a:ext cx="10515600" cy="1325563"/>
          </a:xfrm>
        </p:spPr>
        <p:txBody>
          <a:bodyPr/>
          <a:lstStyle/>
          <a:p>
            <a:r>
              <a:rPr lang="en-US" b="0" i="0" dirty="0">
                <a:solidFill>
                  <a:srgbClr val="343541"/>
                </a:solidFill>
                <a:effectLst/>
                <a:latin typeface="Söhne"/>
              </a:rPr>
              <a:t>Challenges without Reasoning…</a:t>
            </a:r>
            <a:endParaRPr lang="en-US" dirty="0"/>
          </a:p>
        </p:txBody>
      </p:sp>
    </p:spTree>
    <p:extLst>
      <p:ext uri="{BB962C8B-B14F-4D97-AF65-F5344CB8AC3E}">
        <p14:creationId xmlns:p14="http://schemas.microsoft.com/office/powerpoint/2010/main" val="169724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68CE8-B445-FDC9-4533-C250430F0377}"/>
              </a:ext>
            </a:extLst>
          </p:cNvPr>
          <p:cNvSpPr>
            <a:spLocks noGrp="1"/>
          </p:cNvSpPr>
          <p:nvPr>
            <p:ph idx="1"/>
          </p:nvPr>
        </p:nvSpPr>
        <p:spPr/>
        <p:txBody>
          <a:bodyPr/>
          <a:lstStyle/>
          <a:p>
            <a:r>
              <a:rPr lang="en-US" b="1" i="0" dirty="0">
                <a:effectLst/>
                <a:latin typeface="Söhne"/>
              </a:rPr>
              <a:t>Inability to Learn from Experience:</a:t>
            </a:r>
          </a:p>
          <a:p>
            <a:pPr algn="l">
              <a:buFont typeface="Arial" panose="020B0604020202020204" pitchFamily="34" charset="0"/>
              <a:buChar char="•"/>
            </a:pPr>
            <a:r>
              <a:rPr lang="en-US" b="0" i="0" dirty="0">
                <a:solidFill>
                  <a:srgbClr val="374151"/>
                </a:solidFill>
                <a:effectLst/>
                <a:latin typeface="Söhne"/>
              </a:rPr>
              <a:t>Reasoning is key to learning from experience and improving over time.</a:t>
            </a:r>
          </a:p>
          <a:p>
            <a:pPr algn="l">
              <a:buFont typeface="Arial" panose="020B0604020202020204" pitchFamily="34" charset="0"/>
              <a:buChar char="•"/>
            </a:pPr>
            <a:r>
              <a:rPr lang="en-US" b="0" i="0" dirty="0">
                <a:solidFill>
                  <a:srgbClr val="374151"/>
                </a:solidFill>
                <a:effectLst/>
                <a:latin typeface="Söhne"/>
              </a:rPr>
              <a:t>Knowledge bases without reasoning may miss opportunities for continuous improvement and learning.</a:t>
            </a:r>
          </a:p>
          <a:p>
            <a:pPr marL="457200" lvl="1" indent="0">
              <a:buNone/>
            </a:pPr>
            <a:endParaRPr lang="en-US" dirty="0"/>
          </a:p>
          <a:p>
            <a:endParaRPr lang="en-US" dirty="0"/>
          </a:p>
        </p:txBody>
      </p:sp>
      <p:sp>
        <p:nvSpPr>
          <p:cNvPr id="4" name="Title 1">
            <a:extLst>
              <a:ext uri="{FF2B5EF4-FFF2-40B4-BE49-F238E27FC236}">
                <a16:creationId xmlns:a16="http://schemas.microsoft.com/office/drawing/2014/main" id="{C23BDA6A-B253-50DC-2BD2-1125BF1E741F}"/>
              </a:ext>
            </a:extLst>
          </p:cNvPr>
          <p:cNvSpPr>
            <a:spLocks noGrp="1"/>
          </p:cNvSpPr>
          <p:nvPr>
            <p:ph type="title"/>
          </p:nvPr>
        </p:nvSpPr>
        <p:spPr>
          <a:xfrm>
            <a:off x="838200" y="365125"/>
            <a:ext cx="10515600" cy="1325563"/>
          </a:xfrm>
        </p:spPr>
        <p:txBody>
          <a:bodyPr/>
          <a:lstStyle/>
          <a:p>
            <a:r>
              <a:rPr lang="en-US" b="0" i="0" dirty="0">
                <a:solidFill>
                  <a:srgbClr val="343541"/>
                </a:solidFill>
                <a:effectLst/>
                <a:latin typeface="Söhne"/>
              </a:rPr>
              <a:t>Challenges without Reasoning…</a:t>
            </a:r>
            <a:endParaRPr lang="en-US" dirty="0"/>
          </a:p>
        </p:txBody>
      </p:sp>
    </p:spTree>
    <p:extLst>
      <p:ext uri="{BB962C8B-B14F-4D97-AF65-F5344CB8AC3E}">
        <p14:creationId xmlns:p14="http://schemas.microsoft.com/office/powerpoint/2010/main" val="198047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9E22-BF9C-5FCC-F8B2-69A3101521E5}"/>
              </a:ext>
            </a:extLst>
          </p:cNvPr>
          <p:cNvSpPr>
            <a:spLocks noGrp="1"/>
          </p:cNvSpPr>
          <p:nvPr>
            <p:ph type="title"/>
          </p:nvPr>
        </p:nvSpPr>
        <p:spPr/>
        <p:txBody>
          <a:bodyPr/>
          <a:lstStyle/>
          <a:p>
            <a:r>
              <a:rPr lang="en-US" b="1" i="0" dirty="0">
                <a:effectLst/>
                <a:latin typeface="Söhne"/>
              </a:rPr>
              <a:t>Types of Reasoning</a:t>
            </a:r>
            <a:endParaRPr lang="en-US" dirty="0"/>
          </a:p>
        </p:txBody>
      </p:sp>
      <p:sp>
        <p:nvSpPr>
          <p:cNvPr id="3" name="Content Placeholder 2">
            <a:extLst>
              <a:ext uri="{FF2B5EF4-FFF2-40B4-BE49-F238E27FC236}">
                <a16:creationId xmlns:a16="http://schemas.microsoft.com/office/drawing/2014/main" id="{2425018C-3F8A-AD69-6D29-370E3AE8DF6E}"/>
              </a:ext>
            </a:extLst>
          </p:cNvPr>
          <p:cNvSpPr>
            <a:spLocks noGrp="1"/>
          </p:cNvSpPr>
          <p:nvPr>
            <p:ph idx="1"/>
          </p:nvPr>
        </p:nvSpPr>
        <p:spPr/>
        <p:txBody>
          <a:bodyPr/>
          <a:lstStyle/>
          <a:p>
            <a:r>
              <a:rPr lang="en-US" b="0" i="0" dirty="0">
                <a:solidFill>
                  <a:srgbClr val="374151"/>
                </a:solidFill>
                <a:effectLst/>
                <a:latin typeface="Söhne"/>
              </a:rPr>
              <a:t>three main types of reasoning</a:t>
            </a:r>
          </a:p>
          <a:p>
            <a:r>
              <a:rPr lang="en-US" b="0" i="0" dirty="0">
                <a:solidFill>
                  <a:srgbClr val="374151"/>
                </a:solidFill>
                <a:effectLst/>
                <a:latin typeface="Söhne"/>
              </a:rPr>
              <a:t>deductive </a:t>
            </a:r>
          </a:p>
          <a:p>
            <a:r>
              <a:rPr lang="en-US" b="0" i="0" dirty="0">
                <a:solidFill>
                  <a:srgbClr val="374151"/>
                </a:solidFill>
                <a:effectLst/>
                <a:latin typeface="Söhne"/>
              </a:rPr>
              <a:t>inductive</a:t>
            </a:r>
          </a:p>
          <a:p>
            <a:r>
              <a:rPr lang="en-US" b="0" i="0" dirty="0">
                <a:solidFill>
                  <a:srgbClr val="374151"/>
                </a:solidFill>
                <a:effectLst/>
                <a:latin typeface="Söhne"/>
              </a:rPr>
              <a:t>abductive</a:t>
            </a:r>
            <a:endParaRPr lang="en-US" dirty="0"/>
          </a:p>
        </p:txBody>
      </p:sp>
    </p:spTree>
    <p:extLst>
      <p:ext uri="{BB962C8B-B14F-4D97-AF65-F5344CB8AC3E}">
        <p14:creationId xmlns:p14="http://schemas.microsoft.com/office/powerpoint/2010/main" val="50113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FBF-4711-0F36-FED9-647233541752}"/>
              </a:ext>
            </a:extLst>
          </p:cNvPr>
          <p:cNvSpPr>
            <a:spLocks noGrp="1"/>
          </p:cNvSpPr>
          <p:nvPr>
            <p:ph type="title"/>
          </p:nvPr>
        </p:nvSpPr>
        <p:spPr/>
        <p:txBody>
          <a:bodyPr/>
          <a:lstStyle/>
          <a:p>
            <a:r>
              <a:rPr lang="en-US" b="1" i="0" dirty="0">
                <a:effectLst/>
                <a:latin typeface="Söhne"/>
              </a:rPr>
              <a:t>Deductive Reasoning:</a:t>
            </a:r>
            <a:endParaRPr lang="en-US" dirty="0"/>
          </a:p>
        </p:txBody>
      </p:sp>
      <p:sp>
        <p:nvSpPr>
          <p:cNvPr id="3" name="Content Placeholder 2">
            <a:extLst>
              <a:ext uri="{FF2B5EF4-FFF2-40B4-BE49-F238E27FC236}">
                <a16:creationId xmlns:a16="http://schemas.microsoft.com/office/drawing/2014/main" id="{F9440DC1-546C-D984-EEDB-693D72DD1AB3}"/>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Deductive reasoning involves drawing specific conclusions from general principles or premises.</a:t>
            </a:r>
          </a:p>
          <a:p>
            <a:pPr algn="l">
              <a:buFont typeface="Arial" panose="020B0604020202020204" pitchFamily="34" charset="0"/>
              <a:buChar char="•"/>
            </a:pPr>
            <a:r>
              <a:rPr lang="en-US" b="1" i="0" dirty="0">
                <a:solidFill>
                  <a:srgbClr val="374151"/>
                </a:solidFill>
                <a:effectLst/>
                <a:latin typeface="Söhne"/>
              </a:rPr>
              <a:t>Example: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Premise 1:</a:t>
            </a:r>
            <a:r>
              <a:rPr lang="en-US" b="0" i="0" dirty="0">
                <a:solidFill>
                  <a:srgbClr val="374151"/>
                </a:solidFill>
                <a:effectLst/>
                <a:latin typeface="Söhne"/>
              </a:rPr>
              <a:t> All humans are mortal.</a:t>
            </a:r>
          </a:p>
          <a:p>
            <a:pPr marL="742950" lvl="1" indent="-285750" algn="l">
              <a:buFont typeface="Arial" panose="020B0604020202020204" pitchFamily="34" charset="0"/>
              <a:buChar char="•"/>
            </a:pPr>
            <a:r>
              <a:rPr lang="en-US" b="1" i="0" dirty="0">
                <a:solidFill>
                  <a:srgbClr val="374151"/>
                </a:solidFill>
                <a:effectLst/>
                <a:latin typeface="Söhne"/>
              </a:rPr>
              <a:t>Premise 2:</a:t>
            </a:r>
            <a:r>
              <a:rPr lang="en-US" b="0" i="0" dirty="0">
                <a:solidFill>
                  <a:srgbClr val="374151"/>
                </a:solidFill>
                <a:effectLst/>
                <a:latin typeface="Söhne"/>
              </a:rPr>
              <a:t> Socrates is a human.</a:t>
            </a:r>
          </a:p>
          <a:p>
            <a:pPr marL="742950" lvl="1" indent="-285750" algn="l">
              <a:buFont typeface="Arial" panose="020B0604020202020204" pitchFamily="34" charset="0"/>
              <a:buChar char="•"/>
            </a:pPr>
            <a:r>
              <a:rPr lang="en-US" b="1" i="0" dirty="0">
                <a:solidFill>
                  <a:srgbClr val="374151"/>
                </a:solidFill>
                <a:effectLst/>
                <a:latin typeface="Söhne"/>
              </a:rPr>
              <a:t>Conclusion:</a:t>
            </a:r>
            <a:r>
              <a:rPr lang="en-US" b="0" i="0" dirty="0">
                <a:solidFill>
                  <a:srgbClr val="374151"/>
                </a:solidFill>
                <a:effectLst/>
                <a:latin typeface="Söhne"/>
              </a:rPr>
              <a:t> Therefore, Socrates is mortal.</a:t>
            </a:r>
          </a:p>
          <a:p>
            <a:pPr algn="l">
              <a:buFont typeface="Arial" panose="020B0604020202020204" pitchFamily="34" charset="0"/>
              <a:buChar char="•"/>
            </a:pPr>
            <a:r>
              <a:rPr lang="en-US" b="0" i="0" dirty="0">
                <a:solidFill>
                  <a:srgbClr val="374151"/>
                </a:solidFill>
                <a:effectLst/>
                <a:latin typeface="Söhne"/>
              </a:rPr>
              <a:t>In deductive reasoning, if the premises are true, the conclusion is necessarily true.</a:t>
            </a:r>
          </a:p>
          <a:p>
            <a:pPr marL="0" indent="0">
              <a:buNone/>
            </a:pPr>
            <a:endParaRPr lang="en-US" dirty="0"/>
          </a:p>
        </p:txBody>
      </p:sp>
    </p:spTree>
    <p:extLst>
      <p:ext uri="{BB962C8B-B14F-4D97-AF65-F5344CB8AC3E}">
        <p14:creationId xmlns:p14="http://schemas.microsoft.com/office/powerpoint/2010/main" val="38461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592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Reasoning</vt:lpstr>
      <vt:lpstr>Reasoning</vt:lpstr>
      <vt:lpstr>Reasoning…</vt:lpstr>
      <vt:lpstr>Challenges without Reasoning</vt:lpstr>
      <vt:lpstr>Challenges without Reasoning…</vt:lpstr>
      <vt:lpstr>Challenges without Reasoning…</vt:lpstr>
      <vt:lpstr>Challenges without Reasoning…</vt:lpstr>
      <vt:lpstr>Types of Reasoning</vt:lpstr>
      <vt:lpstr>Deductive Reasoning:</vt:lpstr>
      <vt:lpstr>Inductive Reasoning:</vt:lpstr>
      <vt:lpstr>Abductive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Reasoning</dc:title>
  <dc:creator>Fouzia Jabeen</dc:creator>
  <cp:lastModifiedBy>Fouzia Jabeen</cp:lastModifiedBy>
  <cp:revision>31</cp:revision>
  <dcterms:created xsi:type="dcterms:W3CDTF">2023-11-15T04:26:21Z</dcterms:created>
  <dcterms:modified xsi:type="dcterms:W3CDTF">2023-11-15T04:50:37Z</dcterms:modified>
</cp:coreProperties>
</file>