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0" r:id="rId4"/>
    <p:sldId id="261" r:id="rId5"/>
    <p:sldId id="262" r:id="rId6"/>
    <p:sldId id="263" r:id="rId7"/>
    <p:sldId id="264" r:id="rId8"/>
    <p:sldId id="274" r:id="rId9"/>
    <p:sldId id="275"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A206FB-7B1C-40F4-A2AE-2348B486E182}"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607D2-174E-427F-85C5-9395ED8F54B1}" type="slidenum">
              <a:rPr lang="en-US" smtClean="0"/>
              <a:t>‹#›</a:t>
            </a:fld>
            <a:endParaRPr lang="en-US"/>
          </a:p>
        </p:txBody>
      </p:sp>
    </p:spTree>
    <p:extLst>
      <p:ext uri="{BB962C8B-B14F-4D97-AF65-F5344CB8AC3E}">
        <p14:creationId xmlns:p14="http://schemas.microsoft.com/office/powerpoint/2010/main" val="2718644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A206FB-7B1C-40F4-A2AE-2348B486E182}" type="datetimeFigureOut">
              <a:rPr lang="en-US" smtClean="0"/>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B607D2-174E-427F-85C5-9395ED8F54B1}" type="slidenum">
              <a:rPr lang="en-US" smtClean="0"/>
              <a:t>‹#›</a:t>
            </a:fld>
            <a:endParaRPr lang="en-US"/>
          </a:p>
        </p:txBody>
      </p:sp>
    </p:spTree>
    <p:extLst>
      <p:ext uri="{BB962C8B-B14F-4D97-AF65-F5344CB8AC3E}">
        <p14:creationId xmlns:p14="http://schemas.microsoft.com/office/powerpoint/2010/main" val="928378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A206FB-7B1C-40F4-A2AE-2348B486E182}" type="datetimeFigureOut">
              <a:rPr lang="en-US" smtClean="0"/>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B607D2-174E-427F-85C5-9395ED8F54B1}" type="slidenum">
              <a:rPr lang="en-US" smtClean="0"/>
              <a:t>‹#›</a:t>
            </a:fld>
            <a:endParaRPr lang="en-US"/>
          </a:p>
        </p:txBody>
      </p:sp>
    </p:spTree>
    <p:extLst>
      <p:ext uri="{BB962C8B-B14F-4D97-AF65-F5344CB8AC3E}">
        <p14:creationId xmlns:p14="http://schemas.microsoft.com/office/powerpoint/2010/main" val="1417077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A206FB-7B1C-40F4-A2AE-2348B486E182}" type="datetimeFigureOut">
              <a:rPr lang="en-US" smtClean="0"/>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B607D2-174E-427F-85C5-9395ED8F54B1}"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18442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A206FB-7B1C-40F4-A2AE-2348B486E182}" type="datetimeFigureOut">
              <a:rPr lang="en-US" smtClean="0"/>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B607D2-174E-427F-85C5-9395ED8F54B1}" type="slidenum">
              <a:rPr lang="en-US" smtClean="0"/>
              <a:t>‹#›</a:t>
            </a:fld>
            <a:endParaRPr lang="en-US"/>
          </a:p>
        </p:txBody>
      </p:sp>
    </p:spTree>
    <p:extLst>
      <p:ext uri="{BB962C8B-B14F-4D97-AF65-F5344CB8AC3E}">
        <p14:creationId xmlns:p14="http://schemas.microsoft.com/office/powerpoint/2010/main" val="1090948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5A206FB-7B1C-40F4-A2AE-2348B486E182}" type="datetimeFigureOut">
              <a:rPr lang="en-US" smtClean="0"/>
              <a:t>11/19/2023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B607D2-174E-427F-85C5-9395ED8F54B1}" type="slidenum">
              <a:rPr lang="en-US" smtClean="0"/>
              <a:t>‹#›</a:t>
            </a:fld>
            <a:endParaRPr lang="en-US"/>
          </a:p>
        </p:txBody>
      </p:sp>
    </p:spTree>
    <p:extLst>
      <p:ext uri="{BB962C8B-B14F-4D97-AF65-F5344CB8AC3E}">
        <p14:creationId xmlns:p14="http://schemas.microsoft.com/office/powerpoint/2010/main" val="474439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5A206FB-7B1C-40F4-A2AE-2348B486E182}" type="datetimeFigureOut">
              <a:rPr lang="en-US" smtClean="0"/>
              <a:t>11/19/2023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B607D2-174E-427F-85C5-9395ED8F54B1}" type="slidenum">
              <a:rPr lang="en-US" smtClean="0"/>
              <a:t>‹#›</a:t>
            </a:fld>
            <a:endParaRPr lang="en-US"/>
          </a:p>
        </p:txBody>
      </p:sp>
    </p:spTree>
    <p:extLst>
      <p:ext uri="{BB962C8B-B14F-4D97-AF65-F5344CB8AC3E}">
        <p14:creationId xmlns:p14="http://schemas.microsoft.com/office/powerpoint/2010/main" val="1018640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206FB-7B1C-40F4-A2AE-2348B486E182}"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607D2-174E-427F-85C5-9395ED8F54B1}" type="slidenum">
              <a:rPr lang="en-US" smtClean="0"/>
              <a:t>‹#›</a:t>
            </a:fld>
            <a:endParaRPr lang="en-US"/>
          </a:p>
        </p:txBody>
      </p:sp>
    </p:spTree>
    <p:extLst>
      <p:ext uri="{BB962C8B-B14F-4D97-AF65-F5344CB8AC3E}">
        <p14:creationId xmlns:p14="http://schemas.microsoft.com/office/powerpoint/2010/main" val="161700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206FB-7B1C-40F4-A2AE-2348B486E182}"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607D2-174E-427F-85C5-9395ED8F54B1}" type="slidenum">
              <a:rPr lang="en-US" smtClean="0"/>
              <a:t>‹#›</a:t>
            </a:fld>
            <a:endParaRPr lang="en-US"/>
          </a:p>
        </p:txBody>
      </p:sp>
    </p:spTree>
    <p:extLst>
      <p:ext uri="{BB962C8B-B14F-4D97-AF65-F5344CB8AC3E}">
        <p14:creationId xmlns:p14="http://schemas.microsoft.com/office/powerpoint/2010/main" val="3067330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59023-E28F-A172-8DB6-8D91838C3C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710A64-79C4-99BF-0291-D3DF40F98F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8A5381-8718-BAB3-2D9E-10E2974A2A8A}"/>
              </a:ext>
            </a:extLst>
          </p:cNvPr>
          <p:cNvSpPr>
            <a:spLocks noGrp="1"/>
          </p:cNvSpPr>
          <p:nvPr>
            <p:ph type="dt" sz="half" idx="10"/>
          </p:nvPr>
        </p:nvSpPr>
        <p:spPr/>
        <p:txBody>
          <a:bodyPr/>
          <a:lstStyle/>
          <a:p>
            <a:fld id="{E5A206FB-7B1C-40F4-A2AE-2348B486E182}" type="datetimeFigureOut">
              <a:rPr lang="en-US" smtClean="0"/>
              <a:t>11/19/2023</a:t>
            </a:fld>
            <a:endParaRPr lang="en-US"/>
          </a:p>
        </p:txBody>
      </p:sp>
      <p:sp>
        <p:nvSpPr>
          <p:cNvPr id="5" name="Footer Placeholder 4">
            <a:extLst>
              <a:ext uri="{FF2B5EF4-FFF2-40B4-BE49-F238E27FC236}">
                <a16:creationId xmlns:a16="http://schemas.microsoft.com/office/drawing/2014/main" id="{5F5B81CD-C87D-D13E-F450-BEBBCBF370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8ADBF-896D-CDF4-EA92-F385D9F3083A}"/>
              </a:ext>
            </a:extLst>
          </p:cNvPr>
          <p:cNvSpPr>
            <a:spLocks noGrp="1"/>
          </p:cNvSpPr>
          <p:nvPr>
            <p:ph type="sldNum" sz="quarter" idx="12"/>
          </p:nvPr>
        </p:nvSpPr>
        <p:spPr/>
        <p:txBody>
          <a:bodyPr/>
          <a:lstStyle/>
          <a:p>
            <a:fld id="{40B607D2-174E-427F-85C5-9395ED8F54B1}" type="slidenum">
              <a:rPr lang="en-US" smtClean="0"/>
              <a:t>‹#›</a:t>
            </a:fld>
            <a:endParaRPr lang="en-US"/>
          </a:p>
        </p:txBody>
      </p:sp>
    </p:spTree>
    <p:extLst>
      <p:ext uri="{BB962C8B-B14F-4D97-AF65-F5344CB8AC3E}">
        <p14:creationId xmlns:p14="http://schemas.microsoft.com/office/powerpoint/2010/main" val="3443798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A206FB-7B1C-40F4-A2AE-2348B486E182}"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607D2-174E-427F-85C5-9395ED8F54B1}" type="slidenum">
              <a:rPr lang="en-US" smtClean="0"/>
              <a:t>‹#›</a:t>
            </a:fld>
            <a:endParaRPr lang="en-US"/>
          </a:p>
        </p:txBody>
      </p:sp>
    </p:spTree>
    <p:extLst>
      <p:ext uri="{BB962C8B-B14F-4D97-AF65-F5344CB8AC3E}">
        <p14:creationId xmlns:p14="http://schemas.microsoft.com/office/powerpoint/2010/main" val="20326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A206FB-7B1C-40F4-A2AE-2348B486E182}" type="datetimeFigureOut">
              <a:rPr lang="en-US" smtClean="0"/>
              <a:t>11/19/2023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607D2-174E-427F-85C5-9395ED8F54B1}" type="slidenum">
              <a:rPr lang="en-US" smtClean="0"/>
              <a:t>‹#›</a:t>
            </a:fld>
            <a:endParaRPr lang="en-US"/>
          </a:p>
        </p:txBody>
      </p:sp>
    </p:spTree>
    <p:extLst>
      <p:ext uri="{BB962C8B-B14F-4D97-AF65-F5344CB8AC3E}">
        <p14:creationId xmlns:p14="http://schemas.microsoft.com/office/powerpoint/2010/main" val="911752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A206FB-7B1C-40F4-A2AE-2348B486E182}" type="datetimeFigureOut">
              <a:rPr lang="en-US" smtClean="0"/>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B607D2-174E-427F-85C5-9395ED8F54B1}" type="slidenum">
              <a:rPr lang="en-US" smtClean="0"/>
              <a:t>‹#›</a:t>
            </a:fld>
            <a:endParaRPr lang="en-US"/>
          </a:p>
        </p:txBody>
      </p:sp>
    </p:spTree>
    <p:extLst>
      <p:ext uri="{BB962C8B-B14F-4D97-AF65-F5344CB8AC3E}">
        <p14:creationId xmlns:p14="http://schemas.microsoft.com/office/powerpoint/2010/main" val="2949353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A206FB-7B1C-40F4-A2AE-2348B486E182}" type="datetimeFigureOut">
              <a:rPr lang="en-US" smtClean="0"/>
              <a:t>11/19/2023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B607D2-174E-427F-85C5-9395ED8F54B1}" type="slidenum">
              <a:rPr lang="en-US" smtClean="0"/>
              <a:t>‹#›</a:t>
            </a:fld>
            <a:endParaRPr lang="en-US"/>
          </a:p>
        </p:txBody>
      </p:sp>
    </p:spTree>
    <p:extLst>
      <p:ext uri="{BB962C8B-B14F-4D97-AF65-F5344CB8AC3E}">
        <p14:creationId xmlns:p14="http://schemas.microsoft.com/office/powerpoint/2010/main" val="320243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A206FB-7B1C-40F4-A2AE-2348B486E182}" type="datetimeFigureOut">
              <a:rPr lang="en-US" smtClean="0"/>
              <a:t>11/19/2023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B607D2-174E-427F-85C5-9395ED8F54B1}" type="slidenum">
              <a:rPr lang="en-US" smtClean="0"/>
              <a:t>‹#›</a:t>
            </a:fld>
            <a:endParaRPr lang="en-US"/>
          </a:p>
        </p:txBody>
      </p:sp>
    </p:spTree>
    <p:extLst>
      <p:ext uri="{BB962C8B-B14F-4D97-AF65-F5344CB8AC3E}">
        <p14:creationId xmlns:p14="http://schemas.microsoft.com/office/powerpoint/2010/main" val="2003352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5A206FB-7B1C-40F4-A2AE-2348B486E182}" type="datetimeFigureOut">
              <a:rPr lang="en-US" smtClean="0"/>
              <a:t>11/19/2023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B607D2-174E-427F-85C5-9395ED8F54B1}" type="slidenum">
              <a:rPr lang="en-US" smtClean="0"/>
              <a:t>‹#›</a:t>
            </a:fld>
            <a:endParaRPr lang="en-US"/>
          </a:p>
        </p:txBody>
      </p:sp>
    </p:spTree>
    <p:extLst>
      <p:ext uri="{BB962C8B-B14F-4D97-AF65-F5344CB8AC3E}">
        <p14:creationId xmlns:p14="http://schemas.microsoft.com/office/powerpoint/2010/main" val="3240566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A206FB-7B1C-40F4-A2AE-2348B486E182}" type="datetimeFigureOut">
              <a:rPr lang="en-US" smtClean="0"/>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B607D2-174E-427F-85C5-9395ED8F54B1}" type="slidenum">
              <a:rPr lang="en-US" smtClean="0"/>
              <a:t>‹#›</a:t>
            </a:fld>
            <a:endParaRPr lang="en-US"/>
          </a:p>
        </p:txBody>
      </p:sp>
    </p:spTree>
    <p:extLst>
      <p:ext uri="{BB962C8B-B14F-4D97-AF65-F5344CB8AC3E}">
        <p14:creationId xmlns:p14="http://schemas.microsoft.com/office/powerpoint/2010/main" val="2139442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A206FB-7B1C-40F4-A2AE-2348B486E182}" type="datetimeFigureOut">
              <a:rPr lang="en-US" smtClean="0"/>
              <a:t>11/19/2023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B607D2-174E-427F-85C5-9395ED8F54B1}" type="slidenum">
              <a:rPr lang="en-US" smtClean="0"/>
              <a:t>‹#›</a:t>
            </a:fld>
            <a:endParaRPr lang="en-US"/>
          </a:p>
        </p:txBody>
      </p:sp>
    </p:spTree>
    <p:extLst>
      <p:ext uri="{BB962C8B-B14F-4D97-AF65-F5344CB8AC3E}">
        <p14:creationId xmlns:p14="http://schemas.microsoft.com/office/powerpoint/2010/main" val="3067891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5A206FB-7B1C-40F4-A2AE-2348B486E182}" type="datetimeFigureOut">
              <a:rPr lang="en-US" smtClean="0"/>
              <a:t>11/19/2023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0B607D2-174E-427F-85C5-9395ED8F54B1}" type="slidenum">
              <a:rPr lang="en-US" smtClean="0"/>
              <a:t>‹#›</a:t>
            </a:fld>
            <a:endParaRPr lang="en-US"/>
          </a:p>
        </p:txBody>
      </p:sp>
    </p:spTree>
    <p:extLst>
      <p:ext uri="{BB962C8B-B14F-4D97-AF65-F5344CB8AC3E}">
        <p14:creationId xmlns:p14="http://schemas.microsoft.com/office/powerpoint/2010/main" val="339718150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C737-181E-D4BA-2D6D-D3BC08EDC5CD}"/>
              </a:ext>
            </a:extLst>
          </p:cNvPr>
          <p:cNvSpPr>
            <a:spLocks noGrp="1"/>
          </p:cNvSpPr>
          <p:nvPr>
            <p:ph type="ctrTitle"/>
          </p:nvPr>
        </p:nvSpPr>
        <p:spPr/>
        <p:txBody>
          <a:bodyPr/>
          <a:lstStyle/>
          <a:p>
            <a:r>
              <a:rPr lang="en-US" dirty="0"/>
              <a:t>Symbolic Reasoning</a:t>
            </a:r>
          </a:p>
        </p:txBody>
      </p:sp>
      <p:sp>
        <p:nvSpPr>
          <p:cNvPr id="3" name="Subtitle 2">
            <a:extLst>
              <a:ext uri="{FF2B5EF4-FFF2-40B4-BE49-F238E27FC236}">
                <a16:creationId xmlns:a16="http://schemas.microsoft.com/office/drawing/2014/main" id="{EBCCD8F9-BD79-2262-BF2A-AB307D12193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23836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E599B-9074-8B46-9E13-AD8D027D29FA}"/>
              </a:ext>
            </a:extLst>
          </p:cNvPr>
          <p:cNvSpPr>
            <a:spLocks noGrp="1"/>
          </p:cNvSpPr>
          <p:nvPr>
            <p:ph type="title"/>
          </p:nvPr>
        </p:nvSpPr>
        <p:spPr/>
        <p:txBody>
          <a:bodyPr/>
          <a:lstStyle/>
          <a:p>
            <a:r>
              <a:rPr lang="en-US" sz="1800" b="1" dirty="0" err="1">
                <a:solidFill>
                  <a:srgbClr val="000080"/>
                </a:solidFill>
                <a:latin typeface="Times New Roman" panose="02020603050405020304" pitchFamily="18" charset="0"/>
              </a:rPr>
              <a:t>Appproaches</a:t>
            </a:r>
            <a:endParaRPr lang="en-US" dirty="0"/>
          </a:p>
        </p:txBody>
      </p:sp>
      <p:sp>
        <p:nvSpPr>
          <p:cNvPr id="3" name="Content Placeholder 2">
            <a:extLst>
              <a:ext uri="{FF2B5EF4-FFF2-40B4-BE49-F238E27FC236}">
                <a16:creationId xmlns:a16="http://schemas.microsoft.com/office/drawing/2014/main" id="{01503365-9119-E836-3E1B-49658C5B0839}"/>
              </a:ext>
            </a:extLst>
          </p:cNvPr>
          <p:cNvSpPr>
            <a:spLocks noGrp="1"/>
          </p:cNvSpPr>
          <p:nvPr>
            <p:ph idx="1"/>
          </p:nvPr>
        </p:nvSpPr>
        <p:spPr/>
        <p:txBody>
          <a:bodyPr/>
          <a:lstStyle/>
          <a:p>
            <a:r>
              <a:rPr lang="en-US" b="0" i="0" dirty="0">
                <a:solidFill>
                  <a:srgbClr val="000080"/>
                </a:solidFill>
                <a:effectLst/>
                <a:latin typeface="Times New Roman" panose="02020603050405020304" pitchFamily="18" charset="0"/>
              </a:rPr>
              <a:t>There are two approaches</a:t>
            </a:r>
            <a:endParaRPr lang="en-US" dirty="0">
              <a:solidFill>
                <a:srgbClr val="000080"/>
              </a:solidFill>
              <a:latin typeface="Times New Roman" panose="02020603050405020304" pitchFamily="18" charset="0"/>
            </a:endParaRPr>
          </a:p>
          <a:p>
            <a:pPr lvl="1"/>
            <a:r>
              <a:rPr lang="en-US" b="0" i="0" dirty="0">
                <a:solidFill>
                  <a:srgbClr val="FF0000"/>
                </a:solidFill>
                <a:effectLst/>
                <a:latin typeface="Times New Roman" panose="02020603050405020304" pitchFamily="18" charset="0"/>
              </a:rPr>
              <a:t>Non-monotonic logic</a:t>
            </a:r>
            <a:endParaRPr lang="en-US" b="0" i="0" dirty="0">
              <a:solidFill>
                <a:srgbClr val="000080"/>
              </a:solidFill>
              <a:effectLst/>
              <a:latin typeface="Times New Roman" panose="02020603050405020304" pitchFamily="18" charset="0"/>
            </a:endParaRPr>
          </a:p>
          <a:p>
            <a:pPr lvl="1"/>
            <a:r>
              <a:rPr lang="en-US" b="0" i="0" dirty="0">
                <a:solidFill>
                  <a:srgbClr val="FF0000"/>
                </a:solidFill>
                <a:effectLst/>
                <a:latin typeface="Times New Roman" panose="02020603050405020304" pitchFamily="18" charset="0"/>
              </a:rPr>
              <a:t>Default logic</a:t>
            </a:r>
            <a:endParaRPr lang="en-US" b="0" i="0" dirty="0">
              <a:solidFill>
                <a:srgbClr val="000080"/>
              </a:solidFill>
              <a:effectLst/>
              <a:latin typeface="Times New Roman" panose="02020603050405020304" pitchFamily="18" charset="0"/>
            </a:endParaRPr>
          </a:p>
          <a:p>
            <a:pPr lvl="1"/>
            <a:endParaRPr lang="en-US" dirty="0"/>
          </a:p>
        </p:txBody>
      </p:sp>
    </p:spTree>
    <p:extLst>
      <p:ext uri="{BB962C8B-B14F-4D97-AF65-F5344CB8AC3E}">
        <p14:creationId xmlns:p14="http://schemas.microsoft.com/office/powerpoint/2010/main" val="2681539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4E1B4-F1F7-A297-79E7-C3513DFE409B}"/>
              </a:ext>
            </a:extLst>
          </p:cNvPr>
          <p:cNvSpPr>
            <a:spLocks noGrp="1"/>
          </p:cNvSpPr>
          <p:nvPr>
            <p:ph type="title"/>
          </p:nvPr>
        </p:nvSpPr>
        <p:spPr/>
        <p:txBody>
          <a:bodyPr/>
          <a:lstStyle/>
          <a:p>
            <a:r>
              <a:rPr lang="en-US" sz="1800" b="1" i="0" dirty="0">
                <a:solidFill>
                  <a:srgbClr val="000080"/>
                </a:solidFill>
                <a:effectLst/>
                <a:latin typeface="Times New Roman" panose="02020603050405020304" pitchFamily="18" charset="0"/>
              </a:rPr>
              <a:t>Non-monotonic logic</a:t>
            </a:r>
            <a:endParaRPr lang="en-US" dirty="0"/>
          </a:p>
        </p:txBody>
      </p:sp>
      <p:sp>
        <p:nvSpPr>
          <p:cNvPr id="3" name="Content Placeholder 2">
            <a:extLst>
              <a:ext uri="{FF2B5EF4-FFF2-40B4-BE49-F238E27FC236}">
                <a16:creationId xmlns:a16="http://schemas.microsoft.com/office/drawing/2014/main" id="{99BA2D1E-AAA9-A5F9-48E2-BF1766383ECC}"/>
              </a:ext>
            </a:extLst>
          </p:cNvPr>
          <p:cNvSpPr>
            <a:spLocks noGrp="1"/>
          </p:cNvSpPr>
          <p:nvPr>
            <p:ph idx="1"/>
          </p:nvPr>
        </p:nvSpPr>
        <p:spPr/>
        <p:txBody>
          <a:bodyPr>
            <a:normAutofit lnSpcReduction="10000"/>
          </a:bodyPr>
          <a:lstStyle/>
          <a:p>
            <a:r>
              <a:rPr lang="en-US" b="0" i="0" dirty="0">
                <a:solidFill>
                  <a:srgbClr val="000080"/>
                </a:solidFill>
                <a:effectLst/>
                <a:latin typeface="Times New Roman" panose="02020603050405020304" pitchFamily="18" charset="0"/>
              </a:rPr>
              <a:t>It says, "the truth of a proposition may change when new information (axioms) are added and a logic may be build to allows the statement to be retracted.</a:t>
            </a:r>
          </a:p>
          <a:p>
            <a:r>
              <a:rPr lang="en-US" sz="1800" b="1" i="0" dirty="0">
                <a:solidFill>
                  <a:srgbClr val="000080"/>
                </a:solidFill>
                <a:effectLst/>
                <a:latin typeface="Times New Roman" panose="02020603050405020304" pitchFamily="18" charset="0"/>
              </a:rPr>
              <a:t>Non-monotonic logic is predicate logic with one extension </a:t>
            </a:r>
            <a:r>
              <a:rPr lang="en-US" sz="1800" b="0" i="0" dirty="0">
                <a:solidFill>
                  <a:srgbClr val="000080"/>
                </a:solidFill>
                <a:effectLst/>
                <a:latin typeface="Times New Roman" panose="02020603050405020304" pitchFamily="18" charset="0"/>
              </a:rPr>
              <a:t>called</a:t>
            </a:r>
            <a:r>
              <a:rPr lang="en-US" sz="1800" b="1" i="0" dirty="0">
                <a:solidFill>
                  <a:srgbClr val="000080"/>
                </a:solidFill>
                <a:effectLst/>
                <a:latin typeface="Times New Roman" panose="02020603050405020304" pitchFamily="18" charset="0"/>
              </a:rPr>
              <a:t> </a:t>
            </a:r>
            <a:r>
              <a:rPr lang="en-US" sz="1800" b="0" i="0" dirty="0">
                <a:solidFill>
                  <a:srgbClr val="FF0000"/>
                </a:solidFill>
                <a:effectLst/>
                <a:latin typeface="Times New Roman" panose="02020603050405020304" pitchFamily="18" charset="0"/>
              </a:rPr>
              <a:t>modal</a:t>
            </a:r>
            <a:r>
              <a:rPr lang="en-US" sz="1800" b="1" i="0" dirty="0">
                <a:solidFill>
                  <a:srgbClr val="000080"/>
                </a:solidFill>
                <a:effectLst/>
                <a:latin typeface="Times New Roman" panose="02020603050405020304" pitchFamily="18" charset="0"/>
              </a:rPr>
              <a:t> </a:t>
            </a:r>
            <a:r>
              <a:rPr lang="en-US" sz="1800" b="0" i="0" dirty="0">
                <a:solidFill>
                  <a:srgbClr val="FF0000"/>
                </a:solidFill>
                <a:effectLst/>
                <a:latin typeface="Times New Roman" panose="02020603050405020304" pitchFamily="18" charset="0"/>
              </a:rPr>
              <a:t>operator </a:t>
            </a:r>
            <a:r>
              <a:rPr lang="en-US" sz="1800" b="1" i="0" dirty="0">
                <a:solidFill>
                  <a:srgbClr val="FF0000"/>
                </a:solidFill>
                <a:effectLst/>
                <a:latin typeface="Times New Roman" panose="02020603050405020304" pitchFamily="18" charset="0"/>
              </a:rPr>
              <a:t>M</a:t>
            </a:r>
            <a:r>
              <a:rPr lang="en-US" sz="1800" b="0" i="0" dirty="0">
                <a:solidFill>
                  <a:srgbClr val="FF0000"/>
                </a:solidFill>
                <a:effectLst/>
                <a:latin typeface="Times New Roman" panose="02020603050405020304" pitchFamily="18" charset="0"/>
              </a:rPr>
              <a:t> </a:t>
            </a:r>
            <a:r>
              <a:rPr lang="en-US" sz="1800" b="0" i="0" dirty="0">
                <a:solidFill>
                  <a:srgbClr val="000080"/>
                </a:solidFill>
                <a:effectLst/>
                <a:latin typeface="Times New Roman" panose="02020603050405020304" pitchFamily="18" charset="0"/>
              </a:rPr>
              <a:t>which means “consistent with everything we know”.</a:t>
            </a:r>
            <a:r>
              <a:rPr lang="en-US" sz="1800" b="0" i="0" dirty="0">
                <a:solidFill>
                  <a:srgbClr val="FF0000"/>
                </a:solidFill>
                <a:effectLst/>
                <a:latin typeface="Times New Roman" panose="02020603050405020304" pitchFamily="18" charset="0"/>
              </a:rPr>
              <a:t> </a:t>
            </a:r>
            <a:r>
              <a:rPr lang="en-US" sz="1800" b="0" i="0" dirty="0">
                <a:solidFill>
                  <a:srgbClr val="000080"/>
                </a:solidFill>
                <a:effectLst/>
                <a:latin typeface="Times New Roman" panose="02020603050405020304" pitchFamily="18" charset="0"/>
              </a:rPr>
              <a:t>The</a:t>
            </a:r>
            <a:r>
              <a:rPr lang="en-US" sz="1800" b="0" i="0" dirty="0">
                <a:solidFill>
                  <a:srgbClr val="FF0000"/>
                </a:solidFill>
                <a:effectLst/>
                <a:latin typeface="Times New Roman" panose="02020603050405020304" pitchFamily="18" charset="0"/>
              </a:rPr>
              <a:t> </a:t>
            </a:r>
            <a:r>
              <a:rPr lang="en-US" sz="1800" b="0" i="0" dirty="0">
                <a:solidFill>
                  <a:srgbClr val="000080"/>
                </a:solidFill>
                <a:effectLst/>
                <a:latin typeface="Times New Roman" panose="02020603050405020304" pitchFamily="18" charset="0"/>
              </a:rPr>
              <a:t>purpose of </a:t>
            </a:r>
            <a:r>
              <a:rPr lang="en-US" sz="1800" b="1" i="0" dirty="0">
                <a:solidFill>
                  <a:srgbClr val="FF0000"/>
                </a:solidFill>
                <a:effectLst/>
                <a:latin typeface="Times New Roman" panose="02020603050405020304" pitchFamily="18" charset="0"/>
              </a:rPr>
              <a:t>M</a:t>
            </a:r>
            <a:r>
              <a:rPr lang="en-US" sz="1800" b="0" i="0" dirty="0">
                <a:solidFill>
                  <a:srgbClr val="000080"/>
                </a:solidFill>
                <a:effectLst/>
                <a:latin typeface="Times New Roman" panose="02020603050405020304" pitchFamily="18" charset="0"/>
              </a:rPr>
              <a:t> is to allow consistency.</a:t>
            </a:r>
            <a:endParaRPr lang="en-US" sz="1800" dirty="0">
              <a:solidFill>
                <a:srgbClr val="000080"/>
              </a:solidFill>
              <a:latin typeface="Times New Roman" panose="02020603050405020304" pitchFamily="18" charset="0"/>
            </a:endParaRPr>
          </a:p>
          <a:p>
            <a:endParaRPr lang="en-US" b="0" i="0" dirty="0">
              <a:solidFill>
                <a:srgbClr val="000080"/>
              </a:solidFill>
              <a:effectLst/>
              <a:latin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To show that fact </a:t>
            </a: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P</a:t>
            </a:r>
            <a:r>
              <a:rPr kumimoji="0" lang="en-US" altLang="en-US" sz="28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is true, we attempt to prove </a:t>
            </a: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¬P</a:t>
            </a:r>
            <a:r>
              <a:rPr kumimoji="0" lang="en-US" altLang="en-US" sz="28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a:t>
            </a:r>
            <a:endParaRPr kumimoji="0" lang="en-US" altLang="en-US" sz="1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If we fail we may say that </a:t>
            </a: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P</a:t>
            </a:r>
            <a:r>
              <a:rPr kumimoji="0" lang="en-US" altLang="en-US" sz="28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is consistent since </a:t>
            </a: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¬P</a:t>
            </a:r>
            <a:r>
              <a:rPr kumimoji="0" lang="en-US" altLang="en-US" sz="28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is false.</a:t>
            </a: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463981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DB98273-339E-07CB-DDDE-18E49AD8307C}"/>
              </a:ext>
            </a:extLst>
          </p:cNvPr>
          <p:cNvSpPr>
            <a:spLocks noGrp="1"/>
          </p:cNvSpPr>
          <p:nvPr>
            <p:ph type="title"/>
          </p:nvPr>
        </p:nvSpPr>
        <p:spPr/>
        <p:txBody>
          <a:bodyPr/>
          <a:lstStyle/>
          <a:p>
            <a:r>
              <a:rPr lang="en-US" sz="1800" b="1" i="0" dirty="0">
                <a:solidFill>
                  <a:srgbClr val="000080"/>
                </a:solidFill>
                <a:effectLst/>
                <a:latin typeface="Times New Roman" panose="02020603050405020304" pitchFamily="18" charset="0"/>
              </a:rPr>
              <a:t>Non-monotonic logic…</a:t>
            </a:r>
            <a:endParaRPr lang="en-US" dirty="0"/>
          </a:p>
        </p:txBody>
      </p:sp>
      <p:sp>
        <p:nvSpPr>
          <p:cNvPr id="5" name="Content Placeholder 4">
            <a:extLst>
              <a:ext uri="{FF2B5EF4-FFF2-40B4-BE49-F238E27FC236}">
                <a16:creationId xmlns:a16="http://schemas.microsoft.com/office/drawing/2014/main" id="{8AF442DF-8C1D-28B8-C64C-A1928FBF7601}"/>
              </a:ext>
            </a:extLst>
          </p:cNvPr>
          <p:cNvSpPr>
            <a:spLocks noGrp="1"/>
          </p:cNvSpPr>
          <p:nvPr>
            <p:ph idx="1"/>
          </p:nvPr>
        </p:nvSpPr>
        <p:spPr/>
        <p:txBody>
          <a:bodyPr>
            <a:normAutofit lnSpcReduction="10000"/>
          </a:bodyPr>
          <a:lstStyle/>
          <a:p>
            <a:r>
              <a:rPr kumimoji="0" lang="en-US" altLang="en-US" sz="28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Example :</a:t>
            </a:r>
            <a:br>
              <a:rPr kumimoji="0" lang="en-US" altLang="en-US" sz="1200" b="0" i="0" u="none" strike="noStrike" cap="none" normalizeH="0" baseline="0" dirty="0">
                <a:ln>
                  <a:noFill/>
                </a:ln>
                <a:solidFill>
                  <a:schemeClr val="tx1"/>
                </a:solidFill>
                <a:effectLst/>
              </a:rPr>
            </a:br>
            <a:r>
              <a:rPr kumimoji="0" lang="en-US" altLang="en-US" sz="2800" b="1" i="0" u="none" strike="noStrike" cap="none" normalizeH="0" baseline="0" dirty="0">
                <a:ln>
                  <a:noFill/>
                </a:ln>
                <a:solidFill>
                  <a:srgbClr val="000080"/>
                </a:solidFill>
                <a:effectLst/>
                <a:latin typeface="Cambria Math" panose="02040503050406030204" pitchFamily="18" charset="0"/>
              </a:rPr>
              <a:t>∀</a:t>
            </a:r>
            <a:r>
              <a:rPr kumimoji="0" lang="en-US" altLang="en-US" sz="28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x : </a:t>
            </a:r>
            <a:r>
              <a:rPr kumimoji="0" lang="en-US" altLang="en-US" sz="2800" b="1" i="0" u="none" strike="noStrike" cap="none" normalizeH="0" baseline="0" dirty="0" err="1">
                <a:ln>
                  <a:noFill/>
                </a:ln>
                <a:solidFill>
                  <a:srgbClr val="000080"/>
                </a:solidFill>
                <a:effectLst/>
                <a:latin typeface="Times New Roman" panose="02020603050405020304" pitchFamily="18" charset="0"/>
                <a:cs typeface="Times New Roman" panose="02020603050405020304" pitchFamily="18" charset="0"/>
              </a:rPr>
              <a:t>plays_instrument</a:t>
            </a:r>
            <a:r>
              <a:rPr kumimoji="0" lang="en-US" altLang="en-US" sz="28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(x) </a:t>
            </a:r>
            <a:r>
              <a:rPr kumimoji="0" lang="en-US" altLang="en-US" sz="2800" b="1" i="0" u="none" strike="noStrike" cap="none" normalizeH="0" baseline="0" dirty="0">
                <a:ln>
                  <a:noFill/>
                </a:ln>
                <a:solidFill>
                  <a:srgbClr val="000080"/>
                </a:solidFill>
                <a:effectLst/>
                <a:latin typeface="Cambria Math" panose="02040503050406030204" pitchFamily="18" charset="0"/>
              </a:rPr>
              <a:t>∧</a:t>
            </a:r>
            <a:r>
              <a:rPr kumimoji="0" lang="en-US" altLang="en-US" sz="28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M manage(x) →  </a:t>
            </a:r>
            <a:r>
              <a:rPr kumimoji="0" lang="en-US" altLang="en-US" sz="2800" b="1" i="0" u="none" strike="noStrike" cap="none" normalizeH="0" baseline="0" dirty="0" err="1">
                <a:ln>
                  <a:noFill/>
                </a:ln>
                <a:solidFill>
                  <a:srgbClr val="000080"/>
                </a:solidFill>
                <a:effectLst/>
                <a:latin typeface="Times New Roman" panose="02020603050405020304" pitchFamily="18" charset="0"/>
                <a:cs typeface="Times New Roman" panose="02020603050405020304" pitchFamily="18" charset="0"/>
              </a:rPr>
              <a:t>jazz_musician</a:t>
            </a:r>
            <a:r>
              <a:rPr kumimoji="0" lang="en-US" altLang="en-US" sz="28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(x)</a:t>
            </a:r>
            <a:br>
              <a:rPr kumimoji="0" lang="en-US" altLang="en-US" sz="1200" b="0" i="0" u="none" strike="noStrike" cap="none" normalizeH="0" baseline="0" dirty="0">
                <a:ln>
                  <a:noFill/>
                </a:ln>
                <a:solidFill>
                  <a:schemeClr val="tx1"/>
                </a:solidFill>
                <a:effectLst/>
              </a:rPr>
            </a:br>
            <a:r>
              <a:rPr kumimoji="0" lang="en-US" altLang="en-US" sz="2800" b="1"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States that for all x,  the x      plays  an instrument  and  if  the fact</a:t>
            </a:r>
            <a:br>
              <a:rPr kumimoji="0" lang="en-US" altLang="en-US" sz="1200" b="0" i="0" u="none" strike="noStrike" cap="none" normalizeH="0" baseline="0" dirty="0">
                <a:ln>
                  <a:noFill/>
                </a:ln>
                <a:solidFill>
                  <a:schemeClr val="tx1"/>
                </a:solidFill>
                <a:effectLst/>
              </a:rPr>
            </a:br>
            <a:r>
              <a:rPr kumimoji="0" lang="en-US" altLang="en-US" sz="28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that </a:t>
            </a: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x</a:t>
            </a:r>
            <a:r>
              <a:rPr kumimoji="0" lang="en-US" altLang="en-US" sz="28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can manage is </a:t>
            </a:r>
            <a:r>
              <a:rPr kumimoji="0" lang="en-US" altLang="en-US" sz="2800" b="0" i="1"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consistent</a:t>
            </a:r>
            <a:r>
              <a:rPr kumimoji="0" lang="en-US" altLang="en-US" sz="28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with all other knowledge then we can conclude that </a:t>
            </a: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x</a:t>
            </a:r>
            <a:r>
              <a:rPr kumimoji="0" lang="en-US" altLang="en-US" sz="28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 is a jazz musician.</a:t>
            </a:r>
            <a:br>
              <a:rPr kumimoji="0" lang="en-US" altLang="en-US" sz="3600" b="0" i="0" u="none" strike="noStrike" cap="none" normalizeH="0" baseline="0" dirty="0">
                <a:ln>
                  <a:noFill/>
                </a:ln>
                <a:solidFill>
                  <a:schemeClr val="tx1"/>
                </a:solidFill>
                <a:effectLst/>
                <a:latin typeface="Arial" panose="020B0604020202020204" pitchFamily="34" charset="0"/>
              </a:rPr>
            </a:br>
            <a:endParaRPr lang="en-US" dirty="0"/>
          </a:p>
        </p:txBody>
      </p:sp>
    </p:spTree>
    <p:extLst>
      <p:ext uri="{BB962C8B-B14F-4D97-AF65-F5344CB8AC3E}">
        <p14:creationId xmlns:p14="http://schemas.microsoft.com/office/powerpoint/2010/main" val="1572038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6B168-0600-A85B-CEBE-2ABA71DD737D}"/>
              </a:ext>
            </a:extLst>
          </p:cNvPr>
          <p:cNvSpPr>
            <a:spLocks noGrp="1"/>
          </p:cNvSpPr>
          <p:nvPr>
            <p:ph type="title"/>
          </p:nvPr>
        </p:nvSpPr>
        <p:spPr/>
        <p:txBody>
          <a:bodyPr/>
          <a:lstStyle/>
          <a:p>
            <a:r>
              <a:rPr lang="en-US" sz="1800" b="1" i="0" dirty="0">
                <a:solidFill>
                  <a:srgbClr val="000080"/>
                </a:solidFill>
                <a:effectLst/>
                <a:latin typeface="Times New Roman" panose="02020603050405020304" pitchFamily="18" charset="0"/>
              </a:rPr>
              <a:t>Default Logic</a:t>
            </a:r>
            <a:endParaRPr lang="en-US" dirty="0"/>
          </a:p>
        </p:txBody>
      </p:sp>
      <p:sp>
        <p:nvSpPr>
          <p:cNvPr id="3" name="Content Placeholder 2">
            <a:extLst>
              <a:ext uri="{FF2B5EF4-FFF2-40B4-BE49-F238E27FC236}">
                <a16:creationId xmlns:a16="http://schemas.microsoft.com/office/drawing/2014/main" id="{24D5B2E3-2624-5B7A-6765-CE600B45DE21}"/>
              </a:ext>
            </a:extLst>
          </p:cNvPr>
          <p:cNvSpPr>
            <a:spLocks noGrp="1"/>
          </p:cNvSpPr>
          <p:nvPr>
            <p:ph idx="1"/>
          </p:nvPr>
        </p:nvSpPr>
        <p:spPr/>
        <p:txBody>
          <a:bodyPr/>
          <a:lstStyle/>
          <a:p>
            <a:r>
              <a:rPr lang="en-US" b="0" i="0" dirty="0">
                <a:solidFill>
                  <a:srgbClr val="0F0F0F"/>
                </a:solidFill>
                <a:effectLst/>
                <a:latin typeface="Söhne"/>
              </a:rPr>
              <a:t>Default logic provides a framework for expressing and reasoning about incomplete knowledge, making it particularly useful in situations where not all relevant information is known or available. It has been applied in various areas, including artificial intelligence, where dealing with uncertainty and making reasonable assumptions is crucial.</a:t>
            </a:r>
          </a:p>
          <a:p>
            <a:endParaRPr lang="en-US" dirty="0"/>
          </a:p>
        </p:txBody>
      </p:sp>
    </p:spTree>
    <p:extLst>
      <p:ext uri="{BB962C8B-B14F-4D97-AF65-F5344CB8AC3E}">
        <p14:creationId xmlns:p14="http://schemas.microsoft.com/office/powerpoint/2010/main" val="2970978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B87586-9C86-47FE-64EC-03450EE6662C}"/>
              </a:ext>
            </a:extLst>
          </p:cNvPr>
          <p:cNvSpPr>
            <a:spLocks noGrp="1"/>
          </p:cNvSpPr>
          <p:nvPr>
            <p:ph type="title"/>
          </p:nvPr>
        </p:nvSpPr>
        <p:spPr/>
        <p:txBody>
          <a:bodyPr/>
          <a:lstStyle/>
          <a:p>
            <a:r>
              <a:rPr lang="en-US" sz="1800" b="1" i="0" dirty="0">
                <a:solidFill>
                  <a:srgbClr val="000080"/>
                </a:solidFill>
                <a:effectLst/>
                <a:latin typeface="Times New Roman" panose="02020603050405020304" pitchFamily="18" charset="0"/>
              </a:rPr>
              <a:t>Default Logic…</a:t>
            </a:r>
            <a:endParaRPr lang="en-US" dirty="0"/>
          </a:p>
        </p:txBody>
      </p:sp>
      <p:pic>
        <p:nvPicPr>
          <p:cNvPr id="4098" name="Picture 2">
            <a:extLst>
              <a:ext uri="{FF2B5EF4-FFF2-40B4-BE49-F238E27FC236}">
                <a16:creationId xmlns:a16="http://schemas.microsoft.com/office/drawing/2014/main" id="{BA6737B0-C80C-DC59-8CC9-0A4C5C6FB9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0751" y="2686050"/>
            <a:ext cx="6887955" cy="21795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BD49165-4041-65CE-64CE-2B724AE14CBA}"/>
              </a:ext>
            </a:extLst>
          </p:cNvPr>
          <p:cNvSpPr txBox="1"/>
          <p:nvPr/>
        </p:nvSpPr>
        <p:spPr>
          <a:xfrm>
            <a:off x="1812304" y="5097247"/>
            <a:ext cx="6094428" cy="646331"/>
          </a:xfrm>
          <a:prstGeom prst="rect">
            <a:avLst/>
          </a:prstGeom>
          <a:noFill/>
        </p:spPr>
        <p:txBody>
          <a:bodyPr wrap="square">
            <a:spAutoFit/>
          </a:bodyPr>
          <a:lstStyle/>
          <a:p>
            <a:r>
              <a:rPr lang="en-US" b="0" i="0" dirty="0">
                <a:solidFill>
                  <a:srgbClr val="000080"/>
                </a:solidFill>
                <a:effectLst/>
                <a:latin typeface="Times New Roman" panose="02020603050405020304" pitchFamily="18" charset="0"/>
              </a:rPr>
              <a:t>" if A, and if it is consistent with the rest of what is known to assume that B, then conclude that C ".</a:t>
            </a:r>
            <a:endParaRPr lang="en-US" dirty="0"/>
          </a:p>
        </p:txBody>
      </p:sp>
    </p:spTree>
    <p:extLst>
      <p:ext uri="{BB962C8B-B14F-4D97-AF65-F5344CB8AC3E}">
        <p14:creationId xmlns:p14="http://schemas.microsoft.com/office/powerpoint/2010/main" val="2796039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7705-62BD-8EA0-45B2-B3CB0DAD9F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21EC3C-BE78-0B57-973D-5F42F1954E83}"/>
              </a:ext>
            </a:extLst>
          </p:cNvPr>
          <p:cNvSpPr>
            <a:spLocks noGrp="1"/>
          </p:cNvSpPr>
          <p:nvPr>
            <p:ph idx="1"/>
          </p:nvPr>
        </p:nvSpPr>
        <p:spPr>
          <a:xfrm>
            <a:off x="715652" y="2506662"/>
            <a:ext cx="10515600" cy="4351338"/>
          </a:xfrm>
        </p:spPr>
        <p:txBody>
          <a:bodyPr/>
          <a:lstStyle/>
          <a:p>
            <a:r>
              <a:rPr lang="en-US" b="0" i="0" dirty="0">
                <a:solidFill>
                  <a:srgbClr val="000080"/>
                </a:solidFill>
                <a:effectLst/>
                <a:latin typeface="Times New Roman" panose="02020603050405020304" pitchFamily="18" charset="0"/>
              </a:rPr>
              <a:t>Example : Rule  that "birds typically fly" would be represented as</a:t>
            </a:r>
            <a:endParaRPr lang="en-US" dirty="0"/>
          </a:p>
        </p:txBody>
      </p:sp>
      <p:pic>
        <p:nvPicPr>
          <p:cNvPr id="5122" name="Picture 2">
            <a:extLst>
              <a:ext uri="{FF2B5EF4-FFF2-40B4-BE49-F238E27FC236}">
                <a16:creationId xmlns:a16="http://schemas.microsoft.com/office/drawing/2014/main" id="{BF74D763-3830-8CAB-1410-C840914B02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845" y="3590925"/>
            <a:ext cx="6007745" cy="118846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B9FE0AA-9270-FBCD-D775-3D3940BA592B}"/>
              </a:ext>
            </a:extLst>
          </p:cNvPr>
          <p:cNvSpPr>
            <a:spLocks noChangeArrowheads="1"/>
          </p:cNvSpPr>
          <p:nvPr/>
        </p:nvSpPr>
        <p:spPr bwMode="auto">
          <a:xfrm>
            <a:off x="838200" y="536149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80"/>
                </a:solidFill>
                <a:effectLst/>
                <a:latin typeface="Times New Roman" panose="02020603050405020304" pitchFamily="18" charset="0"/>
                <a:cs typeface="Times New Roman" panose="02020603050405020304" pitchFamily="18" charset="0"/>
              </a:rPr>
              <a:t>Note : Since, all we know about Tweety is that :       </a:t>
            </a:r>
            <a:endParaRPr kumimoji="0" lang="en-US" altLang="en-US" sz="8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80"/>
                </a:solidFill>
                <a:effectLst/>
                <a:latin typeface="Times New Roman" panose="02020603050405020304" pitchFamily="18" charset="0"/>
                <a:cs typeface="Times New Roman" panose="02020603050405020304" pitchFamily="18" charset="0"/>
              </a:rPr>
              <a:t>Tweety is a bird,  we therefore inferred      that   Tweety flies.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2174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1E5907-1EBB-633A-560F-3E8D4406F81A}"/>
              </a:ext>
            </a:extLst>
          </p:cNvPr>
          <p:cNvSpPr>
            <a:spLocks noGrp="1"/>
          </p:cNvSpPr>
          <p:nvPr>
            <p:ph type="title"/>
          </p:nvPr>
        </p:nvSpPr>
        <p:spPr/>
        <p:txBody>
          <a:bodyPr/>
          <a:lstStyle/>
          <a:p>
            <a:r>
              <a:rPr lang="en-US" sz="1800" b="1" i="0" dirty="0">
                <a:solidFill>
                  <a:srgbClr val="000080"/>
                </a:solidFill>
                <a:effectLst/>
                <a:latin typeface="Times New Roman" panose="02020603050405020304" pitchFamily="18" charset="0"/>
              </a:rPr>
              <a:t>Default Logic…</a:t>
            </a:r>
            <a:endParaRPr lang="en-US" dirty="0"/>
          </a:p>
        </p:txBody>
      </p:sp>
      <p:sp>
        <p:nvSpPr>
          <p:cNvPr id="3" name="Content Placeholder 2">
            <a:extLst>
              <a:ext uri="{FF2B5EF4-FFF2-40B4-BE49-F238E27FC236}">
                <a16:creationId xmlns:a16="http://schemas.microsoft.com/office/drawing/2014/main" id="{C50B0AE6-9707-B5ED-75C6-F7E4D138F875}"/>
              </a:ext>
            </a:extLst>
          </p:cNvPr>
          <p:cNvSpPr>
            <a:spLocks noGrp="1"/>
          </p:cNvSpPr>
          <p:nvPr>
            <p:ph idx="1"/>
          </p:nvPr>
        </p:nvSpPr>
        <p:spPr/>
        <p:txBody>
          <a:bodyPr/>
          <a:lstStyle/>
          <a:p>
            <a:r>
              <a:rPr lang="en-US" b="0" i="0" dirty="0">
                <a:solidFill>
                  <a:srgbClr val="000080"/>
                </a:solidFill>
                <a:effectLst/>
                <a:latin typeface="Times New Roman" panose="02020603050405020304" pitchFamily="18" charset="0"/>
              </a:rPr>
              <a:t>The idea behind non-monotonic reasoning is to reason with first order logic, and if an inference can not be obtained then use the set of default rules available within the first order formulation.</a:t>
            </a:r>
            <a:endParaRPr lang="en-US" dirty="0"/>
          </a:p>
        </p:txBody>
      </p:sp>
    </p:spTree>
    <p:extLst>
      <p:ext uri="{BB962C8B-B14F-4D97-AF65-F5344CB8AC3E}">
        <p14:creationId xmlns:p14="http://schemas.microsoft.com/office/powerpoint/2010/main" val="4185519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F231D-CD40-21FF-7288-AC2AF72AFAF8}"/>
              </a:ext>
            </a:extLst>
          </p:cNvPr>
          <p:cNvSpPr>
            <a:spLocks noGrp="1"/>
          </p:cNvSpPr>
          <p:nvPr>
            <p:ph type="title"/>
          </p:nvPr>
        </p:nvSpPr>
        <p:spPr/>
        <p:txBody>
          <a:bodyPr/>
          <a:lstStyle/>
          <a:p>
            <a:r>
              <a:rPr lang="en-US" b="0" i="0" dirty="0">
                <a:solidFill>
                  <a:srgbClr val="000080"/>
                </a:solidFill>
                <a:effectLst/>
                <a:latin typeface="Times New Roman" panose="02020603050405020304" pitchFamily="18" charset="0"/>
              </a:rPr>
              <a:t>Default Theory</a:t>
            </a:r>
            <a:endParaRPr lang="en-US" dirty="0"/>
          </a:p>
        </p:txBody>
      </p:sp>
      <p:pic>
        <p:nvPicPr>
          <p:cNvPr id="6146" name="Picture 2">
            <a:extLst>
              <a:ext uri="{FF2B5EF4-FFF2-40B4-BE49-F238E27FC236}">
                <a16:creationId xmlns:a16="http://schemas.microsoft.com/office/drawing/2014/main" id="{6D113BD6-726D-828D-28FB-5B7D4AEF58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21413" y="1574822"/>
            <a:ext cx="4883061" cy="4602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31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929E4-A557-0218-610B-9D84B44E848A}"/>
              </a:ext>
            </a:extLst>
          </p:cNvPr>
          <p:cNvSpPr>
            <a:spLocks noGrp="1"/>
          </p:cNvSpPr>
          <p:nvPr>
            <p:ph type="title"/>
          </p:nvPr>
        </p:nvSpPr>
        <p:spPr/>
        <p:txBody>
          <a:bodyPr/>
          <a:lstStyle/>
          <a:p>
            <a:r>
              <a:rPr lang="en-US" b="0" i="0" dirty="0">
                <a:solidFill>
                  <a:srgbClr val="000080"/>
                </a:solidFill>
                <a:effectLst/>
                <a:latin typeface="Times New Roman" panose="02020603050405020304" pitchFamily="18" charset="0"/>
              </a:rPr>
              <a:t>Example</a:t>
            </a:r>
            <a:endParaRPr lang="en-US" dirty="0"/>
          </a:p>
        </p:txBody>
      </p:sp>
      <p:sp>
        <p:nvSpPr>
          <p:cNvPr id="3" name="Content Placeholder 2">
            <a:extLst>
              <a:ext uri="{FF2B5EF4-FFF2-40B4-BE49-F238E27FC236}">
                <a16:creationId xmlns:a16="http://schemas.microsoft.com/office/drawing/2014/main" id="{A20F275C-9D9E-72B6-3777-BEA624E9B11D}"/>
              </a:ext>
            </a:extLst>
          </p:cNvPr>
          <p:cNvSpPr>
            <a:spLocks noGrp="1"/>
          </p:cNvSpPr>
          <p:nvPr>
            <p:ph idx="1"/>
          </p:nvPr>
        </p:nvSpPr>
        <p:spPr>
          <a:xfrm>
            <a:off x="838199" y="1690688"/>
            <a:ext cx="10515600" cy="4351338"/>
          </a:xfrm>
        </p:spPr>
        <p:txBody>
          <a:bodyPr/>
          <a:lstStyle/>
          <a:p>
            <a:r>
              <a:rPr lang="en-US" b="0" i="0" dirty="0">
                <a:solidFill>
                  <a:srgbClr val="000080"/>
                </a:solidFill>
                <a:effectLst/>
                <a:latin typeface="Times New Roman" panose="02020603050405020304" pitchFamily="18" charset="0"/>
              </a:rPr>
              <a:t>A Default Rule says " </a:t>
            </a:r>
            <a:r>
              <a:rPr lang="en-US" b="0" i="1" dirty="0">
                <a:solidFill>
                  <a:srgbClr val="000080"/>
                </a:solidFill>
                <a:effectLst/>
                <a:latin typeface="Times New Roman" panose="02020603050405020304" pitchFamily="18" charset="0"/>
              </a:rPr>
              <a:t>Typically an American adult owns a car</a:t>
            </a:r>
            <a:r>
              <a:rPr lang="en-US" b="0" i="0" dirty="0">
                <a:solidFill>
                  <a:srgbClr val="000080"/>
                </a:solidFill>
                <a:effectLst/>
                <a:latin typeface="Times New Roman" panose="02020603050405020304" pitchFamily="18" charset="0"/>
              </a:rPr>
              <a:t> ".</a:t>
            </a:r>
          </a:p>
          <a:p>
            <a:endParaRPr lang="en-US" dirty="0"/>
          </a:p>
        </p:txBody>
      </p:sp>
      <p:pic>
        <p:nvPicPr>
          <p:cNvPr id="8194" name="Picture 2">
            <a:extLst>
              <a:ext uri="{FF2B5EF4-FFF2-40B4-BE49-F238E27FC236}">
                <a16:creationId xmlns:a16="http://schemas.microsoft.com/office/drawing/2014/main" id="{D14B397A-5D78-95F2-4419-A708657D8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2362" y="2936876"/>
            <a:ext cx="4867275" cy="714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4E4A5BF-3577-2605-837E-A7DA6A7548F2}"/>
              </a:ext>
            </a:extLst>
          </p:cNvPr>
          <p:cNvSpPr>
            <a:spLocks noChangeArrowheads="1"/>
          </p:cNvSpPr>
          <p:nvPr/>
        </p:nvSpPr>
        <p:spPr bwMode="auto">
          <a:xfrm>
            <a:off x="549930" y="4201972"/>
            <a:ext cx="1058309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The rule is explained below :</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The rule is only accessed if we wish to know whether or not John owns a car then an answer can not be deduced from our current beliefs.</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This default rule is applicable if we can prove from our beliefs that John is an American and an adult, and believing that there is some car that is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owned by John does not lead to an inconsistency.</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80"/>
                </a:solidFill>
                <a:effectLst/>
                <a:latin typeface="Times New Roman" panose="02020603050405020304" pitchFamily="18" charset="0"/>
                <a:cs typeface="Times New Roman" panose="02020603050405020304" pitchFamily="18" charset="0"/>
              </a:rPr>
              <a:t>If these two sets of premises are satisfied, then the rule states that we can conclude that John owns a car.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5809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82879-CAE5-7301-002B-7F4950FB54D6}"/>
              </a:ext>
            </a:extLst>
          </p:cNvPr>
          <p:cNvSpPr>
            <a:spLocks noGrp="1"/>
          </p:cNvSpPr>
          <p:nvPr>
            <p:ph type="title"/>
          </p:nvPr>
        </p:nvSpPr>
        <p:spPr/>
        <p:txBody>
          <a:bodyPr>
            <a:normAutofit/>
          </a:bodyPr>
          <a:lstStyle/>
          <a:p>
            <a:r>
              <a:rPr lang="en-US" b="1" i="0" dirty="0">
                <a:solidFill>
                  <a:srgbClr val="05192D"/>
                </a:solidFill>
                <a:effectLst/>
                <a:latin typeface="Studio-Feixen-Sans"/>
              </a:rPr>
              <a:t>Symbolic AI</a:t>
            </a:r>
            <a:br>
              <a:rPr lang="en-US" b="1" i="0" dirty="0">
                <a:solidFill>
                  <a:srgbClr val="05192D"/>
                </a:solidFill>
                <a:effectLst/>
                <a:latin typeface="Studio-Feixen-Sans"/>
              </a:rPr>
            </a:br>
            <a:endParaRPr lang="en-US" dirty="0"/>
          </a:p>
        </p:txBody>
      </p:sp>
      <p:sp>
        <p:nvSpPr>
          <p:cNvPr id="3" name="Content Placeholder 2">
            <a:extLst>
              <a:ext uri="{FF2B5EF4-FFF2-40B4-BE49-F238E27FC236}">
                <a16:creationId xmlns:a16="http://schemas.microsoft.com/office/drawing/2014/main" id="{5B5A2661-326E-FC43-A435-FE418B59A272}"/>
              </a:ext>
            </a:extLst>
          </p:cNvPr>
          <p:cNvSpPr>
            <a:spLocks noGrp="1"/>
          </p:cNvSpPr>
          <p:nvPr>
            <p:ph idx="1"/>
          </p:nvPr>
        </p:nvSpPr>
        <p:spPr/>
        <p:txBody>
          <a:bodyPr>
            <a:normAutofit fontScale="92500" lnSpcReduction="10000"/>
          </a:bodyPr>
          <a:lstStyle/>
          <a:p>
            <a:r>
              <a:rPr lang="en-US" sz="2000" b="0" i="0" dirty="0">
                <a:solidFill>
                  <a:srgbClr val="05192D"/>
                </a:solidFill>
                <a:effectLst/>
                <a:latin typeface="Studio-Feixen-Sans"/>
              </a:rPr>
              <a:t>Symbolic AI algorithms work by processing symbols, which represent objects or concepts in the world, and their relationships. The main approach in Symbolic AI is to use logic-based programming, where rules and axioms are used to make inferences and deductions.</a:t>
            </a:r>
          </a:p>
          <a:p>
            <a:r>
              <a:rPr lang="en-US" sz="2000" b="0" i="0" dirty="0">
                <a:solidFill>
                  <a:srgbClr val="05192D"/>
                </a:solidFill>
                <a:effectLst/>
                <a:latin typeface="Studio-Feixen-Sans"/>
              </a:rPr>
              <a:t>Let's say we have a Symbolic AI system that is designed to diagnose medical conditions based on symptoms reported by a patient. The system has a set of rules and axioms that it uses to make inferences and deductions about the patient's condition.</a:t>
            </a:r>
          </a:p>
          <a:p>
            <a:r>
              <a:rPr kumimoji="0" lang="en-US" altLang="en-US" sz="2000" b="0" i="0" u="none" strike="noStrike" cap="none" normalizeH="0" baseline="0" dirty="0">
                <a:ln>
                  <a:noFill/>
                </a:ln>
                <a:solidFill>
                  <a:srgbClr val="05192D"/>
                </a:solidFill>
                <a:effectLst/>
                <a:latin typeface="Studio-Feixen-Sans"/>
              </a:rPr>
              <a:t>For example, if the patient reports having a fever, the system might use the following rule: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5192D"/>
                </a:solidFill>
                <a:effectLst/>
                <a:latin typeface="Studio-Feixen-Sans"/>
              </a:rPr>
              <a:t>IF patient has a fever AND patient has a cough AND patient has difficulty breathing THEN patient may have pneumonia.</a:t>
            </a: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470549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A6628-6D0D-83BD-5D25-6429D250078D}"/>
              </a:ext>
            </a:extLst>
          </p:cNvPr>
          <p:cNvSpPr>
            <a:spLocks noGrp="1"/>
          </p:cNvSpPr>
          <p:nvPr>
            <p:ph type="title"/>
          </p:nvPr>
        </p:nvSpPr>
        <p:spPr/>
        <p:txBody>
          <a:bodyPr>
            <a:normAutofit/>
          </a:bodyPr>
          <a:lstStyle/>
          <a:p>
            <a:r>
              <a:rPr lang="en-US" b="1" i="0" dirty="0">
                <a:solidFill>
                  <a:srgbClr val="05192D"/>
                </a:solidFill>
                <a:effectLst/>
                <a:latin typeface="Studio-Feixen-Sans"/>
              </a:rPr>
              <a:t>Real-World Symbolic AI Applications</a:t>
            </a:r>
            <a:br>
              <a:rPr lang="en-US" b="1" i="0" dirty="0">
                <a:solidFill>
                  <a:srgbClr val="05192D"/>
                </a:solidFill>
                <a:effectLst/>
                <a:latin typeface="Studio-Feixen-Sans"/>
              </a:rPr>
            </a:br>
            <a:endParaRPr lang="en-US" dirty="0"/>
          </a:p>
        </p:txBody>
      </p:sp>
      <p:sp>
        <p:nvSpPr>
          <p:cNvPr id="3" name="Content Placeholder 2">
            <a:extLst>
              <a:ext uri="{FF2B5EF4-FFF2-40B4-BE49-F238E27FC236}">
                <a16:creationId xmlns:a16="http://schemas.microsoft.com/office/drawing/2014/main" id="{62EB540C-1E2A-AB7B-3CAF-11365F8F91CC}"/>
              </a:ext>
            </a:extLst>
          </p:cNvPr>
          <p:cNvSpPr>
            <a:spLocks noGrp="1"/>
          </p:cNvSpPr>
          <p:nvPr>
            <p:ph idx="1"/>
          </p:nvPr>
        </p:nvSpPr>
        <p:spPr/>
        <p:txBody>
          <a:bodyPr/>
          <a:lstStyle/>
          <a:p>
            <a:pPr algn="l">
              <a:buFont typeface="Arial" panose="020B0604020202020204" pitchFamily="34" charset="0"/>
              <a:buChar char="•"/>
            </a:pPr>
            <a:r>
              <a:rPr lang="en-US" b="0" i="0" dirty="0">
                <a:solidFill>
                  <a:srgbClr val="05192D"/>
                </a:solidFill>
                <a:effectLst/>
                <a:latin typeface="Studio-Feixen-Sans"/>
              </a:rPr>
              <a:t>Siri and other digital assistants use Symbolic AI to understand natural language and provide responses.</a:t>
            </a:r>
          </a:p>
          <a:p>
            <a:pPr algn="l">
              <a:buFont typeface="Arial" panose="020B0604020202020204" pitchFamily="34" charset="0"/>
              <a:buChar char="•"/>
            </a:pPr>
            <a:r>
              <a:rPr lang="en-US" b="0" i="0" dirty="0">
                <a:solidFill>
                  <a:srgbClr val="05192D"/>
                </a:solidFill>
                <a:effectLst/>
                <a:latin typeface="Studio-Feixen-Sans"/>
              </a:rPr>
              <a:t>Medical diagnosis systems use Symbolic AI to provide recommendations to doctors based on patient symptoms (as demonstrated earlier).</a:t>
            </a:r>
          </a:p>
          <a:p>
            <a:pPr algn="l">
              <a:buFont typeface="Arial" panose="020B0604020202020204" pitchFamily="34" charset="0"/>
              <a:buChar char="•"/>
            </a:pPr>
            <a:r>
              <a:rPr lang="en-US" b="0" i="0" dirty="0">
                <a:solidFill>
                  <a:srgbClr val="05192D"/>
                </a:solidFill>
                <a:effectLst/>
                <a:latin typeface="Studio-Feixen-Sans"/>
              </a:rPr>
              <a:t>Autonomous cars use Symbolic AI to make decisions based on the environment, such as recognizing stop signs and traffic lights.</a:t>
            </a:r>
          </a:p>
          <a:p>
            <a:endParaRPr lang="en-US" dirty="0"/>
          </a:p>
        </p:txBody>
      </p:sp>
    </p:spTree>
    <p:extLst>
      <p:ext uri="{BB962C8B-B14F-4D97-AF65-F5344CB8AC3E}">
        <p14:creationId xmlns:p14="http://schemas.microsoft.com/office/powerpoint/2010/main" val="2812018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C5C22-D396-584D-D75A-E3A07861CC8F}"/>
              </a:ext>
            </a:extLst>
          </p:cNvPr>
          <p:cNvSpPr>
            <a:spLocks noGrp="1"/>
          </p:cNvSpPr>
          <p:nvPr>
            <p:ph type="title"/>
          </p:nvPr>
        </p:nvSpPr>
        <p:spPr/>
        <p:txBody>
          <a:bodyPr>
            <a:normAutofit/>
          </a:bodyPr>
          <a:lstStyle/>
          <a:p>
            <a:r>
              <a:rPr lang="en-US" b="1" i="0" dirty="0">
                <a:solidFill>
                  <a:srgbClr val="05192D"/>
                </a:solidFill>
                <a:effectLst/>
                <a:latin typeface="Studio-Feixen-Sans"/>
              </a:rPr>
              <a:t>How Symbolic AI differs from other AI Techniques</a:t>
            </a:r>
            <a:br>
              <a:rPr lang="en-US" b="1" i="0" dirty="0">
                <a:solidFill>
                  <a:srgbClr val="05192D"/>
                </a:solidFill>
                <a:effectLst/>
                <a:latin typeface="Studio-Feixen-Sans"/>
              </a:rPr>
            </a:br>
            <a:endParaRPr lang="en-US" dirty="0"/>
          </a:p>
        </p:txBody>
      </p:sp>
      <p:sp>
        <p:nvSpPr>
          <p:cNvPr id="3" name="Content Placeholder 2">
            <a:extLst>
              <a:ext uri="{FF2B5EF4-FFF2-40B4-BE49-F238E27FC236}">
                <a16:creationId xmlns:a16="http://schemas.microsoft.com/office/drawing/2014/main" id="{41296348-9D2D-05A6-ADA7-ACEE2730E657}"/>
              </a:ext>
            </a:extLst>
          </p:cNvPr>
          <p:cNvSpPr>
            <a:spLocks noGrp="1"/>
          </p:cNvSpPr>
          <p:nvPr>
            <p:ph idx="1"/>
          </p:nvPr>
        </p:nvSpPr>
        <p:spPr/>
        <p:txBody>
          <a:bodyPr>
            <a:normAutofit fontScale="85000" lnSpcReduction="10000"/>
          </a:bodyPr>
          <a:lstStyle/>
          <a:p>
            <a:r>
              <a:rPr lang="en-US" b="0" i="0" dirty="0">
                <a:solidFill>
                  <a:srgbClr val="05192D"/>
                </a:solidFill>
                <a:effectLst/>
                <a:latin typeface="Studio-Feixen-Sans"/>
              </a:rPr>
              <a:t>Symbolic AI differs from other AI techniques, such as machine learning and deep learning, in that it does not require vast amounts of training data. Instead, Symbolic AI is based on knowledge representation and reasoning, making it more suitable for domains where knowledge is well-defined and can be represented in logical rules.</a:t>
            </a:r>
          </a:p>
          <a:p>
            <a:r>
              <a:rPr lang="en-US" b="0" i="0" dirty="0">
                <a:solidFill>
                  <a:srgbClr val="05192D"/>
                </a:solidFill>
                <a:effectLst/>
                <a:latin typeface="Studio-Feixen-Sans"/>
              </a:rPr>
              <a:t>Machine learning, on the other hand, requires large datasets to learn patterns and make predictions. </a:t>
            </a:r>
          </a:p>
          <a:p>
            <a:r>
              <a:rPr lang="en-US" b="0" i="0" dirty="0">
                <a:solidFill>
                  <a:srgbClr val="05192D"/>
                </a:solidFill>
                <a:effectLst/>
                <a:latin typeface="Studio-Feixen-Sans"/>
              </a:rPr>
              <a:t>Deep learning uses neural networks to learn features directly from data, making it suitable for domains with complex and unstructured data.</a:t>
            </a:r>
          </a:p>
          <a:p>
            <a:r>
              <a:rPr lang="en-US" b="0" i="0" dirty="0">
                <a:solidFill>
                  <a:srgbClr val="05192D"/>
                </a:solidFill>
                <a:effectLst/>
                <a:latin typeface="Studio-Feixen-Sans"/>
              </a:rPr>
              <a:t>Symbolic AI is suitable for domains with well-defined and structured knowledge, while machine learning and deep learning are suitable for domains with large amounts of data and</a:t>
            </a:r>
            <a:endParaRPr lang="en-US" dirty="0"/>
          </a:p>
        </p:txBody>
      </p:sp>
    </p:spTree>
    <p:extLst>
      <p:ext uri="{BB962C8B-B14F-4D97-AF65-F5344CB8AC3E}">
        <p14:creationId xmlns:p14="http://schemas.microsoft.com/office/powerpoint/2010/main" val="4066531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DBC60-E04A-24BC-DE89-419C4C1EB73A}"/>
              </a:ext>
            </a:extLst>
          </p:cNvPr>
          <p:cNvSpPr>
            <a:spLocks noGrp="1"/>
          </p:cNvSpPr>
          <p:nvPr>
            <p:ph type="title"/>
          </p:nvPr>
        </p:nvSpPr>
        <p:spPr/>
        <p:txBody>
          <a:bodyPr>
            <a:normAutofit/>
          </a:bodyPr>
          <a:lstStyle/>
          <a:p>
            <a:r>
              <a:rPr lang="en-US" b="1" i="0" dirty="0">
                <a:solidFill>
                  <a:srgbClr val="05192D"/>
                </a:solidFill>
                <a:effectLst/>
                <a:latin typeface="Studio-Feixen-Sans"/>
              </a:rPr>
              <a:t>Benefits of Symbolic AI</a:t>
            </a:r>
            <a:br>
              <a:rPr lang="en-US" b="1" i="0" dirty="0">
                <a:solidFill>
                  <a:srgbClr val="05192D"/>
                </a:solidFill>
                <a:effectLst/>
                <a:latin typeface="Studio-Feixen-Sans"/>
              </a:rPr>
            </a:br>
            <a:endParaRPr lang="en-US" dirty="0"/>
          </a:p>
        </p:txBody>
      </p:sp>
      <p:sp>
        <p:nvSpPr>
          <p:cNvPr id="3" name="Content Placeholder 2">
            <a:extLst>
              <a:ext uri="{FF2B5EF4-FFF2-40B4-BE49-F238E27FC236}">
                <a16:creationId xmlns:a16="http://schemas.microsoft.com/office/drawing/2014/main" id="{67063D47-9F6A-9E75-5D2F-F02EFD057E8A}"/>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05192D"/>
                </a:solidFill>
                <a:effectLst/>
                <a:latin typeface="Studio-Feixen-Sans"/>
              </a:rPr>
              <a:t>Interpretability:</a:t>
            </a:r>
            <a:r>
              <a:rPr lang="en-US" b="0" i="0" dirty="0">
                <a:solidFill>
                  <a:srgbClr val="05192D"/>
                </a:solidFill>
                <a:effectLst/>
                <a:latin typeface="Studio-Feixen-Sans"/>
              </a:rPr>
              <a:t> Symbolic AI provides transparency in the reasoning process, making it easier to understand how a system arrived at a conclusion.</a:t>
            </a:r>
          </a:p>
          <a:p>
            <a:pPr algn="l">
              <a:buFont typeface="Arial" panose="020B0604020202020204" pitchFamily="34" charset="0"/>
              <a:buChar char="•"/>
            </a:pPr>
            <a:r>
              <a:rPr lang="en-US" b="1" i="0" dirty="0">
                <a:solidFill>
                  <a:srgbClr val="05192D"/>
                </a:solidFill>
                <a:effectLst/>
                <a:latin typeface="Studio-Feixen-Sans"/>
              </a:rPr>
              <a:t>Knowledge representation:</a:t>
            </a:r>
            <a:r>
              <a:rPr lang="en-US" b="0" i="0" dirty="0">
                <a:solidFill>
                  <a:srgbClr val="05192D"/>
                </a:solidFill>
                <a:effectLst/>
                <a:latin typeface="Studio-Feixen-Sans"/>
              </a:rPr>
              <a:t> Symbolic AI can represent complex knowledge in a formal and structured way, allowing for easy manipulation and reasoning.</a:t>
            </a:r>
          </a:p>
          <a:p>
            <a:pPr algn="l">
              <a:buFont typeface="Arial" panose="020B0604020202020204" pitchFamily="34" charset="0"/>
              <a:buChar char="•"/>
            </a:pPr>
            <a:r>
              <a:rPr lang="en-US" b="1" i="0" dirty="0">
                <a:solidFill>
                  <a:srgbClr val="05192D"/>
                </a:solidFill>
                <a:effectLst/>
                <a:latin typeface="Studio-Feixen-Sans"/>
              </a:rPr>
              <a:t>Flexibility:</a:t>
            </a:r>
            <a:r>
              <a:rPr lang="en-US" b="0" i="0" dirty="0">
                <a:solidFill>
                  <a:srgbClr val="05192D"/>
                </a:solidFill>
                <a:effectLst/>
                <a:latin typeface="Studio-Feixen-Sans"/>
              </a:rPr>
              <a:t> Symbolic AI is highly flexible and can be adapted to different domains by modifying the rules and knowledge base.</a:t>
            </a:r>
          </a:p>
          <a:p>
            <a:endParaRPr lang="en-US" dirty="0"/>
          </a:p>
        </p:txBody>
      </p:sp>
    </p:spTree>
    <p:extLst>
      <p:ext uri="{BB962C8B-B14F-4D97-AF65-F5344CB8AC3E}">
        <p14:creationId xmlns:p14="http://schemas.microsoft.com/office/powerpoint/2010/main" val="3564192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BEC6-02EE-CD46-BF70-C47EB5FE9FB0}"/>
              </a:ext>
            </a:extLst>
          </p:cNvPr>
          <p:cNvSpPr>
            <a:spLocks noGrp="1"/>
          </p:cNvSpPr>
          <p:nvPr>
            <p:ph type="title"/>
          </p:nvPr>
        </p:nvSpPr>
        <p:spPr/>
        <p:txBody>
          <a:bodyPr>
            <a:normAutofit/>
          </a:bodyPr>
          <a:lstStyle/>
          <a:p>
            <a:r>
              <a:rPr lang="en-US" b="1" i="0" dirty="0">
                <a:solidFill>
                  <a:srgbClr val="05192D"/>
                </a:solidFill>
                <a:effectLst/>
                <a:latin typeface="Studio-Feixen-Sans"/>
              </a:rPr>
              <a:t>Limitations of Symbolic AI</a:t>
            </a:r>
            <a:br>
              <a:rPr lang="en-US" b="1" i="0" dirty="0">
                <a:solidFill>
                  <a:srgbClr val="05192D"/>
                </a:solidFill>
                <a:effectLst/>
                <a:latin typeface="Studio-Feixen-Sans"/>
              </a:rPr>
            </a:br>
            <a:endParaRPr lang="en-US" dirty="0"/>
          </a:p>
        </p:txBody>
      </p:sp>
      <p:sp>
        <p:nvSpPr>
          <p:cNvPr id="3" name="Content Placeholder 2">
            <a:extLst>
              <a:ext uri="{FF2B5EF4-FFF2-40B4-BE49-F238E27FC236}">
                <a16:creationId xmlns:a16="http://schemas.microsoft.com/office/drawing/2014/main" id="{B32D9E69-8751-6C64-A9EF-0F5930DEA1C6}"/>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1" i="0" dirty="0">
                <a:solidFill>
                  <a:srgbClr val="05192D"/>
                </a:solidFill>
                <a:effectLst/>
                <a:latin typeface="Studio-Feixen-Sans"/>
              </a:rPr>
              <a:t>Incomplete knowledge:</a:t>
            </a:r>
            <a:r>
              <a:rPr lang="en-US" b="0" i="0" dirty="0">
                <a:solidFill>
                  <a:srgbClr val="05192D"/>
                </a:solidFill>
                <a:effectLst/>
                <a:latin typeface="Studio-Feixen-Sans"/>
              </a:rPr>
              <a:t> Symbolic AI requires complete and well-defined knowledge to function correctly. In domains where knowledge is incomplete, Symbolic AI may not be effective.</a:t>
            </a:r>
          </a:p>
          <a:p>
            <a:pPr algn="l">
              <a:buFont typeface="Arial" panose="020B0604020202020204" pitchFamily="34" charset="0"/>
              <a:buChar char="•"/>
            </a:pPr>
            <a:r>
              <a:rPr lang="en-US" b="1" i="0" dirty="0">
                <a:solidFill>
                  <a:srgbClr val="05192D"/>
                </a:solidFill>
                <a:effectLst/>
                <a:latin typeface="Studio-Feixen-Sans"/>
              </a:rPr>
              <a:t>Scalability:</a:t>
            </a:r>
            <a:r>
              <a:rPr lang="en-US" b="0" i="0" dirty="0">
                <a:solidFill>
                  <a:srgbClr val="05192D"/>
                </a:solidFill>
                <a:effectLst/>
                <a:latin typeface="Studio-Feixen-Sans"/>
              </a:rPr>
              <a:t> Symbolic AI can become computationally expensive as the number of symbols and rules increases, making it difficult to scale to large domains.</a:t>
            </a:r>
          </a:p>
          <a:p>
            <a:pPr algn="l">
              <a:buFont typeface="Arial" panose="020B0604020202020204" pitchFamily="34" charset="0"/>
              <a:buChar char="•"/>
            </a:pPr>
            <a:r>
              <a:rPr lang="en-US" b="1" i="0" dirty="0">
                <a:solidFill>
                  <a:srgbClr val="05192D"/>
                </a:solidFill>
                <a:effectLst/>
                <a:latin typeface="Studio-Feixen-Sans"/>
              </a:rPr>
              <a:t>Difficulty with handling uncertain or ambiguous information:</a:t>
            </a:r>
            <a:r>
              <a:rPr lang="en-US" b="0" i="0" dirty="0">
                <a:solidFill>
                  <a:srgbClr val="05192D"/>
                </a:solidFill>
                <a:effectLst/>
                <a:latin typeface="Studio-Feixen-Sans"/>
              </a:rPr>
              <a:t> Symbolic AI relies on precise and unambiguous representations of knowledge, limiting its ability to reason effectively with uncertain or ambiguous data.</a:t>
            </a:r>
          </a:p>
          <a:p>
            <a:pPr algn="l">
              <a:buFont typeface="Arial" panose="020B0604020202020204" pitchFamily="34" charset="0"/>
              <a:buChar char="•"/>
            </a:pPr>
            <a:r>
              <a:rPr lang="en-US" b="1" i="0" dirty="0">
                <a:solidFill>
                  <a:srgbClr val="05192D"/>
                </a:solidFill>
                <a:effectLst/>
                <a:latin typeface="Studio-Feixen-Sans"/>
              </a:rPr>
              <a:t>Limited ability to learn and adapt:</a:t>
            </a:r>
            <a:r>
              <a:rPr lang="en-US" b="0" i="0" dirty="0">
                <a:solidFill>
                  <a:srgbClr val="05192D"/>
                </a:solidFill>
                <a:effectLst/>
                <a:latin typeface="Studio-Feixen-Sans"/>
              </a:rPr>
              <a:t> Symbolic AI systems require manual programming and may not allow for real-time learning and adaptation.</a:t>
            </a:r>
          </a:p>
          <a:p>
            <a:endParaRPr lang="en-US" dirty="0"/>
          </a:p>
        </p:txBody>
      </p:sp>
    </p:spTree>
    <p:extLst>
      <p:ext uri="{BB962C8B-B14F-4D97-AF65-F5344CB8AC3E}">
        <p14:creationId xmlns:p14="http://schemas.microsoft.com/office/powerpoint/2010/main" val="1709598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4D2FB-E139-5D45-BCB9-688F1B22FAD7}"/>
              </a:ext>
            </a:extLst>
          </p:cNvPr>
          <p:cNvSpPr>
            <a:spLocks noGrp="1"/>
          </p:cNvSpPr>
          <p:nvPr>
            <p:ph type="title"/>
          </p:nvPr>
        </p:nvSpPr>
        <p:spPr/>
        <p:txBody>
          <a:bodyPr/>
          <a:lstStyle/>
          <a:p>
            <a:r>
              <a:rPr lang="en-US" dirty="0"/>
              <a:t>Symbolic Reasoning</a:t>
            </a:r>
          </a:p>
        </p:txBody>
      </p:sp>
      <p:sp>
        <p:nvSpPr>
          <p:cNvPr id="3" name="Content Placeholder 2">
            <a:extLst>
              <a:ext uri="{FF2B5EF4-FFF2-40B4-BE49-F238E27FC236}">
                <a16:creationId xmlns:a16="http://schemas.microsoft.com/office/drawing/2014/main" id="{AC185CD0-B37C-6819-BE86-AB7DB9856750}"/>
              </a:ext>
            </a:extLst>
          </p:cNvPr>
          <p:cNvSpPr>
            <a:spLocks noGrp="1"/>
          </p:cNvSpPr>
          <p:nvPr>
            <p:ph idx="1"/>
          </p:nvPr>
        </p:nvSpPr>
        <p:spPr/>
        <p:txBody>
          <a:bodyPr/>
          <a:lstStyle/>
          <a:p>
            <a:r>
              <a:rPr lang="en-US" dirty="0"/>
              <a:t>Monotonic</a:t>
            </a:r>
          </a:p>
          <a:p>
            <a:r>
              <a:rPr lang="en-US" dirty="0"/>
              <a:t>Non-monotonic</a:t>
            </a:r>
          </a:p>
        </p:txBody>
      </p:sp>
    </p:spTree>
    <p:extLst>
      <p:ext uri="{BB962C8B-B14F-4D97-AF65-F5344CB8AC3E}">
        <p14:creationId xmlns:p14="http://schemas.microsoft.com/office/powerpoint/2010/main" val="1816273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F6DC2-CFD9-FABA-2160-42C6DB376AFD}"/>
              </a:ext>
            </a:extLst>
          </p:cNvPr>
          <p:cNvSpPr>
            <a:spLocks noGrp="1"/>
          </p:cNvSpPr>
          <p:nvPr>
            <p:ph type="title"/>
          </p:nvPr>
        </p:nvSpPr>
        <p:spPr/>
        <p:txBody>
          <a:bodyPr/>
          <a:lstStyle/>
          <a:p>
            <a:r>
              <a:rPr lang="en-US" sz="3600" dirty="0"/>
              <a:t>Monotonicity</a:t>
            </a:r>
            <a:endParaRPr lang="en-US" dirty="0"/>
          </a:p>
        </p:txBody>
      </p:sp>
      <p:sp>
        <p:nvSpPr>
          <p:cNvPr id="3" name="Content Placeholder 2">
            <a:extLst>
              <a:ext uri="{FF2B5EF4-FFF2-40B4-BE49-F238E27FC236}">
                <a16:creationId xmlns:a16="http://schemas.microsoft.com/office/drawing/2014/main" id="{2F76DF1D-C8FD-0D4B-1A66-3F720D0A83BB}"/>
              </a:ext>
            </a:extLst>
          </p:cNvPr>
          <p:cNvSpPr>
            <a:spLocks noGrp="1"/>
          </p:cNvSpPr>
          <p:nvPr>
            <p:ph sz="quarter" idx="13"/>
          </p:nvPr>
        </p:nvSpPr>
        <p:spPr/>
        <p:txBody>
          <a:bodyPr/>
          <a:lstStyle/>
          <a:p>
            <a:r>
              <a:rPr lang="en-US" b="0" i="0" baseline="0" dirty="0"/>
              <a:t>If a conclusion follows from given premises A, B, C, …</a:t>
            </a:r>
          </a:p>
          <a:p>
            <a:r>
              <a:rPr lang="en-US" b="0" i="0" baseline="0" dirty="0"/>
              <a:t>then it also follows from any larger set of premises, as long as the original premises are included."</a:t>
            </a:r>
            <a:endParaRPr lang="en-US" dirty="0"/>
          </a:p>
          <a:p>
            <a:endParaRPr lang="en-US" dirty="0"/>
          </a:p>
          <a:p>
            <a:endParaRPr lang="en-US" dirty="0"/>
          </a:p>
        </p:txBody>
      </p:sp>
    </p:spTree>
    <p:extLst>
      <p:ext uri="{BB962C8B-B14F-4D97-AF65-F5344CB8AC3E}">
        <p14:creationId xmlns:p14="http://schemas.microsoft.com/office/powerpoint/2010/main" val="388504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4C7B-BA76-10BA-E11F-C60648ACC365}"/>
              </a:ext>
            </a:extLst>
          </p:cNvPr>
          <p:cNvSpPr>
            <a:spLocks noGrp="1"/>
          </p:cNvSpPr>
          <p:nvPr>
            <p:ph type="title"/>
          </p:nvPr>
        </p:nvSpPr>
        <p:spPr/>
        <p:txBody>
          <a:bodyPr/>
          <a:lstStyle/>
          <a:p>
            <a:r>
              <a:rPr lang="en-US" sz="3600" dirty="0"/>
              <a:t>Non-Monotonic Reasoning</a:t>
            </a:r>
            <a:endParaRPr lang="en-US" dirty="0"/>
          </a:p>
        </p:txBody>
      </p:sp>
      <p:sp>
        <p:nvSpPr>
          <p:cNvPr id="3" name="Content Placeholder 2">
            <a:extLst>
              <a:ext uri="{FF2B5EF4-FFF2-40B4-BE49-F238E27FC236}">
                <a16:creationId xmlns:a16="http://schemas.microsoft.com/office/drawing/2014/main" id="{C9776D8B-7E99-F1C6-3560-5D48C347A83D}"/>
              </a:ext>
            </a:extLst>
          </p:cNvPr>
          <p:cNvSpPr>
            <a:spLocks noGrp="1"/>
          </p:cNvSpPr>
          <p:nvPr>
            <p:ph sz="quarter" idx="13"/>
          </p:nvPr>
        </p:nvSpPr>
        <p:spPr/>
        <p:txBody>
          <a:bodyPr/>
          <a:lstStyle/>
          <a:p>
            <a:r>
              <a:rPr lang="en-US" sz="2000" b="0" i="0" dirty="0">
                <a:effectLst/>
                <a:latin typeface="Times New Roman" panose="02020603050405020304" pitchFamily="18" charset="0"/>
              </a:rPr>
              <a:t>Non-Monotonic reasoning is a generic name to a class or a specific theory of reasoning. Non-monotonic reasoning attempts to formalize reasoning with incomplete information by classical logic systems.</a:t>
            </a:r>
          </a:p>
          <a:p>
            <a:endParaRPr lang="en-US" dirty="0"/>
          </a:p>
        </p:txBody>
      </p:sp>
    </p:spTree>
    <p:extLst>
      <p:ext uri="{BB962C8B-B14F-4D97-AF65-F5344CB8AC3E}">
        <p14:creationId xmlns:p14="http://schemas.microsoft.com/office/powerpoint/2010/main" val="204535554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104</TotalTime>
  <Words>1039</Words>
  <Application>Microsoft Office PowerPoint</Application>
  <PresentationFormat>Widescreen</PresentationFormat>
  <Paragraphs>64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Cambria Math</vt:lpstr>
      <vt:lpstr>Söhne</vt:lpstr>
      <vt:lpstr>Studio-Feixen-Sans</vt:lpstr>
      <vt:lpstr>Times New Roman</vt:lpstr>
      <vt:lpstr>Tw Cen MT</vt:lpstr>
      <vt:lpstr>Droplet</vt:lpstr>
      <vt:lpstr>Symbolic Reasoning</vt:lpstr>
      <vt:lpstr>Symbolic AI </vt:lpstr>
      <vt:lpstr>Real-World Symbolic AI Applications </vt:lpstr>
      <vt:lpstr>How Symbolic AI differs from other AI Techniques </vt:lpstr>
      <vt:lpstr>Benefits of Symbolic AI </vt:lpstr>
      <vt:lpstr>Limitations of Symbolic AI </vt:lpstr>
      <vt:lpstr>Symbolic Reasoning</vt:lpstr>
      <vt:lpstr>Monotonicity</vt:lpstr>
      <vt:lpstr>Non-Monotonic Reasoning</vt:lpstr>
      <vt:lpstr>Appproaches</vt:lpstr>
      <vt:lpstr>Non-monotonic logic</vt:lpstr>
      <vt:lpstr>Non-monotonic logic…</vt:lpstr>
      <vt:lpstr>Default Logic</vt:lpstr>
      <vt:lpstr>Default Logic…</vt:lpstr>
      <vt:lpstr>PowerPoint Presentation</vt:lpstr>
      <vt:lpstr>Default Logic…</vt:lpstr>
      <vt:lpstr>Default Theory</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Symbolic Reasoning</dc:title>
  <dc:creator>Fouzia Jabeen</dc:creator>
  <cp:lastModifiedBy>Fouzia Jabeen</cp:lastModifiedBy>
  <cp:revision>48</cp:revision>
  <dcterms:created xsi:type="dcterms:W3CDTF">2023-11-19T17:25:04Z</dcterms:created>
  <dcterms:modified xsi:type="dcterms:W3CDTF">2023-11-19T19:09:31Z</dcterms:modified>
</cp:coreProperties>
</file>