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3" r:id="rId18"/>
    <p:sldId id="274" r:id="rId19"/>
    <p:sldId id="275" r:id="rId20"/>
    <p:sldId id="277" r:id="rId21"/>
    <p:sldId id="276" r:id="rId22"/>
    <p:sldId id="278" r:id="rId23"/>
    <p:sldId id="279" r:id="rId24"/>
    <p:sldId id="280" r:id="rId25"/>
    <p:sldId id="281" r:id="rId26"/>
    <p:sldId id="282" r:id="rId27"/>
    <p:sldId id="285"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52097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8F2F-77B5-470F-9E53-0B5B736D081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19417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2817737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3855755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214851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2909165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3375516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1062227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281408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16231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8F2F-77B5-470F-9E53-0B5B736D081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42076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18F2F-77B5-470F-9E53-0B5B736D081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193983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18F2F-77B5-470F-9E53-0B5B736D0814}"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127384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18F2F-77B5-470F-9E53-0B5B736D0814}"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306583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18F2F-77B5-470F-9E53-0B5B736D0814}"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280390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8F2F-77B5-470F-9E53-0B5B736D081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2024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2D18F2F-77B5-470F-9E53-0B5B736D0814}" type="datetimeFigureOut">
              <a:rPr lang="en-US" smtClean="0"/>
              <a:t>11/20/2023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902CB95-E16B-4AB1-8DDB-F2BF22A6D9FE}" type="slidenum">
              <a:rPr lang="en-US" smtClean="0"/>
              <a:t>‹#›</a:t>
            </a:fld>
            <a:endParaRPr lang="en-US"/>
          </a:p>
        </p:txBody>
      </p:sp>
    </p:spTree>
    <p:extLst>
      <p:ext uri="{BB962C8B-B14F-4D97-AF65-F5344CB8AC3E}">
        <p14:creationId xmlns:p14="http://schemas.microsoft.com/office/powerpoint/2010/main" val="104167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2D18F2F-77B5-470F-9E53-0B5B736D0814}" type="datetimeFigureOut">
              <a:rPr lang="en-US" smtClean="0"/>
              <a:t>11/20/2023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902CB95-E16B-4AB1-8DDB-F2BF22A6D9FE}" type="slidenum">
              <a:rPr lang="en-US" smtClean="0"/>
              <a:t>‹#›</a:t>
            </a:fld>
            <a:endParaRPr lang="en-US"/>
          </a:p>
        </p:txBody>
      </p:sp>
    </p:spTree>
    <p:extLst>
      <p:ext uri="{BB962C8B-B14F-4D97-AF65-F5344CB8AC3E}">
        <p14:creationId xmlns:p14="http://schemas.microsoft.com/office/powerpoint/2010/main" val="2710221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5E12-6A58-3B7C-570D-1A6ACF95A8B5}"/>
              </a:ext>
            </a:extLst>
          </p:cNvPr>
          <p:cNvSpPr>
            <a:spLocks noGrp="1"/>
          </p:cNvSpPr>
          <p:nvPr>
            <p:ph type="ctrTitle"/>
          </p:nvPr>
        </p:nvSpPr>
        <p:spPr/>
        <p:txBody>
          <a:bodyPr/>
          <a:lstStyle/>
          <a:p>
            <a:r>
              <a:rPr lang="en-US" b="0" i="0" dirty="0">
                <a:solidFill>
                  <a:srgbClr val="D4D1CB"/>
                </a:solidFill>
                <a:effectLst/>
                <a:latin typeface="Google Sans"/>
              </a:rPr>
              <a:t>Index-Based Encoding</a:t>
            </a:r>
            <a:endParaRPr lang="en-US" dirty="0"/>
          </a:p>
        </p:txBody>
      </p:sp>
    </p:spTree>
    <p:extLst>
      <p:ext uri="{BB962C8B-B14F-4D97-AF65-F5344CB8AC3E}">
        <p14:creationId xmlns:p14="http://schemas.microsoft.com/office/powerpoint/2010/main" val="301032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0B27-DAD9-F6A9-F0AF-6B284106BEC2}"/>
              </a:ext>
            </a:extLst>
          </p:cNvPr>
          <p:cNvSpPr>
            <a:spLocks noGrp="1"/>
          </p:cNvSpPr>
          <p:nvPr>
            <p:ph type="title"/>
          </p:nvPr>
        </p:nvSpPr>
        <p:spPr/>
        <p:txBody>
          <a:bodyPr/>
          <a:lstStyle/>
          <a:p>
            <a:r>
              <a:rPr lang="en-US" b="0" i="0" dirty="0">
                <a:solidFill>
                  <a:srgbClr val="D4D1CB"/>
                </a:solidFill>
                <a:effectLst/>
                <a:latin typeface="Google Sans"/>
              </a:rPr>
              <a:t>Advantages of Bag of Words:</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F375F30C-2228-21FA-0E97-7C7AC4D989AD}"/>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Simplicity: </a:t>
            </a:r>
            <a:r>
              <a:rPr lang="en-US" b="0" i="0" dirty="0" err="1">
                <a:solidFill>
                  <a:srgbClr val="D4D1CB"/>
                </a:solidFill>
                <a:effectLst/>
                <a:latin typeface="Google Sans"/>
              </a:rPr>
              <a:t>BoW</a:t>
            </a:r>
            <a:r>
              <a:rPr lang="en-US" b="0" i="0" dirty="0">
                <a:solidFill>
                  <a:srgbClr val="D4D1CB"/>
                </a:solidFill>
                <a:effectLst/>
                <a:latin typeface="Google Sans"/>
              </a:rPr>
              <a:t> is a very simple and easy-to-understand method.</a:t>
            </a:r>
          </a:p>
          <a:p>
            <a:pPr algn="l">
              <a:buFont typeface="Arial" panose="020B0604020202020204" pitchFamily="34" charset="0"/>
              <a:buChar char="•"/>
            </a:pPr>
            <a:r>
              <a:rPr lang="en-US" b="0" i="0" dirty="0">
                <a:solidFill>
                  <a:srgbClr val="D4D1CB"/>
                </a:solidFill>
                <a:effectLst/>
                <a:latin typeface="Google Sans"/>
              </a:rPr>
              <a:t>Efficiency: </a:t>
            </a:r>
            <a:r>
              <a:rPr lang="en-US" b="0" i="0" dirty="0" err="1">
                <a:solidFill>
                  <a:srgbClr val="D4D1CB"/>
                </a:solidFill>
                <a:effectLst/>
                <a:latin typeface="Google Sans"/>
              </a:rPr>
              <a:t>BoW</a:t>
            </a:r>
            <a:r>
              <a:rPr lang="en-US" b="0" i="0" dirty="0">
                <a:solidFill>
                  <a:srgbClr val="D4D1CB"/>
                </a:solidFill>
                <a:effectLst/>
                <a:latin typeface="Google Sans"/>
              </a:rPr>
              <a:t> is a very efficient method for encoding text data.</a:t>
            </a:r>
          </a:p>
          <a:p>
            <a:pPr algn="l">
              <a:buFont typeface="Arial" panose="020B0604020202020204" pitchFamily="34" charset="0"/>
              <a:buChar char="•"/>
            </a:pPr>
            <a:r>
              <a:rPr lang="en-US" b="0" i="0" dirty="0">
                <a:solidFill>
                  <a:srgbClr val="D4D1CB"/>
                </a:solidFill>
                <a:effectLst/>
                <a:latin typeface="Google Sans"/>
              </a:rPr>
              <a:t>Fixed-length representations: </a:t>
            </a:r>
            <a:r>
              <a:rPr lang="en-US" b="0" i="0" dirty="0" err="1">
                <a:solidFill>
                  <a:srgbClr val="D4D1CB"/>
                </a:solidFill>
                <a:effectLst/>
                <a:latin typeface="Google Sans"/>
              </a:rPr>
              <a:t>BoW</a:t>
            </a:r>
            <a:r>
              <a:rPr lang="en-US" b="0" i="0" dirty="0">
                <a:solidFill>
                  <a:srgbClr val="D4D1CB"/>
                </a:solidFill>
                <a:effectLst/>
                <a:latin typeface="Google Sans"/>
              </a:rPr>
              <a:t> produces fixed-length representations of text sequences, which makes it easy to process them with deep learning models.</a:t>
            </a:r>
          </a:p>
          <a:p>
            <a:endParaRPr lang="en-US" dirty="0"/>
          </a:p>
        </p:txBody>
      </p:sp>
    </p:spTree>
    <p:extLst>
      <p:ext uri="{BB962C8B-B14F-4D97-AF65-F5344CB8AC3E}">
        <p14:creationId xmlns:p14="http://schemas.microsoft.com/office/powerpoint/2010/main" val="373218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3670-19B8-D815-0AF2-C9A359EE8697}"/>
              </a:ext>
            </a:extLst>
          </p:cNvPr>
          <p:cNvSpPr>
            <a:spLocks noGrp="1"/>
          </p:cNvSpPr>
          <p:nvPr>
            <p:ph type="title"/>
          </p:nvPr>
        </p:nvSpPr>
        <p:spPr/>
        <p:txBody>
          <a:bodyPr/>
          <a:lstStyle/>
          <a:p>
            <a:r>
              <a:rPr lang="en-US" b="0" i="0" dirty="0">
                <a:solidFill>
                  <a:srgbClr val="D4D1CB"/>
                </a:solidFill>
                <a:effectLst/>
                <a:latin typeface="Google Sans"/>
              </a:rPr>
              <a:t>Disadvantages of Bag of Words:</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1FE48A55-41C2-EA54-D541-BC4620F52F25}"/>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Loss of information: </a:t>
            </a:r>
            <a:r>
              <a:rPr lang="en-US" b="0" i="0" dirty="0" err="1">
                <a:solidFill>
                  <a:srgbClr val="D4D1CB"/>
                </a:solidFill>
                <a:effectLst/>
                <a:latin typeface="Google Sans"/>
              </a:rPr>
              <a:t>BoW</a:t>
            </a:r>
            <a:r>
              <a:rPr lang="en-US" b="0" i="0" dirty="0">
                <a:solidFill>
                  <a:srgbClr val="D4D1CB"/>
                </a:solidFill>
                <a:effectLst/>
                <a:latin typeface="Google Sans"/>
              </a:rPr>
              <a:t> loses information about the order of words in the original text sequence.</a:t>
            </a:r>
          </a:p>
          <a:p>
            <a:pPr algn="l">
              <a:buFont typeface="Arial" panose="020B0604020202020204" pitchFamily="34" charset="0"/>
              <a:buChar char="•"/>
            </a:pPr>
            <a:r>
              <a:rPr lang="en-US" b="0" i="0" dirty="0">
                <a:solidFill>
                  <a:srgbClr val="D4D1CB"/>
                </a:solidFill>
                <a:effectLst/>
                <a:latin typeface="Google Sans"/>
              </a:rPr>
              <a:t>Insensitivity to word order: </a:t>
            </a:r>
            <a:r>
              <a:rPr lang="en-US" b="0" i="0" dirty="0" err="1">
                <a:solidFill>
                  <a:srgbClr val="D4D1CB"/>
                </a:solidFill>
                <a:effectLst/>
                <a:latin typeface="Google Sans"/>
              </a:rPr>
              <a:t>BoW</a:t>
            </a:r>
            <a:r>
              <a:rPr lang="en-US" b="0" i="0" dirty="0">
                <a:solidFill>
                  <a:srgbClr val="D4D1CB"/>
                </a:solidFill>
                <a:effectLst/>
                <a:latin typeface="Google Sans"/>
              </a:rPr>
              <a:t> treats each word independently, ignoring the order of words in the sentence, which can be important for certain tasks, such as sentiment analysis.</a:t>
            </a:r>
          </a:p>
          <a:p>
            <a:endParaRPr lang="en-US" dirty="0"/>
          </a:p>
        </p:txBody>
      </p:sp>
    </p:spTree>
    <p:extLst>
      <p:ext uri="{BB962C8B-B14F-4D97-AF65-F5344CB8AC3E}">
        <p14:creationId xmlns:p14="http://schemas.microsoft.com/office/powerpoint/2010/main" val="352507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AE48-D6AC-7FC7-CE7A-F2F8ACBAF53D}"/>
              </a:ext>
            </a:extLst>
          </p:cNvPr>
          <p:cNvSpPr>
            <a:spLocks noGrp="1"/>
          </p:cNvSpPr>
          <p:nvPr>
            <p:ph type="title"/>
          </p:nvPr>
        </p:nvSpPr>
        <p:spPr/>
        <p:txBody>
          <a:bodyPr/>
          <a:lstStyle/>
          <a:p>
            <a:r>
              <a:rPr lang="en-US" b="0" i="0" dirty="0">
                <a:solidFill>
                  <a:srgbClr val="D4D1CB"/>
                </a:solidFill>
                <a:effectLst/>
                <a:latin typeface="Google Sans"/>
              </a:rPr>
              <a:t>TF-IDF Encoding</a:t>
            </a:r>
            <a:endParaRPr lang="en-US" dirty="0"/>
          </a:p>
        </p:txBody>
      </p:sp>
      <p:sp>
        <p:nvSpPr>
          <p:cNvPr id="3" name="Content Placeholder 2">
            <a:extLst>
              <a:ext uri="{FF2B5EF4-FFF2-40B4-BE49-F238E27FC236}">
                <a16:creationId xmlns:a16="http://schemas.microsoft.com/office/drawing/2014/main" id="{25CB247C-5152-C41F-C79A-C837860E1D3C}"/>
              </a:ext>
            </a:extLst>
          </p:cNvPr>
          <p:cNvSpPr>
            <a:spLocks noGrp="1"/>
          </p:cNvSpPr>
          <p:nvPr>
            <p:ph idx="1"/>
          </p:nvPr>
        </p:nvSpPr>
        <p:spPr/>
        <p:txBody>
          <a:bodyPr/>
          <a:lstStyle/>
          <a:p>
            <a:pPr algn="l"/>
            <a:r>
              <a:rPr lang="en-US" b="0" i="0" dirty="0">
                <a:solidFill>
                  <a:srgbClr val="D4D1CB"/>
                </a:solidFill>
                <a:effectLst/>
                <a:latin typeface="Google Sans"/>
              </a:rPr>
              <a:t>TF-IDF stands for Term Frequency-Inverse Document Frequency. It is a method for weighting words in text documents based on their importance. The weights are calculated using two factors:</a:t>
            </a:r>
          </a:p>
          <a:p>
            <a:pPr algn="l">
              <a:buFont typeface="Arial" panose="020B0604020202020204" pitchFamily="34" charset="0"/>
              <a:buChar char="•"/>
            </a:pPr>
            <a:r>
              <a:rPr lang="en-US" b="0" i="0" dirty="0">
                <a:solidFill>
                  <a:srgbClr val="D4D1CB"/>
                </a:solidFill>
                <a:effectLst/>
                <a:latin typeface="Google Sans"/>
              </a:rPr>
              <a:t>Term frequency (TF): The number of times a word appears in a document.</a:t>
            </a:r>
          </a:p>
          <a:p>
            <a:pPr algn="l">
              <a:buFont typeface="Arial" panose="020B0604020202020204" pitchFamily="34" charset="0"/>
              <a:buChar char="•"/>
            </a:pPr>
            <a:r>
              <a:rPr lang="en-US" b="0" i="0" dirty="0">
                <a:solidFill>
                  <a:srgbClr val="D4D1CB"/>
                </a:solidFill>
                <a:effectLst/>
                <a:latin typeface="Google Sans"/>
              </a:rPr>
              <a:t>Inverse document frequency (IDF): The rarity of a word across all documents in a corpus.</a:t>
            </a:r>
          </a:p>
          <a:p>
            <a:endParaRPr lang="en-US" dirty="0"/>
          </a:p>
        </p:txBody>
      </p:sp>
    </p:spTree>
    <p:extLst>
      <p:ext uri="{BB962C8B-B14F-4D97-AF65-F5344CB8AC3E}">
        <p14:creationId xmlns:p14="http://schemas.microsoft.com/office/powerpoint/2010/main" val="174929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FD2E-1996-C8CB-97F0-B3D0FB467D36}"/>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DEA0016-5A44-105C-E9A2-AB3A926E40D3}"/>
              </a:ext>
            </a:extLst>
          </p:cNvPr>
          <p:cNvSpPr>
            <a:spLocks noGrp="1"/>
          </p:cNvSpPr>
          <p:nvPr>
            <p:ph idx="1"/>
          </p:nvPr>
        </p:nvSpPr>
        <p:spPr/>
        <p:txBody>
          <a:bodyPr>
            <a:normAutofit fontScale="92500" lnSpcReduction="20000"/>
          </a:bodyPr>
          <a:lstStyle/>
          <a:p>
            <a:r>
              <a:rPr lang="en-US" b="0" i="0" dirty="0">
                <a:solidFill>
                  <a:srgbClr val="D4D1CB"/>
                </a:solidFill>
                <a:effectLst/>
                <a:latin typeface="Google Sans"/>
              </a:rPr>
              <a:t>The TF-IDF formula is:</a:t>
            </a:r>
            <a:br>
              <a:rPr lang="en-US" b="0" i="0" dirty="0">
                <a:solidFill>
                  <a:srgbClr val="D4D1CB"/>
                </a:solidFill>
                <a:effectLst/>
                <a:latin typeface="Google Sans"/>
              </a:rPr>
            </a:br>
            <a:r>
              <a:rPr lang="en-US" b="1" i="1" u="sng" dirty="0">
                <a:solidFill>
                  <a:srgbClr val="BCB6AE"/>
                </a:solidFill>
                <a:effectLst/>
                <a:latin typeface="Google Sans Mono"/>
              </a:rPr>
              <a:t>TF-IDF(t, d) = TF(t, d) * IDF(t)</a:t>
            </a:r>
            <a:br>
              <a:rPr lang="en-US" b="0" i="0" dirty="0">
                <a:solidFill>
                  <a:srgbClr val="BCB6AE"/>
                </a:solidFill>
                <a:effectLst/>
                <a:latin typeface="Google Sans Mono"/>
              </a:rPr>
            </a:br>
            <a:r>
              <a:rPr lang="en-US" b="0" i="0" dirty="0">
                <a:solidFill>
                  <a:srgbClr val="D4D1CB"/>
                </a:solidFill>
                <a:effectLst/>
                <a:latin typeface="Google Sans"/>
              </a:rPr>
              <a:t>Where:</a:t>
            </a:r>
          </a:p>
          <a:p>
            <a:pPr algn="l">
              <a:buFont typeface="Arial" panose="020B0604020202020204" pitchFamily="34" charset="0"/>
              <a:buChar char="•"/>
            </a:pPr>
            <a:r>
              <a:rPr lang="en-US" b="0" i="0" dirty="0">
                <a:solidFill>
                  <a:srgbClr val="D4D1CB"/>
                </a:solidFill>
                <a:effectLst/>
                <a:latin typeface="Google Sans"/>
              </a:rPr>
              <a:t>t is the word being considered</a:t>
            </a:r>
          </a:p>
          <a:p>
            <a:pPr algn="l">
              <a:buFont typeface="Arial" panose="020B0604020202020204" pitchFamily="34" charset="0"/>
              <a:buChar char="•"/>
            </a:pPr>
            <a:r>
              <a:rPr lang="en-US" b="0" i="0" dirty="0">
                <a:solidFill>
                  <a:srgbClr val="D4D1CB"/>
                </a:solidFill>
                <a:effectLst/>
                <a:latin typeface="Google Sans"/>
              </a:rPr>
              <a:t>d is the document being considered</a:t>
            </a:r>
          </a:p>
          <a:p>
            <a:pPr algn="l">
              <a:buFont typeface="Arial" panose="020B0604020202020204" pitchFamily="34" charset="0"/>
              <a:buChar char="•"/>
            </a:pPr>
            <a:r>
              <a:rPr lang="en-US" b="0" i="0" dirty="0">
                <a:solidFill>
                  <a:srgbClr val="D4D1CB"/>
                </a:solidFill>
                <a:effectLst/>
                <a:latin typeface="Google Sans"/>
              </a:rPr>
              <a:t>TF(t, d) is the term frequency of word t in document d</a:t>
            </a:r>
          </a:p>
          <a:p>
            <a:pPr algn="l">
              <a:buFont typeface="Arial" panose="020B0604020202020204" pitchFamily="34" charset="0"/>
              <a:buChar char="•"/>
            </a:pPr>
            <a:r>
              <a:rPr lang="en-US" b="0" i="0" dirty="0">
                <a:solidFill>
                  <a:srgbClr val="D4D1CB"/>
                </a:solidFill>
                <a:effectLst/>
                <a:latin typeface="Google Sans"/>
              </a:rPr>
              <a:t>IDF(t) is the inverse document frequency of word t</a:t>
            </a:r>
          </a:p>
          <a:p>
            <a:pPr algn="l">
              <a:buFont typeface="Arial" panose="020B0604020202020204" pitchFamily="34" charset="0"/>
              <a:buChar char="•"/>
            </a:pPr>
            <a:r>
              <a:rPr lang="en-US" b="0" i="0" dirty="0">
                <a:solidFill>
                  <a:srgbClr val="D4D1CB"/>
                </a:solidFill>
                <a:effectLst/>
                <a:latin typeface="Google Sans"/>
              </a:rPr>
              <a:t>A higher TF-IDF score indicates that a word is more relevant to the content of a particular document.</a:t>
            </a:r>
          </a:p>
          <a:p>
            <a:endParaRPr lang="en-US" dirty="0"/>
          </a:p>
        </p:txBody>
      </p:sp>
    </p:spTree>
    <p:extLst>
      <p:ext uri="{BB962C8B-B14F-4D97-AF65-F5344CB8AC3E}">
        <p14:creationId xmlns:p14="http://schemas.microsoft.com/office/powerpoint/2010/main" val="243626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5312-490B-F6D1-C59C-5EA98458F384}"/>
              </a:ext>
            </a:extLst>
          </p:cNvPr>
          <p:cNvSpPr>
            <a:spLocks noGrp="1"/>
          </p:cNvSpPr>
          <p:nvPr>
            <p:ph type="title"/>
          </p:nvPr>
        </p:nvSpPr>
        <p:spPr/>
        <p:txBody>
          <a:bodyPr/>
          <a:lstStyle/>
          <a:p>
            <a:r>
              <a:rPr lang="en-US" b="0" i="0" dirty="0">
                <a:solidFill>
                  <a:srgbClr val="D4D1CB"/>
                </a:solidFill>
                <a:effectLst/>
                <a:latin typeface="Google Sans"/>
              </a:rPr>
              <a:t>Advantages of TF-IDF Encoding:</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C3A00849-CBBF-52DD-FBF5-6AA85115F974}"/>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Captures the importance of words in documents: TF-IDF assigns higher weights to words that are more important to the content of a document.</a:t>
            </a:r>
          </a:p>
          <a:p>
            <a:pPr algn="l">
              <a:buFont typeface="Arial" panose="020B0604020202020204" pitchFamily="34" charset="0"/>
              <a:buChar char="•"/>
            </a:pPr>
            <a:r>
              <a:rPr lang="en-US" b="0" i="0" dirty="0">
                <a:solidFill>
                  <a:srgbClr val="D4D1CB"/>
                </a:solidFill>
                <a:effectLst/>
                <a:latin typeface="Google Sans"/>
              </a:rPr>
              <a:t>Accounts for word rarity: TF-IDF considers the rarity of words across a corpus, which helps to identify words that are more informative.</a:t>
            </a:r>
          </a:p>
          <a:p>
            <a:pPr algn="l">
              <a:buFont typeface="Arial" panose="020B0604020202020204" pitchFamily="34" charset="0"/>
              <a:buChar char="•"/>
            </a:pPr>
            <a:r>
              <a:rPr lang="en-US" b="0" i="0" dirty="0">
                <a:solidFill>
                  <a:srgbClr val="D4D1CB"/>
                </a:solidFill>
                <a:effectLst/>
                <a:latin typeface="Google Sans"/>
              </a:rPr>
              <a:t>Efficient to compute: The TF and IDF values can be computed efficiently for large text corpora.</a:t>
            </a:r>
          </a:p>
          <a:p>
            <a:endParaRPr lang="en-US" dirty="0"/>
          </a:p>
        </p:txBody>
      </p:sp>
    </p:spTree>
    <p:extLst>
      <p:ext uri="{BB962C8B-B14F-4D97-AF65-F5344CB8AC3E}">
        <p14:creationId xmlns:p14="http://schemas.microsoft.com/office/powerpoint/2010/main" val="40599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9ABD-69EA-B0DE-E31D-5E6F1555FA9B}"/>
              </a:ext>
            </a:extLst>
          </p:cNvPr>
          <p:cNvSpPr>
            <a:spLocks noGrp="1"/>
          </p:cNvSpPr>
          <p:nvPr>
            <p:ph type="title"/>
          </p:nvPr>
        </p:nvSpPr>
        <p:spPr/>
        <p:txBody>
          <a:bodyPr/>
          <a:lstStyle/>
          <a:p>
            <a:r>
              <a:rPr lang="en-US" b="0" i="0" dirty="0">
                <a:solidFill>
                  <a:srgbClr val="D4D1CB"/>
                </a:solidFill>
                <a:effectLst/>
                <a:latin typeface="Google Sans"/>
              </a:rPr>
              <a:t>Disadvantages of TF-IDF Encoding:</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0D6509D7-124E-782B-2847-A35347224978}"/>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Sensitive to document length: TF-IDF scores can be skewed by document length, with longer documents having higher overall scores.</a:t>
            </a:r>
          </a:p>
          <a:p>
            <a:pPr algn="l">
              <a:buFont typeface="Arial" panose="020B0604020202020204" pitchFamily="34" charset="0"/>
              <a:buChar char="•"/>
            </a:pPr>
            <a:r>
              <a:rPr lang="en-US" b="0" i="0" dirty="0">
                <a:solidFill>
                  <a:srgbClr val="D4D1CB"/>
                </a:solidFill>
                <a:effectLst/>
                <a:latin typeface="Google Sans"/>
              </a:rPr>
              <a:t>May not handle synonyms well: TF-IDF does not distinguish between synonyms, which can affect its performance in certain</a:t>
            </a:r>
          </a:p>
          <a:p>
            <a:endParaRPr lang="en-US" dirty="0"/>
          </a:p>
        </p:txBody>
      </p:sp>
    </p:spTree>
    <p:extLst>
      <p:ext uri="{BB962C8B-B14F-4D97-AF65-F5344CB8AC3E}">
        <p14:creationId xmlns:p14="http://schemas.microsoft.com/office/powerpoint/2010/main" val="148895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BBD-6F96-D5EA-688F-48C34CDAAD50}"/>
              </a:ext>
            </a:extLst>
          </p:cNvPr>
          <p:cNvSpPr>
            <a:spLocks noGrp="1"/>
          </p:cNvSpPr>
          <p:nvPr>
            <p:ph type="title"/>
          </p:nvPr>
        </p:nvSpPr>
        <p:spPr/>
        <p:txBody>
          <a:bodyPr/>
          <a:lstStyle/>
          <a:p>
            <a:r>
              <a:rPr lang="en-US" b="0" i="0" dirty="0">
                <a:solidFill>
                  <a:srgbClr val="D4D1CB"/>
                </a:solidFill>
                <a:effectLst/>
                <a:latin typeface="Google Sans"/>
              </a:rPr>
              <a:t>Applications of TF-IDF Encoding:</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3A06F1F9-AF2F-9B81-47E6-CDD2FF991B99}"/>
              </a:ext>
            </a:extLst>
          </p:cNvPr>
          <p:cNvSpPr>
            <a:spLocks noGrp="1"/>
          </p:cNvSpPr>
          <p:nvPr>
            <p:ph idx="1"/>
          </p:nvPr>
        </p:nvSpPr>
        <p:spPr/>
        <p:txBody>
          <a:bodyPr>
            <a:normAutofit lnSpcReduction="10000"/>
          </a:bodyPr>
          <a:lstStyle/>
          <a:p>
            <a:pPr algn="l"/>
            <a:r>
              <a:rPr lang="en-US" b="0" i="0" dirty="0">
                <a:solidFill>
                  <a:srgbClr val="D4D1CB"/>
                </a:solidFill>
                <a:effectLst/>
                <a:latin typeface="Google Sans"/>
              </a:rPr>
              <a:t>TF-IDF encoding is used in a variety of applications, including:</a:t>
            </a:r>
          </a:p>
          <a:p>
            <a:pPr algn="l">
              <a:buFont typeface="Arial" panose="020B0604020202020204" pitchFamily="34" charset="0"/>
              <a:buChar char="•"/>
            </a:pPr>
            <a:r>
              <a:rPr lang="en-US" b="0" i="0" dirty="0">
                <a:solidFill>
                  <a:srgbClr val="D4D1CB"/>
                </a:solidFill>
                <a:effectLst/>
                <a:latin typeface="Google Sans"/>
              </a:rPr>
              <a:t>Information retrieval: TF-IDF is used to rank documents in search results based on their relevance to a query.</a:t>
            </a:r>
          </a:p>
          <a:p>
            <a:pPr algn="l">
              <a:buFont typeface="Arial" panose="020B0604020202020204" pitchFamily="34" charset="0"/>
              <a:buChar char="•"/>
            </a:pPr>
            <a:r>
              <a:rPr lang="en-US" b="0" i="0" dirty="0">
                <a:solidFill>
                  <a:srgbClr val="D4D1CB"/>
                </a:solidFill>
                <a:effectLst/>
                <a:latin typeface="Google Sans"/>
              </a:rPr>
              <a:t>Document summarization: TF-IDF is used to identify the most important words in a document and generate a summary of the document.</a:t>
            </a:r>
          </a:p>
          <a:p>
            <a:pPr algn="l">
              <a:buFont typeface="Arial" panose="020B0604020202020204" pitchFamily="34" charset="0"/>
              <a:buChar char="•"/>
            </a:pPr>
            <a:r>
              <a:rPr lang="en-US" b="0" i="0" dirty="0">
                <a:solidFill>
                  <a:srgbClr val="D4D1CB"/>
                </a:solidFill>
                <a:effectLst/>
                <a:latin typeface="Google Sans"/>
              </a:rPr>
              <a:t>Text classification: TF-IDF is used to classify text documents into different categories.</a:t>
            </a:r>
          </a:p>
          <a:p>
            <a:pPr algn="l">
              <a:buFont typeface="Arial" panose="020B0604020202020204" pitchFamily="34" charset="0"/>
              <a:buChar char="•"/>
            </a:pPr>
            <a:r>
              <a:rPr lang="en-US" b="0" i="0" dirty="0">
                <a:solidFill>
                  <a:srgbClr val="D4D1CB"/>
                </a:solidFill>
                <a:effectLst/>
                <a:latin typeface="Google Sans"/>
              </a:rPr>
              <a:t>Recommendation systems: TF-IDF is used to recommend documents to users based on their similarity to documents they have liked in the past.</a:t>
            </a:r>
          </a:p>
          <a:p>
            <a:endParaRPr lang="en-US" dirty="0"/>
          </a:p>
        </p:txBody>
      </p:sp>
    </p:spTree>
    <p:extLst>
      <p:ext uri="{BB962C8B-B14F-4D97-AF65-F5344CB8AC3E}">
        <p14:creationId xmlns:p14="http://schemas.microsoft.com/office/powerpoint/2010/main" val="331164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0385-1E83-3249-99A9-6E2AE4F30EE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DF9695D-18CB-5DB5-74E0-CDFC347D9243}"/>
              </a:ext>
            </a:extLst>
          </p:cNvPr>
          <p:cNvSpPr>
            <a:spLocks noGrp="1"/>
          </p:cNvSpPr>
          <p:nvPr>
            <p:ph idx="1"/>
          </p:nvPr>
        </p:nvSpPr>
        <p:spPr/>
        <p:txBody>
          <a:bodyPr/>
          <a:lstStyle/>
          <a:p>
            <a:r>
              <a:rPr lang="en-US" b="0" i="0" dirty="0">
                <a:solidFill>
                  <a:srgbClr val="D4D1CB"/>
                </a:solidFill>
                <a:effectLst/>
                <a:latin typeface="Google Sans"/>
              </a:rPr>
              <a:t>Consider the following two documents:</a:t>
            </a:r>
            <a:br>
              <a:rPr lang="en-US" b="0" i="0" dirty="0">
                <a:solidFill>
                  <a:srgbClr val="D4D1CB"/>
                </a:solidFill>
                <a:effectLst/>
                <a:latin typeface="Google Sans"/>
              </a:rPr>
            </a:br>
            <a:r>
              <a:rPr lang="en-US" b="0" i="0" dirty="0">
                <a:solidFill>
                  <a:srgbClr val="BCB6AE"/>
                </a:solidFill>
                <a:effectLst/>
                <a:latin typeface="Google Sans Mono"/>
              </a:rPr>
              <a:t>Document 1: "The cat sat on the mat." </a:t>
            </a:r>
            <a:br>
              <a:rPr lang="en-US" b="0" i="0" dirty="0">
                <a:solidFill>
                  <a:srgbClr val="BCB6AE"/>
                </a:solidFill>
                <a:effectLst/>
                <a:latin typeface="Google Sans Mono"/>
              </a:rPr>
            </a:br>
            <a:r>
              <a:rPr lang="en-US" b="0" i="0" dirty="0">
                <a:solidFill>
                  <a:srgbClr val="BCB6AE"/>
                </a:solidFill>
                <a:effectLst/>
                <a:latin typeface="Google Sans Mono"/>
              </a:rPr>
              <a:t>Document 2: "dog chased the cat.“</a:t>
            </a:r>
          </a:p>
          <a:p>
            <a:endParaRPr lang="en-US" dirty="0"/>
          </a:p>
        </p:txBody>
      </p:sp>
      <p:graphicFrame>
        <p:nvGraphicFramePr>
          <p:cNvPr id="4" name="Content Placeholder 3">
            <a:extLst>
              <a:ext uri="{FF2B5EF4-FFF2-40B4-BE49-F238E27FC236}">
                <a16:creationId xmlns:a16="http://schemas.microsoft.com/office/drawing/2014/main" id="{D5578442-A7A7-80EF-9C66-A090DA0DFE4C}"/>
              </a:ext>
            </a:extLst>
          </p:cNvPr>
          <p:cNvGraphicFramePr>
            <a:graphicFrameLocks/>
          </p:cNvGraphicFramePr>
          <p:nvPr>
            <p:extLst>
              <p:ext uri="{D42A27DB-BD31-4B8C-83A1-F6EECF244321}">
                <p14:modId xmlns:p14="http://schemas.microsoft.com/office/powerpoint/2010/main" val="564935087"/>
              </p:ext>
            </p:extLst>
          </p:nvPr>
        </p:nvGraphicFramePr>
        <p:xfrm>
          <a:off x="6241774" y="2514599"/>
          <a:ext cx="3279913" cy="4313582"/>
        </p:xfrm>
        <a:graphic>
          <a:graphicData uri="http://schemas.openxmlformats.org/drawingml/2006/table">
            <a:tbl>
              <a:tblPr>
                <a:tableStyleId>{5940675A-B579-460E-94D1-54222C63F5DA}</a:tableStyleId>
              </a:tblPr>
              <a:tblGrid>
                <a:gridCol w="1102139">
                  <a:extLst>
                    <a:ext uri="{9D8B030D-6E8A-4147-A177-3AD203B41FA5}">
                      <a16:colId xmlns:a16="http://schemas.microsoft.com/office/drawing/2014/main" val="2630039726"/>
                    </a:ext>
                  </a:extLst>
                </a:gridCol>
                <a:gridCol w="1088887">
                  <a:extLst>
                    <a:ext uri="{9D8B030D-6E8A-4147-A177-3AD203B41FA5}">
                      <a16:colId xmlns:a16="http://schemas.microsoft.com/office/drawing/2014/main" val="2972008803"/>
                    </a:ext>
                  </a:extLst>
                </a:gridCol>
                <a:gridCol w="1088887">
                  <a:extLst>
                    <a:ext uri="{9D8B030D-6E8A-4147-A177-3AD203B41FA5}">
                      <a16:colId xmlns:a16="http://schemas.microsoft.com/office/drawing/2014/main" val="3389208790"/>
                    </a:ext>
                  </a:extLst>
                </a:gridCol>
              </a:tblGrid>
              <a:tr h="555738">
                <a:tc>
                  <a:txBody>
                    <a:bodyPr/>
                    <a:lstStyle/>
                    <a:p>
                      <a:pPr algn="l"/>
                      <a:r>
                        <a:rPr lang="en-US" sz="1100" b="0" dirty="0">
                          <a:effectLst/>
                        </a:rPr>
                        <a:t>Word</a:t>
                      </a:r>
                      <a:endParaRPr lang="en-US" sz="1100" b="0" dirty="0">
                        <a:effectLst/>
                        <a:latin typeface="Google Sans"/>
                      </a:endParaRPr>
                    </a:p>
                  </a:txBody>
                  <a:tcPr marL="57501" marR="57501" marT="28750" marB="28750" anchor="ctr"/>
                </a:tc>
                <a:tc>
                  <a:txBody>
                    <a:bodyPr/>
                    <a:lstStyle/>
                    <a:p>
                      <a:pPr algn="l"/>
                      <a:r>
                        <a:rPr lang="en-US" sz="1100" b="0" dirty="0">
                          <a:effectLst/>
                        </a:rPr>
                        <a:t>Document 1</a:t>
                      </a:r>
                      <a:endParaRPr lang="en-US" sz="1100" b="0" dirty="0">
                        <a:effectLst/>
                        <a:latin typeface="Google Sans"/>
                      </a:endParaRPr>
                    </a:p>
                  </a:txBody>
                  <a:tcPr marL="57501" marR="57501" marT="28750" marB="28750" anchor="ctr"/>
                </a:tc>
                <a:tc>
                  <a:txBody>
                    <a:bodyPr/>
                    <a:lstStyle/>
                    <a:p>
                      <a:pPr algn="l"/>
                      <a:r>
                        <a:rPr lang="en-US" sz="1100" b="0">
                          <a:effectLst/>
                        </a:rPr>
                        <a:t>Document 2</a:t>
                      </a:r>
                      <a:endParaRPr lang="en-US" sz="1100" b="0">
                        <a:effectLst/>
                        <a:latin typeface="Google Sans"/>
                      </a:endParaRPr>
                    </a:p>
                  </a:txBody>
                  <a:tcPr marL="57501" marR="57501" marT="28750" marB="28750" anchor="ctr"/>
                </a:tc>
                <a:extLst>
                  <a:ext uri="{0D108BD9-81ED-4DB2-BD59-A6C34878D82A}">
                    <a16:rowId xmlns:a16="http://schemas.microsoft.com/office/drawing/2014/main" val="2113960021"/>
                  </a:ext>
                </a:extLst>
              </a:tr>
              <a:tr h="502810">
                <a:tc>
                  <a:txBody>
                    <a:bodyPr/>
                    <a:lstStyle/>
                    <a:p>
                      <a:r>
                        <a:rPr lang="en-US" sz="1100" b="0" dirty="0">
                          <a:effectLst/>
                        </a:rPr>
                        <a:t>the</a:t>
                      </a:r>
                      <a:endParaRPr lang="en-US" sz="1100" b="0" dirty="0">
                        <a:effectLst/>
                        <a:latin typeface="Google Sans"/>
                      </a:endParaRPr>
                    </a:p>
                  </a:txBody>
                  <a:tcPr marL="95834" marR="95834" marT="95834" marB="95834" anchor="ctr"/>
                </a:tc>
                <a:tc>
                  <a:txBody>
                    <a:bodyPr/>
                    <a:lstStyle/>
                    <a:p>
                      <a:r>
                        <a:rPr lang="en-US" sz="1100" b="0" dirty="0">
                          <a:effectLst/>
                        </a:rPr>
                        <a:t>2</a:t>
                      </a:r>
                      <a:endParaRPr lang="en-US" sz="1100" b="0" dirty="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extLst>
                  <a:ext uri="{0D108BD9-81ED-4DB2-BD59-A6C34878D82A}">
                    <a16:rowId xmlns:a16="http://schemas.microsoft.com/office/drawing/2014/main" val="3150331034"/>
                  </a:ext>
                </a:extLst>
              </a:tr>
              <a:tr h="502810">
                <a:tc>
                  <a:txBody>
                    <a:bodyPr/>
                    <a:lstStyle/>
                    <a:p>
                      <a:r>
                        <a:rPr lang="en-US" sz="1100" b="0">
                          <a:effectLst/>
                        </a:rPr>
                        <a:t>cat</a:t>
                      </a:r>
                      <a:endParaRPr lang="en-US" sz="1100" b="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extLst>
                  <a:ext uri="{0D108BD9-81ED-4DB2-BD59-A6C34878D82A}">
                    <a16:rowId xmlns:a16="http://schemas.microsoft.com/office/drawing/2014/main" val="2320803216"/>
                  </a:ext>
                </a:extLst>
              </a:tr>
              <a:tr h="502810">
                <a:tc>
                  <a:txBody>
                    <a:bodyPr/>
                    <a:lstStyle/>
                    <a:p>
                      <a:r>
                        <a:rPr lang="en-US" sz="1100" b="0" dirty="0">
                          <a:effectLst/>
                        </a:rPr>
                        <a:t>sat</a:t>
                      </a:r>
                      <a:endParaRPr lang="en-US" sz="1100" b="0" dirty="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tc>
                  <a:txBody>
                    <a:bodyPr/>
                    <a:lstStyle/>
                    <a:p>
                      <a:r>
                        <a:rPr lang="en-US" sz="1100" b="0">
                          <a:effectLst/>
                        </a:rPr>
                        <a:t>0</a:t>
                      </a:r>
                      <a:endParaRPr lang="en-US" sz="1100" b="0">
                        <a:effectLst/>
                        <a:latin typeface="Google Sans"/>
                      </a:endParaRPr>
                    </a:p>
                  </a:txBody>
                  <a:tcPr marL="95834" marR="95834" marT="95834" marB="95834" anchor="ctr"/>
                </a:tc>
                <a:extLst>
                  <a:ext uri="{0D108BD9-81ED-4DB2-BD59-A6C34878D82A}">
                    <a16:rowId xmlns:a16="http://schemas.microsoft.com/office/drawing/2014/main" val="2601500124"/>
                  </a:ext>
                </a:extLst>
              </a:tr>
              <a:tr h="502810">
                <a:tc>
                  <a:txBody>
                    <a:bodyPr/>
                    <a:lstStyle/>
                    <a:p>
                      <a:r>
                        <a:rPr lang="en-US" sz="1100" b="0">
                          <a:effectLst/>
                        </a:rPr>
                        <a:t>on</a:t>
                      </a:r>
                      <a:endParaRPr lang="en-US" sz="1100" b="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tc>
                  <a:txBody>
                    <a:bodyPr/>
                    <a:lstStyle/>
                    <a:p>
                      <a:r>
                        <a:rPr lang="en-US" sz="1100" b="0">
                          <a:effectLst/>
                        </a:rPr>
                        <a:t>0</a:t>
                      </a:r>
                      <a:endParaRPr lang="en-US" sz="1100" b="0">
                        <a:effectLst/>
                        <a:latin typeface="Google Sans"/>
                      </a:endParaRPr>
                    </a:p>
                  </a:txBody>
                  <a:tcPr marL="95834" marR="95834" marT="95834" marB="95834" anchor="ctr"/>
                </a:tc>
                <a:extLst>
                  <a:ext uri="{0D108BD9-81ED-4DB2-BD59-A6C34878D82A}">
                    <a16:rowId xmlns:a16="http://schemas.microsoft.com/office/drawing/2014/main" val="681925327"/>
                  </a:ext>
                </a:extLst>
              </a:tr>
              <a:tr h="502810">
                <a:tc>
                  <a:txBody>
                    <a:bodyPr/>
                    <a:lstStyle/>
                    <a:p>
                      <a:r>
                        <a:rPr lang="en-US" sz="1100" b="0">
                          <a:effectLst/>
                        </a:rPr>
                        <a:t>mat</a:t>
                      </a:r>
                      <a:endParaRPr lang="en-US" sz="1100" b="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tc>
                  <a:txBody>
                    <a:bodyPr/>
                    <a:lstStyle/>
                    <a:p>
                      <a:r>
                        <a:rPr lang="en-US" sz="1100" b="0">
                          <a:effectLst/>
                        </a:rPr>
                        <a:t>0</a:t>
                      </a:r>
                      <a:endParaRPr lang="en-US" sz="1100" b="0">
                        <a:effectLst/>
                        <a:latin typeface="Google Sans"/>
                      </a:endParaRPr>
                    </a:p>
                  </a:txBody>
                  <a:tcPr marL="95834" marR="95834" marT="95834" marB="95834" anchor="ctr"/>
                </a:tc>
                <a:extLst>
                  <a:ext uri="{0D108BD9-81ED-4DB2-BD59-A6C34878D82A}">
                    <a16:rowId xmlns:a16="http://schemas.microsoft.com/office/drawing/2014/main" val="3344692369"/>
                  </a:ext>
                </a:extLst>
              </a:tr>
              <a:tr h="502810">
                <a:tc>
                  <a:txBody>
                    <a:bodyPr/>
                    <a:lstStyle/>
                    <a:p>
                      <a:r>
                        <a:rPr lang="en-US" sz="1100" b="0">
                          <a:effectLst/>
                        </a:rPr>
                        <a:t>dog</a:t>
                      </a:r>
                      <a:endParaRPr lang="en-US" sz="1100" b="0">
                        <a:effectLst/>
                        <a:latin typeface="Google Sans"/>
                      </a:endParaRPr>
                    </a:p>
                  </a:txBody>
                  <a:tcPr marL="95834" marR="95834" marT="95834" marB="95834" anchor="ctr"/>
                </a:tc>
                <a:tc>
                  <a:txBody>
                    <a:bodyPr/>
                    <a:lstStyle/>
                    <a:p>
                      <a:r>
                        <a:rPr lang="en-US" sz="1100" b="0">
                          <a:effectLst/>
                        </a:rPr>
                        <a:t>0</a:t>
                      </a:r>
                      <a:endParaRPr lang="en-US" sz="1100" b="0">
                        <a:effectLst/>
                        <a:latin typeface="Google Sans"/>
                      </a:endParaRPr>
                    </a:p>
                  </a:txBody>
                  <a:tcPr marL="95834" marR="95834" marT="95834" marB="95834" anchor="ctr"/>
                </a:tc>
                <a:tc>
                  <a:txBody>
                    <a:bodyPr/>
                    <a:lstStyle/>
                    <a:p>
                      <a:r>
                        <a:rPr lang="en-US" sz="1100" b="0">
                          <a:effectLst/>
                        </a:rPr>
                        <a:t>1</a:t>
                      </a:r>
                      <a:endParaRPr lang="en-US" sz="1100" b="0">
                        <a:effectLst/>
                        <a:latin typeface="Google Sans"/>
                      </a:endParaRPr>
                    </a:p>
                  </a:txBody>
                  <a:tcPr marL="95834" marR="95834" marT="95834" marB="95834" anchor="ctr"/>
                </a:tc>
                <a:extLst>
                  <a:ext uri="{0D108BD9-81ED-4DB2-BD59-A6C34878D82A}">
                    <a16:rowId xmlns:a16="http://schemas.microsoft.com/office/drawing/2014/main" val="3760808009"/>
                  </a:ext>
                </a:extLst>
              </a:tr>
              <a:tr h="740984">
                <a:tc>
                  <a:txBody>
                    <a:bodyPr/>
                    <a:lstStyle/>
                    <a:p>
                      <a:r>
                        <a:rPr lang="en-US" sz="1100" b="0">
                          <a:effectLst/>
                        </a:rPr>
                        <a:t>chased</a:t>
                      </a:r>
                      <a:endParaRPr lang="en-US" sz="1100" b="0">
                        <a:effectLst/>
                        <a:latin typeface="Google Sans"/>
                      </a:endParaRPr>
                    </a:p>
                  </a:txBody>
                  <a:tcPr marL="95834" marR="95834" marT="95834" marB="95834" anchor="ctr"/>
                </a:tc>
                <a:tc>
                  <a:txBody>
                    <a:bodyPr/>
                    <a:lstStyle/>
                    <a:p>
                      <a:r>
                        <a:rPr lang="en-US" sz="1100" b="0">
                          <a:effectLst/>
                        </a:rPr>
                        <a:t>0</a:t>
                      </a:r>
                      <a:endParaRPr lang="en-US" sz="1100" b="0">
                        <a:effectLst/>
                        <a:latin typeface="Google Sans"/>
                      </a:endParaRPr>
                    </a:p>
                  </a:txBody>
                  <a:tcPr marL="95834" marR="95834" marT="95834" marB="95834" anchor="ctr"/>
                </a:tc>
                <a:tc>
                  <a:txBody>
                    <a:bodyPr/>
                    <a:lstStyle/>
                    <a:p>
                      <a:r>
                        <a:rPr lang="en-US" sz="1100" b="0" dirty="0">
                          <a:effectLst/>
                        </a:rPr>
                        <a:t>1</a:t>
                      </a:r>
                      <a:endParaRPr lang="en-US" sz="1100" b="0" dirty="0">
                        <a:effectLst/>
                        <a:latin typeface="Google Sans"/>
                      </a:endParaRPr>
                    </a:p>
                  </a:txBody>
                  <a:tcPr marL="95834" marR="95834" marT="95834" marB="95834" anchor="ctr"/>
                </a:tc>
                <a:extLst>
                  <a:ext uri="{0D108BD9-81ED-4DB2-BD59-A6C34878D82A}">
                    <a16:rowId xmlns:a16="http://schemas.microsoft.com/office/drawing/2014/main" val="3476370385"/>
                  </a:ext>
                </a:extLst>
              </a:tr>
            </a:tbl>
          </a:graphicData>
        </a:graphic>
      </p:graphicFrame>
      <p:graphicFrame>
        <p:nvGraphicFramePr>
          <p:cNvPr id="5" name="Table 4">
            <a:extLst>
              <a:ext uri="{FF2B5EF4-FFF2-40B4-BE49-F238E27FC236}">
                <a16:creationId xmlns:a16="http://schemas.microsoft.com/office/drawing/2014/main" id="{EA7DE666-216F-1B2A-8EBB-10706E692AC8}"/>
              </a:ext>
            </a:extLst>
          </p:cNvPr>
          <p:cNvGraphicFramePr>
            <a:graphicFrameLocks noGrp="1"/>
          </p:cNvGraphicFramePr>
          <p:nvPr>
            <p:extLst>
              <p:ext uri="{D42A27DB-BD31-4B8C-83A1-F6EECF244321}">
                <p14:modId xmlns:p14="http://schemas.microsoft.com/office/powerpoint/2010/main" val="2699256085"/>
              </p:ext>
            </p:extLst>
          </p:nvPr>
        </p:nvGraphicFramePr>
        <p:xfrm>
          <a:off x="9521686" y="2514599"/>
          <a:ext cx="2113723" cy="4356224"/>
        </p:xfrm>
        <a:graphic>
          <a:graphicData uri="http://schemas.openxmlformats.org/drawingml/2006/table">
            <a:tbl>
              <a:tblPr>
                <a:tableStyleId>{5940675A-B579-460E-94D1-54222C63F5DA}</a:tableStyleId>
              </a:tblPr>
              <a:tblGrid>
                <a:gridCol w="1199079">
                  <a:extLst>
                    <a:ext uri="{9D8B030D-6E8A-4147-A177-3AD203B41FA5}">
                      <a16:colId xmlns:a16="http://schemas.microsoft.com/office/drawing/2014/main" val="2766049101"/>
                    </a:ext>
                  </a:extLst>
                </a:gridCol>
                <a:gridCol w="914644">
                  <a:extLst>
                    <a:ext uri="{9D8B030D-6E8A-4147-A177-3AD203B41FA5}">
                      <a16:colId xmlns:a16="http://schemas.microsoft.com/office/drawing/2014/main" val="3561501512"/>
                    </a:ext>
                  </a:extLst>
                </a:gridCol>
              </a:tblGrid>
              <a:tr h="345630">
                <a:tc>
                  <a:txBody>
                    <a:bodyPr/>
                    <a:lstStyle/>
                    <a:p>
                      <a:pPr algn="l"/>
                      <a:r>
                        <a:rPr lang="en-US" sz="1050" b="0" dirty="0">
                          <a:effectLst/>
                        </a:rPr>
                        <a:t>Document 1 (TF)</a:t>
                      </a:r>
                      <a:endParaRPr lang="en-US" sz="1050" b="0" dirty="0">
                        <a:effectLst/>
                        <a:latin typeface="Google Sans"/>
                      </a:endParaRPr>
                    </a:p>
                  </a:txBody>
                  <a:tcPr marL="38412" marR="38412" marT="19206" marB="19206" anchor="ctr"/>
                </a:tc>
                <a:tc>
                  <a:txBody>
                    <a:bodyPr/>
                    <a:lstStyle/>
                    <a:p>
                      <a:pPr algn="l"/>
                      <a:r>
                        <a:rPr lang="en-US" sz="1050" b="0" dirty="0">
                          <a:effectLst/>
                        </a:rPr>
                        <a:t>Document 2 (TF)</a:t>
                      </a:r>
                      <a:endParaRPr lang="en-US" sz="1050" b="0" dirty="0">
                        <a:effectLst/>
                        <a:latin typeface="Google Sans"/>
                      </a:endParaRPr>
                    </a:p>
                  </a:txBody>
                  <a:tcPr marL="38412" marR="38412" marT="19206" marB="19206" anchor="ctr"/>
                </a:tc>
                <a:extLst>
                  <a:ext uri="{0D108BD9-81ED-4DB2-BD59-A6C34878D82A}">
                    <a16:rowId xmlns:a16="http://schemas.microsoft.com/office/drawing/2014/main" val="3060123145"/>
                  </a:ext>
                </a:extLst>
              </a:tr>
              <a:tr h="633302">
                <a:tc>
                  <a:txBody>
                    <a:bodyPr/>
                    <a:lstStyle/>
                    <a:p>
                      <a:r>
                        <a:rPr lang="en-US" sz="1100" b="0" dirty="0">
                          <a:effectLst/>
                        </a:rPr>
                        <a:t>0.16666666666666666</a:t>
                      </a:r>
                      <a:endParaRPr lang="en-US" sz="1100" b="0" dirty="0">
                        <a:effectLst/>
                        <a:latin typeface="Google Sans"/>
                      </a:endParaRPr>
                    </a:p>
                  </a:txBody>
                  <a:tcPr marL="64020" marR="64020" marT="64020" marB="64020" anchor="ctr"/>
                </a:tc>
                <a:tc>
                  <a:txBody>
                    <a:bodyPr/>
                    <a:lstStyle/>
                    <a:p>
                      <a:r>
                        <a:rPr lang="en-US" sz="1100" b="0" dirty="0">
                          <a:effectLst/>
                        </a:rPr>
                        <a:t>0.2</a:t>
                      </a:r>
                      <a:endParaRPr lang="en-US" sz="1100" b="0" dirty="0">
                        <a:effectLst/>
                        <a:latin typeface="Google Sans"/>
                      </a:endParaRPr>
                    </a:p>
                  </a:txBody>
                  <a:tcPr marL="64020" marR="64020" marT="64020" marB="64020" anchor="ctr"/>
                </a:tc>
                <a:extLst>
                  <a:ext uri="{0D108BD9-81ED-4DB2-BD59-A6C34878D82A}">
                    <a16:rowId xmlns:a16="http://schemas.microsoft.com/office/drawing/2014/main" val="3635521412"/>
                  </a:ext>
                </a:extLst>
              </a:tr>
              <a:tr h="633302">
                <a:tc>
                  <a:txBody>
                    <a:bodyPr/>
                    <a:lstStyle/>
                    <a:p>
                      <a:r>
                        <a:rPr lang="en-US" sz="1100" b="0" dirty="0">
                          <a:effectLst/>
                        </a:rPr>
                        <a:t>0.16666666666666666</a:t>
                      </a:r>
                      <a:endParaRPr lang="en-US" sz="1100" b="0" dirty="0">
                        <a:effectLst/>
                        <a:latin typeface="Google Sans"/>
                      </a:endParaRPr>
                    </a:p>
                  </a:txBody>
                  <a:tcPr marL="64020" marR="64020" marT="64020" marB="64020" anchor="ctr"/>
                </a:tc>
                <a:tc>
                  <a:txBody>
                    <a:bodyPr/>
                    <a:lstStyle/>
                    <a:p>
                      <a:r>
                        <a:rPr lang="en-US" sz="1100" b="0">
                          <a:effectLst/>
                        </a:rPr>
                        <a:t>0.2</a:t>
                      </a:r>
                      <a:endParaRPr lang="en-US" sz="1100" b="0">
                        <a:effectLst/>
                        <a:latin typeface="Google Sans"/>
                      </a:endParaRPr>
                    </a:p>
                  </a:txBody>
                  <a:tcPr marL="64020" marR="64020" marT="64020" marB="64020" anchor="ctr"/>
                </a:tc>
                <a:extLst>
                  <a:ext uri="{0D108BD9-81ED-4DB2-BD59-A6C34878D82A}">
                    <a16:rowId xmlns:a16="http://schemas.microsoft.com/office/drawing/2014/main" val="2812045798"/>
                  </a:ext>
                </a:extLst>
              </a:tr>
              <a:tr h="633302">
                <a:tc>
                  <a:txBody>
                    <a:bodyPr/>
                    <a:lstStyle/>
                    <a:p>
                      <a:r>
                        <a:rPr lang="en-US" sz="1100" b="0" dirty="0">
                          <a:effectLst/>
                        </a:rPr>
                        <a:t>0.16666666666666666</a:t>
                      </a:r>
                      <a:endParaRPr lang="en-US" sz="1100" b="0" dirty="0">
                        <a:effectLst/>
                        <a:latin typeface="Google Sans"/>
                      </a:endParaRPr>
                    </a:p>
                  </a:txBody>
                  <a:tcPr marL="64020" marR="64020" marT="64020" marB="64020" anchor="ctr"/>
                </a:tc>
                <a:tc>
                  <a:txBody>
                    <a:bodyPr/>
                    <a:lstStyle/>
                    <a:p>
                      <a:r>
                        <a:rPr lang="en-US" sz="1100" b="0" dirty="0">
                          <a:effectLst/>
                        </a:rPr>
                        <a:t>0</a:t>
                      </a:r>
                      <a:endParaRPr lang="en-US" sz="1100" b="0" dirty="0">
                        <a:effectLst/>
                        <a:latin typeface="Google Sans"/>
                      </a:endParaRPr>
                    </a:p>
                  </a:txBody>
                  <a:tcPr marL="64020" marR="64020" marT="64020" marB="64020" anchor="ctr"/>
                </a:tc>
                <a:extLst>
                  <a:ext uri="{0D108BD9-81ED-4DB2-BD59-A6C34878D82A}">
                    <a16:rowId xmlns:a16="http://schemas.microsoft.com/office/drawing/2014/main" val="1364199142"/>
                  </a:ext>
                </a:extLst>
              </a:tr>
              <a:tr h="633302">
                <a:tc>
                  <a:txBody>
                    <a:bodyPr/>
                    <a:lstStyle/>
                    <a:p>
                      <a:r>
                        <a:rPr lang="en-US" sz="1100" b="0">
                          <a:effectLst/>
                        </a:rPr>
                        <a:t>0.16666666666666666</a:t>
                      </a:r>
                      <a:endParaRPr lang="en-US" sz="1100" b="0">
                        <a:effectLst/>
                        <a:latin typeface="Google Sans"/>
                      </a:endParaRPr>
                    </a:p>
                  </a:txBody>
                  <a:tcPr marL="64020" marR="64020" marT="64020" marB="64020" anchor="ctr"/>
                </a:tc>
                <a:tc>
                  <a:txBody>
                    <a:bodyPr/>
                    <a:lstStyle/>
                    <a:p>
                      <a:r>
                        <a:rPr lang="en-US" sz="1100" b="0" dirty="0">
                          <a:effectLst/>
                        </a:rPr>
                        <a:t>0</a:t>
                      </a:r>
                      <a:endParaRPr lang="en-US" sz="1100" b="0" dirty="0">
                        <a:effectLst/>
                        <a:latin typeface="Google Sans"/>
                      </a:endParaRPr>
                    </a:p>
                  </a:txBody>
                  <a:tcPr marL="64020" marR="64020" marT="64020" marB="64020" anchor="ctr"/>
                </a:tc>
                <a:extLst>
                  <a:ext uri="{0D108BD9-81ED-4DB2-BD59-A6C34878D82A}">
                    <a16:rowId xmlns:a16="http://schemas.microsoft.com/office/drawing/2014/main" val="3636018428"/>
                  </a:ext>
                </a:extLst>
              </a:tr>
              <a:tr h="633302">
                <a:tc>
                  <a:txBody>
                    <a:bodyPr/>
                    <a:lstStyle/>
                    <a:p>
                      <a:r>
                        <a:rPr lang="en-US" sz="1100" b="0" dirty="0">
                          <a:effectLst/>
                        </a:rPr>
                        <a:t>0.16666666666666666</a:t>
                      </a:r>
                      <a:endParaRPr lang="en-US" sz="1100" b="0" dirty="0">
                        <a:effectLst/>
                        <a:latin typeface="Google Sans"/>
                      </a:endParaRPr>
                    </a:p>
                  </a:txBody>
                  <a:tcPr marL="64020" marR="64020" marT="64020" marB="64020" anchor="ctr"/>
                </a:tc>
                <a:tc>
                  <a:txBody>
                    <a:bodyPr/>
                    <a:lstStyle/>
                    <a:p>
                      <a:r>
                        <a:rPr lang="en-US" sz="1100" b="0" dirty="0">
                          <a:effectLst/>
                        </a:rPr>
                        <a:t>0</a:t>
                      </a:r>
                      <a:endParaRPr lang="en-US" sz="1100" b="0" dirty="0">
                        <a:effectLst/>
                        <a:latin typeface="Google Sans"/>
                      </a:endParaRPr>
                    </a:p>
                  </a:txBody>
                  <a:tcPr marL="64020" marR="64020" marT="64020" marB="64020" anchor="ctr"/>
                </a:tc>
                <a:extLst>
                  <a:ext uri="{0D108BD9-81ED-4DB2-BD59-A6C34878D82A}">
                    <a16:rowId xmlns:a16="http://schemas.microsoft.com/office/drawing/2014/main" val="134410220"/>
                  </a:ext>
                </a:extLst>
              </a:tr>
              <a:tr h="334140">
                <a:tc>
                  <a:txBody>
                    <a:bodyPr/>
                    <a:lstStyle/>
                    <a:p>
                      <a:r>
                        <a:rPr lang="en-US" sz="1100" b="0" dirty="0">
                          <a:effectLst/>
                        </a:rPr>
                        <a:t>0</a:t>
                      </a:r>
                      <a:endParaRPr lang="en-US" sz="1100" b="0" dirty="0">
                        <a:effectLst/>
                        <a:latin typeface="Google Sans"/>
                      </a:endParaRPr>
                    </a:p>
                  </a:txBody>
                  <a:tcPr marL="64020" marR="64020" marT="64020" marB="64020" anchor="ctr"/>
                </a:tc>
                <a:tc>
                  <a:txBody>
                    <a:bodyPr/>
                    <a:lstStyle/>
                    <a:p>
                      <a:r>
                        <a:rPr lang="en-US" sz="1100" b="0" dirty="0">
                          <a:effectLst/>
                        </a:rPr>
                        <a:t>0.2</a:t>
                      </a:r>
                      <a:endParaRPr lang="en-US" sz="1100" b="0" dirty="0">
                        <a:effectLst/>
                        <a:latin typeface="Google Sans"/>
                      </a:endParaRPr>
                    </a:p>
                  </a:txBody>
                  <a:tcPr marL="64020" marR="64020" marT="64020" marB="64020" anchor="ctr"/>
                </a:tc>
                <a:extLst>
                  <a:ext uri="{0D108BD9-81ED-4DB2-BD59-A6C34878D82A}">
                    <a16:rowId xmlns:a16="http://schemas.microsoft.com/office/drawing/2014/main" val="776599637"/>
                  </a:ext>
                </a:extLst>
              </a:tr>
              <a:tr h="497122">
                <a:tc>
                  <a:txBody>
                    <a:bodyPr/>
                    <a:lstStyle/>
                    <a:p>
                      <a:r>
                        <a:rPr lang="en-US" sz="1100" b="0" dirty="0">
                          <a:effectLst/>
                        </a:rPr>
                        <a:t>0</a:t>
                      </a:r>
                      <a:endParaRPr lang="en-US" sz="1100" b="0" dirty="0">
                        <a:effectLst/>
                        <a:latin typeface="Google Sans"/>
                      </a:endParaRPr>
                    </a:p>
                  </a:txBody>
                  <a:tcPr marL="64020" marR="64020" marT="64020" marB="64020" anchor="ctr"/>
                </a:tc>
                <a:tc>
                  <a:txBody>
                    <a:bodyPr/>
                    <a:lstStyle/>
                    <a:p>
                      <a:r>
                        <a:rPr lang="en-US" sz="1100" b="0" dirty="0">
                          <a:effectLst/>
                        </a:rPr>
                        <a:t>0.2</a:t>
                      </a:r>
                      <a:endParaRPr lang="en-US" sz="1100" b="0" dirty="0">
                        <a:effectLst/>
                        <a:latin typeface="Google Sans"/>
                      </a:endParaRPr>
                    </a:p>
                  </a:txBody>
                  <a:tcPr marL="64020" marR="64020" marT="64020" marB="64020" anchor="ctr"/>
                </a:tc>
                <a:extLst>
                  <a:ext uri="{0D108BD9-81ED-4DB2-BD59-A6C34878D82A}">
                    <a16:rowId xmlns:a16="http://schemas.microsoft.com/office/drawing/2014/main" val="851416341"/>
                  </a:ext>
                </a:extLst>
              </a:tr>
            </a:tbl>
          </a:graphicData>
        </a:graphic>
      </p:graphicFrame>
    </p:spTree>
    <p:extLst>
      <p:ext uri="{BB962C8B-B14F-4D97-AF65-F5344CB8AC3E}">
        <p14:creationId xmlns:p14="http://schemas.microsoft.com/office/powerpoint/2010/main" val="55993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74CE-56E9-5B62-AD33-DCEFC2E10913}"/>
              </a:ext>
            </a:extLst>
          </p:cNvPr>
          <p:cNvSpPr>
            <a:spLocks noGrp="1"/>
          </p:cNvSpPr>
          <p:nvPr>
            <p:ph type="title"/>
          </p:nvPr>
        </p:nvSpPr>
        <p:spPr/>
        <p:txBody>
          <a:bodyPr/>
          <a:lstStyle/>
          <a:p>
            <a:r>
              <a:rPr lang="en-US" dirty="0"/>
              <a:t>Contd.</a:t>
            </a:r>
          </a:p>
        </p:txBody>
      </p:sp>
      <p:graphicFrame>
        <p:nvGraphicFramePr>
          <p:cNvPr id="4" name="Content Placeholder 3">
            <a:extLst>
              <a:ext uri="{FF2B5EF4-FFF2-40B4-BE49-F238E27FC236}">
                <a16:creationId xmlns:a16="http://schemas.microsoft.com/office/drawing/2014/main" id="{D09E4231-9FF0-74B5-CBE0-CC500DE00D80}"/>
              </a:ext>
            </a:extLst>
          </p:cNvPr>
          <p:cNvGraphicFramePr>
            <a:graphicFrameLocks noGrp="1"/>
          </p:cNvGraphicFramePr>
          <p:nvPr>
            <p:ph idx="1"/>
            <p:extLst>
              <p:ext uri="{D42A27DB-BD31-4B8C-83A1-F6EECF244321}">
                <p14:modId xmlns:p14="http://schemas.microsoft.com/office/powerpoint/2010/main" val="3502108208"/>
              </p:ext>
            </p:extLst>
          </p:nvPr>
        </p:nvGraphicFramePr>
        <p:xfrm>
          <a:off x="1933866" y="2090531"/>
          <a:ext cx="4705579" cy="3277344"/>
        </p:xfrm>
        <a:graphic>
          <a:graphicData uri="http://schemas.openxmlformats.org/drawingml/2006/table">
            <a:tbl>
              <a:tblPr>
                <a:tableStyleId>{5940675A-B579-460E-94D1-54222C63F5DA}</a:tableStyleId>
              </a:tblPr>
              <a:tblGrid>
                <a:gridCol w="2392485">
                  <a:extLst>
                    <a:ext uri="{9D8B030D-6E8A-4147-A177-3AD203B41FA5}">
                      <a16:colId xmlns:a16="http://schemas.microsoft.com/office/drawing/2014/main" val="3935390918"/>
                    </a:ext>
                  </a:extLst>
                </a:gridCol>
                <a:gridCol w="2313094">
                  <a:extLst>
                    <a:ext uri="{9D8B030D-6E8A-4147-A177-3AD203B41FA5}">
                      <a16:colId xmlns:a16="http://schemas.microsoft.com/office/drawing/2014/main" val="639061971"/>
                    </a:ext>
                  </a:extLst>
                </a:gridCol>
              </a:tblGrid>
              <a:tr h="255520">
                <a:tc>
                  <a:txBody>
                    <a:bodyPr/>
                    <a:lstStyle/>
                    <a:p>
                      <a:pPr algn="l"/>
                      <a:r>
                        <a:rPr lang="en-US" sz="1200" b="0">
                          <a:effectLst/>
                        </a:rPr>
                        <a:t>Word</a:t>
                      </a:r>
                      <a:endParaRPr lang="en-US" sz="1200" b="0">
                        <a:effectLst/>
                        <a:latin typeface="Google Sans"/>
                      </a:endParaRPr>
                    </a:p>
                  </a:txBody>
                  <a:tcPr marL="60861" marR="60861" marT="30431" marB="30431" anchor="ctr"/>
                </a:tc>
                <a:tc>
                  <a:txBody>
                    <a:bodyPr/>
                    <a:lstStyle/>
                    <a:p>
                      <a:pPr algn="l"/>
                      <a:r>
                        <a:rPr lang="en-US" sz="1200" b="0">
                          <a:effectLst/>
                        </a:rPr>
                        <a:t>DF</a:t>
                      </a:r>
                      <a:endParaRPr lang="en-US" sz="1200" b="0">
                        <a:effectLst/>
                        <a:latin typeface="Google Sans"/>
                      </a:endParaRPr>
                    </a:p>
                  </a:txBody>
                  <a:tcPr marL="60861" marR="60861" marT="30431" marB="30431" anchor="ctr"/>
                </a:tc>
                <a:extLst>
                  <a:ext uri="{0D108BD9-81ED-4DB2-BD59-A6C34878D82A}">
                    <a16:rowId xmlns:a16="http://schemas.microsoft.com/office/drawing/2014/main" val="169242357"/>
                  </a:ext>
                </a:extLst>
              </a:tr>
              <a:tr h="404390">
                <a:tc>
                  <a:txBody>
                    <a:bodyPr/>
                    <a:lstStyle/>
                    <a:p>
                      <a:r>
                        <a:rPr lang="en-US" sz="1200" b="0">
                          <a:effectLst/>
                        </a:rPr>
                        <a:t>The</a:t>
                      </a:r>
                      <a:endParaRPr lang="en-US" sz="1200" b="0">
                        <a:effectLst/>
                        <a:latin typeface="Google Sans"/>
                      </a:endParaRPr>
                    </a:p>
                  </a:txBody>
                  <a:tcPr marL="101435" marR="101435" marT="101435" marB="101435" anchor="ctr"/>
                </a:tc>
                <a:tc>
                  <a:txBody>
                    <a:bodyPr/>
                    <a:lstStyle/>
                    <a:p>
                      <a:r>
                        <a:rPr lang="en-US" sz="1200" b="0">
                          <a:effectLst/>
                        </a:rPr>
                        <a:t>2</a:t>
                      </a:r>
                      <a:endParaRPr lang="en-US" sz="1200" b="0">
                        <a:effectLst/>
                        <a:latin typeface="Google Sans"/>
                      </a:endParaRPr>
                    </a:p>
                  </a:txBody>
                  <a:tcPr marL="101435" marR="101435" marT="101435" marB="101435" anchor="ctr"/>
                </a:tc>
                <a:extLst>
                  <a:ext uri="{0D108BD9-81ED-4DB2-BD59-A6C34878D82A}">
                    <a16:rowId xmlns:a16="http://schemas.microsoft.com/office/drawing/2014/main" val="1635316340"/>
                  </a:ext>
                </a:extLst>
              </a:tr>
              <a:tr h="404390">
                <a:tc>
                  <a:txBody>
                    <a:bodyPr/>
                    <a:lstStyle/>
                    <a:p>
                      <a:r>
                        <a:rPr lang="en-US" sz="1200" b="0">
                          <a:effectLst/>
                        </a:rPr>
                        <a:t>cat</a:t>
                      </a:r>
                      <a:endParaRPr lang="en-US" sz="1200" b="0">
                        <a:effectLst/>
                        <a:latin typeface="Google Sans"/>
                      </a:endParaRPr>
                    </a:p>
                  </a:txBody>
                  <a:tcPr marL="101435" marR="101435" marT="101435" marB="101435" anchor="ctr"/>
                </a:tc>
                <a:tc>
                  <a:txBody>
                    <a:bodyPr/>
                    <a:lstStyle/>
                    <a:p>
                      <a:r>
                        <a:rPr lang="en-US" sz="1200" b="0">
                          <a:effectLst/>
                        </a:rPr>
                        <a:t>2</a:t>
                      </a:r>
                      <a:endParaRPr lang="en-US" sz="1200" b="0">
                        <a:effectLst/>
                        <a:latin typeface="Google Sans"/>
                      </a:endParaRPr>
                    </a:p>
                  </a:txBody>
                  <a:tcPr marL="101435" marR="101435" marT="101435" marB="101435" anchor="ctr"/>
                </a:tc>
                <a:extLst>
                  <a:ext uri="{0D108BD9-81ED-4DB2-BD59-A6C34878D82A}">
                    <a16:rowId xmlns:a16="http://schemas.microsoft.com/office/drawing/2014/main" val="2314075223"/>
                  </a:ext>
                </a:extLst>
              </a:tr>
              <a:tr h="404390">
                <a:tc>
                  <a:txBody>
                    <a:bodyPr/>
                    <a:lstStyle/>
                    <a:p>
                      <a:r>
                        <a:rPr lang="en-US" sz="1200" b="0">
                          <a:effectLst/>
                        </a:rPr>
                        <a:t>sat</a:t>
                      </a:r>
                      <a:endParaRPr lang="en-US" sz="1200" b="0">
                        <a:effectLst/>
                        <a:latin typeface="Google Sans"/>
                      </a:endParaRPr>
                    </a:p>
                  </a:txBody>
                  <a:tcPr marL="101435" marR="101435" marT="101435" marB="101435" anchor="ctr"/>
                </a:tc>
                <a:tc>
                  <a:txBody>
                    <a:bodyPr/>
                    <a:lstStyle/>
                    <a:p>
                      <a:r>
                        <a:rPr lang="en-US" sz="1200" b="0">
                          <a:effectLst/>
                        </a:rPr>
                        <a:t>1</a:t>
                      </a:r>
                      <a:endParaRPr lang="en-US" sz="1200" b="0">
                        <a:effectLst/>
                        <a:latin typeface="Google Sans"/>
                      </a:endParaRPr>
                    </a:p>
                  </a:txBody>
                  <a:tcPr marL="101435" marR="101435" marT="101435" marB="101435" anchor="ctr"/>
                </a:tc>
                <a:extLst>
                  <a:ext uri="{0D108BD9-81ED-4DB2-BD59-A6C34878D82A}">
                    <a16:rowId xmlns:a16="http://schemas.microsoft.com/office/drawing/2014/main" val="3566288438"/>
                  </a:ext>
                </a:extLst>
              </a:tr>
              <a:tr h="404390">
                <a:tc>
                  <a:txBody>
                    <a:bodyPr/>
                    <a:lstStyle/>
                    <a:p>
                      <a:r>
                        <a:rPr lang="en-US" sz="1200" b="0">
                          <a:effectLst/>
                        </a:rPr>
                        <a:t>on</a:t>
                      </a:r>
                      <a:endParaRPr lang="en-US" sz="1200" b="0">
                        <a:effectLst/>
                        <a:latin typeface="Google Sans"/>
                      </a:endParaRPr>
                    </a:p>
                  </a:txBody>
                  <a:tcPr marL="101435" marR="101435" marT="101435" marB="101435" anchor="ctr"/>
                </a:tc>
                <a:tc>
                  <a:txBody>
                    <a:bodyPr/>
                    <a:lstStyle/>
                    <a:p>
                      <a:r>
                        <a:rPr lang="en-US" sz="1200" b="0">
                          <a:effectLst/>
                        </a:rPr>
                        <a:t>1</a:t>
                      </a:r>
                      <a:endParaRPr lang="en-US" sz="1200" b="0">
                        <a:effectLst/>
                        <a:latin typeface="Google Sans"/>
                      </a:endParaRPr>
                    </a:p>
                  </a:txBody>
                  <a:tcPr marL="101435" marR="101435" marT="101435" marB="101435" anchor="ctr"/>
                </a:tc>
                <a:extLst>
                  <a:ext uri="{0D108BD9-81ED-4DB2-BD59-A6C34878D82A}">
                    <a16:rowId xmlns:a16="http://schemas.microsoft.com/office/drawing/2014/main" val="41576025"/>
                  </a:ext>
                </a:extLst>
              </a:tr>
              <a:tr h="404390">
                <a:tc>
                  <a:txBody>
                    <a:bodyPr/>
                    <a:lstStyle/>
                    <a:p>
                      <a:r>
                        <a:rPr lang="en-US" sz="1200" b="0">
                          <a:effectLst/>
                        </a:rPr>
                        <a:t>mat</a:t>
                      </a:r>
                      <a:endParaRPr lang="en-US" sz="1200" b="0">
                        <a:effectLst/>
                        <a:latin typeface="Google Sans"/>
                      </a:endParaRPr>
                    </a:p>
                  </a:txBody>
                  <a:tcPr marL="101435" marR="101435" marT="101435" marB="101435" anchor="ctr"/>
                </a:tc>
                <a:tc>
                  <a:txBody>
                    <a:bodyPr/>
                    <a:lstStyle/>
                    <a:p>
                      <a:r>
                        <a:rPr lang="en-US" sz="1200" b="0">
                          <a:effectLst/>
                        </a:rPr>
                        <a:t>1</a:t>
                      </a:r>
                      <a:endParaRPr lang="en-US" sz="1200" b="0">
                        <a:effectLst/>
                        <a:latin typeface="Google Sans"/>
                      </a:endParaRPr>
                    </a:p>
                  </a:txBody>
                  <a:tcPr marL="101435" marR="101435" marT="101435" marB="101435" anchor="ctr"/>
                </a:tc>
                <a:extLst>
                  <a:ext uri="{0D108BD9-81ED-4DB2-BD59-A6C34878D82A}">
                    <a16:rowId xmlns:a16="http://schemas.microsoft.com/office/drawing/2014/main" val="362670728"/>
                  </a:ext>
                </a:extLst>
              </a:tr>
              <a:tr h="404390">
                <a:tc>
                  <a:txBody>
                    <a:bodyPr/>
                    <a:lstStyle/>
                    <a:p>
                      <a:r>
                        <a:rPr lang="en-US" sz="1200" b="0">
                          <a:effectLst/>
                        </a:rPr>
                        <a:t>dog</a:t>
                      </a:r>
                      <a:endParaRPr lang="en-US" sz="1200" b="0">
                        <a:effectLst/>
                        <a:latin typeface="Google Sans"/>
                      </a:endParaRPr>
                    </a:p>
                  </a:txBody>
                  <a:tcPr marL="101435" marR="101435" marT="101435" marB="101435" anchor="ctr"/>
                </a:tc>
                <a:tc>
                  <a:txBody>
                    <a:bodyPr/>
                    <a:lstStyle/>
                    <a:p>
                      <a:r>
                        <a:rPr lang="en-US" sz="1200" b="0">
                          <a:effectLst/>
                        </a:rPr>
                        <a:t>1</a:t>
                      </a:r>
                      <a:endParaRPr lang="en-US" sz="1200" b="0">
                        <a:effectLst/>
                        <a:latin typeface="Google Sans"/>
                      </a:endParaRPr>
                    </a:p>
                  </a:txBody>
                  <a:tcPr marL="101435" marR="101435" marT="101435" marB="101435" anchor="ctr"/>
                </a:tc>
                <a:extLst>
                  <a:ext uri="{0D108BD9-81ED-4DB2-BD59-A6C34878D82A}">
                    <a16:rowId xmlns:a16="http://schemas.microsoft.com/office/drawing/2014/main" val="3146336917"/>
                  </a:ext>
                </a:extLst>
              </a:tr>
              <a:tr h="595484">
                <a:tc>
                  <a:txBody>
                    <a:bodyPr/>
                    <a:lstStyle/>
                    <a:p>
                      <a:r>
                        <a:rPr lang="en-US" sz="1200" b="0" dirty="0">
                          <a:effectLst/>
                        </a:rPr>
                        <a:t>chased</a:t>
                      </a:r>
                      <a:endParaRPr lang="en-US" sz="1200" b="0" dirty="0">
                        <a:effectLst/>
                        <a:latin typeface="Google Sans"/>
                      </a:endParaRPr>
                    </a:p>
                  </a:txBody>
                  <a:tcPr marL="101435" marR="101435" marT="101435" marB="101435" anchor="ctr"/>
                </a:tc>
                <a:tc>
                  <a:txBody>
                    <a:bodyPr/>
                    <a:lstStyle/>
                    <a:p>
                      <a:r>
                        <a:rPr lang="en-US" sz="1200" b="0" dirty="0">
                          <a:effectLst/>
                        </a:rPr>
                        <a:t>1</a:t>
                      </a:r>
                      <a:endParaRPr lang="en-US" sz="1200" b="0" dirty="0">
                        <a:effectLst/>
                        <a:latin typeface="Google Sans"/>
                      </a:endParaRPr>
                    </a:p>
                  </a:txBody>
                  <a:tcPr marL="101435" marR="101435" marT="101435" marB="101435" anchor="ctr"/>
                </a:tc>
                <a:extLst>
                  <a:ext uri="{0D108BD9-81ED-4DB2-BD59-A6C34878D82A}">
                    <a16:rowId xmlns:a16="http://schemas.microsoft.com/office/drawing/2014/main" val="2308752812"/>
                  </a:ext>
                </a:extLst>
              </a:tr>
            </a:tbl>
          </a:graphicData>
        </a:graphic>
      </p:graphicFrame>
      <p:graphicFrame>
        <p:nvGraphicFramePr>
          <p:cNvPr id="5" name="Table 4">
            <a:extLst>
              <a:ext uri="{FF2B5EF4-FFF2-40B4-BE49-F238E27FC236}">
                <a16:creationId xmlns:a16="http://schemas.microsoft.com/office/drawing/2014/main" id="{0D01803C-BAB7-FD20-4593-C9775B7BBCD9}"/>
              </a:ext>
            </a:extLst>
          </p:cNvPr>
          <p:cNvGraphicFramePr>
            <a:graphicFrameLocks noGrp="1"/>
          </p:cNvGraphicFramePr>
          <p:nvPr>
            <p:extLst>
              <p:ext uri="{D42A27DB-BD31-4B8C-83A1-F6EECF244321}">
                <p14:modId xmlns:p14="http://schemas.microsoft.com/office/powerpoint/2010/main" val="2623256825"/>
              </p:ext>
            </p:extLst>
          </p:nvPr>
        </p:nvGraphicFramePr>
        <p:xfrm>
          <a:off x="6639445" y="2090531"/>
          <a:ext cx="2438293" cy="3352870"/>
        </p:xfrm>
        <a:graphic>
          <a:graphicData uri="http://schemas.openxmlformats.org/drawingml/2006/table">
            <a:tbl>
              <a:tblPr>
                <a:tableStyleId>{5940675A-B579-460E-94D1-54222C63F5DA}</a:tableStyleId>
              </a:tblPr>
              <a:tblGrid>
                <a:gridCol w="2438293">
                  <a:extLst>
                    <a:ext uri="{9D8B030D-6E8A-4147-A177-3AD203B41FA5}">
                      <a16:colId xmlns:a16="http://schemas.microsoft.com/office/drawing/2014/main" val="711743707"/>
                    </a:ext>
                  </a:extLst>
                </a:gridCol>
              </a:tblGrid>
              <a:tr h="530568">
                <a:tc>
                  <a:txBody>
                    <a:bodyPr/>
                    <a:lstStyle/>
                    <a:p>
                      <a:pPr algn="l"/>
                      <a:r>
                        <a:rPr lang="en-US" sz="1100" b="0" dirty="0">
                          <a:effectLst/>
                        </a:rPr>
                        <a:t>IDF</a:t>
                      </a:r>
                      <a:endParaRPr lang="en-US" sz="1100" b="0" dirty="0">
                        <a:effectLst/>
                        <a:latin typeface="Google Sans"/>
                      </a:endParaRPr>
                    </a:p>
                  </a:txBody>
                  <a:tcPr marL="45061" marR="45061" marT="22530" marB="22530" anchor="ctr"/>
                </a:tc>
                <a:extLst>
                  <a:ext uri="{0D108BD9-81ED-4DB2-BD59-A6C34878D82A}">
                    <a16:rowId xmlns:a16="http://schemas.microsoft.com/office/drawing/2014/main" val="959643123"/>
                  </a:ext>
                </a:extLst>
              </a:tr>
              <a:tr h="403186">
                <a:tc>
                  <a:txBody>
                    <a:bodyPr/>
                    <a:lstStyle/>
                    <a:p>
                      <a:r>
                        <a:rPr lang="en-US" sz="1100" b="0" dirty="0">
                          <a:effectLst/>
                        </a:rPr>
                        <a:t>0</a:t>
                      </a:r>
                      <a:endParaRPr lang="en-US" sz="1100" b="0" dirty="0">
                        <a:effectLst/>
                        <a:latin typeface="Google Sans"/>
                      </a:endParaRPr>
                    </a:p>
                  </a:txBody>
                  <a:tcPr marL="75101" marR="75101" marT="75101" marB="75101" anchor="ctr"/>
                </a:tc>
                <a:extLst>
                  <a:ext uri="{0D108BD9-81ED-4DB2-BD59-A6C34878D82A}">
                    <a16:rowId xmlns:a16="http://schemas.microsoft.com/office/drawing/2014/main" val="623523377"/>
                  </a:ext>
                </a:extLst>
              </a:tr>
              <a:tr h="403186">
                <a:tc>
                  <a:txBody>
                    <a:bodyPr/>
                    <a:lstStyle/>
                    <a:p>
                      <a:r>
                        <a:rPr lang="en-US" sz="1100" b="0" dirty="0">
                          <a:effectLst/>
                        </a:rPr>
                        <a:t>0</a:t>
                      </a:r>
                      <a:endParaRPr lang="en-US" sz="1100" b="0" dirty="0">
                        <a:effectLst/>
                        <a:latin typeface="Google Sans"/>
                      </a:endParaRPr>
                    </a:p>
                  </a:txBody>
                  <a:tcPr marL="75101" marR="75101" marT="75101" marB="75101" anchor="ctr"/>
                </a:tc>
                <a:extLst>
                  <a:ext uri="{0D108BD9-81ED-4DB2-BD59-A6C34878D82A}">
                    <a16:rowId xmlns:a16="http://schemas.microsoft.com/office/drawing/2014/main" val="2945419591"/>
                  </a:ext>
                </a:extLst>
              </a:tr>
              <a:tr h="403186">
                <a:tc>
                  <a:txBody>
                    <a:bodyPr/>
                    <a:lstStyle/>
                    <a:p>
                      <a:r>
                        <a:rPr lang="en-US" sz="1100" b="0">
                          <a:effectLst/>
                        </a:rPr>
                        <a:t>0.693</a:t>
                      </a:r>
                      <a:endParaRPr lang="en-US" sz="1100" b="0">
                        <a:effectLst/>
                        <a:latin typeface="Google Sans"/>
                      </a:endParaRPr>
                    </a:p>
                  </a:txBody>
                  <a:tcPr marL="75101" marR="75101" marT="75101" marB="75101" anchor="ctr"/>
                </a:tc>
                <a:extLst>
                  <a:ext uri="{0D108BD9-81ED-4DB2-BD59-A6C34878D82A}">
                    <a16:rowId xmlns:a16="http://schemas.microsoft.com/office/drawing/2014/main" val="3970167737"/>
                  </a:ext>
                </a:extLst>
              </a:tr>
              <a:tr h="403186">
                <a:tc>
                  <a:txBody>
                    <a:bodyPr/>
                    <a:lstStyle/>
                    <a:p>
                      <a:r>
                        <a:rPr lang="en-US" sz="1100" b="0">
                          <a:effectLst/>
                        </a:rPr>
                        <a:t>0.693</a:t>
                      </a:r>
                      <a:endParaRPr lang="en-US" sz="1100" b="0">
                        <a:effectLst/>
                        <a:latin typeface="Google Sans"/>
                      </a:endParaRPr>
                    </a:p>
                  </a:txBody>
                  <a:tcPr marL="75101" marR="75101" marT="75101" marB="75101" anchor="ctr"/>
                </a:tc>
                <a:extLst>
                  <a:ext uri="{0D108BD9-81ED-4DB2-BD59-A6C34878D82A}">
                    <a16:rowId xmlns:a16="http://schemas.microsoft.com/office/drawing/2014/main" val="3074163062"/>
                  </a:ext>
                </a:extLst>
              </a:tr>
              <a:tr h="403186">
                <a:tc>
                  <a:txBody>
                    <a:bodyPr/>
                    <a:lstStyle/>
                    <a:p>
                      <a:r>
                        <a:rPr lang="en-US" sz="1100" b="0">
                          <a:effectLst/>
                        </a:rPr>
                        <a:t>0.693</a:t>
                      </a:r>
                      <a:endParaRPr lang="en-US" sz="1100" b="0">
                        <a:effectLst/>
                        <a:latin typeface="Google Sans"/>
                      </a:endParaRPr>
                    </a:p>
                  </a:txBody>
                  <a:tcPr marL="75101" marR="75101" marT="75101" marB="75101" anchor="ctr"/>
                </a:tc>
                <a:extLst>
                  <a:ext uri="{0D108BD9-81ED-4DB2-BD59-A6C34878D82A}">
                    <a16:rowId xmlns:a16="http://schemas.microsoft.com/office/drawing/2014/main" val="1842945624"/>
                  </a:ext>
                </a:extLst>
              </a:tr>
              <a:tr h="403186">
                <a:tc>
                  <a:txBody>
                    <a:bodyPr/>
                    <a:lstStyle/>
                    <a:p>
                      <a:r>
                        <a:rPr lang="en-US" sz="1100" b="0">
                          <a:effectLst/>
                        </a:rPr>
                        <a:t>0.693</a:t>
                      </a:r>
                      <a:endParaRPr lang="en-US" sz="1100" b="0">
                        <a:effectLst/>
                        <a:latin typeface="Google Sans"/>
                      </a:endParaRPr>
                    </a:p>
                  </a:txBody>
                  <a:tcPr marL="75101" marR="75101" marT="75101" marB="75101" anchor="ctr"/>
                </a:tc>
                <a:extLst>
                  <a:ext uri="{0D108BD9-81ED-4DB2-BD59-A6C34878D82A}">
                    <a16:rowId xmlns:a16="http://schemas.microsoft.com/office/drawing/2014/main" val="2414286834"/>
                  </a:ext>
                </a:extLst>
              </a:tr>
              <a:tr h="403186">
                <a:tc>
                  <a:txBody>
                    <a:bodyPr/>
                    <a:lstStyle/>
                    <a:p>
                      <a:r>
                        <a:rPr lang="en-US" sz="1100" b="0" dirty="0">
                          <a:effectLst/>
                        </a:rPr>
                        <a:t>0.693</a:t>
                      </a:r>
                      <a:endParaRPr lang="en-US" sz="1100" b="0" dirty="0">
                        <a:effectLst/>
                        <a:latin typeface="Google Sans"/>
                      </a:endParaRPr>
                    </a:p>
                  </a:txBody>
                  <a:tcPr marL="75101" marR="75101" marT="75101" marB="75101" anchor="ctr"/>
                </a:tc>
                <a:extLst>
                  <a:ext uri="{0D108BD9-81ED-4DB2-BD59-A6C34878D82A}">
                    <a16:rowId xmlns:a16="http://schemas.microsoft.com/office/drawing/2014/main" val="1550556563"/>
                  </a:ext>
                </a:extLst>
              </a:tr>
            </a:tbl>
          </a:graphicData>
        </a:graphic>
      </p:graphicFrame>
    </p:spTree>
    <p:extLst>
      <p:ext uri="{BB962C8B-B14F-4D97-AF65-F5344CB8AC3E}">
        <p14:creationId xmlns:p14="http://schemas.microsoft.com/office/powerpoint/2010/main" val="280163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A7C2-0007-6BCC-706F-C41381B4DEE3}"/>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4C3C6E8B-C9F7-4A21-AEB3-AF33610D00DD}"/>
              </a:ext>
            </a:extLst>
          </p:cNvPr>
          <p:cNvSpPr>
            <a:spLocks noGrp="1"/>
          </p:cNvSpPr>
          <p:nvPr>
            <p:ph idx="1"/>
          </p:nvPr>
        </p:nvSpPr>
        <p:spPr/>
        <p:txBody>
          <a:bodyPr/>
          <a:lstStyle/>
          <a:p>
            <a:r>
              <a:rPr lang="en-US" b="0" i="0" dirty="0">
                <a:solidFill>
                  <a:srgbClr val="D4D1CB"/>
                </a:solidFill>
                <a:effectLst/>
                <a:latin typeface="Google Sans"/>
              </a:rPr>
              <a:t>Using the formula for IDF, we get:</a:t>
            </a:r>
          </a:p>
          <a:p>
            <a:r>
              <a:rPr lang="en-US" b="0" i="0" dirty="0">
                <a:solidFill>
                  <a:srgbClr val="BCB6AE"/>
                </a:solidFill>
                <a:effectLst/>
                <a:latin typeface="Google Sans Mono"/>
              </a:rPr>
              <a:t>IDF(the) = log2(N/DF(the)) = log2(2/2) = 0</a:t>
            </a:r>
            <a:br>
              <a:rPr lang="en-US" dirty="0">
                <a:solidFill>
                  <a:srgbClr val="D4D1CB"/>
                </a:solidFill>
                <a:effectLst/>
                <a:latin typeface="Google Sans"/>
              </a:rPr>
            </a:br>
            <a:r>
              <a:rPr lang="en-US" b="0" i="0" dirty="0">
                <a:solidFill>
                  <a:srgbClr val="D4D1CB"/>
                </a:solidFill>
                <a:effectLst/>
                <a:latin typeface="Google Sans"/>
              </a:rPr>
              <a:t>Since the word "the" appears in all documents, its IDF value is 0. This indicates that the word "the" is very common and not very informative in distinguishing between the two documents</a:t>
            </a:r>
            <a:r>
              <a:rPr lang="en-US" dirty="0">
                <a:solidFill>
                  <a:srgbClr val="D4D1CB"/>
                </a:solidFill>
                <a:effectLst/>
                <a:latin typeface="Google Sans"/>
              </a:rPr>
              <a:t>.</a:t>
            </a:r>
            <a:endParaRPr lang="en-US" dirty="0"/>
          </a:p>
        </p:txBody>
      </p:sp>
    </p:spTree>
    <p:extLst>
      <p:ext uri="{BB962C8B-B14F-4D97-AF65-F5344CB8AC3E}">
        <p14:creationId xmlns:p14="http://schemas.microsoft.com/office/powerpoint/2010/main" val="140305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7BD2-F56B-8895-602B-A3E42C5FC93B}"/>
              </a:ext>
            </a:extLst>
          </p:cNvPr>
          <p:cNvSpPr>
            <a:spLocks noGrp="1"/>
          </p:cNvSpPr>
          <p:nvPr>
            <p:ph type="title"/>
          </p:nvPr>
        </p:nvSpPr>
        <p:spPr/>
        <p:txBody>
          <a:bodyPr/>
          <a:lstStyle/>
          <a:p>
            <a:r>
              <a:rPr lang="en-US" b="0" i="0" dirty="0">
                <a:solidFill>
                  <a:srgbClr val="D4D1CB"/>
                </a:solidFill>
                <a:effectLst/>
                <a:latin typeface="Google Sans"/>
              </a:rPr>
              <a:t>Index-Based Encoding</a:t>
            </a:r>
            <a:endParaRPr lang="en-US" dirty="0"/>
          </a:p>
        </p:txBody>
      </p:sp>
      <p:sp>
        <p:nvSpPr>
          <p:cNvPr id="3" name="Content Placeholder 2">
            <a:extLst>
              <a:ext uri="{FF2B5EF4-FFF2-40B4-BE49-F238E27FC236}">
                <a16:creationId xmlns:a16="http://schemas.microsoft.com/office/drawing/2014/main" id="{1A46AF79-9203-862C-7B67-41BE87CCC4B6}"/>
              </a:ext>
            </a:extLst>
          </p:cNvPr>
          <p:cNvSpPr>
            <a:spLocks noGrp="1"/>
          </p:cNvSpPr>
          <p:nvPr>
            <p:ph idx="1"/>
          </p:nvPr>
        </p:nvSpPr>
        <p:spPr/>
        <p:txBody>
          <a:bodyPr/>
          <a:lstStyle/>
          <a:p>
            <a:pPr algn="l"/>
            <a:r>
              <a:rPr lang="en-US" b="0" i="0" dirty="0">
                <a:solidFill>
                  <a:srgbClr val="D4D1CB"/>
                </a:solidFill>
                <a:effectLst/>
                <a:latin typeface="Google Sans"/>
              </a:rPr>
              <a:t>Index-based encoding, also known as one-hot encoding, is a method for representing text data in a numerical format.</a:t>
            </a:r>
          </a:p>
          <a:p>
            <a:pPr algn="l"/>
            <a:r>
              <a:rPr lang="en-US" b="0" i="0" dirty="0">
                <a:solidFill>
                  <a:srgbClr val="D4D1CB"/>
                </a:solidFill>
                <a:effectLst/>
                <a:latin typeface="Google Sans"/>
              </a:rPr>
              <a:t>• This method is simple and efficient for deep learning models.</a:t>
            </a:r>
          </a:p>
          <a:p>
            <a:pPr algn="l"/>
            <a:r>
              <a:rPr lang="en-US" b="0" i="0" dirty="0">
                <a:solidFill>
                  <a:srgbClr val="D4D1CB"/>
                </a:solidFill>
                <a:effectLst/>
                <a:latin typeface="Google Sans"/>
              </a:rPr>
              <a:t>• Each unique word or character in the vocabulary is assigned a unique index.</a:t>
            </a:r>
          </a:p>
          <a:p>
            <a:pPr algn="l"/>
            <a:r>
              <a:rPr lang="en-US" b="0" i="0" dirty="0">
                <a:solidFill>
                  <a:srgbClr val="D4D1CB"/>
                </a:solidFill>
                <a:effectLst/>
                <a:latin typeface="Google Sans"/>
              </a:rPr>
              <a:t>• Text sequences are represented as a vector of indices, where each index corresponds to a word or character in the sequence.</a:t>
            </a:r>
          </a:p>
          <a:p>
            <a:endParaRPr lang="en-US" dirty="0"/>
          </a:p>
        </p:txBody>
      </p:sp>
    </p:spTree>
    <p:extLst>
      <p:ext uri="{BB962C8B-B14F-4D97-AF65-F5344CB8AC3E}">
        <p14:creationId xmlns:p14="http://schemas.microsoft.com/office/powerpoint/2010/main" val="210249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3E8C-82EE-CE82-EBEF-DC96EAF2F2EA}"/>
              </a:ext>
            </a:extLst>
          </p:cNvPr>
          <p:cNvSpPr>
            <a:spLocks noGrp="1"/>
          </p:cNvSpPr>
          <p:nvPr>
            <p:ph type="title"/>
          </p:nvPr>
        </p:nvSpPr>
        <p:spPr/>
        <p:txBody>
          <a:bodyPr/>
          <a:lstStyle/>
          <a:p>
            <a:r>
              <a:rPr lang="en-US" dirty="0"/>
              <a:t>Contd.</a:t>
            </a:r>
          </a:p>
        </p:txBody>
      </p:sp>
      <p:graphicFrame>
        <p:nvGraphicFramePr>
          <p:cNvPr id="4" name="Content Placeholder 3">
            <a:extLst>
              <a:ext uri="{FF2B5EF4-FFF2-40B4-BE49-F238E27FC236}">
                <a16:creationId xmlns:a16="http://schemas.microsoft.com/office/drawing/2014/main" id="{1200152A-F554-7BEC-6864-4894EA4EE2C9}"/>
              </a:ext>
            </a:extLst>
          </p:cNvPr>
          <p:cNvGraphicFramePr>
            <a:graphicFrameLocks noGrp="1"/>
          </p:cNvGraphicFramePr>
          <p:nvPr>
            <p:ph idx="1"/>
            <p:extLst>
              <p:ext uri="{D42A27DB-BD31-4B8C-83A1-F6EECF244321}">
                <p14:modId xmlns:p14="http://schemas.microsoft.com/office/powerpoint/2010/main" val="1154808544"/>
              </p:ext>
            </p:extLst>
          </p:nvPr>
        </p:nvGraphicFramePr>
        <p:xfrm>
          <a:off x="0" y="1974574"/>
          <a:ext cx="12192000" cy="4883425"/>
        </p:xfrm>
        <a:graphic>
          <a:graphicData uri="http://schemas.openxmlformats.org/drawingml/2006/table">
            <a:tbl>
              <a:tblPr>
                <a:tableStyleId>{5940675A-B579-460E-94D1-54222C63F5DA}</a:tableStyleId>
              </a:tblPr>
              <a:tblGrid>
                <a:gridCol w="2438400">
                  <a:extLst>
                    <a:ext uri="{9D8B030D-6E8A-4147-A177-3AD203B41FA5}">
                      <a16:colId xmlns:a16="http://schemas.microsoft.com/office/drawing/2014/main" val="3155082671"/>
                    </a:ext>
                  </a:extLst>
                </a:gridCol>
                <a:gridCol w="2438400">
                  <a:extLst>
                    <a:ext uri="{9D8B030D-6E8A-4147-A177-3AD203B41FA5}">
                      <a16:colId xmlns:a16="http://schemas.microsoft.com/office/drawing/2014/main" val="1904045508"/>
                    </a:ext>
                  </a:extLst>
                </a:gridCol>
                <a:gridCol w="2438400">
                  <a:extLst>
                    <a:ext uri="{9D8B030D-6E8A-4147-A177-3AD203B41FA5}">
                      <a16:colId xmlns:a16="http://schemas.microsoft.com/office/drawing/2014/main" val="355535139"/>
                    </a:ext>
                  </a:extLst>
                </a:gridCol>
                <a:gridCol w="2438400">
                  <a:extLst>
                    <a:ext uri="{9D8B030D-6E8A-4147-A177-3AD203B41FA5}">
                      <a16:colId xmlns:a16="http://schemas.microsoft.com/office/drawing/2014/main" val="3377722830"/>
                    </a:ext>
                  </a:extLst>
                </a:gridCol>
                <a:gridCol w="2438400">
                  <a:extLst>
                    <a:ext uri="{9D8B030D-6E8A-4147-A177-3AD203B41FA5}">
                      <a16:colId xmlns:a16="http://schemas.microsoft.com/office/drawing/2014/main" val="3862151244"/>
                    </a:ext>
                  </a:extLst>
                </a:gridCol>
              </a:tblGrid>
              <a:tr h="477744">
                <a:tc>
                  <a:txBody>
                    <a:bodyPr/>
                    <a:lstStyle/>
                    <a:p>
                      <a:pPr algn="l"/>
                      <a:r>
                        <a:rPr lang="en-US" sz="1100" b="0" dirty="0">
                          <a:effectLst/>
                        </a:rPr>
                        <a:t>Word</a:t>
                      </a:r>
                      <a:endParaRPr lang="en-US" sz="1100" b="0" dirty="0">
                        <a:effectLst/>
                        <a:latin typeface="Google Sans"/>
                      </a:endParaRPr>
                    </a:p>
                  </a:txBody>
                  <a:tcPr marL="43192" marR="43192" marT="21596" marB="21596" anchor="ctr"/>
                </a:tc>
                <a:tc>
                  <a:txBody>
                    <a:bodyPr/>
                    <a:lstStyle/>
                    <a:p>
                      <a:pPr algn="l"/>
                      <a:r>
                        <a:rPr lang="en-US" sz="1100" b="0">
                          <a:effectLst/>
                        </a:rPr>
                        <a:t>Document 1 (TF)</a:t>
                      </a:r>
                      <a:endParaRPr lang="en-US" sz="1100" b="0">
                        <a:effectLst/>
                        <a:latin typeface="Google Sans"/>
                      </a:endParaRPr>
                    </a:p>
                  </a:txBody>
                  <a:tcPr marL="43192" marR="43192" marT="21596" marB="21596" anchor="ctr"/>
                </a:tc>
                <a:tc>
                  <a:txBody>
                    <a:bodyPr/>
                    <a:lstStyle/>
                    <a:p>
                      <a:pPr algn="l"/>
                      <a:r>
                        <a:rPr lang="en-US" sz="1100" b="0">
                          <a:effectLst/>
                        </a:rPr>
                        <a:t>Document 2 (TF)</a:t>
                      </a:r>
                      <a:endParaRPr lang="en-US" sz="1100" b="0">
                        <a:effectLst/>
                        <a:latin typeface="Google Sans"/>
                      </a:endParaRPr>
                    </a:p>
                  </a:txBody>
                  <a:tcPr marL="43192" marR="43192" marT="21596" marB="21596" anchor="ctr"/>
                </a:tc>
                <a:tc>
                  <a:txBody>
                    <a:bodyPr/>
                    <a:lstStyle/>
                    <a:p>
                      <a:pPr algn="l"/>
                      <a:r>
                        <a:rPr lang="en-US" sz="1100" b="0">
                          <a:effectLst/>
                        </a:rPr>
                        <a:t>Document 1 (TF-IDF)</a:t>
                      </a:r>
                      <a:endParaRPr lang="en-US" sz="1100" b="0">
                        <a:effectLst/>
                        <a:latin typeface="Google Sans"/>
                      </a:endParaRPr>
                    </a:p>
                  </a:txBody>
                  <a:tcPr marL="43192" marR="43192" marT="21596" marB="21596" anchor="ctr"/>
                </a:tc>
                <a:tc>
                  <a:txBody>
                    <a:bodyPr/>
                    <a:lstStyle/>
                    <a:p>
                      <a:pPr algn="l"/>
                      <a:r>
                        <a:rPr lang="en-US" sz="1100" b="0">
                          <a:effectLst/>
                        </a:rPr>
                        <a:t>Document 2 (TF-IDF)</a:t>
                      </a:r>
                      <a:endParaRPr lang="en-US" sz="1100" b="0">
                        <a:effectLst/>
                        <a:latin typeface="Google Sans"/>
                      </a:endParaRPr>
                    </a:p>
                  </a:txBody>
                  <a:tcPr marL="43192" marR="43192" marT="21596" marB="21596" anchor="ctr"/>
                </a:tc>
                <a:extLst>
                  <a:ext uri="{0D108BD9-81ED-4DB2-BD59-A6C34878D82A}">
                    <a16:rowId xmlns:a16="http://schemas.microsoft.com/office/drawing/2014/main" val="1737886535"/>
                  </a:ext>
                </a:extLst>
              </a:tr>
              <a:tr h="629383">
                <a:tc>
                  <a:txBody>
                    <a:bodyPr/>
                    <a:lstStyle/>
                    <a:p>
                      <a:r>
                        <a:rPr lang="en-US" sz="1100" b="0">
                          <a:effectLst/>
                        </a:rPr>
                        <a:t>The</a:t>
                      </a:r>
                      <a:endParaRPr lang="en-US" sz="1100" b="0">
                        <a:effectLst/>
                        <a:latin typeface="Google Sans"/>
                      </a:endParaRPr>
                    </a:p>
                  </a:txBody>
                  <a:tcPr marL="71986" marR="71986" marT="71986" marB="71986" anchor="ctr"/>
                </a:tc>
                <a:tc>
                  <a:txBody>
                    <a:bodyPr/>
                    <a:lstStyle/>
                    <a:p>
                      <a:r>
                        <a:rPr lang="en-US" sz="1100" b="0" dirty="0">
                          <a:effectLst/>
                        </a:rPr>
                        <a:t>0.16666666666666666</a:t>
                      </a:r>
                      <a:endParaRPr lang="en-US" sz="1100" b="0" dirty="0">
                        <a:effectLst/>
                        <a:latin typeface="Google Sans"/>
                      </a:endParaRPr>
                    </a:p>
                  </a:txBody>
                  <a:tcPr marL="71986" marR="71986" marT="71986" marB="71986" anchor="ctr"/>
                </a:tc>
                <a:tc>
                  <a:txBody>
                    <a:bodyPr/>
                    <a:lstStyle/>
                    <a:p>
                      <a:r>
                        <a:rPr lang="en-US" sz="1100" b="0">
                          <a:effectLst/>
                        </a:rPr>
                        <a:t>0.2</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extLst>
                  <a:ext uri="{0D108BD9-81ED-4DB2-BD59-A6C34878D82A}">
                    <a16:rowId xmlns:a16="http://schemas.microsoft.com/office/drawing/2014/main" val="3099636788"/>
                  </a:ext>
                </a:extLst>
              </a:tr>
              <a:tr h="629383">
                <a:tc>
                  <a:txBody>
                    <a:bodyPr/>
                    <a:lstStyle/>
                    <a:p>
                      <a:r>
                        <a:rPr lang="en-US" sz="1100" b="0">
                          <a:effectLst/>
                        </a:rPr>
                        <a:t>cat</a:t>
                      </a:r>
                      <a:endParaRPr lang="en-US" sz="1100" b="0">
                        <a:effectLst/>
                        <a:latin typeface="Google Sans"/>
                      </a:endParaRPr>
                    </a:p>
                  </a:txBody>
                  <a:tcPr marL="71986" marR="71986" marT="71986" marB="71986" anchor="ctr"/>
                </a:tc>
                <a:tc>
                  <a:txBody>
                    <a:bodyPr/>
                    <a:lstStyle/>
                    <a:p>
                      <a:r>
                        <a:rPr lang="en-US" sz="1100" b="0">
                          <a:effectLst/>
                        </a:rPr>
                        <a:t>0.16666666666666666</a:t>
                      </a:r>
                      <a:endParaRPr lang="en-US" sz="1100" b="0">
                        <a:effectLst/>
                        <a:latin typeface="Google Sans"/>
                      </a:endParaRPr>
                    </a:p>
                  </a:txBody>
                  <a:tcPr marL="71986" marR="71986" marT="71986" marB="71986" anchor="ctr"/>
                </a:tc>
                <a:tc>
                  <a:txBody>
                    <a:bodyPr/>
                    <a:lstStyle/>
                    <a:p>
                      <a:r>
                        <a:rPr lang="en-US" sz="1100" b="0">
                          <a:effectLst/>
                        </a:rPr>
                        <a:t>0.2</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extLst>
                  <a:ext uri="{0D108BD9-81ED-4DB2-BD59-A6C34878D82A}">
                    <a16:rowId xmlns:a16="http://schemas.microsoft.com/office/drawing/2014/main" val="1077559754"/>
                  </a:ext>
                </a:extLst>
              </a:tr>
              <a:tr h="629383">
                <a:tc>
                  <a:txBody>
                    <a:bodyPr/>
                    <a:lstStyle/>
                    <a:p>
                      <a:r>
                        <a:rPr lang="en-US" sz="1100" b="0">
                          <a:effectLst/>
                        </a:rPr>
                        <a:t>sat</a:t>
                      </a:r>
                      <a:endParaRPr lang="en-US" sz="1100" b="0">
                        <a:effectLst/>
                        <a:latin typeface="Google Sans"/>
                      </a:endParaRPr>
                    </a:p>
                  </a:txBody>
                  <a:tcPr marL="71986" marR="71986" marT="71986" marB="71986" anchor="ctr"/>
                </a:tc>
                <a:tc>
                  <a:txBody>
                    <a:bodyPr/>
                    <a:lstStyle/>
                    <a:p>
                      <a:r>
                        <a:rPr lang="en-US" sz="1100" b="0">
                          <a:effectLst/>
                        </a:rPr>
                        <a:t>0.16666666666666666</a:t>
                      </a:r>
                      <a:endParaRPr lang="en-US" sz="1100" b="0">
                        <a:effectLst/>
                        <a:latin typeface="Google Sans"/>
                      </a:endParaRPr>
                    </a:p>
                  </a:txBody>
                  <a:tcPr marL="71986" marR="71986" marT="71986" marB="71986" anchor="ctr"/>
                </a:tc>
                <a:tc>
                  <a:txBody>
                    <a:bodyPr/>
                    <a:lstStyle/>
                    <a:p>
                      <a:r>
                        <a:rPr lang="en-US" sz="1100" b="0">
                          <a:effectLst/>
                        </a:rPr>
                        <a:t>0</a:t>
                      </a:r>
                      <a:endParaRPr lang="en-US" sz="1100" b="0">
                        <a:effectLst/>
                        <a:latin typeface="Google Sans"/>
                      </a:endParaRPr>
                    </a:p>
                  </a:txBody>
                  <a:tcPr marL="71986" marR="71986" marT="71986" marB="71986" anchor="ctr"/>
                </a:tc>
                <a:tc>
                  <a:txBody>
                    <a:bodyPr/>
                    <a:lstStyle/>
                    <a:p>
                      <a:r>
                        <a:rPr lang="en-US" sz="1100" b="0">
                          <a:effectLst/>
                        </a:rPr>
                        <a:t>0.11550000000000001</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extLst>
                  <a:ext uri="{0D108BD9-81ED-4DB2-BD59-A6C34878D82A}">
                    <a16:rowId xmlns:a16="http://schemas.microsoft.com/office/drawing/2014/main" val="3145379016"/>
                  </a:ext>
                </a:extLst>
              </a:tr>
              <a:tr h="629383">
                <a:tc>
                  <a:txBody>
                    <a:bodyPr/>
                    <a:lstStyle/>
                    <a:p>
                      <a:r>
                        <a:rPr lang="en-US" sz="1100" b="0">
                          <a:effectLst/>
                        </a:rPr>
                        <a:t>on</a:t>
                      </a:r>
                      <a:endParaRPr lang="en-US" sz="1100" b="0">
                        <a:effectLst/>
                        <a:latin typeface="Google Sans"/>
                      </a:endParaRPr>
                    </a:p>
                  </a:txBody>
                  <a:tcPr marL="71986" marR="71986" marT="71986" marB="71986" anchor="ctr"/>
                </a:tc>
                <a:tc>
                  <a:txBody>
                    <a:bodyPr/>
                    <a:lstStyle/>
                    <a:p>
                      <a:r>
                        <a:rPr lang="en-US" sz="1100" b="0">
                          <a:effectLst/>
                        </a:rPr>
                        <a:t>0.16666666666666666</a:t>
                      </a:r>
                      <a:endParaRPr lang="en-US" sz="1100" b="0">
                        <a:effectLst/>
                        <a:latin typeface="Google Sans"/>
                      </a:endParaRPr>
                    </a:p>
                  </a:txBody>
                  <a:tcPr marL="71986" marR="71986" marT="71986" marB="71986" anchor="ctr"/>
                </a:tc>
                <a:tc>
                  <a:txBody>
                    <a:bodyPr/>
                    <a:lstStyle/>
                    <a:p>
                      <a:r>
                        <a:rPr lang="en-US" sz="1100" b="0">
                          <a:effectLst/>
                        </a:rPr>
                        <a:t>0</a:t>
                      </a:r>
                      <a:endParaRPr lang="en-US" sz="1100" b="0">
                        <a:effectLst/>
                        <a:latin typeface="Google Sans"/>
                      </a:endParaRPr>
                    </a:p>
                  </a:txBody>
                  <a:tcPr marL="71986" marR="71986" marT="71986" marB="71986" anchor="ctr"/>
                </a:tc>
                <a:tc>
                  <a:txBody>
                    <a:bodyPr/>
                    <a:lstStyle/>
                    <a:p>
                      <a:r>
                        <a:rPr lang="en-US" sz="1100" b="0">
                          <a:effectLst/>
                        </a:rPr>
                        <a:t>0.11550000000000001</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extLst>
                  <a:ext uri="{0D108BD9-81ED-4DB2-BD59-A6C34878D82A}">
                    <a16:rowId xmlns:a16="http://schemas.microsoft.com/office/drawing/2014/main" val="2357231272"/>
                  </a:ext>
                </a:extLst>
              </a:tr>
              <a:tr h="629383">
                <a:tc>
                  <a:txBody>
                    <a:bodyPr/>
                    <a:lstStyle/>
                    <a:p>
                      <a:r>
                        <a:rPr lang="en-US" sz="1100" b="0">
                          <a:effectLst/>
                        </a:rPr>
                        <a:t>mat</a:t>
                      </a:r>
                      <a:endParaRPr lang="en-US" sz="1100" b="0">
                        <a:effectLst/>
                        <a:latin typeface="Google Sans"/>
                      </a:endParaRPr>
                    </a:p>
                  </a:txBody>
                  <a:tcPr marL="71986" marR="71986" marT="71986" marB="71986" anchor="ctr"/>
                </a:tc>
                <a:tc>
                  <a:txBody>
                    <a:bodyPr/>
                    <a:lstStyle/>
                    <a:p>
                      <a:r>
                        <a:rPr lang="en-US" sz="1100" b="0">
                          <a:effectLst/>
                        </a:rPr>
                        <a:t>0.16666666666666666</a:t>
                      </a:r>
                      <a:endParaRPr lang="en-US" sz="1100" b="0">
                        <a:effectLst/>
                        <a:latin typeface="Google Sans"/>
                      </a:endParaRPr>
                    </a:p>
                  </a:txBody>
                  <a:tcPr marL="71986" marR="71986" marT="71986" marB="71986" anchor="ctr"/>
                </a:tc>
                <a:tc>
                  <a:txBody>
                    <a:bodyPr/>
                    <a:lstStyle/>
                    <a:p>
                      <a:r>
                        <a:rPr lang="en-US" sz="1100" b="0">
                          <a:effectLst/>
                        </a:rPr>
                        <a:t>0</a:t>
                      </a:r>
                      <a:endParaRPr lang="en-US" sz="1100" b="0">
                        <a:effectLst/>
                        <a:latin typeface="Google Sans"/>
                      </a:endParaRPr>
                    </a:p>
                  </a:txBody>
                  <a:tcPr marL="71986" marR="71986" marT="71986" marB="71986" anchor="ctr"/>
                </a:tc>
                <a:tc>
                  <a:txBody>
                    <a:bodyPr/>
                    <a:lstStyle/>
                    <a:p>
                      <a:r>
                        <a:rPr lang="en-US" sz="1100" b="0">
                          <a:effectLst/>
                        </a:rPr>
                        <a:t>0.11550000000000001</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extLst>
                  <a:ext uri="{0D108BD9-81ED-4DB2-BD59-A6C34878D82A}">
                    <a16:rowId xmlns:a16="http://schemas.microsoft.com/office/drawing/2014/main" val="136402841"/>
                  </a:ext>
                </a:extLst>
              </a:tr>
              <a:tr h="629383">
                <a:tc>
                  <a:txBody>
                    <a:bodyPr/>
                    <a:lstStyle/>
                    <a:p>
                      <a:r>
                        <a:rPr lang="en-US" sz="1100" b="0">
                          <a:effectLst/>
                        </a:rPr>
                        <a:t>dog</a:t>
                      </a:r>
                      <a:endParaRPr lang="en-US" sz="1100" b="0">
                        <a:effectLst/>
                        <a:latin typeface="Google Sans"/>
                      </a:endParaRPr>
                    </a:p>
                  </a:txBody>
                  <a:tcPr marL="71986" marR="71986" marT="71986" marB="71986" anchor="ctr"/>
                </a:tc>
                <a:tc>
                  <a:txBody>
                    <a:bodyPr/>
                    <a:lstStyle/>
                    <a:p>
                      <a:r>
                        <a:rPr lang="en-US" sz="1100" b="0">
                          <a:effectLst/>
                        </a:rPr>
                        <a:t>0</a:t>
                      </a:r>
                      <a:endParaRPr lang="en-US" sz="1100" b="0">
                        <a:effectLst/>
                        <a:latin typeface="Google Sans"/>
                      </a:endParaRPr>
                    </a:p>
                  </a:txBody>
                  <a:tcPr marL="71986" marR="71986" marT="71986" marB="71986" anchor="ctr"/>
                </a:tc>
                <a:tc>
                  <a:txBody>
                    <a:bodyPr/>
                    <a:lstStyle/>
                    <a:p>
                      <a:r>
                        <a:rPr lang="en-US" sz="1100" b="0">
                          <a:effectLst/>
                        </a:rPr>
                        <a:t>0.2</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tc>
                  <a:txBody>
                    <a:bodyPr/>
                    <a:lstStyle/>
                    <a:p>
                      <a:r>
                        <a:rPr lang="en-US" sz="1100" b="0">
                          <a:effectLst/>
                        </a:rPr>
                        <a:t>0.13860000000000002</a:t>
                      </a:r>
                      <a:endParaRPr lang="en-US" sz="1100" b="0">
                        <a:effectLst/>
                        <a:latin typeface="Google Sans"/>
                      </a:endParaRPr>
                    </a:p>
                  </a:txBody>
                  <a:tcPr marL="71986" marR="71986" marT="71986" marB="71986" anchor="ctr"/>
                </a:tc>
                <a:extLst>
                  <a:ext uri="{0D108BD9-81ED-4DB2-BD59-A6C34878D82A}">
                    <a16:rowId xmlns:a16="http://schemas.microsoft.com/office/drawing/2014/main" val="1661941388"/>
                  </a:ext>
                </a:extLst>
              </a:tr>
              <a:tr h="629383">
                <a:tc>
                  <a:txBody>
                    <a:bodyPr/>
                    <a:lstStyle/>
                    <a:p>
                      <a:r>
                        <a:rPr lang="en-US" sz="1100" b="0">
                          <a:effectLst/>
                        </a:rPr>
                        <a:t>chased</a:t>
                      </a:r>
                      <a:endParaRPr lang="en-US" sz="1100" b="0">
                        <a:effectLst/>
                        <a:latin typeface="Google Sans"/>
                      </a:endParaRPr>
                    </a:p>
                  </a:txBody>
                  <a:tcPr marL="71986" marR="71986" marT="71986" marB="71986" anchor="ctr"/>
                </a:tc>
                <a:tc>
                  <a:txBody>
                    <a:bodyPr/>
                    <a:lstStyle/>
                    <a:p>
                      <a:r>
                        <a:rPr lang="en-US" sz="1100" b="0">
                          <a:effectLst/>
                        </a:rPr>
                        <a:t>0</a:t>
                      </a:r>
                      <a:endParaRPr lang="en-US" sz="1100" b="0">
                        <a:effectLst/>
                        <a:latin typeface="Google Sans"/>
                      </a:endParaRPr>
                    </a:p>
                  </a:txBody>
                  <a:tcPr marL="71986" marR="71986" marT="71986" marB="71986" anchor="ctr"/>
                </a:tc>
                <a:tc>
                  <a:txBody>
                    <a:bodyPr/>
                    <a:lstStyle/>
                    <a:p>
                      <a:r>
                        <a:rPr lang="en-US" sz="1100" b="0">
                          <a:effectLst/>
                        </a:rPr>
                        <a:t>0.2</a:t>
                      </a:r>
                      <a:endParaRPr lang="en-US" sz="1100" b="0">
                        <a:effectLst/>
                        <a:latin typeface="Google Sans"/>
                      </a:endParaRPr>
                    </a:p>
                  </a:txBody>
                  <a:tcPr marL="71986" marR="71986" marT="71986" marB="71986" anchor="ctr"/>
                </a:tc>
                <a:tc>
                  <a:txBody>
                    <a:bodyPr/>
                    <a:lstStyle/>
                    <a:p>
                      <a:r>
                        <a:rPr lang="en-US" sz="1100" b="0">
                          <a:effectLst/>
                        </a:rPr>
                        <a:t>0.000</a:t>
                      </a:r>
                      <a:endParaRPr lang="en-US" sz="1100" b="0">
                        <a:effectLst/>
                        <a:latin typeface="Google Sans"/>
                      </a:endParaRPr>
                    </a:p>
                  </a:txBody>
                  <a:tcPr marL="71986" marR="71986" marT="71986" marB="71986" anchor="ctr"/>
                </a:tc>
                <a:tc>
                  <a:txBody>
                    <a:bodyPr/>
                    <a:lstStyle/>
                    <a:p>
                      <a:r>
                        <a:rPr lang="en-US" sz="1100" b="0" dirty="0">
                          <a:effectLst/>
                        </a:rPr>
                        <a:t>0.13860000000000002</a:t>
                      </a:r>
                      <a:endParaRPr lang="en-US" sz="1100" b="0" dirty="0">
                        <a:effectLst/>
                        <a:latin typeface="Google Sans"/>
                      </a:endParaRPr>
                    </a:p>
                  </a:txBody>
                  <a:tcPr marL="71986" marR="71986" marT="71986" marB="71986" anchor="ctr"/>
                </a:tc>
                <a:extLst>
                  <a:ext uri="{0D108BD9-81ED-4DB2-BD59-A6C34878D82A}">
                    <a16:rowId xmlns:a16="http://schemas.microsoft.com/office/drawing/2014/main" val="2256365077"/>
                  </a:ext>
                </a:extLst>
              </a:tr>
            </a:tbl>
          </a:graphicData>
        </a:graphic>
      </p:graphicFrame>
    </p:spTree>
    <p:extLst>
      <p:ext uri="{BB962C8B-B14F-4D97-AF65-F5344CB8AC3E}">
        <p14:creationId xmlns:p14="http://schemas.microsoft.com/office/powerpoint/2010/main" val="43583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D0BD-FCE9-B390-7ACE-DD680DBBAFA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0A29BAF-5310-A5DA-0BEA-898584FDA514}"/>
              </a:ext>
            </a:extLst>
          </p:cNvPr>
          <p:cNvSpPr>
            <a:spLocks noGrp="1"/>
          </p:cNvSpPr>
          <p:nvPr>
            <p:ph idx="1"/>
          </p:nvPr>
        </p:nvSpPr>
        <p:spPr/>
        <p:txBody>
          <a:bodyPr/>
          <a:lstStyle/>
          <a:p>
            <a:r>
              <a:rPr lang="en-US" b="0" i="0" dirty="0">
                <a:solidFill>
                  <a:srgbClr val="D4D1CB"/>
                </a:solidFill>
                <a:effectLst/>
                <a:latin typeface="Google Sans"/>
              </a:rPr>
              <a:t>As you can see, the TF-IDF scores for the words "sat", "on", and "mat" are higher in Document 1 because these words appear more frequently in that document.</a:t>
            </a:r>
          </a:p>
          <a:p>
            <a:r>
              <a:rPr lang="en-US" b="0" i="0" dirty="0">
                <a:solidFill>
                  <a:srgbClr val="D4D1CB"/>
                </a:solidFill>
                <a:effectLst/>
                <a:latin typeface="Google Sans"/>
              </a:rPr>
              <a:t> The TF-IDF scores for "dog" and "chased" are higher in Document 2 because these words appear more frequently in that document. </a:t>
            </a:r>
          </a:p>
          <a:p>
            <a:r>
              <a:rPr lang="en-US" b="0" i="0" dirty="0">
                <a:solidFill>
                  <a:srgbClr val="D4D1CB"/>
                </a:solidFill>
                <a:effectLst/>
                <a:latin typeface="Google Sans"/>
              </a:rPr>
              <a:t>The TF-IDF scores for "the" and "cat" are 0 in both documents because these words are common in both documents.</a:t>
            </a:r>
            <a:endParaRPr lang="en-US" dirty="0"/>
          </a:p>
        </p:txBody>
      </p:sp>
    </p:spTree>
    <p:extLst>
      <p:ext uri="{BB962C8B-B14F-4D97-AF65-F5344CB8AC3E}">
        <p14:creationId xmlns:p14="http://schemas.microsoft.com/office/powerpoint/2010/main" val="10345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52A5-0D69-935A-0E9F-522FD37EF1D5}"/>
              </a:ext>
            </a:extLst>
          </p:cNvPr>
          <p:cNvSpPr>
            <a:spLocks noGrp="1"/>
          </p:cNvSpPr>
          <p:nvPr>
            <p:ph type="title"/>
          </p:nvPr>
        </p:nvSpPr>
        <p:spPr/>
        <p:txBody>
          <a:bodyPr/>
          <a:lstStyle/>
          <a:p>
            <a:r>
              <a:rPr lang="en-US" b="0" i="0" dirty="0">
                <a:solidFill>
                  <a:srgbClr val="D4D1CB"/>
                </a:solidFill>
                <a:effectLst/>
                <a:latin typeface="Google Sans"/>
              </a:rPr>
              <a:t>Word2Vec Encoding</a:t>
            </a:r>
            <a:endParaRPr lang="en-US" dirty="0"/>
          </a:p>
        </p:txBody>
      </p:sp>
      <p:sp>
        <p:nvSpPr>
          <p:cNvPr id="3" name="Content Placeholder 2">
            <a:extLst>
              <a:ext uri="{FF2B5EF4-FFF2-40B4-BE49-F238E27FC236}">
                <a16:creationId xmlns:a16="http://schemas.microsoft.com/office/drawing/2014/main" id="{29F80F67-6786-CB98-E1DB-0A69764E61E9}"/>
              </a:ext>
            </a:extLst>
          </p:cNvPr>
          <p:cNvSpPr>
            <a:spLocks noGrp="1"/>
          </p:cNvSpPr>
          <p:nvPr>
            <p:ph idx="1"/>
          </p:nvPr>
        </p:nvSpPr>
        <p:spPr/>
        <p:txBody>
          <a:bodyPr/>
          <a:lstStyle/>
          <a:p>
            <a:r>
              <a:rPr lang="en-US" b="0" i="0" dirty="0">
                <a:solidFill>
                  <a:srgbClr val="D4D1CB"/>
                </a:solidFill>
                <a:effectLst/>
                <a:latin typeface="Google Sans"/>
              </a:rPr>
              <a:t>Word2Vec is a family of text representation techniques that embed words as vectors of numbers. </a:t>
            </a:r>
          </a:p>
          <a:p>
            <a:r>
              <a:rPr lang="en-US" b="0" i="0" dirty="0">
                <a:solidFill>
                  <a:srgbClr val="D4D1CB"/>
                </a:solidFill>
                <a:effectLst/>
                <a:latin typeface="Google Sans"/>
              </a:rPr>
              <a:t>These vectors capture the semantic relationships between words, allowing for tasks like sentiment analysis, topic modeling, and machine translation.</a:t>
            </a:r>
          </a:p>
          <a:p>
            <a:r>
              <a:rPr lang="en-US" b="0" i="0" dirty="0">
                <a:solidFill>
                  <a:srgbClr val="D4D1CB"/>
                </a:solidFill>
                <a:effectLst/>
                <a:latin typeface="Google Sans"/>
              </a:rPr>
              <a:t> Word2Vec is a family of text representation techniques that embed words as vectors of numbers. </a:t>
            </a:r>
          </a:p>
          <a:p>
            <a:r>
              <a:rPr lang="en-US" b="0" i="0" dirty="0">
                <a:solidFill>
                  <a:srgbClr val="D4D1CB"/>
                </a:solidFill>
                <a:effectLst/>
                <a:latin typeface="Google Sans"/>
              </a:rPr>
              <a:t>These vectors capture the semantic relationships between words, allowing for tasks like sentiment analysis, topic modeling, and machine translation.</a:t>
            </a:r>
            <a:endParaRPr lang="en-US" dirty="0"/>
          </a:p>
        </p:txBody>
      </p:sp>
    </p:spTree>
    <p:extLst>
      <p:ext uri="{BB962C8B-B14F-4D97-AF65-F5344CB8AC3E}">
        <p14:creationId xmlns:p14="http://schemas.microsoft.com/office/powerpoint/2010/main" val="312723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29BB-C3EB-BFFF-965F-34077DBC5E3C}"/>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64CA782-4956-A7F6-5310-E4830EFC8545}"/>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Sentiment analysis: Classifying the sentiment of text (positive, negative, neutral)</a:t>
            </a:r>
          </a:p>
          <a:p>
            <a:pPr algn="l">
              <a:buFont typeface="Arial" panose="020B0604020202020204" pitchFamily="34" charset="0"/>
              <a:buChar char="•"/>
            </a:pPr>
            <a:r>
              <a:rPr lang="en-US" b="0" i="0" dirty="0">
                <a:solidFill>
                  <a:srgbClr val="D4D1CB"/>
                </a:solidFill>
                <a:effectLst/>
                <a:latin typeface="Google Sans"/>
              </a:rPr>
              <a:t>Topic modeling: Identifying the main topics in a collection of documents</a:t>
            </a:r>
          </a:p>
          <a:p>
            <a:pPr algn="l">
              <a:buFont typeface="Arial" panose="020B0604020202020204" pitchFamily="34" charset="0"/>
              <a:buChar char="•"/>
            </a:pPr>
            <a:r>
              <a:rPr lang="en-US" b="0" i="0" dirty="0">
                <a:solidFill>
                  <a:srgbClr val="D4D1CB"/>
                </a:solidFill>
                <a:effectLst/>
                <a:latin typeface="Google Sans"/>
              </a:rPr>
              <a:t>Machine translation: Translating text from one language to another</a:t>
            </a:r>
          </a:p>
          <a:p>
            <a:pPr algn="l">
              <a:buFont typeface="Arial" panose="020B0604020202020204" pitchFamily="34" charset="0"/>
              <a:buChar char="•"/>
            </a:pPr>
            <a:r>
              <a:rPr lang="en-US" b="0" i="0" dirty="0">
                <a:solidFill>
                  <a:srgbClr val="D4D1CB"/>
                </a:solidFill>
                <a:effectLst/>
                <a:latin typeface="Google Sans"/>
              </a:rPr>
              <a:t>Recommendation systems: Recommending items to users based on their past preferences</a:t>
            </a:r>
          </a:p>
          <a:p>
            <a:pPr algn="l">
              <a:buFont typeface="Arial" panose="020B0604020202020204" pitchFamily="34" charset="0"/>
              <a:buChar char="•"/>
            </a:pPr>
            <a:r>
              <a:rPr lang="en-US" b="0" i="0" dirty="0">
                <a:solidFill>
                  <a:srgbClr val="D4D1CB"/>
                </a:solidFill>
                <a:effectLst/>
                <a:latin typeface="Google Sans"/>
              </a:rPr>
              <a:t>Information retrieval: Improving the relevance of search results</a:t>
            </a:r>
          </a:p>
          <a:p>
            <a:endParaRPr lang="en-US" dirty="0"/>
          </a:p>
        </p:txBody>
      </p:sp>
    </p:spTree>
    <p:extLst>
      <p:ext uri="{BB962C8B-B14F-4D97-AF65-F5344CB8AC3E}">
        <p14:creationId xmlns:p14="http://schemas.microsoft.com/office/powerpoint/2010/main" val="4187997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E7A1-C2B1-D43B-F9E1-58D9AA8754B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2540993-67BA-9420-8785-281F0CF272C6}"/>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Captures semantic relationships between words: Word2Vec learns vector representations that reflect the semantic similarities between words.</a:t>
            </a:r>
          </a:p>
          <a:p>
            <a:pPr algn="l">
              <a:buFont typeface="Arial" panose="020B0604020202020204" pitchFamily="34" charset="0"/>
              <a:buChar char="•"/>
            </a:pPr>
            <a:r>
              <a:rPr lang="en-US" b="0" i="0" dirty="0">
                <a:solidFill>
                  <a:srgbClr val="D4D1CB"/>
                </a:solidFill>
                <a:effectLst/>
                <a:latin typeface="Google Sans"/>
              </a:rPr>
              <a:t>Efficient to compute: Word2Vec algorithms are relatively efficient to train and use, especially when compared to other deep learning techniques.</a:t>
            </a:r>
          </a:p>
          <a:p>
            <a:pPr algn="l">
              <a:buFont typeface="Arial" panose="020B0604020202020204" pitchFamily="34" charset="0"/>
              <a:buChar char="•"/>
            </a:pPr>
            <a:r>
              <a:rPr lang="en-US" b="0" i="0" dirty="0">
                <a:solidFill>
                  <a:srgbClr val="D4D1CB"/>
                </a:solidFill>
                <a:effectLst/>
                <a:latin typeface="Google Sans"/>
              </a:rPr>
              <a:t>Versatile: Word2Vec representations can be used for a variety of NLP tasks, from sentiment analysis to machine translation.</a:t>
            </a:r>
          </a:p>
          <a:p>
            <a:endParaRPr lang="en-US" dirty="0"/>
          </a:p>
        </p:txBody>
      </p:sp>
    </p:spTree>
    <p:extLst>
      <p:ext uri="{BB962C8B-B14F-4D97-AF65-F5344CB8AC3E}">
        <p14:creationId xmlns:p14="http://schemas.microsoft.com/office/powerpoint/2010/main" val="358149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2E22-37AB-A927-89B3-2F86C2E15C33}"/>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F55D64C5-4430-9F82-3187-BEBA6474E80B}"/>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Sensitive to word order: Word2Vec algorithms do not explicitly consider word order in sentences, which can affect the quality of the representations for tasks like machine translation.</a:t>
            </a:r>
          </a:p>
          <a:p>
            <a:pPr algn="l">
              <a:buFont typeface="Arial" panose="020B0604020202020204" pitchFamily="34" charset="0"/>
              <a:buChar char="•"/>
            </a:pPr>
            <a:r>
              <a:rPr lang="en-US" b="0" i="0" dirty="0">
                <a:solidFill>
                  <a:srgbClr val="D4D1CB"/>
                </a:solidFill>
                <a:effectLst/>
                <a:latin typeface="Google Sans"/>
              </a:rPr>
              <a:t>Limited ability to handle rare words: The vector representations for rare words may not be well-learned due to limited training data.</a:t>
            </a:r>
          </a:p>
          <a:p>
            <a:pPr algn="l">
              <a:buFont typeface="Arial" panose="020B0604020202020204" pitchFamily="34" charset="0"/>
              <a:buChar char="•"/>
            </a:pPr>
            <a:r>
              <a:rPr lang="en-US" b="0" i="0" dirty="0">
                <a:solidFill>
                  <a:srgbClr val="D4D1CB"/>
                </a:solidFill>
                <a:effectLst/>
                <a:latin typeface="Google Sans"/>
              </a:rPr>
              <a:t>Can be computationally expensive for large corpora: Training Word2Vec on very large corpora can be computationally expensive, requiring significant time and hardware resources.</a:t>
            </a:r>
          </a:p>
          <a:p>
            <a:endParaRPr lang="en-US" dirty="0"/>
          </a:p>
        </p:txBody>
      </p:sp>
    </p:spTree>
    <p:extLst>
      <p:ext uri="{BB962C8B-B14F-4D97-AF65-F5344CB8AC3E}">
        <p14:creationId xmlns:p14="http://schemas.microsoft.com/office/powerpoint/2010/main" val="171406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7E59-E3C6-C520-C38D-F8AE16B61B0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E1816CD-473F-28B9-EB7E-CFFDC75F9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2339"/>
            <a:ext cx="5897217" cy="7035244"/>
          </a:xfrm>
          <a:prstGeom prst="rect">
            <a:avLst/>
          </a:prstGeom>
          <a:ln>
            <a:noFill/>
          </a:ln>
          <a:effectLst>
            <a:outerShdw blurRad="292100" dist="139700" dir="2700000" algn="tl" rotWithShape="0">
              <a:srgbClr val="333333">
                <a:alpha val="65000"/>
              </a:srgbClr>
            </a:outerShdw>
          </a:effectLst>
        </p:spPr>
      </p:pic>
      <p:pic>
        <p:nvPicPr>
          <p:cNvPr id="6" name="Content Placeholder 4">
            <a:extLst>
              <a:ext uri="{FF2B5EF4-FFF2-40B4-BE49-F238E27FC236}">
                <a16:creationId xmlns:a16="http://schemas.microsoft.com/office/drawing/2014/main" id="{47F808CE-10A8-2BED-8A38-87CAC9ECD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976" y="-162340"/>
            <a:ext cx="6421023" cy="7035245"/>
          </a:xfrm>
          <a:prstGeom prst="rect">
            <a:avLst/>
          </a:prstGeom>
        </p:spPr>
      </p:pic>
    </p:spTree>
    <p:extLst>
      <p:ext uri="{BB962C8B-B14F-4D97-AF65-F5344CB8AC3E}">
        <p14:creationId xmlns:p14="http://schemas.microsoft.com/office/powerpoint/2010/main" val="1604603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A451-A584-5AF0-EBC2-BCAC4E0C780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414E322-5E44-9F23-E552-6EDF9425B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773" y="2209"/>
            <a:ext cx="5950227" cy="6855791"/>
          </a:xfrm>
        </p:spPr>
      </p:pic>
      <p:pic>
        <p:nvPicPr>
          <p:cNvPr id="6" name="Content Placeholder 4">
            <a:extLst>
              <a:ext uri="{FF2B5EF4-FFF2-40B4-BE49-F238E27FC236}">
                <a16:creationId xmlns:a16="http://schemas.microsoft.com/office/drawing/2014/main" id="{10D5B6AF-BABA-2673-D39C-321A86CD3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3" y="-1"/>
            <a:ext cx="6271935" cy="6836461"/>
          </a:xfrm>
          <a:prstGeom prst="rect">
            <a:avLst/>
          </a:prstGeom>
        </p:spPr>
      </p:pic>
    </p:spTree>
    <p:extLst>
      <p:ext uri="{BB962C8B-B14F-4D97-AF65-F5344CB8AC3E}">
        <p14:creationId xmlns:p14="http://schemas.microsoft.com/office/powerpoint/2010/main" val="331624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6234-EEAD-44B0-449D-ECE20602551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787E1A1-86E0-B5BA-9774-D6A488D51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478" y="-33131"/>
            <a:ext cx="6228522" cy="6891131"/>
          </a:xfrm>
        </p:spPr>
      </p:pic>
      <p:pic>
        <p:nvPicPr>
          <p:cNvPr id="6" name="Content Placeholder 4">
            <a:extLst>
              <a:ext uri="{FF2B5EF4-FFF2-40B4-BE49-F238E27FC236}">
                <a16:creationId xmlns:a16="http://schemas.microsoft.com/office/drawing/2014/main" id="{930BD8B0-6B30-B7AE-A73D-EAFB1B0433F4}"/>
              </a:ext>
            </a:extLst>
          </p:cNvPr>
          <p:cNvPicPr>
            <a:picLocks noChangeAspect="1"/>
          </p:cNvPicPr>
          <p:nvPr/>
        </p:nvPicPr>
        <p:blipFill rotWithShape="1">
          <a:blip r:embed="rId3">
            <a:extLst>
              <a:ext uri="{28A0092B-C50C-407E-A947-70E740481C1C}">
                <a14:useLocalDpi xmlns:a14="http://schemas.microsoft.com/office/drawing/2010/main" val="0"/>
              </a:ext>
            </a:extLst>
          </a:blip>
          <a:srcRect t="10120" b="33705"/>
          <a:stretch/>
        </p:blipFill>
        <p:spPr>
          <a:xfrm>
            <a:off x="-30163" y="0"/>
            <a:ext cx="6271935" cy="6858000"/>
          </a:xfrm>
          <a:prstGeom prst="rect">
            <a:avLst/>
          </a:prstGeom>
        </p:spPr>
      </p:pic>
    </p:spTree>
    <p:extLst>
      <p:ext uri="{BB962C8B-B14F-4D97-AF65-F5344CB8AC3E}">
        <p14:creationId xmlns:p14="http://schemas.microsoft.com/office/powerpoint/2010/main" val="307073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D44E-0083-42B8-F1DC-1FCCB15595D5}"/>
              </a:ext>
            </a:extLst>
          </p:cNvPr>
          <p:cNvSpPr>
            <a:spLocks noGrp="1"/>
          </p:cNvSpPr>
          <p:nvPr>
            <p:ph type="title"/>
          </p:nvPr>
        </p:nvSpPr>
        <p:spPr/>
        <p:txBody>
          <a:bodyPr/>
          <a:lstStyle/>
          <a:p>
            <a:r>
              <a:rPr lang="en-US" dirty="0"/>
              <a:t>BERT</a:t>
            </a:r>
          </a:p>
        </p:txBody>
      </p:sp>
      <p:sp>
        <p:nvSpPr>
          <p:cNvPr id="3" name="Content Placeholder 2">
            <a:extLst>
              <a:ext uri="{FF2B5EF4-FFF2-40B4-BE49-F238E27FC236}">
                <a16:creationId xmlns:a16="http://schemas.microsoft.com/office/drawing/2014/main" id="{A804C219-D863-76BC-317E-421C061BE63C}"/>
              </a:ext>
            </a:extLst>
          </p:cNvPr>
          <p:cNvSpPr>
            <a:spLocks noGrp="1"/>
          </p:cNvSpPr>
          <p:nvPr>
            <p:ph idx="1"/>
          </p:nvPr>
        </p:nvSpPr>
        <p:spPr/>
        <p:txBody>
          <a:bodyPr/>
          <a:lstStyle/>
          <a:p>
            <a:r>
              <a:rPr lang="en-US" b="0" i="0" dirty="0">
                <a:solidFill>
                  <a:srgbClr val="D4D1CB"/>
                </a:solidFill>
                <a:effectLst/>
                <a:latin typeface="Google Sans"/>
              </a:rPr>
              <a:t>BERT (Bidirectional Encoder Representations from Transformers) is a state-of-the-art natural language processing (NLP) technique that has revolutionized the way we represent and understand text data.</a:t>
            </a:r>
          </a:p>
          <a:p>
            <a:r>
              <a:rPr lang="en-US" b="0" i="0" dirty="0">
                <a:solidFill>
                  <a:srgbClr val="D4D1CB"/>
                </a:solidFill>
                <a:effectLst/>
                <a:latin typeface="Google Sans"/>
              </a:rPr>
              <a:t> Unlike traditional word embedding methods like Word2Vec, which treat each word independently, BERT takes into account the context of a word within a sentence, allowing it to capture more complex and nuanced semantic relationships.</a:t>
            </a:r>
            <a:endParaRPr lang="en-US" dirty="0"/>
          </a:p>
        </p:txBody>
      </p:sp>
    </p:spTree>
    <p:extLst>
      <p:ext uri="{BB962C8B-B14F-4D97-AF65-F5344CB8AC3E}">
        <p14:creationId xmlns:p14="http://schemas.microsoft.com/office/powerpoint/2010/main" val="105149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A4AB-0490-83EE-9D9E-10031C2697DD}"/>
              </a:ext>
            </a:extLst>
          </p:cNvPr>
          <p:cNvSpPr>
            <a:spLocks noGrp="1"/>
          </p:cNvSpPr>
          <p:nvPr>
            <p:ph type="title"/>
          </p:nvPr>
        </p:nvSpPr>
        <p:spPr/>
        <p:txBody>
          <a:bodyPr/>
          <a:lstStyle/>
          <a:p>
            <a:r>
              <a:rPr lang="en-US" b="0" i="0" dirty="0">
                <a:solidFill>
                  <a:srgbClr val="D4D1CB"/>
                </a:solidFill>
                <a:effectLst/>
                <a:latin typeface="Google Sans"/>
              </a:rPr>
              <a:t>Example</a:t>
            </a:r>
            <a:endParaRPr lang="en-US" dirty="0"/>
          </a:p>
        </p:txBody>
      </p:sp>
      <p:sp>
        <p:nvSpPr>
          <p:cNvPr id="3" name="Content Placeholder 2">
            <a:extLst>
              <a:ext uri="{FF2B5EF4-FFF2-40B4-BE49-F238E27FC236}">
                <a16:creationId xmlns:a16="http://schemas.microsoft.com/office/drawing/2014/main" id="{03FD1979-D8BC-7837-365A-878BE7A2BBCB}"/>
              </a:ext>
            </a:extLst>
          </p:cNvPr>
          <p:cNvSpPr>
            <a:spLocks noGrp="1"/>
          </p:cNvSpPr>
          <p:nvPr>
            <p:ph idx="1"/>
          </p:nvPr>
        </p:nvSpPr>
        <p:spPr/>
        <p:txBody>
          <a:bodyPr>
            <a:normAutofit fontScale="92500" lnSpcReduction="20000"/>
          </a:bodyPr>
          <a:lstStyle/>
          <a:p>
            <a:r>
              <a:rPr lang="en-US" b="0" i="0" dirty="0">
                <a:solidFill>
                  <a:srgbClr val="D4D1CB"/>
                </a:solidFill>
                <a:effectLst/>
                <a:latin typeface="Google Sans"/>
              </a:rPr>
              <a:t>Consider the sentence "I love natural language processing.“</a:t>
            </a:r>
            <a:br>
              <a:rPr lang="en-US" b="0" i="0" dirty="0">
                <a:solidFill>
                  <a:srgbClr val="D4D1CB"/>
                </a:solidFill>
                <a:effectLst/>
                <a:latin typeface="Google Sans"/>
              </a:rPr>
            </a:br>
            <a:r>
              <a:rPr lang="en-US" b="0" i="0" dirty="0">
                <a:solidFill>
                  <a:srgbClr val="D4D1CB"/>
                </a:solidFill>
                <a:effectLst/>
                <a:latin typeface="Google Sans"/>
              </a:rPr>
              <a:t>Step 1: Create a vocabulary</a:t>
            </a:r>
          </a:p>
          <a:p>
            <a:r>
              <a:rPr lang="en-US" b="0" i="0" dirty="0">
                <a:solidFill>
                  <a:srgbClr val="BCB6AE"/>
                </a:solidFill>
                <a:effectLst/>
                <a:latin typeface="Google Sans Mono"/>
              </a:rPr>
              <a:t>["I", "love", "natural", "language", "processing"]</a:t>
            </a:r>
            <a:endParaRPr lang="en-US" dirty="0">
              <a:solidFill>
                <a:srgbClr val="D4D1CB"/>
              </a:solidFill>
              <a:effectLst/>
              <a:latin typeface="Google Sans"/>
            </a:endParaRPr>
          </a:p>
          <a:p>
            <a:r>
              <a:rPr lang="en-US" b="0" i="0" dirty="0">
                <a:solidFill>
                  <a:srgbClr val="D4D1CB"/>
                </a:solidFill>
                <a:effectLst/>
                <a:latin typeface="Google Sans"/>
              </a:rPr>
              <a:t>Step 2: Assign indices to words</a:t>
            </a:r>
          </a:p>
          <a:p>
            <a:r>
              <a:rPr lang="en-US" b="0" i="0" dirty="0">
                <a:solidFill>
                  <a:srgbClr val="BCB6AE"/>
                </a:solidFill>
                <a:effectLst/>
                <a:latin typeface="Google Sans Mono"/>
              </a:rPr>
              <a:t>{ "I": 0, "love": 1, "natural": 2, "language": 3, "processing": 4 }</a:t>
            </a:r>
          </a:p>
          <a:p>
            <a:r>
              <a:rPr lang="en-US" b="0" i="0" dirty="0">
                <a:solidFill>
                  <a:srgbClr val="D4D1CB"/>
                </a:solidFill>
                <a:effectLst/>
                <a:latin typeface="Google Sans"/>
              </a:rPr>
              <a:t>Step 3: Encode the sentence</a:t>
            </a:r>
          </a:p>
          <a:p>
            <a:r>
              <a:rPr lang="en-US" b="0" i="0" dirty="0">
                <a:solidFill>
                  <a:srgbClr val="D4D1CB"/>
                </a:solidFill>
                <a:effectLst/>
                <a:latin typeface="Google Sans"/>
              </a:rPr>
              <a:t>Encode the sentence by replacing each word with its corresponding index. In this case, the encoded sentence would be:</a:t>
            </a:r>
            <a:endParaRPr lang="en-US" dirty="0">
              <a:solidFill>
                <a:srgbClr val="D4D1CB"/>
              </a:solidFill>
              <a:effectLst/>
              <a:latin typeface="Google Sans"/>
            </a:endParaRPr>
          </a:p>
          <a:p>
            <a:r>
              <a:rPr lang="en-US" b="0" i="0" dirty="0">
                <a:solidFill>
                  <a:srgbClr val="BCB6AE"/>
                </a:solidFill>
                <a:effectLst/>
                <a:latin typeface="Google Sans Mono"/>
              </a:rPr>
              <a:t>[0, 1, 2, 3, 4]</a:t>
            </a:r>
            <a:endParaRPr lang="en-US" b="0" i="0" dirty="0">
              <a:solidFill>
                <a:srgbClr val="D4D1CB"/>
              </a:solidFill>
              <a:effectLst/>
              <a:latin typeface="Google Sans"/>
            </a:endParaRPr>
          </a:p>
          <a:p>
            <a:endParaRPr lang="en-US" dirty="0"/>
          </a:p>
        </p:txBody>
      </p:sp>
    </p:spTree>
    <p:extLst>
      <p:ext uri="{BB962C8B-B14F-4D97-AF65-F5344CB8AC3E}">
        <p14:creationId xmlns:p14="http://schemas.microsoft.com/office/powerpoint/2010/main" val="2614910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53C5-C2A7-195B-76F9-C258EFF316E2}"/>
              </a:ext>
            </a:extLst>
          </p:cNvPr>
          <p:cNvSpPr>
            <a:spLocks noGrp="1"/>
          </p:cNvSpPr>
          <p:nvPr>
            <p:ph type="title"/>
          </p:nvPr>
        </p:nvSpPr>
        <p:spPr/>
        <p:txBody>
          <a:bodyPr/>
          <a:lstStyle/>
          <a:p>
            <a:br>
              <a:rPr lang="en-US" b="0" i="0" dirty="0">
                <a:solidFill>
                  <a:srgbClr val="D4D1CB"/>
                </a:solidFill>
                <a:effectLst/>
                <a:latin typeface="Google Sans"/>
              </a:rPr>
            </a:br>
            <a:r>
              <a:rPr lang="en-US" b="0" i="0" dirty="0">
                <a:solidFill>
                  <a:srgbClr val="D4D1CB"/>
                </a:solidFill>
                <a:effectLst/>
                <a:latin typeface="Google Sans"/>
              </a:rPr>
              <a:t>BERT Encoding Process</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22623E93-2158-DB76-5884-E7A2951794E7}"/>
              </a:ext>
            </a:extLst>
          </p:cNvPr>
          <p:cNvSpPr>
            <a:spLocks noGrp="1"/>
          </p:cNvSpPr>
          <p:nvPr>
            <p:ph idx="1"/>
          </p:nvPr>
        </p:nvSpPr>
        <p:spPr/>
        <p:txBody>
          <a:bodyPr>
            <a:normAutofit/>
          </a:bodyPr>
          <a:lstStyle/>
          <a:p>
            <a:pPr marL="0" indent="0" algn="l">
              <a:buNone/>
            </a:pPr>
            <a:r>
              <a:rPr lang="en-US" b="0" i="0" dirty="0">
                <a:solidFill>
                  <a:srgbClr val="D4D1CB"/>
                </a:solidFill>
                <a:effectLst/>
                <a:latin typeface="Google Sans"/>
              </a:rPr>
              <a:t>The BERT encoding process involves two main stages:</a:t>
            </a:r>
          </a:p>
          <a:p>
            <a:pPr algn="l">
              <a:buFont typeface="+mj-lt"/>
              <a:buAutoNum type="arabicPeriod"/>
            </a:pPr>
            <a:r>
              <a:rPr lang="en-US" b="0" i="0" dirty="0">
                <a:solidFill>
                  <a:srgbClr val="D4D1CB"/>
                </a:solidFill>
                <a:effectLst/>
                <a:latin typeface="Google Sans"/>
              </a:rPr>
              <a:t>Pre-training: BERT is pre-trained on a massive dataset of text and code, allowing it to learn general patterns and relationships between words and phrases. This pre-training phase is crucial for developing BERT's ability to understand the context of words in a sentence.</a:t>
            </a:r>
          </a:p>
          <a:p>
            <a:pPr algn="l">
              <a:buFont typeface="+mj-lt"/>
              <a:buAutoNum type="arabicPeriod"/>
            </a:pPr>
            <a:r>
              <a:rPr lang="en-US" b="0" i="0" dirty="0">
                <a:solidFill>
                  <a:srgbClr val="D4D1CB"/>
                </a:solidFill>
                <a:effectLst/>
                <a:latin typeface="Google Sans"/>
              </a:rPr>
              <a:t>Fine-tuning: Once pre-trained, BERT can be fine-tuned for specific NLP tasks, such as sentiment analysis, question answering, or text summarization. This fine-tuning process involves adjusting the model's parameters to optimize its performance for the specific task at hand.</a:t>
            </a:r>
          </a:p>
          <a:p>
            <a:endParaRPr lang="en-US" dirty="0"/>
          </a:p>
        </p:txBody>
      </p:sp>
    </p:spTree>
    <p:extLst>
      <p:ext uri="{BB962C8B-B14F-4D97-AF65-F5344CB8AC3E}">
        <p14:creationId xmlns:p14="http://schemas.microsoft.com/office/powerpoint/2010/main" val="3522734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C0EC-8628-EC7A-9F2A-4762B9AAE1F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2F42A60-B0CD-0FE0-9C9A-E50B47C306D8}"/>
              </a:ext>
            </a:extLst>
          </p:cNvPr>
          <p:cNvSpPr>
            <a:spLocks noGrp="1"/>
          </p:cNvSpPr>
          <p:nvPr>
            <p:ph idx="1"/>
          </p:nvPr>
        </p:nvSpPr>
        <p:spPr/>
        <p:txBody>
          <a:bodyPr>
            <a:normAutofit lnSpcReduction="10000"/>
          </a:bodyPr>
          <a:lstStyle/>
          <a:p>
            <a:pPr algn="l"/>
            <a:r>
              <a:rPr lang="en-US" b="0" i="0" dirty="0">
                <a:solidFill>
                  <a:srgbClr val="D4D1CB"/>
                </a:solidFill>
                <a:effectLst/>
                <a:latin typeface="Google Sans"/>
              </a:rPr>
              <a:t>Consider the sentence: "The cat sat on the mat."</a:t>
            </a:r>
          </a:p>
          <a:p>
            <a:pPr algn="l"/>
            <a:r>
              <a:rPr lang="en-US" b="0" i="0" dirty="0">
                <a:solidFill>
                  <a:srgbClr val="D4D1CB"/>
                </a:solidFill>
                <a:effectLst/>
                <a:latin typeface="Google Sans"/>
              </a:rPr>
              <a:t>When BERT encounters this sentence, it first breaks it down into individual words: "The", "cat", "sat", "on", "the", "mat". Then, it applies its pre-trained knowledge to understand the context of each word within the sentence. For instance, BERT recognizes that "cat" and "mat" are associated with animals, while "sat" indicates an action.</a:t>
            </a:r>
          </a:p>
          <a:p>
            <a:pPr algn="l"/>
            <a:r>
              <a:rPr lang="en-US" b="0" i="0" dirty="0">
                <a:solidFill>
                  <a:srgbClr val="D4D1CB"/>
                </a:solidFill>
                <a:effectLst/>
                <a:latin typeface="Google Sans"/>
              </a:rPr>
              <a:t>Using this contextual understanding, BERT generates vector representations for each word in the sentence. These vectors capture not only the individual meaning of each word but also its relationship with the other words in the sentence. The resulting vector representations encode the semantics of the sentence in a way that can be used for various NLP tasks.</a:t>
            </a:r>
          </a:p>
          <a:p>
            <a:endParaRPr lang="en-US" dirty="0"/>
          </a:p>
        </p:txBody>
      </p:sp>
    </p:spTree>
    <p:extLst>
      <p:ext uri="{BB962C8B-B14F-4D97-AF65-F5344CB8AC3E}">
        <p14:creationId xmlns:p14="http://schemas.microsoft.com/office/powerpoint/2010/main" val="35171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ED9E-C3AB-A601-C018-6AAC77F2C915}"/>
              </a:ext>
            </a:extLst>
          </p:cNvPr>
          <p:cNvSpPr>
            <a:spLocks noGrp="1"/>
          </p:cNvSpPr>
          <p:nvPr>
            <p:ph type="title"/>
          </p:nvPr>
        </p:nvSpPr>
        <p:spPr/>
        <p:txBody>
          <a:bodyPr/>
          <a:lstStyle/>
          <a:p>
            <a:r>
              <a:rPr lang="en-US" b="0" i="0" dirty="0">
                <a:solidFill>
                  <a:srgbClr val="D4D1CB"/>
                </a:solidFill>
                <a:effectLst/>
                <a:latin typeface="Google Sans"/>
              </a:rPr>
              <a:t>Benefits of BERT Encoding</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FAB30D27-E8AE-F8C7-AAE9-461D97D15170}"/>
              </a:ext>
            </a:extLst>
          </p:cNvPr>
          <p:cNvSpPr>
            <a:spLocks noGrp="1"/>
          </p:cNvSpPr>
          <p:nvPr>
            <p:ph idx="1"/>
          </p:nvPr>
        </p:nvSpPr>
        <p:spPr/>
        <p:txBody>
          <a:bodyPr>
            <a:normAutofit/>
          </a:bodyPr>
          <a:lstStyle/>
          <a:p>
            <a:pPr algn="l"/>
            <a:r>
              <a:rPr lang="en-US" b="0" i="0" dirty="0">
                <a:solidFill>
                  <a:srgbClr val="D4D1CB"/>
                </a:solidFill>
                <a:effectLst/>
                <a:latin typeface="Google Sans"/>
              </a:rPr>
              <a:t>BERT encoding offers several advantages over traditional NLP techniques:</a:t>
            </a:r>
          </a:p>
          <a:p>
            <a:pPr algn="l">
              <a:buFont typeface="Arial" panose="020B0604020202020204" pitchFamily="34" charset="0"/>
              <a:buChar char="•"/>
            </a:pPr>
            <a:r>
              <a:rPr lang="en-US" b="0" i="0" dirty="0">
                <a:solidFill>
                  <a:srgbClr val="D4D1CB"/>
                </a:solidFill>
                <a:effectLst/>
                <a:latin typeface="Google Sans"/>
              </a:rPr>
              <a:t>Contextual awareness: BERT's ability to consider the context of a word within a sentence leads to more accurate and nuanced representations of word meanings.</a:t>
            </a:r>
          </a:p>
          <a:p>
            <a:pPr algn="l">
              <a:buFont typeface="Arial" panose="020B0604020202020204" pitchFamily="34" charset="0"/>
              <a:buChar char="•"/>
            </a:pPr>
            <a:r>
              <a:rPr lang="en-US" b="0" i="0" dirty="0">
                <a:solidFill>
                  <a:srgbClr val="D4D1CB"/>
                </a:solidFill>
                <a:effectLst/>
                <a:latin typeface="Google Sans"/>
              </a:rPr>
              <a:t>Bidirectional processing: BERT processes text bidirectionally, taking into account both the preceding and following words, which enhances its ability to capture complex semantic relationships.</a:t>
            </a:r>
          </a:p>
          <a:p>
            <a:pPr algn="l">
              <a:buFont typeface="Arial" panose="020B0604020202020204" pitchFamily="34" charset="0"/>
              <a:buChar char="•"/>
            </a:pPr>
            <a:r>
              <a:rPr lang="en-US" b="0" i="0" dirty="0">
                <a:solidFill>
                  <a:srgbClr val="D4D1CB"/>
                </a:solidFill>
                <a:effectLst/>
                <a:latin typeface="Google Sans"/>
              </a:rPr>
              <a:t>Generalizability: BERT's pre-training on a massive dataset allows it to be fine-tuned for a wide range of NLP tasks without the need for extensive domain-specific data.</a:t>
            </a:r>
          </a:p>
          <a:p>
            <a:endParaRPr lang="en-US" dirty="0"/>
          </a:p>
        </p:txBody>
      </p:sp>
    </p:spTree>
    <p:extLst>
      <p:ext uri="{BB962C8B-B14F-4D97-AF65-F5344CB8AC3E}">
        <p14:creationId xmlns:p14="http://schemas.microsoft.com/office/powerpoint/2010/main" val="1719119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6F4-8DA1-6DA1-D0A7-17F18BC3EA8C}"/>
              </a:ext>
            </a:extLst>
          </p:cNvPr>
          <p:cNvSpPr>
            <a:spLocks noGrp="1"/>
          </p:cNvSpPr>
          <p:nvPr>
            <p:ph type="title"/>
          </p:nvPr>
        </p:nvSpPr>
        <p:spPr/>
        <p:txBody>
          <a:bodyPr/>
          <a:lstStyle/>
          <a:p>
            <a:r>
              <a:rPr lang="en-US" b="0" i="0" dirty="0">
                <a:solidFill>
                  <a:srgbClr val="D4D1CB"/>
                </a:solidFill>
                <a:effectLst/>
                <a:latin typeface="Google Sans"/>
              </a:rPr>
              <a:t>Applications of BERT Encoding</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C53F7E33-7914-2CB6-59D7-D457BFEE7A44}"/>
              </a:ext>
            </a:extLst>
          </p:cNvPr>
          <p:cNvSpPr>
            <a:spLocks noGrp="1"/>
          </p:cNvSpPr>
          <p:nvPr>
            <p:ph idx="1"/>
          </p:nvPr>
        </p:nvSpPr>
        <p:spPr>
          <a:xfrm>
            <a:off x="1141413" y="2680251"/>
            <a:ext cx="9905998" cy="3124201"/>
          </a:xfrm>
        </p:spPr>
        <p:txBody>
          <a:bodyPr/>
          <a:lstStyle/>
          <a:p>
            <a:pPr algn="l"/>
            <a:r>
              <a:rPr lang="en-US" b="0" i="0" dirty="0">
                <a:solidFill>
                  <a:srgbClr val="D4D1CB"/>
                </a:solidFill>
                <a:effectLst/>
                <a:latin typeface="Google Sans"/>
              </a:rPr>
              <a:t>BERT encoding has revolutionized various NLP applications, including:</a:t>
            </a:r>
          </a:p>
          <a:p>
            <a:pPr algn="l">
              <a:buFont typeface="Arial" panose="020B0604020202020204" pitchFamily="34" charset="0"/>
              <a:buChar char="•"/>
            </a:pPr>
            <a:r>
              <a:rPr lang="en-US" b="0" i="0" dirty="0">
                <a:solidFill>
                  <a:srgbClr val="D4D1CB"/>
                </a:solidFill>
                <a:effectLst/>
                <a:latin typeface="Google Sans"/>
              </a:rPr>
              <a:t>Sentiment analysis: Classifying the emotional tone of text (positive, negative, neutral)</a:t>
            </a:r>
          </a:p>
          <a:p>
            <a:pPr algn="l">
              <a:buFont typeface="Arial" panose="020B0604020202020204" pitchFamily="34" charset="0"/>
              <a:buChar char="•"/>
            </a:pPr>
            <a:r>
              <a:rPr lang="en-US" b="0" i="0" dirty="0">
                <a:solidFill>
                  <a:srgbClr val="D4D1CB"/>
                </a:solidFill>
                <a:effectLst/>
                <a:latin typeface="Google Sans"/>
              </a:rPr>
              <a:t>Question answering: Extracting relevant answers to questions from text passages</a:t>
            </a:r>
          </a:p>
          <a:p>
            <a:pPr algn="l">
              <a:buFont typeface="Arial" panose="020B0604020202020204" pitchFamily="34" charset="0"/>
              <a:buChar char="•"/>
            </a:pPr>
            <a:r>
              <a:rPr lang="en-US" b="0" i="0" dirty="0">
                <a:solidFill>
                  <a:srgbClr val="D4D1CB"/>
                </a:solidFill>
                <a:effectLst/>
                <a:latin typeface="Google Sans"/>
              </a:rPr>
              <a:t>Text summarization: Generating concise summaries of lengthy text documents</a:t>
            </a:r>
          </a:p>
          <a:p>
            <a:pPr algn="l">
              <a:buFont typeface="Arial" panose="020B0604020202020204" pitchFamily="34" charset="0"/>
              <a:buChar char="•"/>
            </a:pPr>
            <a:r>
              <a:rPr lang="en-US" b="0" i="0" dirty="0">
                <a:solidFill>
                  <a:srgbClr val="D4D1CB"/>
                </a:solidFill>
                <a:effectLst/>
                <a:latin typeface="Google Sans"/>
              </a:rPr>
              <a:t>Natural language generation: Creating coherent and grammatically correct text</a:t>
            </a:r>
          </a:p>
          <a:p>
            <a:pPr algn="l">
              <a:buFont typeface="Arial" panose="020B0604020202020204" pitchFamily="34" charset="0"/>
              <a:buChar char="•"/>
            </a:pPr>
            <a:r>
              <a:rPr lang="en-US" b="0" i="0" dirty="0">
                <a:solidFill>
                  <a:srgbClr val="D4D1CB"/>
                </a:solidFill>
                <a:effectLst/>
                <a:latin typeface="Google Sans"/>
              </a:rPr>
              <a:t>Machine translation: Translating text from one language to another</a:t>
            </a:r>
          </a:p>
          <a:p>
            <a:endParaRPr lang="en-US" dirty="0"/>
          </a:p>
        </p:txBody>
      </p:sp>
    </p:spTree>
    <p:extLst>
      <p:ext uri="{BB962C8B-B14F-4D97-AF65-F5344CB8AC3E}">
        <p14:creationId xmlns:p14="http://schemas.microsoft.com/office/powerpoint/2010/main" val="75556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D1EA-033C-8956-0EEE-6768EFBC91E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E24121B-9EC6-0E74-0308-FAB5B14A7C9E}"/>
              </a:ext>
            </a:extLst>
          </p:cNvPr>
          <p:cNvSpPr>
            <a:spLocks noGrp="1"/>
          </p:cNvSpPr>
          <p:nvPr>
            <p:ph idx="1"/>
          </p:nvPr>
        </p:nvSpPr>
        <p:spPr/>
        <p:txBody>
          <a:bodyPr>
            <a:normAutofit/>
          </a:bodyPr>
          <a:lstStyle/>
          <a:p>
            <a:r>
              <a:rPr lang="en-US" b="0" i="0" dirty="0">
                <a:solidFill>
                  <a:srgbClr val="D4D1CB"/>
                </a:solidFill>
                <a:effectLst/>
                <a:latin typeface="Google Sans"/>
              </a:rPr>
              <a:t>Step 4: Pad sentences to a fixed length (optional)</a:t>
            </a:r>
            <a:endParaRPr lang="en-US" dirty="0">
              <a:solidFill>
                <a:srgbClr val="D4D1CB"/>
              </a:solidFill>
              <a:effectLst/>
              <a:latin typeface="Google Sans"/>
            </a:endParaRPr>
          </a:p>
          <a:p>
            <a:r>
              <a:rPr lang="en-US" b="0" i="0" dirty="0">
                <a:solidFill>
                  <a:srgbClr val="D4D1CB"/>
                </a:solidFill>
                <a:effectLst/>
                <a:latin typeface="Google Sans"/>
              </a:rPr>
              <a:t>If the sentences in the text corpus have different lengths, it may be necessary to pad them to a fixed length before feeding them to a deep learning model.</a:t>
            </a:r>
          </a:p>
          <a:p>
            <a:r>
              <a:rPr lang="en-US" b="0" i="0" dirty="0">
                <a:solidFill>
                  <a:srgbClr val="D4D1CB"/>
                </a:solidFill>
                <a:effectLst/>
                <a:latin typeface="Google Sans"/>
              </a:rPr>
              <a:t>Padding can be done by adding zeros to the end of shorter sentences</a:t>
            </a:r>
          </a:p>
          <a:p>
            <a:r>
              <a:rPr lang="en-US" b="0" i="0" dirty="0">
                <a:solidFill>
                  <a:srgbClr val="BCB6AE"/>
                </a:solidFill>
                <a:effectLst/>
                <a:latin typeface="Google Sans Mono"/>
              </a:rPr>
              <a:t>[0, 1, 2, 3, 4, 0, 0]</a:t>
            </a:r>
            <a:endParaRPr lang="en-US" dirty="0"/>
          </a:p>
        </p:txBody>
      </p:sp>
    </p:spTree>
    <p:extLst>
      <p:ext uri="{BB962C8B-B14F-4D97-AF65-F5344CB8AC3E}">
        <p14:creationId xmlns:p14="http://schemas.microsoft.com/office/powerpoint/2010/main" val="101232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EE77-3551-F8F1-180C-AED96CDE7921}"/>
              </a:ext>
            </a:extLst>
          </p:cNvPr>
          <p:cNvSpPr>
            <a:spLocks noGrp="1"/>
          </p:cNvSpPr>
          <p:nvPr>
            <p:ph type="title"/>
          </p:nvPr>
        </p:nvSpPr>
        <p:spPr/>
        <p:txBody>
          <a:bodyPr/>
          <a:lstStyle/>
          <a:p>
            <a:r>
              <a:rPr lang="en-US" b="0" i="0" dirty="0">
                <a:solidFill>
                  <a:srgbClr val="D4D1CB"/>
                </a:solidFill>
                <a:effectLst/>
                <a:latin typeface="Google Sans"/>
              </a:rPr>
              <a:t>Advantages of Index-Based Encoding:</a:t>
            </a:r>
            <a:endParaRPr lang="en-US" dirty="0"/>
          </a:p>
        </p:txBody>
      </p:sp>
      <p:sp>
        <p:nvSpPr>
          <p:cNvPr id="3" name="Content Placeholder 2">
            <a:extLst>
              <a:ext uri="{FF2B5EF4-FFF2-40B4-BE49-F238E27FC236}">
                <a16:creationId xmlns:a16="http://schemas.microsoft.com/office/drawing/2014/main" id="{22B3A412-C9AF-D87B-BD12-F01CD47F58AF}"/>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Simplicity: It is a straightforward and easy-to-implement encoding method.</a:t>
            </a:r>
          </a:p>
          <a:p>
            <a:pPr algn="l">
              <a:buFont typeface="Arial" panose="020B0604020202020204" pitchFamily="34" charset="0"/>
              <a:buChar char="•"/>
            </a:pPr>
            <a:r>
              <a:rPr lang="en-US" b="0" i="0" dirty="0">
                <a:solidFill>
                  <a:srgbClr val="D4D1CB"/>
                </a:solidFill>
                <a:effectLst/>
                <a:latin typeface="Google Sans"/>
              </a:rPr>
              <a:t>Efficiency: The encoding process is computationally efficient, making it suitable for large datasets.</a:t>
            </a:r>
          </a:p>
          <a:p>
            <a:pPr algn="l">
              <a:buFont typeface="Arial" panose="020B0604020202020204" pitchFamily="34" charset="0"/>
              <a:buChar char="•"/>
            </a:pPr>
            <a:r>
              <a:rPr lang="en-US" b="0" i="0" dirty="0">
                <a:solidFill>
                  <a:srgbClr val="D4D1CB"/>
                </a:solidFill>
                <a:effectLst/>
                <a:latin typeface="Google Sans"/>
              </a:rPr>
              <a:t>Fixed-Length Representations: It produces fixed-length representations of variable-length sentences, allowing for consistent processing by deep learning models.</a:t>
            </a:r>
          </a:p>
          <a:p>
            <a:endParaRPr lang="en-US" dirty="0"/>
          </a:p>
        </p:txBody>
      </p:sp>
    </p:spTree>
    <p:extLst>
      <p:ext uri="{BB962C8B-B14F-4D97-AF65-F5344CB8AC3E}">
        <p14:creationId xmlns:p14="http://schemas.microsoft.com/office/powerpoint/2010/main" val="66860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1C08-5104-DAE9-A645-94D66BA5CA1C}"/>
              </a:ext>
            </a:extLst>
          </p:cNvPr>
          <p:cNvSpPr>
            <a:spLocks noGrp="1"/>
          </p:cNvSpPr>
          <p:nvPr>
            <p:ph type="title"/>
          </p:nvPr>
        </p:nvSpPr>
        <p:spPr/>
        <p:txBody>
          <a:bodyPr/>
          <a:lstStyle/>
          <a:p>
            <a:r>
              <a:rPr lang="en-US" b="0" i="0" dirty="0">
                <a:solidFill>
                  <a:srgbClr val="D4D1CB"/>
                </a:solidFill>
                <a:effectLst/>
                <a:latin typeface="Google Sans"/>
              </a:rPr>
              <a:t>Disadvantages of Index-Based Encoding:</a:t>
            </a:r>
            <a:br>
              <a:rPr lang="en-US" b="0" i="0" dirty="0">
                <a:solidFill>
                  <a:srgbClr val="D4D1CB"/>
                </a:solidFill>
                <a:effectLst/>
                <a:latin typeface="Google Sans"/>
              </a:rPr>
            </a:br>
            <a:endParaRPr lang="en-US" dirty="0"/>
          </a:p>
        </p:txBody>
      </p:sp>
      <p:sp>
        <p:nvSpPr>
          <p:cNvPr id="3" name="Content Placeholder 2">
            <a:extLst>
              <a:ext uri="{FF2B5EF4-FFF2-40B4-BE49-F238E27FC236}">
                <a16:creationId xmlns:a16="http://schemas.microsoft.com/office/drawing/2014/main" id="{993EE95D-5037-15A3-94B1-7C15450A53AE}"/>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High Dimensionality: As the vocabulary size increases, the dimensionality of the encoded vectors increases, which can lead to computational challenges.</a:t>
            </a:r>
          </a:p>
          <a:p>
            <a:pPr algn="l">
              <a:buFont typeface="Arial" panose="020B0604020202020204" pitchFamily="34" charset="0"/>
              <a:buChar char="•"/>
            </a:pPr>
            <a:r>
              <a:rPr lang="en-US" b="0" i="0" dirty="0">
                <a:solidFill>
                  <a:srgbClr val="D4D1CB"/>
                </a:solidFill>
                <a:effectLst/>
                <a:latin typeface="Google Sans"/>
              </a:rPr>
              <a:t>Loss of Word Order Information: The encoding process discards the order of words in the original sentence, which can be important for certain tasks, such as sentiment analysis.</a:t>
            </a:r>
          </a:p>
          <a:p>
            <a:endParaRPr lang="en-US" dirty="0"/>
          </a:p>
        </p:txBody>
      </p:sp>
    </p:spTree>
    <p:extLst>
      <p:ext uri="{BB962C8B-B14F-4D97-AF65-F5344CB8AC3E}">
        <p14:creationId xmlns:p14="http://schemas.microsoft.com/office/powerpoint/2010/main" val="89248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8E4A-113D-DF3F-D833-5812274428E8}"/>
              </a:ext>
            </a:extLst>
          </p:cNvPr>
          <p:cNvSpPr>
            <a:spLocks noGrp="1"/>
          </p:cNvSpPr>
          <p:nvPr>
            <p:ph type="title"/>
          </p:nvPr>
        </p:nvSpPr>
        <p:spPr/>
        <p:txBody>
          <a:bodyPr/>
          <a:lstStyle/>
          <a:p>
            <a:r>
              <a:rPr lang="en-US" b="0" i="0" dirty="0">
                <a:solidFill>
                  <a:srgbClr val="D4D1CB"/>
                </a:solidFill>
                <a:effectLst/>
                <a:latin typeface="Google Sans"/>
              </a:rPr>
              <a:t>Bag of Words (</a:t>
            </a:r>
            <a:r>
              <a:rPr lang="en-US" b="0" i="0" dirty="0" err="1">
                <a:solidFill>
                  <a:srgbClr val="D4D1CB"/>
                </a:solidFill>
                <a:effectLst/>
                <a:latin typeface="Google Sans"/>
              </a:rPr>
              <a:t>BoW</a:t>
            </a:r>
            <a:r>
              <a:rPr lang="en-US" b="0" i="0" dirty="0">
                <a:solidFill>
                  <a:srgbClr val="D4D1CB"/>
                </a:solidFill>
                <a:effectLst/>
                <a:latin typeface="Google Sans"/>
              </a:rPr>
              <a:t>)</a:t>
            </a:r>
            <a:endParaRPr lang="en-US" dirty="0"/>
          </a:p>
        </p:txBody>
      </p:sp>
      <p:sp>
        <p:nvSpPr>
          <p:cNvPr id="3" name="Content Placeholder 2">
            <a:extLst>
              <a:ext uri="{FF2B5EF4-FFF2-40B4-BE49-F238E27FC236}">
                <a16:creationId xmlns:a16="http://schemas.microsoft.com/office/drawing/2014/main" id="{09E3C923-C97D-0D38-1150-33AB46E0B004}"/>
              </a:ext>
            </a:extLst>
          </p:cNvPr>
          <p:cNvSpPr>
            <a:spLocks noGrp="1"/>
          </p:cNvSpPr>
          <p:nvPr>
            <p:ph idx="1"/>
          </p:nvPr>
        </p:nvSpPr>
        <p:spPr/>
        <p:txBody>
          <a:bodyPr>
            <a:normAutofit fontScale="85000" lnSpcReduction="10000"/>
          </a:bodyPr>
          <a:lstStyle/>
          <a:p>
            <a:pPr algn="l"/>
            <a:r>
              <a:rPr lang="en-US" b="0" i="0" dirty="0">
                <a:solidFill>
                  <a:srgbClr val="D4D1CB"/>
                </a:solidFill>
                <a:effectLst/>
                <a:latin typeface="Google Sans"/>
              </a:rPr>
              <a:t>Bag of Words (</a:t>
            </a:r>
            <a:r>
              <a:rPr lang="en-US" b="0" i="0" dirty="0" err="1">
                <a:solidFill>
                  <a:srgbClr val="D4D1CB"/>
                </a:solidFill>
                <a:effectLst/>
                <a:latin typeface="Google Sans"/>
              </a:rPr>
              <a:t>BoW</a:t>
            </a:r>
            <a:r>
              <a:rPr lang="en-US" b="0" i="0" dirty="0">
                <a:solidFill>
                  <a:srgbClr val="D4D1CB"/>
                </a:solidFill>
                <a:effectLst/>
                <a:latin typeface="Google Sans"/>
              </a:rPr>
              <a:t>) is a technique for converting text into numerical data suitable for machine learning algorithms.</a:t>
            </a:r>
          </a:p>
          <a:p>
            <a:pPr algn="l"/>
            <a:r>
              <a:rPr lang="en-US" b="0" i="0" dirty="0">
                <a:solidFill>
                  <a:srgbClr val="D4D1CB"/>
                </a:solidFill>
                <a:effectLst/>
                <a:latin typeface="Google Sans"/>
              </a:rPr>
              <a:t>• It represents a document as a vector, with each dimension corresponding to a word in the vocabulary.</a:t>
            </a:r>
          </a:p>
          <a:p>
            <a:pPr algn="l"/>
            <a:r>
              <a:rPr lang="en-US" b="0" i="0" dirty="0">
                <a:solidFill>
                  <a:srgbClr val="D4D1CB"/>
                </a:solidFill>
                <a:effectLst/>
                <a:latin typeface="Google Sans"/>
              </a:rPr>
              <a:t>• The value of each dimension represents the frequency of the corresponding word in the document.</a:t>
            </a:r>
          </a:p>
          <a:p>
            <a:pPr algn="l"/>
            <a:r>
              <a:rPr lang="en-US" b="0" i="0" dirty="0">
                <a:solidFill>
                  <a:srgbClr val="D4D1CB"/>
                </a:solidFill>
                <a:effectLst/>
                <a:latin typeface="Google Sans"/>
              </a:rPr>
              <a:t>• </a:t>
            </a:r>
            <a:r>
              <a:rPr lang="en-US" b="0" i="0" dirty="0" err="1">
                <a:solidFill>
                  <a:srgbClr val="D4D1CB"/>
                </a:solidFill>
                <a:effectLst/>
                <a:latin typeface="Google Sans"/>
              </a:rPr>
              <a:t>BoW</a:t>
            </a:r>
            <a:r>
              <a:rPr lang="en-US" b="0" i="0" dirty="0">
                <a:solidFill>
                  <a:srgbClr val="D4D1CB"/>
                </a:solidFill>
                <a:effectLst/>
                <a:latin typeface="Google Sans"/>
              </a:rPr>
              <a:t> ignores word order and grammatical structure, focusing solely on word presence and frequency.</a:t>
            </a:r>
          </a:p>
          <a:p>
            <a:pPr algn="l"/>
            <a:r>
              <a:rPr lang="en-US" b="0" i="0" dirty="0">
                <a:solidFill>
                  <a:srgbClr val="D4D1CB"/>
                </a:solidFill>
                <a:effectLst/>
                <a:latin typeface="Google Sans"/>
              </a:rPr>
              <a:t>• It is a simple and efficient method for text representation, making it widely used in natural language processing (NLP) tasks.</a:t>
            </a:r>
          </a:p>
          <a:p>
            <a:pPr algn="l"/>
            <a:r>
              <a:rPr lang="en-US" b="0" i="0" dirty="0">
                <a:solidFill>
                  <a:srgbClr val="D4D1CB"/>
                </a:solidFill>
                <a:effectLst/>
                <a:latin typeface="Google Sans"/>
              </a:rPr>
              <a:t>• Despite its simplicity, </a:t>
            </a:r>
            <a:r>
              <a:rPr lang="en-US" b="0" i="0" dirty="0" err="1">
                <a:solidFill>
                  <a:srgbClr val="D4D1CB"/>
                </a:solidFill>
                <a:effectLst/>
                <a:latin typeface="Google Sans"/>
              </a:rPr>
              <a:t>BoW</a:t>
            </a:r>
            <a:r>
              <a:rPr lang="en-US" b="0" i="0" dirty="0">
                <a:solidFill>
                  <a:srgbClr val="D4D1CB"/>
                </a:solidFill>
                <a:effectLst/>
                <a:latin typeface="Google Sans"/>
              </a:rPr>
              <a:t> can be effective for tasks like document classification and sentiment analysis.</a:t>
            </a:r>
          </a:p>
          <a:p>
            <a:endParaRPr lang="en-US" dirty="0"/>
          </a:p>
        </p:txBody>
      </p:sp>
    </p:spTree>
    <p:extLst>
      <p:ext uri="{BB962C8B-B14F-4D97-AF65-F5344CB8AC3E}">
        <p14:creationId xmlns:p14="http://schemas.microsoft.com/office/powerpoint/2010/main" val="368148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4823-0B10-232A-4853-19C29C1C89A8}"/>
              </a:ext>
            </a:extLst>
          </p:cNvPr>
          <p:cNvSpPr>
            <a:spLocks noGrp="1"/>
          </p:cNvSpPr>
          <p:nvPr>
            <p:ph type="title"/>
          </p:nvPr>
        </p:nvSpPr>
        <p:spPr/>
        <p:txBody>
          <a:bodyPr/>
          <a:lstStyle/>
          <a:p>
            <a:r>
              <a:rPr lang="en-US" b="0" i="0" dirty="0">
                <a:solidFill>
                  <a:srgbClr val="D4D1CB"/>
                </a:solidFill>
                <a:effectLst/>
                <a:latin typeface="Google Sans"/>
              </a:rPr>
              <a:t>Example:</a:t>
            </a:r>
            <a:endParaRPr lang="en-US" dirty="0"/>
          </a:p>
        </p:txBody>
      </p:sp>
      <p:sp>
        <p:nvSpPr>
          <p:cNvPr id="3" name="Content Placeholder 2">
            <a:extLst>
              <a:ext uri="{FF2B5EF4-FFF2-40B4-BE49-F238E27FC236}">
                <a16:creationId xmlns:a16="http://schemas.microsoft.com/office/drawing/2014/main" id="{8C442F8B-A662-0DFE-EC2E-72F499915861}"/>
              </a:ext>
            </a:extLst>
          </p:cNvPr>
          <p:cNvSpPr>
            <a:spLocks noGrp="1"/>
          </p:cNvSpPr>
          <p:nvPr>
            <p:ph idx="1"/>
          </p:nvPr>
        </p:nvSpPr>
        <p:spPr/>
        <p:txBody>
          <a:bodyPr/>
          <a:lstStyle/>
          <a:p>
            <a:pPr algn="l">
              <a:buFont typeface="Arial" panose="020B0604020202020204" pitchFamily="34" charset="0"/>
              <a:buChar char="•"/>
            </a:pPr>
            <a:r>
              <a:rPr lang="en-US" b="0" i="0" dirty="0">
                <a:solidFill>
                  <a:srgbClr val="D4D1CB"/>
                </a:solidFill>
                <a:effectLst/>
                <a:latin typeface="Google Sans"/>
              </a:rPr>
              <a:t>Consider the following two documents:</a:t>
            </a:r>
            <a:br>
              <a:rPr lang="en-US" b="0" i="0" dirty="0">
                <a:solidFill>
                  <a:srgbClr val="D4D1CB"/>
                </a:solidFill>
                <a:effectLst/>
                <a:latin typeface="Google Sans"/>
              </a:rPr>
            </a:br>
            <a:r>
              <a:rPr lang="en-US" b="0" i="0" dirty="0">
                <a:solidFill>
                  <a:srgbClr val="D4D1CB"/>
                </a:solidFill>
                <a:effectLst/>
                <a:latin typeface="Google Sans"/>
              </a:rPr>
              <a:t>Sentence 1: "The cat sat on the mat.“</a:t>
            </a:r>
            <a:br>
              <a:rPr lang="en-US" b="0" i="0" dirty="0">
                <a:solidFill>
                  <a:srgbClr val="D4D1CB"/>
                </a:solidFill>
                <a:effectLst/>
                <a:latin typeface="Google Sans"/>
              </a:rPr>
            </a:br>
            <a:r>
              <a:rPr lang="en-US" b="0" i="0" dirty="0">
                <a:solidFill>
                  <a:srgbClr val="D4D1CB"/>
                </a:solidFill>
                <a:effectLst/>
                <a:latin typeface="Google Sans"/>
              </a:rPr>
              <a:t>Sentence 2: "The dog chased the cat."</a:t>
            </a:r>
          </a:p>
          <a:p>
            <a:r>
              <a:rPr lang="en-US" b="0" i="0" dirty="0">
                <a:solidFill>
                  <a:srgbClr val="D4D1CB"/>
                </a:solidFill>
                <a:effectLst/>
                <a:latin typeface="Google Sans"/>
              </a:rPr>
              <a:t>To represent these documents using </a:t>
            </a:r>
            <a:r>
              <a:rPr lang="en-US" b="0" i="0" dirty="0" err="1">
                <a:solidFill>
                  <a:srgbClr val="D4D1CB"/>
                </a:solidFill>
                <a:effectLst/>
                <a:latin typeface="Google Sans"/>
              </a:rPr>
              <a:t>BoW</a:t>
            </a:r>
            <a:r>
              <a:rPr lang="en-US" b="0" i="0" dirty="0">
                <a:solidFill>
                  <a:srgbClr val="D4D1CB"/>
                </a:solidFill>
                <a:effectLst/>
                <a:latin typeface="Google Sans"/>
              </a:rPr>
              <a:t>, we first need to create a vocabulary of all the unique words:</a:t>
            </a:r>
            <a:br>
              <a:rPr lang="en-US" dirty="0">
                <a:solidFill>
                  <a:srgbClr val="BCB6AE"/>
                </a:solidFill>
                <a:effectLst/>
                <a:latin typeface="Google Sans Mono"/>
              </a:rPr>
            </a:br>
            <a:r>
              <a:rPr lang="en-US" b="0" i="0" dirty="0">
                <a:solidFill>
                  <a:srgbClr val="BCB6AE"/>
                </a:solidFill>
                <a:effectLst/>
                <a:latin typeface="Google Sans Mono"/>
              </a:rPr>
              <a:t>Vocabulary: ["the", "cat", "sat", "on", "mat", "dog", "chased"]</a:t>
            </a:r>
            <a:endParaRPr lang="en-US" dirty="0"/>
          </a:p>
        </p:txBody>
      </p:sp>
    </p:spTree>
    <p:extLst>
      <p:ext uri="{BB962C8B-B14F-4D97-AF65-F5344CB8AC3E}">
        <p14:creationId xmlns:p14="http://schemas.microsoft.com/office/powerpoint/2010/main" val="285077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C42B-8900-5581-6B82-FCDE171D588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68A490FB-125C-2503-0918-AB3BE7D4C54E}"/>
              </a:ext>
            </a:extLst>
          </p:cNvPr>
          <p:cNvSpPr>
            <a:spLocks noGrp="1"/>
          </p:cNvSpPr>
          <p:nvPr>
            <p:ph idx="1"/>
          </p:nvPr>
        </p:nvSpPr>
        <p:spPr/>
        <p:txBody>
          <a:bodyPr/>
          <a:lstStyle/>
          <a:p>
            <a:r>
              <a:rPr lang="en-US" b="0" i="0" dirty="0">
                <a:solidFill>
                  <a:srgbClr val="D4D1CB"/>
                </a:solidFill>
                <a:effectLst/>
                <a:latin typeface="Google Sans"/>
              </a:rPr>
              <a:t>Next, we can create </a:t>
            </a:r>
            <a:r>
              <a:rPr lang="en-US" b="0" i="0" dirty="0" err="1">
                <a:solidFill>
                  <a:srgbClr val="D4D1CB"/>
                </a:solidFill>
                <a:effectLst/>
                <a:latin typeface="Google Sans"/>
              </a:rPr>
              <a:t>BoW</a:t>
            </a:r>
            <a:r>
              <a:rPr lang="en-US" b="0" i="0" dirty="0">
                <a:solidFill>
                  <a:srgbClr val="D4D1CB"/>
                </a:solidFill>
                <a:effectLst/>
                <a:latin typeface="Google Sans"/>
              </a:rPr>
              <a:t> vectors for each document:</a:t>
            </a:r>
          </a:p>
          <a:p>
            <a:pPr algn="l">
              <a:buFont typeface="Arial" panose="020B0604020202020204" pitchFamily="34" charset="0"/>
              <a:buChar char="•"/>
            </a:pPr>
            <a:r>
              <a:rPr lang="fr-FR" b="0" i="0" dirty="0">
                <a:solidFill>
                  <a:srgbClr val="D4D1CB"/>
                </a:solidFill>
                <a:effectLst/>
                <a:latin typeface="Google Sans"/>
              </a:rPr>
              <a:t>Sentence 1: [2, 1, 1, 1, 1, 0, 0]</a:t>
            </a:r>
          </a:p>
          <a:p>
            <a:pPr algn="l">
              <a:buFont typeface="Arial" panose="020B0604020202020204" pitchFamily="34" charset="0"/>
              <a:buChar char="•"/>
            </a:pPr>
            <a:r>
              <a:rPr lang="fr-FR" b="0" i="0" dirty="0">
                <a:solidFill>
                  <a:srgbClr val="D4D1CB"/>
                </a:solidFill>
                <a:effectLst/>
                <a:latin typeface="Google Sans"/>
              </a:rPr>
              <a:t>Sentence 2: [2, 1, 0, 0, 0, 1, 1]</a:t>
            </a:r>
          </a:p>
          <a:p>
            <a:pPr marL="0" indent="0">
              <a:buNone/>
            </a:pPr>
            <a:br>
              <a:rPr lang="en-US" b="0" i="0" dirty="0">
                <a:solidFill>
                  <a:srgbClr val="D4D1CB"/>
                </a:solidFill>
                <a:effectLst/>
                <a:latin typeface="Google Sans"/>
              </a:rPr>
            </a:br>
            <a:endParaRPr lang="en-US" dirty="0"/>
          </a:p>
        </p:txBody>
      </p:sp>
    </p:spTree>
    <p:extLst>
      <p:ext uri="{BB962C8B-B14F-4D97-AF65-F5344CB8AC3E}">
        <p14:creationId xmlns:p14="http://schemas.microsoft.com/office/powerpoint/2010/main" val="64957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152</TotalTime>
  <Words>2205</Words>
  <Application>Microsoft Office PowerPoint</Application>
  <PresentationFormat>Widescreen</PresentationFormat>
  <Paragraphs>229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Google Sans</vt:lpstr>
      <vt:lpstr>Google Sans Mono</vt:lpstr>
      <vt:lpstr>Mesh</vt:lpstr>
      <vt:lpstr>Index-Based Encoding</vt:lpstr>
      <vt:lpstr>Index-Based Encoding</vt:lpstr>
      <vt:lpstr>Example</vt:lpstr>
      <vt:lpstr>Contd.</vt:lpstr>
      <vt:lpstr>Advantages of Index-Based Encoding:</vt:lpstr>
      <vt:lpstr>Disadvantages of Index-Based Encoding: </vt:lpstr>
      <vt:lpstr>Bag of Words (BoW)</vt:lpstr>
      <vt:lpstr>Example:</vt:lpstr>
      <vt:lpstr>CONTD.</vt:lpstr>
      <vt:lpstr>Advantages of Bag of Words: </vt:lpstr>
      <vt:lpstr>Disadvantages of Bag of Words: </vt:lpstr>
      <vt:lpstr>TF-IDF Encoding</vt:lpstr>
      <vt:lpstr>Contd.</vt:lpstr>
      <vt:lpstr>Advantages of TF-IDF Encoding: </vt:lpstr>
      <vt:lpstr>Disadvantages of TF-IDF Encoding: </vt:lpstr>
      <vt:lpstr>Applications of TF-IDF Encoding: </vt:lpstr>
      <vt:lpstr>Example</vt:lpstr>
      <vt:lpstr>Contd.</vt:lpstr>
      <vt:lpstr>Contd.</vt:lpstr>
      <vt:lpstr>Contd.</vt:lpstr>
      <vt:lpstr>Contd.</vt:lpstr>
      <vt:lpstr>Word2Vec Encoding</vt:lpstr>
      <vt:lpstr>Applications</vt:lpstr>
      <vt:lpstr>Advantages</vt:lpstr>
      <vt:lpstr>Disadvantages</vt:lpstr>
      <vt:lpstr>PowerPoint Presentation</vt:lpstr>
      <vt:lpstr>PowerPoint Presentation</vt:lpstr>
      <vt:lpstr>PowerPoint Presentation</vt:lpstr>
      <vt:lpstr>BERT</vt:lpstr>
      <vt:lpstr> BERT Encoding Process </vt:lpstr>
      <vt:lpstr>Example</vt:lpstr>
      <vt:lpstr>Benefits of BERT Encoding </vt:lpstr>
      <vt:lpstr>Applications of BERT Encoding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Index-Based Encoding</dc:title>
  <dc:creator>Sarmad</dc:creator>
  <cp:lastModifiedBy>Sarmad</cp:lastModifiedBy>
  <cp:revision>13</cp:revision>
  <dcterms:created xsi:type="dcterms:W3CDTF">2023-11-18T11:29:46Z</dcterms:created>
  <dcterms:modified xsi:type="dcterms:W3CDTF">2023-11-20T13:09:23Z</dcterms:modified>
</cp:coreProperties>
</file>