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6"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B6C5"/>
    <a:srgbClr val="FEFEFE"/>
    <a:srgbClr val="FA4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6" d="100"/>
          <a:sy n="86" d="100"/>
        </p:scale>
        <p:origin x="10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7502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04214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46013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72022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071983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508998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129864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28584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6866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4639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4783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353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385480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263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9579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2261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5776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160EA64-D806-43AC-9DF2-F8C432F32B4C}" type="datetimeFigureOut">
              <a:rPr lang="en-US" smtClean="0"/>
              <a:t>3/15/2020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94159841"/>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3.xml"/><Relationship Id="rId21" Type="http://schemas.openxmlformats.org/officeDocument/2006/relationships/image" Target="../media/image16.png"/><Relationship Id="rId7" Type="http://schemas.openxmlformats.org/officeDocument/2006/relationships/tags" Target="../tags/tag7.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image" Target="../media/image10.png"/><Relationship Id="rId23" Type="http://schemas.openxmlformats.org/officeDocument/2006/relationships/image" Target="../media/image18.jpg"/><Relationship Id="rId10" Type="http://schemas.openxmlformats.org/officeDocument/2006/relationships/tags" Target="../tags/tag10.xml"/><Relationship Id="rId19" Type="http://schemas.openxmlformats.org/officeDocument/2006/relationships/image" Target="../media/image1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png"/><Relationship Id="rId22"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2.png"/><Relationship Id="rId3" Type="http://schemas.openxmlformats.org/officeDocument/2006/relationships/tags" Target="../tags/tag13.xml"/><Relationship Id="rId21" Type="http://schemas.openxmlformats.org/officeDocument/2006/relationships/image" Target="../media/image16.png"/><Relationship Id="rId7" Type="http://schemas.openxmlformats.org/officeDocument/2006/relationships/tags" Target="../tags/tag17.xml"/><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1.png"/><Relationship Id="rId2" Type="http://schemas.openxmlformats.org/officeDocument/2006/relationships/tags" Target="../tags/tag1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24" Type="http://schemas.openxmlformats.org/officeDocument/2006/relationships/image" Target="../media/image20.png"/><Relationship Id="rId5" Type="http://schemas.openxmlformats.org/officeDocument/2006/relationships/tags" Target="../tags/tag15.xml"/><Relationship Id="rId15" Type="http://schemas.openxmlformats.org/officeDocument/2006/relationships/image" Target="../media/image10.png"/><Relationship Id="rId23" Type="http://schemas.openxmlformats.org/officeDocument/2006/relationships/image" Target="../media/image19.jpg"/><Relationship Id="rId10" Type="http://schemas.openxmlformats.org/officeDocument/2006/relationships/tags" Target="../tags/tag20.xml"/><Relationship Id="rId19" Type="http://schemas.openxmlformats.org/officeDocument/2006/relationships/image" Target="../media/image14.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7.png"/><Relationship Id="rId3" Type="http://schemas.openxmlformats.org/officeDocument/2006/relationships/tags" Target="../tags/tag23.xml"/><Relationship Id="rId21" Type="http://schemas.openxmlformats.org/officeDocument/2006/relationships/image" Target="../media/image16.png"/><Relationship Id="rId7" Type="http://schemas.openxmlformats.org/officeDocument/2006/relationships/tags" Target="../tags/tag27.xml"/><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2" Type="http://schemas.openxmlformats.org/officeDocument/2006/relationships/tags" Target="../tags/tag2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24" Type="http://schemas.openxmlformats.org/officeDocument/2006/relationships/image" Target="../media/image25.jpg"/><Relationship Id="rId5" Type="http://schemas.openxmlformats.org/officeDocument/2006/relationships/tags" Target="../tags/tag25.xm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8.png"/><Relationship Id="rId10" Type="http://schemas.openxmlformats.org/officeDocument/2006/relationships/tags" Target="../tags/tag30.xml"/><Relationship Id="rId19" Type="http://schemas.openxmlformats.org/officeDocument/2006/relationships/image" Target="../media/image14.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35.jpg"/><Relationship Id="rId3" Type="http://schemas.openxmlformats.org/officeDocument/2006/relationships/tags" Target="../tags/tag33.xml"/><Relationship Id="rId21" Type="http://schemas.openxmlformats.org/officeDocument/2006/relationships/image" Target="../media/image30.png"/><Relationship Id="rId7" Type="http://schemas.openxmlformats.org/officeDocument/2006/relationships/tags" Target="../tags/tag37.xml"/><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34.jpg"/><Relationship Id="rId2" Type="http://schemas.openxmlformats.org/officeDocument/2006/relationships/tags" Target="../tags/tag32.xml"/><Relationship Id="rId16" Type="http://schemas.openxmlformats.org/officeDocument/2006/relationships/image" Target="../media/image14.png"/><Relationship Id="rId20" Type="http://schemas.openxmlformats.org/officeDocument/2006/relationships/image" Target="../media/image29.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9.png"/><Relationship Id="rId24" Type="http://schemas.openxmlformats.org/officeDocument/2006/relationships/image" Target="../media/image33.jpg"/><Relationship Id="rId5" Type="http://schemas.openxmlformats.org/officeDocument/2006/relationships/tags" Target="../tags/tag35.xml"/><Relationship Id="rId15" Type="http://schemas.openxmlformats.org/officeDocument/2006/relationships/image" Target="../media/image13.png"/><Relationship Id="rId23" Type="http://schemas.openxmlformats.org/officeDocument/2006/relationships/image" Target="../media/image32.jpg"/><Relationship Id="rId10" Type="http://schemas.openxmlformats.org/officeDocument/2006/relationships/slideLayout" Target="../slideLayouts/slideLayout7.xml"/><Relationship Id="rId19" Type="http://schemas.openxmlformats.org/officeDocument/2006/relationships/image" Target="../media/image17.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2.png"/><Relationship Id="rId22"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98F8-738D-4C80-AED2-6E39182EBF7F}"/>
              </a:ext>
            </a:extLst>
          </p:cNvPr>
          <p:cNvSpPr>
            <a:spLocks noGrp="1"/>
          </p:cNvSpPr>
          <p:nvPr>
            <p:ph type="ctrTitle"/>
          </p:nvPr>
        </p:nvSpPr>
        <p:spPr/>
        <p:txBody>
          <a:bodyPr>
            <a:normAutofit/>
          </a:bodyPr>
          <a:lstStyle/>
          <a:p>
            <a:r>
              <a:rPr lang="en-US" sz="8000" dirty="0">
                <a:solidFill>
                  <a:srgbClr val="14B6C5"/>
                </a:solidFill>
                <a:effectLst>
                  <a:outerShdw blurRad="63500" dist="12700" sx="102000" sy="102000" algn="ctr" rotWithShape="0">
                    <a:prstClr val="black">
                      <a:alpha val="30000"/>
                    </a:prstClr>
                  </a:outerShdw>
                </a:effectLst>
                <a:latin typeface="Ink Free" panose="03080402000500000000" pitchFamily="66" charset="0"/>
              </a:rPr>
              <a:t>Bev’s Bakery</a:t>
            </a:r>
          </a:p>
        </p:txBody>
      </p:sp>
      <p:sp>
        <p:nvSpPr>
          <p:cNvPr id="3" name="Subtitle 2">
            <a:extLst>
              <a:ext uri="{FF2B5EF4-FFF2-40B4-BE49-F238E27FC236}">
                <a16:creationId xmlns:a16="http://schemas.microsoft.com/office/drawing/2014/main" id="{7B20E7EA-E28E-4EEE-B565-02098F802DD6}"/>
              </a:ext>
            </a:extLst>
          </p:cNvPr>
          <p:cNvSpPr>
            <a:spLocks noGrp="1"/>
          </p:cNvSpPr>
          <p:nvPr>
            <p:ph type="subTitle" idx="1"/>
          </p:nvPr>
        </p:nvSpPr>
        <p:spPr/>
        <p:txBody>
          <a:bodyPr>
            <a:normAutofit fontScale="85000" lnSpcReduction="10000"/>
          </a:bodyPr>
          <a:lstStyle/>
          <a:p>
            <a:r>
              <a:rPr lang="en-US" dirty="0">
                <a:solidFill>
                  <a:srgbClr val="FEFEFE"/>
                </a:solidFill>
              </a:rPr>
              <a:t>Web Design RFP</a:t>
            </a:r>
          </a:p>
          <a:p>
            <a:r>
              <a:rPr lang="en-US" dirty="0">
                <a:solidFill>
                  <a:srgbClr val="FEFEFE"/>
                </a:solidFill>
              </a:rPr>
              <a:t>Adrian Grimm</a:t>
            </a:r>
          </a:p>
          <a:p>
            <a:r>
              <a:rPr lang="en-US" dirty="0">
                <a:solidFill>
                  <a:srgbClr val="FEFEFE"/>
                </a:solidFill>
              </a:rPr>
              <a:t>15 March 2020 </a:t>
            </a:r>
            <a:r>
              <a:rPr lang="en-US" dirty="0">
                <a:solidFill>
                  <a:srgbClr val="14B6C5"/>
                </a:solidFill>
              </a:rPr>
              <a:t>•</a:t>
            </a:r>
            <a:r>
              <a:rPr lang="en-US" dirty="0"/>
              <a:t> </a:t>
            </a:r>
            <a:r>
              <a:rPr lang="en-US" dirty="0">
                <a:solidFill>
                  <a:srgbClr val="FEFEFE"/>
                </a:solidFill>
              </a:rPr>
              <a:t>WDD229</a:t>
            </a:r>
          </a:p>
        </p:txBody>
      </p:sp>
    </p:spTree>
    <p:extLst>
      <p:ext uri="{BB962C8B-B14F-4D97-AF65-F5344CB8AC3E}">
        <p14:creationId xmlns:p14="http://schemas.microsoft.com/office/powerpoint/2010/main" val="141790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7982-BFDA-4C9C-A244-A2A615ABA5F6}"/>
              </a:ext>
            </a:extLst>
          </p:cNvPr>
          <p:cNvSpPr>
            <a:spLocks noGrp="1"/>
          </p:cNvSpPr>
          <p:nvPr>
            <p:ph type="title"/>
          </p:nvPr>
        </p:nvSpPr>
        <p:spPr/>
        <p:txBody>
          <a:bodyPr/>
          <a:lstStyle/>
          <a:p>
            <a:r>
              <a:rPr lang="en-US" dirty="0">
                <a:latin typeface="Daytona" panose="020B0604030500040204" pitchFamily="34" charset="0"/>
              </a:rPr>
              <a:t>URL and Hosting</a:t>
            </a:r>
          </a:p>
        </p:txBody>
      </p:sp>
      <p:sp>
        <p:nvSpPr>
          <p:cNvPr id="3" name="Content Placeholder 2">
            <a:extLst>
              <a:ext uri="{FF2B5EF4-FFF2-40B4-BE49-F238E27FC236}">
                <a16:creationId xmlns:a16="http://schemas.microsoft.com/office/drawing/2014/main" id="{497C8003-90BF-436F-936A-1DD20B37010E}"/>
              </a:ext>
            </a:extLst>
          </p:cNvPr>
          <p:cNvSpPr>
            <a:spLocks noGrp="1"/>
          </p:cNvSpPr>
          <p:nvPr>
            <p:ph sz="half" idx="1"/>
          </p:nvPr>
        </p:nvSpPr>
        <p:spPr/>
        <p:txBody>
          <a:bodyPr/>
          <a:lstStyle/>
          <a:p>
            <a:pPr marL="36900" indent="0" algn="ctr">
              <a:buNone/>
            </a:pPr>
            <a:r>
              <a:rPr lang="en-US" sz="2800" b="1" dirty="0">
                <a:solidFill>
                  <a:srgbClr val="14B6C5"/>
                </a:solidFill>
                <a:latin typeface="Daytona" panose="020B0604030500040204" pitchFamily="34" charset="0"/>
              </a:rPr>
              <a:t>BevsBakery.com</a:t>
            </a:r>
          </a:p>
          <a:p>
            <a:pPr>
              <a:buClr>
                <a:srgbClr val="FEFEFE"/>
              </a:buClr>
              <a:buFont typeface="Wingdings" panose="05000000000000000000" pitchFamily="2" charset="2"/>
              <a:buChar char="v"/>
            </a:pPr>
            <a:r>
              <a:rPr lang="en-US" sz="1800" dirty="0">
                <a:latin typeface="Daytona" panose="020B0604030500040204" pitchFamily="34" charset="0"/>
              </a:rPr>
              <a:t>Available for purchase for $8.88/</a:t>
            </a:r>
            <a:r>
              <a:rPr lang="en-US" sz="1800" dirty="0" err="1">
                <a:latin typeface="Daytona" panose="020B0604030500040204" pitchFamily="34" charset="0"/>
              </a:rPr>
              <a:t>yr</a:t>
            </a:r>
            <a:r>
              <a:rPr lang="en-US" sz="1800" dirty="0">
                <a:latin typeface="Daytona" panose="020B0604030500040204" pitchFamily="34" charset="0"/>
              </a:rPr>
              <a:t> from namecheap.com.</a:t>
            </a:r>
          </a:p>
          <a:p>
            <a:pPr>
              <a:buClr>
                <a:srgbClr val="FEFEFE"/>
              </a:buClr>
              <a:buFont typeface="Wingdings" panose="05000000000000000000" pitchFamily="2" charset="2"/>
              <a:buChar char="v"/>
            </a:pPr>
            <a:r>
              <a:rPr lang="en-US" sz="1800" dirty="0">
                <a:latin typeface="Daytona" panose="020B0604030500040204" pitchFamily="34" charset="0"/>
              </a:rPr>
              <a:t>A search returns a Facebook page but no other online presence.</a:t>
            </a:r>
          </a:p>
          <a:p>
            <a:pPr>
              <a:buClr>
                <a:srgbClr val="FEFEFE"/>
              </a:buClr>
              <a:buFont typeface="Wingdings" panose="05000000000000000000" pitchFamily="2" charset="2"/>
              <a:buChar char="v"/>
            </a:pPr>
            <a:r>
              <a:rPr lang="en-US" sz="1800" dirty="0">
                <a:latin typeface="Daytona" panose="020B0604030500040204" pitchFamily="34" charset="0"/>
              </a:rPr>
              <a:t>Simple, effective URL is easy to remember and highlights the name of the business.</a:t>
            </a:r>
          </a:p>
          <a:p>
            <a:pPr marL="36900" indent="0" algn="ctr">
              <a:buNone/>
            </a:pPr>
            <a:endParaRPr lang="en-US" dirty="0"/>
          </a:p>
        </p:txBody>
      </p:sp>
      <p:sp>
        <p:nvSpPr>
          <p:cNvPr id="4" name="Content Placeholder 3">
            <a:extLst>
              <a:ext uri="{FF2B5EF4-FFF2-40B4-BE49-F238E27FC236}">
                <a16:creationId xmlns:a16="http://schemas.microsoft.com/office/drawing/2014/main" id="{6E697C3D-F140-41CA-981F-62E56521A945}"/>
              </a:ext>
            </a:extLst>
          </p:cNvPr>
          <p:cNvSpPr>
            <a:spLocks noGrp="1"/>
          </p:cNvSpPr>
          <p:nvPr>
            <p:ph sz="half" idx="2"/>
          </p:nvPr>
        </p:nvSpPr>
        <p:spPr/>
        <p:txBody>
          <a:bodyPr/>
          <a:lstStyle/>
          <a:p>
            <a:pPr marL="36900" indent="0" algn="ctr">
              <a:buNone/>
            </a:pPr>
            <a:r>
              <a:rPr lang="en-US" sz="2800" b="1" dirty="0">
                <a:solidFill>
                  <a:srgbClr val="14B6C5"/>
                </a:solidFill>
                <a:latin typeface="Daytona" panose="020B0604030500040204" pitchFamily="34" charset="0"/>
              </a:rPr>
              <a:t>Hosted on HostGator</a:t>
            </a:r>
          </a:p>
          <a:p>
            <a:pPr>
              <a:buClr>
                <a:srgbClr val="FEFEFE"/>
              </a:buClr>
              <a:buFont typeface="Wingdings" panose="05000000000000000000" pitchFamily="2" charset="2"/>
              <a:buChar char="v"/>
            </a:pPr>
            <a:r>
              <a:rPr lang="en-US" sz="1800" dirty="0">
                <a:latin typeface="Daytona" panose="020B0604030500040204" pitchFamily="34" charset="0"/>
              </a:rPr>
              <a:t>Monthly cost of $10.95</a:t>
            </a:r>
          </a:p>
          <a:p>
            <a:pPr>
              <a:buClr>
                <a:srgbClr val="FEFEFE"/>
              </a:buClr>
              <a:buFont typeface="Wingdings" panose="05000000000000000000" pitchFamily="2" charset="2"/>
              <a:buChar char="v"/>
            </a:pPr>
            <a:r>
              <a:rPr lang="en-US" sz="1800" dirty="0">
                <a:latin typeface="Daytona" panose="020B0604030500040204" pitchFamily="34" charset="0"/>
              </a:rPr>
              <a:t>Guaranteed 99.9% Uptime</a:t>
            </a:r>
          </a:p>
          <a:p>
            <a:pPr>
              <a:buClr>
                <a:srgbClr val="FEFEFE"/>
              </a:buClr>
              <a:buFont typeface="Wingdings" panose="05000000000000000000" pitchFamily="2" charset="2"/>
              <a:buChar char="v"/>
            </a:pPr>
            <a:r>
              <a:rPr lang="en-US" sz="1800" dirty="0">
                <a:latin typeface="Daytona" panose="020B0604030500040204" pitchFamily="34" charset="0"/>
              </a:rPr>
              <a:t>Unmetered storage and bandwidth</a:t>
            </a:r>
          </a:p>
          <a:p>
            <a:pPr>
              <a:buClr>
                <a:srgbClr val="FEFEFE"/>
              </a:buClr>
              <a:buFont typeface="Wingdings" panose="05000000000000000000" pitchFamily="2" charset="2"/>
              <a:buChar char="v"/>
            </a:pPr>
            <a:r>
              <a:rPr lang="en-US" sz="1800" dirty="0">
                <a:latin typeface="Daytona" panose="020B0604030500040204" pitchFamily="34" charset="0"/>
              </a:rPr>
              <a:t>Unlimited email and FTP accounts</a:t>
            </a:r>
          </a:p>
          <a:p>
            <a:pPr>
              <a:buClr>
                <a:srgbClr val="FEFEFE"/>
              </a:buClr>
              <a:buFont typeface="Wingdings" panose="05000000000000000000" pitchFamily="2" charset="2"/>
              <a:buChar char="v"/>
            </a:pPr>
            <a:r>
              <a:rPr lang="en-US" sz="1800" dirty="0">
                <a:latin typeface="Daytona" panose="020B0604030500040204" pitchFamily="34" charset="0"/>
              </a:rPr>
              <a:t>Free SSL Certification</a:t>
            </a:r>
          </a:p>
          <a:p>
            <a:pPr>
              <a:buClr>
                <a:srgbClr val="FEFEFE"/>
              </a:buClr>
              <a:buFont typeface="Wingdings" panose="05000000000000000000" pitchFamily="2" charset="2"/>
              <a:buChar char="v"/>
            </a:pPr>
            <a:r>
              <a:rPr lang="en-US" sz="1800" dirty="0">
                <a:latin typeface="Daytona" panose="020B0604030500040204" pitchFamily="34" charset="0"/>
              </a:rPr>
              <a:t>Secure databases with password protection</a:t>
            </a:r>
          </a:p>
          <a:p>
            <a:pPr marL="36900" indent="0">
              <a:buNone/>
            </a:pPr>
            <a:endParaRPr lang="en-US" dirty="0"/>
          </a:p>
        </p:txBody>
      </p:sp>
    </p:spTree>
    <p:extLst>
      <p:ext uri="{BB962C8B-B14F-4D97-AF65-F5344CB8AC3E}">
        <p14:creationId xmlns:p14="http://schemas.microsoft.com/office/powerpoint/2010/main" val="208537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92EF-8F67-478E-AF6B-D12A385CE29D}"/>
              </a:ext>
            </a:extLst>
          </p:cNvPr>
          <p:cNvSpPr>
            <a:spLocks noGrp="1"/>
          </p:cNvSpPr>
          <p:nvPr>
            <p:ph type="title"/>
          </p:nvPr>
        </p:nvSpPr>
        <p:spPr/>
        <p:txBody>
          <a:bodyPr/>
          <a:lstStyle/>
          <a:p>
            <a:r>
              <a:rPr lang="en-US" dirty="0">
                <a:latin typeface="Daytona" panose="020B0604030500040204" pitchFamily="34" charset="0"/>
              </a:rPr>
              <a:t>Color Palette</a:t>
            </a:r>
            <a:endParaRPr lang="en-US" dirty="0"/>
          </a:p>
        </p:txBody>
      </p:sp>
      <p:pic>
        <p:nvPicPr>
          <p:cNvPr id="7" name="Content Placeholder 6">
            <a:extLst>
              <a:ext uri="{FF2B5EF4-FFF2-40B4-BE49-F238E27FC236}">
                <a16:creationId xmlns:a16="http://schemas.microsoft.com/office/drawing/2014/main" id="{60A96E38-CA55-4E1F-B754-877325A18780}"/>
              </a:ext>
            </a:extLst>
          </p:cNvPr>
          <p:cNvPicPr>
            <a:picLocks noGrp="1" noChangeAspect="1"/>
          </p:cNvPicPr>
          <p:nvPr>
            <p:ph idx="1"/>
          </p:nvPr>
        </p:nvPicPr>
        <p:blipFill>
          <a:blip r:embed="rId2"/>
          <a:stretch>
            <a:fillRect/>
          </a:stretch>
        </p:blipFill>
        <p:spPr>
          <a:xfrm>
            <a:off x="1011311" y="1960425"/>
            <a:ext cx="10158730" cy="1193651"/>
          </a:xfrm>
        </p:spPr>
      </p:pic>
      <p:sp>
        <p:nvSpPr>
          <p:cNvPr id="8" name="TextBox 7">
            <a:extLst>
              <a:ext uri="{FF2B5EF4-FFF2-40B4-BE49-F238E27FC236}">
                <a16:creationId xmlns:a16="http://schemas.microsoft.com/office/drawing/2014/main" id="{B5BBB7F0-412C-4F38-9772-03649DB7D2BC}"/>
              </a:ext>
            </a:extLst>
          </p:cNvPr>
          <p:cNvSpPr txBox="1"/>
          <p:nvPr/>
        </p:nvSpPr>
        <p:spPr>
          <a:xfrm>
            <a:off x="1021959" y="3512634"/>
            <a:ext cx="10148082"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t>I chose this palette for bright and vibrant colors and stark contrast between elements. </a:t>
            </a:r>
          </a:p>
          <a:p>
            <a:pPr marL="285750" indent="-285750">
              <a:buFont typeface="Wingdings" panose="05000000000000000000" pitchFamily="2" charset="2"/>
              <a:buChar char="v"/>
            </a:pPr>
            <a:r>
              <a:rPr lang="en-US" dirty="0"/>
              <a:t>Blue is the most-preferred color and represents security and trust in a brand.  This shade was selected for whimsical vibrance.</a:t>
            </a:r>
          </a:p>
          <a:p>
            <a:pPr marL="285750" indent="-285750">
              <a:buFont typeface="Wingdings" panose="05000000000000000000" pitchFamily="2" charset="2"/>
              <a:buChar char="v"/>
            </a:pPr>
            <a:r>
              <a:rPr lang="en-US" dirty="0"/>
              <a:t>Green is the second most-preferred color, easily processed by the eye, and represents tranquility and health.</a:t>
            </a:r>
          </a:p>
          <a:p>
            <a:pPr marL="285750" indent="-285750">
              <a:buFont typeface="Wingdings" panose="05000000000000000000" pitchFamily="2" charset="2"/>
              <a:buChar char="v"/>
            </a:pPr>
            <a:r>
              <a:rPr lang="en-US" dirty="0"/>
              <a:t>Red shows passion and urgency and is often used to stimulate the hunger impulse to promote the purchase of food, in this case baked goods.</a:t>
            </a:r>
          </a:p>
        </p:txBody>
      </p:sp>
    </p:spTree>
    <p:extLst>
      <p:ext uri="{BB962C8B-B14F-4D97-AF65-F5344CB8AC3E}">
        <p14:creationId xmlns:p14="http://schemas.microsoft.com/office/powerpoint/2010/main" val="224360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88" y="35986"/>
            <a:ext cx="12150211" cy="6674530"/>
            <a:chOff x="595684" y="1261242"/>
            <a:chExt cx="6668462" cy="4352544"/>
          </a:xfrm>
        </p:grpSpPr>
        <p:sp>
          <p:nvSpPr>
            <p:cNvPr id="3"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EA6DFF82-A40C-486A-8C0E-84226F8F845F}"/>
                </a:ext>
              </a:extLst>
            </p:cNvPr>
            <p:cNvSpPr/>
            <p:nvPr>
              <p:custDataLst>
                <p:tags r:id="rId2"/>
              </p:custDataLst>
            </p:nvPr>
          </p:nvSpPr>
          <p:spPr>
            <a:xfrm>
              <a:off x="595684" y="1610112"/>
              <a:ext cx="6668462" cy="400367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3"/>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4"/>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5"/>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6"/>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7"/>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8"/>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9"/>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10"/>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24" name="Picture 23">
            <a:extLst>
              <a:ext uri="{FF2B5EF4-FFF2-40B4-BE49-F238E27FC236}">
                <a16:creationId xmlns:a16="http://schemas.microsoft.com/office/drawing/2014/main" id="{7A04D256-DE07-4749-94B1-8148D9D8993E}"/>
              </a:ext>
            </a:extLst>
          </p:cNvPr>
          <p:cNvPicPr>
            <a:picLocks noChangeAspect="1"/>
          </p:cNvPicPr>
          <p:nvPr/>
        </p:nvPicPr>
        <p:blipFill>
          <a:blip r:embed="rId12"/>
          <a:stretch>
            <a:fillRect/>
          </a:stretch>
        </p:blipFill>
        <p:spPr>
          <a:xfrm>
            <a:off x="1020654" y="1179630"/>
            <a:ext cx="876190" cy="183354"/>
          </a:xfrm>
          <a:prstGeom prst="rect">
            <a:avLst/>
          </a:prstGeom>
        </p:spPr>
      </p:pic>
      <p:pic>
        <p:nvPicPr>
          <p:cNvPr id="26" name="Picture 25">
            <a:extLst>
              <a:ext uri="{FF2B5EF4-FFF2-40B4-BE49-F238E27FC236}">
                <a16:creationId xmlns:a16="http://schemas.microsoft.com/office/drawing/2014/main" id="{7FBDC2E1-3D7E-47EA-A59E-553A882F42EB}"/>
              </a:ext>
            </a:extLst>
          </p:cNvPr>
          <p:cNvPicPr>
            <a:picLocks noChangeAspect="1"/>
          </p:cNvPicPr>
          <p:nvPr/>
        </p:nvPicPr>
        <p:blipFill>
          <a:blip r:embed="rId13"/>
          <a:stretch>
            <a:fillRect/>
          </a:stretch>
        </p:blipFill>
        <p:spPr>
          <a:xfrm>
            <a:off x="1026842" y="1637037"/>
            <a:ext cx="876190" cy="180486"/>
          </a:xfrm>
          <a:prstGeom prst="rect">
            <a:avLst/>
          </a:prstGeom>
        </p:spPr>
      </p:pic>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4"/>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5"/>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6"/>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7"/>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8"/>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9"/>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20"/>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21"/>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22"/>
          <a:stretch>
            <a:fillRect/>
          </a:stretch>
        </p:blipFill>
        <p:spPr>
          <a:xfrm>
            <a:off x="9761822" y="1163653"/>
            <a:ext cx="1409524" cy="203175"/>
          </a:xfrm>
          <a:prstGeom prst="rect">
            <a:avLst/>
          </a:prstGeom>
        </p:spPr>
      </p:pic>
      <p:pic>
        <p:nvPicPr>
          <p:cNvPr id="29" name="Picture 28" descr="A kitchen with a table in a restaurant&#10;&#10;Description automatically generated">
            <a:extLst>
              <a:ext uri="{FF2B5EF4-FFF2-40B4-BE49-F238E27FC236}">
                <a16:creationId xmlns:a16="http://schemas.microsoft.com/office/drawing/2014/main" id="{DC382F59-2C09-4894-8ED5-70D6E159753A}"/>
              </a:ext>
            </a:extLst>
          </p:cNvPr>
          <p:cNvPicPr>
            <a:picLocks noChangeAspect="1"/>
          </p:cNvPicPr>
          <p:nvPr/>
        </p:nvPicPr>
        <p:blipFill>
          <a:blip r:embed="rId23"/>
          <a:stretch>
            <a:fillRect/>
          </a:stretch>
        </p:blipFill>
        <p:spPr>
          <a:xfrm>
            <a:off x="1020827" y="2881495"/>
            <a:ext cx="10160000" cy="3405533"/>
          </a:xfrm>
          <a:prstGeom prst="rect">
            <a:avLst/>
          </a:prstGeom>
        </p:spPr>
      </p:pic>
      <p:sp>
        <p:nvSpPr>
          <p:cNvPr id="31" name="TextBox 30">
            <a:extLst>
              <a:ext uri="{FF2B5EF4-FFF2-40B4-BE49-F238E27FC236}">
                <a16:creationId xmlns:a16="http://schemas.microsoft.com/office/drawing/2014/main" id="{C7C790A2-6DD4-4A34-A4FB-A1F40600A22F}"/>
              </a:ext>
            </a:extLst>
          </p:cNvPr>
          <p:cNvSpPr txBox="1"/>
          <p:nvPr/>
        </p:nvSpPr>
        <p:spPr>
          <a:xfrm>
            <a:off x="3029713" y="2127337"/>
            <a:ext cx="6346353" cy="769441"/>
          </a:xfrm>
          <a:prstGeom prst="rect">
            <a:avLst/>
          </a:prstGeom>
          <a:noFill/>
        </p:spPr>
        <p:txBody>
          <a:bodyPr wrap="none" rtlCol="0">
            <a:spAutoFit/>
          </a:bodyPr>
          <a:lstStyle/>
          <a:p>
            <a:r>
              <a:rPr lang="en-US" sz="4400" dirty="0">
                <a:solidFill>
                  <a:srgbClr val="FA4A5C"/>
                </a:solidFill>
              </a:rPr>
              <a:t>Welcome to Bev’s Bakery</a:t>
            </a:r>
            <a:r>
              <a:rPr lang="en-US" sz="4000" dirty="0">
                <a:solidFill>
                  <a:srgbClr val="FA4A5C"/>
                </a:solidFill>
                <a:latin typeface="Daytona" panose="020B0604030500040204" pitchFamily="34" charset="0"/>
              </a:rPr>
              <a:t>!</a:t>
            </a:r>
          </a:p>
        </p:txBody>
      </p:sp>
    </p:spTree>
    <p:extLst>
      <p:ext uri="{BB962C8B-B14F-4D97-AF65-F5344CB8AC3E}">
        <p14:creationId xmlns:p14="http://schemas.microsoft.com/office/powerpoint/2010/main" val="419673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89" y="0"/>
            <a:ext cx="12150211" cy="6674530"/>
            <a:chOff x="595684" y="1261242"/>
            <a:chExt cx="6668462" cy="4352544"/>
          </a:xfrm>
        </p:grpSpPr>
        <p:sp>
          <p:nvSpPr>
            <p:cNvPr id="3"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EA6DFF82-A40C-486A-8C0E-84226F8F845F}"/>
                </a:ext>
              </a:extLst>
            </p:cNvPr>
            <p:cNvSpPr/>
            <p:nvPr>
              <p:custDataLst>
                <p:tags r:id="rId2"/>
              </p:custDataLst>
            </p:nvPr>
          </p:nvSpPr>
          <p:spPr>
            <a:xfrm>
              <a:off x="595684" y="1610112"/>
              <a:ext cx="6668462" cy="400367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5F5F5F"/>
                </a:solidFill>
                <a:latin typeface="Daytona" panose="020B0604030500040204" pitchFamily="34" charset="0"/>
                <a:cs typeface="Segoe UI" panose="020B0502040204020203" pitchFamily="34" charset="0"/>
              </a:endParaRPr>
            </a:p>
          </p:txBody>
        </p:sp>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3"/>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4"/>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5"/>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6"/>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7"/>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8"/>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9"/>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10"/>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24" name="Picture 23">
            <a:extLst>
              <a:ext uri="{FF2B5EF4-FFF2-40B4-BE49-F238E27FC236}">
                <a16:creationId xmlns:a16="http://schemas.microsoft.com/office/drawing/2014/main" id="{7A04D256-DE07-4749-94B1-8148D9D8993E}"/>
              </a:ext>
            </a:extLst>
          </p:cNvPr>
          <p:cNvPicPr>
            <a:picLocks noChangeAspect="1"/>
          </p:cNvPicPr>
          <p:nvPr/>
        </p:nvPicPr>
        <p:blipFill>
          <a:blip r:embed="rId12"/>
          <a:stretch>
            <a:fillRect/>
          </a:stretch>
        </p:blipFill>
        <p:spPr>
          <a:xfrm>
            <a:off x="1020654" y="1179630"/>
            <a:ext cx="876190" cy="183354"/>
          </a:xfrm>
          <a:prstGeom prst="rect">
            <a:avLst/>
          </a:prstGeom>
        </p:spPr>
      </p:pic>
      <p:pic>
        <p:nvPicPr>
          <p:cNvPr id="26" name="Picture 25">
            <a:extLst>
              <a:ext uri="{FF2B5EF4-FFF2-40B4-BE49-F238E27FC236}">
                <a16:creationId xmlns:a16="http://schemas.microsoft.com/office/drawing/2014/main" id="{7FBDC2E1-3D7E-47EA-A59E-553A882F42EB}"/>
              </a:ext>
            </a:extLst>
          </p:cNvPr>
          <p:cNvPicPr>
            <a:picLocks noChangeAspect="1"/>
          </p:cNvPicPr>
          <p:nvPr/>
        </p:nvPicPr>
        <p:blipFill>
          <a:blip r:embed="rId13"/>
          <a:stretch>
            <a:fillRect/>
          </a:stretch>
        </p:blipFill>
        <p:spPr>
          <a:xfrm>
            <a:off x="1026842" y="1637037"/>
            <a:ext cx="876190" cy="180486"/>
          </a:xfrm>
          <a:prstGeom prst="rect">
            <a:avLst/>
          </a:prstGeom>
        </p:spPr>
      </p:pic>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4"/>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5"/>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6"/>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7"/>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8"/>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9"/>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20"/>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21"/>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22"/>
          <a:stretch>
            <a:fillRect/>
          </a:stretch>
        </p:blipFill>
        <p:spPr>
          <a:xfrm>
            <a:off x="9761822" y="1163653"/>
            <a:ext cx="1409524" cy="203175"/>
          </a:xfrm>
          <a:prstGeom prst="rect">
            <a:avLst/>
          </a:prstGeom>
        </p:spPr>
      </p:pic>
      <p:pic>
        <p:nvPicPr>
          <p:cNvPr id="15" name="Picture 14" descr="A piece of cake on a plate&#10;&#10;Description automatically generated">
            <a:extLst>
              <a:ext uri="{FF2B5EF4-FFF2-40B4-BE49-F238E27FC236}">
                <a16:creationId xmlns:a16="http://schemas.microsoft.com/office/drawing/2014/main" id="{382F5786-7CDD-4B3F-9168-50494481CB83}"/>
              </a:ext>
            </a:extLst>
          </p:cNvPr>
          <p:cNvPicPr>
            <a:picLocks noChangeAspect="1"/>
          </p:cNvPicPr>
          <p:nvPr/>
        </p:nvPicPr>
        <p:blipFill>
          <a:blip r:embed="rId23"/>
          <a:stretch>
            <a:fillRect/>
          </a:stretch>
        </p:blipFill>
        <p:spPr>
          <a:xfrm>
            <a:off x="1458749" y="2402483"/>
            <a:ext cx="2474237" cy="3707490"/>
          </a:xfrm>
          <a:prstGeom prst="rect">
            <a:avLst/>
          </a:prstGeom>
        </p:spPr>
      </p:pic>
      <p:pic>
        <p:nvPicPr>
          <p:cNvPr id="22" name="Picture 21" descr="A close up of a logo&#10;&#10;Description automatically generated">
            <a:extLst>
              <a:ext uri="{FF2B5EF4-FFF2-40B4-BE49-F238E27FC236}">
                <a16:creationId xmlns:a16="http://schemas.microsoft.com/office/drawing/2014/main" id="{31339A4C-4A12-4A8C-91CA-B8E2100CE7B0}"/>
              </a:ext>
            </a:extLst>
          </p:cNvPr>
          <p:cNvPicPr>
            <a:picLocks noChangeAspect="1"/>
          </p:cNvPicPr>
          <p:nvPr/>
        </p:nvPicPr>
        <p:blipFill>
          <a:blip r:embed="rId24"/>
          <a:stretch>
            <a:fillRect/>
          </a:stretch>
        </p:blipFill>
        <p:spPr>
          <a:xfrm>
            <a:off x="4418048" y="2402483"/>
            <a:ext cx="7288889" cy="1917460"/>
          </a:xfrm>
          <a:prstGeom prst="rect">
            <a:avLst/>
          </a:prstGeom>
        </p:spPr>
      </p:pic>
      <p:pic>
        <p:nvPicPr>
          <p:cNvPr id="27" name="Picture 26">
            <a:extLst>
              <a:ext uri="{FF2B5EF4-FFF2-40B4-BE49-F238E27FC236}">
                <a16:creationId xmlns:a16="http://schemas.microsoft.com/office/drawing/2014/main" id="{B9B67004-8300-43DC-8480-75EA08529123}"/>
              </a:ext>
            </a:extLst>
          </p:cNvPr>
          <p:cNvPicPr>
            <a:picLocks noChangeAspect="1"/>
          </p:cNvPicPr>
          <p:nvPr/>
        </p:nvPicPr>
        <p:blipFill>
          <a:blip r:embed="rId25"/>
          <a:stretch>
            <a:fillRect/>
          </a:stretch>
        </p:blipFill>
        <p:spPr>
          <a:xfrm>
            <a:off x="5295315" y="4862315"/>
            <a:ext cx="1726984" cy="634921"/>
          </a:xfrm>
          <a:prstGeom prst="rect">
            <a:avLst/>
          </a:prstGeom>
        </p:spPr>
      </p:pic>
      <p:pic>
        <p:nvPicPr>
          <p:cNvPr id="31" name="Picture 30" descr="A picture containing drawing, knife&#10;&#10;Description automatically generated">
            <a:extLst>
              <a:ext uri="{FF2B5EF4-FFF2-40B4-BE49-F238E27FC236}">
                <a16:creationId xmlns:a16="http://schemas.microsoft.com/office/drawing/2014/main" id="{970F4CE1-EC10-4AC2-9178-F4645FEF8F78}"/>
              </a:ext>
            </a:extLst>
          </p:cNvPr>
          <p:cNvPicPr>
            <a:picLocks noChangeAspect="1"/>
          </p:cNvPicPr>
          <p:nvPr/>
        </p:nvPicPr>
        <p:blipFill>
          <a:blip r:embed="rId25"/>
          <a:stretch>
            <a:fillRect/>
          </a:stretch>
        </p:blipFill>
        <p:spPr>
          <a:xfrm>
            <a:off x="8070302" y="4862315"/>
            <a:ext cx="1726984" cy="634921"/>
          </a:xfrm>
          <a:prstGeom prst="rect">
            <a:avLst/>
          </a:prstGeom>
        </p:spPr>
      </p:pic>
      <p:pic>
        <p:nvPicPr>
          <p:cNvPr id="39" name="Picture 38">
            <a:extLst>
              <a:ext uri="{FF2B5EF4-FFF2-40B4-BE49-F238E27FC236}">
                <a16:creationId xmlns:a16="http://schemas.microsoft.com/office/drawing/2014/main" id="{B1674C20-BF1B-4159-8441-CC752597D415}"/>
              </a:ext>
            </a:extLst>
          </p:cNvPr>
          <p:cNvPicPr>
            <a:picLocks noChangeAspect="1"/>
          </p:cNvPicPr>
          <p:nvPr/>
        </p:nvPicPr>
        <p:blipFill>
          <a:blip r:embed="rId26"/>
          <a:stretch>
            <a:fillRect/>
          </a:stretch>
        </p:blipFill>
        <p:spPr>
          <a:xfrm>
            <a:off x="5396902" y="5071838"/>
            <a:ext cx="1523809" cy="215873"/>
          </a:xfrm>
          <a:prstGeom prst="rect">
            <a:avLst/>
          </a:prstGeom>
        </p:spPr>
      </p:pic>
      <p:pic>
        <p:nvPicPr>
          <p:cNvPr id="43" name="Picture 42">
            <a:extLst>
              <a:ext uri="{FF2B5EF4-FFF2-40B4-BE49-F238E27FC236}">
                <a16:creationId xmlns:a16="http://schemas.microsoft.com/office/drawing/2014/main" id="{806F3453-4CA3-491B-AE7C-1067B24456F4}"/>
              </a:ext>
            </a:extLst>
          </p:cNvPr>
          <p:cNvPicPr>
            <a:picLocks noChangeAspect="1"/>
          </p:cNvPicPr>
          <p:nvPr/>
        </p:nvPicPr>
        <p:blipFill>
          <a:blip r:embed="rId27"/>
          <a:stretch>
            <a:fillRect/>
          </a:stretch>
        </p:blipFill>
        <p:spPr>
          <a:xfrm>
            <a:off x="8398215" y="5071838"/>
            <a:ext cx="1092063" cy="215873"/>
          </a:xfrm>
          <a:prstGeom prst="rect">
            <a:avLst/>
          </a:prstGeom>
        </p:spPr>
      </p:pic>
    </p:spTree>
    <p:extLst>
      <p:ext uri="{BB962C8B-B14F-4D97-AF65-F5344CB8AC3E}">
        <p14:creationId xmlns:p14="http://schemas.microsoft.com/office/powerpoint/2010/main" val="328314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89" y="0"/>
            <a:ext cx="12150211" cy="6674530"/>
            <a:chOff x="595684" y="1261242"/>
            <a:chExt cx="6668462" cy="4352544"/>
          </a:xfrm>
        </p:grpSpPr>
        <p:sp>
          <p:nvSpPr>
            <p:cNvPr id="3" name="Window Body" descr="&lt;SmartSettings&gt;&lt;SmartResize anchorLeft=&quot;Absolute&quot; anchorTop=&quot;Absolute&quot; anchorRight=&quot;Absolute&quot; anchorBottom=&quot;Absolute&quot; /&gt;&lt;/SmartSettings&gt;">
              <a:extLst>
                <a:ext uri="{FF2B5EF4-FFF2-40B4-BE49-F238E27FC236}">
                  <a16:creationId xmlns:a16="http://schemas.microsoft.com/office/drawing/2014/main" id="{EA6DFF82-A40C-486A-8C0E-84226F8F845F}"/>
                </a:ext>
              </a:extLst>
            </p:cNvPr>
            <p:cNvSpPr/>
            <p:nvPr>
              <p:custDataLst>
                <p:tags r:id="rId2"/>
              </p:custDataLst>
            </p:nvPr>
          </p:nvSpPr>
          <p:spPr>
            <a:xfrm>
              <a:off x="595684" y="1610112"/>
              <a:ext cx="6668462" cy="400367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5F5F5F"/>
                </a:solidFill>
                <a:latin typeface="Daytona" panose="020B0604030500040204" pitchFamily="34" charset="0"/>
                <a:cs typeface="Segoe UI" panose="020B0502040204020203" pitchFamily="34" charset="0"/>
              </a:endParaRPr>
            </a:p>
          </p:txBody>
        </p:sp>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3"/>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4"/>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5"/>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6"/>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7"/>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8"/>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9"/>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10"/>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24" name="Picture 23">
            <a:extLst>
              <a:ext uri="{FF2B5EF4-FFF2-40B4-BE49-F238E27FC236}">
                <a16:creationId xmlns:a16="http://schemas.microsoft.com/office/drawing/2014/main" id="{7A04D256-DE07-4749-94B1-8148D9D8993E}"/>
              </a:ext>
            </a:extLst>
          </p:cNvPr>
          <p:cNvPicPr>
            <a:picLocks noChangeAspect="1"/>
          </p:cNvPicPr>
          <p:nvPr/>
        </p:nvPicPr>
        <p:blipFill>
          <a:blip r:embed="rId12"/>
          <a:stretch>
            <a:fillRect/>
          </a:stretch>
        </p:blipFill>
        <p:spPr>
          <a:xfrm>
            <a:off x="1020654" y="1179630"/>
            <a:ext cx="876190" cy="183354"/>
          </a:xfrm>
          <a:prstGeom prst="rect">
            <a:avLst/>
          </a:prstGeom>
        </p:spPr>
      </p:pic>
      <p:pic>
        <p:nvPicPr>
          <p:cNvPr id="26" name="Picture 25">
            <a:extLst>
              <a:ext uri="{FF2B5EF4-FFF2-40B4-BE49-F238E27FC236}">
                <a16:creationId xmlns:a16="http://schemas.microsoft.com/office/drawing/2014/main" id="{7FBDC2E1-3D7E-47EA-A59E-553A882F42EB}"/>
              </a:ext>
            </a:extLst>
          </p:cNvPr>
          <p:cNvPicPr>
            <a:picLocks noChangeAspect="1"/>
          </p:cNvPicPr>
          <p:nvPr/>
        </p:nvPicPr>
        <p:blipFill>
          <a:blip r:embed="rId13"/>
          <a:stretch>
            <a:fillRect/>
          </a:stretch>
        </p:blipFill>
        <p:spPr>
          <a:xfrm>
            <a:off x="1026842" y="1637037"/>
            <a:ext cx="876190" cy="180486"/>
          </a:xfrm>
          <a:prstGeom prst="rect">
            <a:avLst/>
          </a:prstGeom>
        </p:spPr>
      </p:pic>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4"/>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5"/>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6"/>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7"/>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8"/>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9"/>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20"/>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21"/>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22"/>
          <a:stretch>
            <a:fillRect/>
          </a:stretch>
        </p:blipFill>
        <p:spPr>
          <a:xfrm>
            <a:off x="9761822" y="1163653"/>
            <a:ext cx="1409524" cy="203175"/>
          </a:xfrm>
          <a:prstGeom prst="rect">
            <a:avLst/>
          </a:prstGeom>
        </p:spPr>
      </p:pic>
      <p:pic>
        <p:nvPicPr>
          <p:cNvPr id="14" name="Picture 13" descr="A picture containing object, cake, indoor, colorful&#10;&#10;Description automatically generated">
            <a:extLst>
              <a:ext uri="{FF2B5EF4-FFF2-40B4-BE49-F238E27FC236}">
                <a16:creationId xmlns:a16="http://schemas.microsoft.com/office/drawing/2014/main" id="{08CE405D-43AB-4953-A018-49ADD9D278D3}"/>
              </a:ext>
            </a:extLst>
          </p:cNvPr>
          <p:cNvPicPr>
            <a:picLocks noChangeAspect="1"/>
          </p:cNvPicPr>
          <p:nvPr/>
        </p:nvPicPr>
        <p:blipFill>
          <a:blip r:embed="rId23"/>
          <a:stretch>
            <a:fillRect/>
          </a:stretch>
        </p:blipFill>
        <p:spPr>
          <a:xfrm>
            <a:off x="5759325" y="2250947"/>
            <a:ext cx="5838095" cy="3885714"/>
          </a:xfrm>
          <a:prstGeom prst="rect">
            <a:avLst/>
          </a:prstGeom>
        </p:spPr>
      </p:pic>
      <p:pic>
        <p:nvPicPr>
          <p:cNvPr id="16" name="Picture 15" descr="A cake sitting on top of a table&#10;&#10;Description automatically generated">
            <a:extLst>
              <a:ext uri="{FF2B5EF4-FFF2-40B4-BE49-F238E27FC236}">
                <a16:creationId xmlns:a16="http://schemas.microsoft.com/office/drawing/2014/main" id="{29F1BDB9-ED58-4828-B6E5-A058B2841668}"/>
              </a:ext>
            </a:extLst>
          </p:cNvPr>
          <p:cNvPicPr>
            <a:picLocks noChangeAspect="1"/>
          </p:cNvPicPr>
          <p:nvPr/>
        </p:nvPicPr>
        <p:blipFill>
          <a:blip r:embed="rId24"/>
          <a:stretch>
            <a:fillRect/>
          </a:stretch>
        </p:blipFill>
        <p:spPr>
          <a:xfrm>
            <a:off x="485199" y="3429000"/>
            <a:ext cx="3310841" cy="2514600"/>
          </a:xfrm>
          <a:prstGeom prst="rect">
            <a:avLst/>
          </a:prstGeom>
        </p:spPr>
      </p:pic>
      <p:pic>
        <p:nvPicPr>
          <p:cNvPr id="18" name="Picture 17">
            <a:extLst>
              <a:ext uri="{FF2B5EF4-FFF2-40B4-BE49-F238E27FC236}">
                <a16:creationId xmlns:a16="http://schemas.microsoft.com/office/drawing/2014/main" id="{434A6998-44D0-4393-A6FB-713E8D3D9564}"/>
              </a:ext>
            </a:extLst>
          </p:cNvPr>
          <p:cNvPicPr>
            <a:picLocks noChangeAspect="1"/>
          </p:cNvPicPr>
          <p:nvPr/>
        </p:nvPicPr>
        <p:blipFill>
          <a:blip r:embed="rId25"/>
          <a:stretch>
            <a:fillRect/>
          </a:stretch>
        </p:blipFill>
        <p:spPr>
          <a:xfrm>
            <a:off x="4345465" y="3048571"/>
            <a:ext cx="3542857" cy="241270"/>
          </a:xfrm>
          <a:prstGeom prst="rect">
            <a:avLst/>
          </a:prstGeom>
        </p:spPr>
      </p:pic>
      <p:pic>
        <p:nvPicPr>
          <p:cNvPr id="20" name="Picture 19">
            <a:extLst>
              <a:ext uri="{FF2B5EF4-FFF2-40B4-BE49-F238E27FC236}">
                <a16:creationId xmlns:a16="http://schemas.microsoft.com/office/drawing/2014/main" id="{66EC7639-E343-4DAA-964A-27E3E267D53A}"/>
              </a:ext>
            </a:extLst>
          </p:cNvPr>
          <p:cNvPicPr>
            <a:picLocks noChangeAspect="1"/>
          </p:cNvPicPr>
          <p:nvPr/>
        </p:nvPicPr>
        <p:blipFill>
          <a:blip r:embed="rId26"/>
          <a:stretch>
            <a:fillRect/>
          </a:stretch>
        </p:blipFill>
        <p:spPr>
          <a:xfrm>
            <a:off x="4345465" y="3510297"/>
            <a:ext cx="5231746" cy="241270"/>
          </a:xfrm>
          <a:prstGeom prst="rect">
            <a:avLst/>
          </a:prstGeom>
        </p:spPr>
      </p:pic>
      <p:pic>
        <p:nvPicPr>
          <p:cNvPr id="25" name="Picture 24" descr="A picture containing drawing, knife&#10;&#10;Description automatically generated">
            <a:extLst>
              <a:ext uri="{FF2B5EF4-FFF2-40B4-BE49-F238E27FC236}">
                <a16:creationId xmlns:a16="http://schemas.microsoft.com/office/drawing/2014/main" id="{B6ACB306-19FC-47B1-B483-66A903259E97}"/>
              </a:ext>
            </a:extLst>
          </p:cNvPr>
          <p:cNvPicPr>
            <a:picLocks noChangeAspect="1"/>
          </p:cNvPicPr>
          <p:nvPr/>
        </p:nvPicPr>
        <p:blipFill>
          <a:blip r:embed="rId27"/>
          <a:stretch>
            <a:fillRect/>
          </a:stretch>
        </p:blipFill>
        <p:spPr>
          <a:xfrm>
            <a:off x="5295315" y="4332508"/>
            <a:ext cx="1726984" cy="634921"/>
          </a:xfrm>
          <a:prstGeom prst="rect">
            <a:avLst/>
          </a:prstGeom>
        </p:spPr>
      </p:pic>
      <p:pic>
        <p:nvPicPr>
          <p:cNvPr id="33" name="Picture 32">
            <a:extLst>
              <a:ext uri="{FF2B5EF4-FFF2-40B4-BE49-F238E27FC236}">
                <a16:creationId xmlns:a16="http://schemas.microsoft.com/office/drawing/2014/main" id="{56462F9D-AB34-4943-8540-695ADF4312E0}"/>
              </a:ext>
            </a:extLst>
          </p:cNvPr>
          <p:cNvPicPr>
            <a:picLocks noChangeAspect="1"/>
          </p:cNvPicPr>
          <p:nvPr/>
        </p:nvPicPr>
        <p:blipFill>
          <a:blip r:embed="rId28"/>
          <a:stretch>
            <a:fillRect/>
          </a:stretch>
        </p:blipFill>
        <p:spPr>
          <a:xfrm>
            <a:off x="5327746" y="3321063"/>
            <a:ext cx="1536508" cy="215873"/>
          </a:xfrm>
          <a:prstGeom prst="rect">
            <a:avLst/>
          </a:prstGeom>
        </p:spPr>
      </p:pic>
      <p:pic>
        <p:nvPicPr>
          <p:cNvPr id="37" name="Picture 36">
            <a:extLst>
              <a:ext uri="{FF2B5EF4-FFF2-40B4-BE49-F238E27FC236}">
                <a16:creationId xmlns:a16="http://schemas.microsoft.com/office/drawing/2014/main" id="{6F83A971-72A0-4164-B362-EEA91C38F281}"/>
              </a:ext>
            </a:extLst>
          </p:cNvPr>
          <p:cNvPicPr>
            <a:picLocks noChangeAspect="1"/>
          </p:cNvPicPr>
          <p:nvPr/>
        </p:nvPicPr>
        <p:blipFill>
          <a:blip r:embed="rId28"/>
          <a:stretch>
            <a:fillRect/>
          </a:stretch>
        </p:blipFill>
        <p:spPr>
          <a:xfrm>
            <a:off x="5390553" y="4542031"/>
            <a:ext cx="1536508" cy="215873"/>
          </a:xfrm>
          <a:prstGeom prst="rect">
            <a:avLst/>
          </a:prstGeom>
        </p:spPr>
      </p:pic>
    </p:spTree>
    <p:extLst>
      <p:ext uri="{BB962C8B-B14F-4D97-AF65-F5344CB8AC3E}">
        <p14:creationId xmlns:p14="http://schemas.microsoft.com/office/powerpoint/2010/main" val="400860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ED1B-AB3D-4913-A808-6FD9182B089F}"/>
              </a:ext>
            </a:extLst>
          </p:cNvPr>
          <p:cNvSpPr>
            <a:spLocks noGrp="1"/>
          </p:cNvSpPr>
          <p:nvPr>
            <p:ph type="title"/>
          </p:nvPr>
        </p:nvSpPr>
        <p:spPr/>
        <p:txBody>
          <a:bodyPr/>
          <a:lstStyle/>
          <a:p>
            <a:r>
              <a:rPr lang="en-US" dirty="0">
                <a:latin typeface="Daytona" panose="020B0604030500040204" pitchFamily="34" charset="0"/>
              </a:rPr>
              <a:t>Home Page</a:t>
            </a:r>
            <a:endParaRPr lang="en-US" dirty="0"/>
          </a:p>
        </p:txBody>
      </p:sp>
      <p:sp>
        <p:nvSpPr>
          <p:cNvPr id="3" name="Content Placeholder 2">
            <a:extLst>
              <a:ext uri="{FF2B5EF4-FFF2-40B4-BE49-F238E27FC236}">
                <a16:creationId xmlns:a16="http://schemas.microsoft.com/office/drawing/2014/main" id="{38DE830B-9795-4ECB-8B98-0E2BC6872FE8}"/>
              </a:ext>
            </a:extLst>
          </p:cNvPr>
          <p:cNvSpPr>
            <a:spLocks noGrp="1"/>
          </p:cNvSpPr>
          <p:nvPr>
            <p:ph idx="1"/>
          </p:nvPr>
        </p:nvSpPr>
        <p:spPr/>
        <p:txBody>
          <a:bodyPr/>
          <a:lstStyle/>
          <a:p>
            <a:r>
              <a:rPr lang="en-US" dirty="0"/>
              <a:t>Each slide represents an anchored section on the home page. They are represented this way to show content.</a:t>
            </a:r>
          </a:p>
          <a:p>
            <a:r>
              <a:rPr lang="en-US" dirty="0"/>
              <a:t>The navbar at the top is “sticky” and will still show as the user scrolls through the page.</a:t>
            </a:r>
          </a:p>
          <a:p>
            <a:r>
              <a:rPr lang="en-US" dirty="0"/>
              <a:t>Sample images shown to represent actual content.</a:t>
            </a:r>
          </a:p>
        </p:txBody>
      </p:sp>
    </p:spTree>
    <p:extLst>
      <p:ext uri="{BB962C8B-B14F-4D97-AF65-F5344CB8AC3E}">
        <p14:creationId xmlns:p14="http://schemas.microsoft.com/office/powerpoint/2010/main" val="186222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Browser" descr="&lt;SmartSettings&gt;&lt;SmartResize enabled=&quot;True&quot; minWidth=&quot;140&quot; minHeight=&quot;50&quot; /&gt;&lt;/SmartSettings&gt;">
            <a:extLst>
              <a:ext uri="{FF2B5EF4-FFF2-40B4-BE49-F238E27FC236}">
                <a16:creationId xmlns:a16="http://schemas.microsoft.com/office/drawing/2014/main" id="{F55A0B3E-3C6C-45F3-9080-4E94F46D1496}"/>
              </a:ext>
            </a:extLst>
          </p:cNvPr>
          <p:cNvGrpSpPr/>
          <p:nvPr>
            <p:custDataLst>
              <p:tags r:id="rId1"/>
            </p:custDataLst>
          </p:nvPr>
        </p:nvGrpSpPr>
        <p:grpSpPr>
          <a:xfrm>
            <a:off x="41791" y="1"/>
            <a:ext cx="12150209" cy="537078"/>
            <a:chOff x="595685" y="1261242"/>
            <a:chExt cx="6668461" cy="350235"/>
          </a:xfrm>
        </p:grpSpPr>
        <p:sp>
          <p:nvSpPr>
            <p:cNvPr id="4" name="Title Bar"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72189BF0-AC5E-4D65-A2CF-574BA6AA2455}"/>
                </a:ext>
              </a:extLst>
            </p:cNvPr>
            <p:cNvSpPr/>
            <p:nvPr>
              <p:custDataLst>
                <p:tags r:id="rId2"/>
              </p:custDataLst>
            </p:nvPr>
          </p:nvSpPr>
          <p:spPr>
            <a:xfrm>
              <a:off x="595685" y="1261242"/>
              <a:ext cx="6668461" cy="35023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5" name="Menu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FBD31311-E410-4BA8-9473-74A3344A4208}"/>
                </a:ext>
              </a:extLst>
            </p:cNvPr>
            <p:cNvSpPr>
              <a:spLocks noChangeAspect="1" noEditPoints="1"/>
            </p:cNvSpPr>
            <p:nvPr>
              <p:custDataLst>
                <p:tags r:id="rId3"/>
              </p:custDataLst>
            </p:nvPr>
          </p:nvSpPr>
          <p:spPr bwMode="auto">
            <a:xfrm>
              <a:off x="7133588" y="1461806"/>
              <a:ext cx="81900" cy="73502"/>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 name="Close Button" descr="&lt;SmartSettings&gt;&lt;SmartResize anchorLeft=&quot;None&quot; anchorTop=&quot;Absolute&quot; anchorRight=&quot;Absolute&quot; anchorBottom=&quot;None&quot; /&gt;&lt;/SmartSettings&gt;">
              <a:extLst>
                <a:ext uri="{FF2B5EF4-FFF2-40B4-BE49-F238E27FC236}">
                  <a16:creationId xmlns:a16="http://schemas.microsoft.com/office/drawing/2014/main" id="{86519DE8-2FD2-4AF2-8DA5-2DD8B26F0F3B}"/>
                </a:ext>
              </a:extLst>
            </p:cNvPr>
            <p:cNvSpPr>
              <a:spLocks noEditPoints="1"/>
            </p:cNvSpPr>
            <p:nvPr>
              <p:custDataLst>
                <p:tags r:id="rId4"/>
              </p:custDataLst>
            </p:nvPr>
          </p:nvSpPr>
          <p:spPr bwMode="auto">
            <a:xfrm>
              <a:off x="7148405" y="1307703"/>
              <a:ext cx="54019" cy="62114"/>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 name="Address Box"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8EB4CB97-5FB9-41F0-860C-2DA52BF7AA4B}"/>
                </a:ext>
              </a:extLst>
            </p:cNvPr>
            <p:cNvSpPr/>
            <p:nvPr>
              <p:custDataLst>
                <p:tags r:id="rId5"/>
              </p:custDataLst>
            </p:nvPr>
          </p:nvSpPr>
          <p:spPr>
            <a:xfrm>
              <a:off x="1091235" y="1421038"/>
              <a:ext cx="5993694" cy="1550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https://www.bevsbakery.com</a:t>
              </a:r>
            </a:p>
          </p:txBody>
        </p:sp>
        <p:sp>
          <p:nvSpPr>
            <p:cNvPr id="8" name="Document Icon" descr="&lt;SmartSettings&gt;&lt;SmartResize anchorLeft=&quot;Absolute&quot; anchorTop=&quot;Absolute&quot; anchorRight=&quot;None&quot; anchorBottom=&quot;None&quot; /&gt;&lt;/SmartSettings&gt;">
              <a:extLst>
                <a:ext uri="{FF2B5EF4-FFF2-40B4-BE49-F238E27FC236}">
                  <a16:creationId xmlns:a16="http://schemas.microsoft.com/office/drawing/2014/main" id="{7E644A02-15A1-43DB-81F0-5B4A41781A4D}"/>
                </a:ext>
              </a:extLst>
            </p:cNvPr>
            <p:cNvSpPr>
              <a:spLocks noChangeAspect="1" noEditPoints="1"/>
            </p:cNvSpPr>
            <p:nvPr>
              <p:custDataLst>
                <p:tags r:id="rId6"/>
              </p:custDataLst>
            </p:nvPr>
          </p:nvSpPr>
          <p:spPr bwMode="auto">
            <a:xfrm>
              <a:off x="1133015" y="1455077"/>
              <a:ext cx="51406" cy="86959"/>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9" name="Navigation Buttons">
              <a:extLst>
                <a:ext uri="{FF2B5EF4-FFF2-40B4-BE49-F238E27FC236}">
                  <a16:creationId xmlns:a16="http://schemas.microsoft.com/office/drawing/2014/main" id="{806BE386-EF74-42E7-8CC8-8C02A27F7469}"/>
                </a:ext>
              </a:extLst>
            </p:cNvPr>
            <p:cNvGrpSpPr/>
            <p:nvPr/>
          </p:nvGrpSpPr>
          <p:grpSpPr>
            <a:xfrm>
              <a:off x="664789" y="1442136"/>
              <a:ext cx="351997" cy="112840"/>
              <a:chOff x="664789" y="1442136"/>
              <a:chExt cx="351997" cy="112840"/>
            </a:xfrm>
          </p:grpSpPr>
          <p:sp>
            <p:nvSpPr>
              <p:cNvPr id="10" name="Back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3CEF111E-BC05-453A-9032-B7DEE21B10A5}"/>
                  </a:ext>
                </a:extLst>
              </p:cNvPr>
              <p:cNvSpPr>
                <a:spLocks noChangeAspect="1" noEditPoints="1"/>
              </p:cNvSpPr>
              <p:nvPr>
                <p:custDataLst>
                  <p:tags r:id="rId7"/>
                </p:custDataLst>
              </p:nvPr>
            </p:nvSpPr>
            <p:spPr bwMode="auto">
              <a:xfrm>
                <a:off x="664789" y="1459217"/>
                <a:ext cx="83642" cy="78677"/>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1" name="Forwar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99B9E8F8-6836-4A4C-BB44-C9D5015A7FA6}"/>
                  </a:ext>
                </a:extLst>
              </p:cNvPr>
              <p:cNvSpPr>
                <a:spLocks noChangeAspect="1" noEditPoints="1"/>
              </p:cNvSpPr>
              <p:nvPr>
                <p:custDataLst>
                  <p:tags r:id="rId8"/>
                </p:custDataLst>
              </p:nvPr>
            </p:nvSpPr>
            <p:spPr bwMode="auto">
              <a:xfrm>
                <a:off x="797223" y="1459218"/>
                <a:ext cx="83642" cy="78677"/>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Reload Button" descr="&lt;SmartSettings&gt;&lt;SmartResize anchorLeft=&quot;Absolute&quot; anchorTop=&quot;Absolute&quot; anchorRight=&quot;None&quot; anchorBottom=&quot;None&quot; /&gt;&lt;/SmartSettings&gt;">
                <a:extLst>
                  <a:ext uri="{FF2B5EF4-FFF2-40B4-BE49-F238E27FC236}">
                    <a16:creationId xmlns:a16="http://schemas.microsoft.com/office/drawing/2014/main" id="{43A4FA08-3DE6-4471-934F-62648166B7A3}"/>
                  </a:ext>
                </a:extLst>
              </p:cNvPr>
              <p:cNvSpPr>
                <a:spLocks noChangeAspect="1" noEditPoints="1"/>
              </p:cNvSpPr>
              <p:nvPr>
                <p:custDataLst>
                  <p:tags r:id="rId9"/>
                </p:custDataLst>
              </p:nvPr>
            </p:nvSpPr>
            <p:spPr bwMode="auto">
              <a:xfrm>
                <a:off x="929658" y="1442136"/>
                <a:ext cx="87128" cy="112840"/>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pic>
        <p:nvPicPr>
          <p:cNvPr id="28" name="Picture 27" descr="A picture containing clock&#10;&#10;Description automatically generated">
            <a:extLst>
              <a:ext uri="{FF2B5EF4-FFF2-40B4-BE49-F238E27FC236}">
                <a16:creationId xmlns:a16="http://schemas.microsoft.com/office/drawing/2014/main" id="{1B781F96-53BC-4E86-B6B1-98F49CC92DB6}"/>
              </a:ext>
            </a:extLst>
          </p:cNvPr>
          <p:cNvPicPr>
            <a:picLocks noChangeAspect="1"/>
          </p:cNvPicPr>
          <p:nvPr/>
        </p:nvPicPr>
        <p:blipFill>
          <a:blip r:embed="rId11"/>
          <a:stretch>
            <a:fillRect/>
          </a:stretch>
        </p:blipFill>
        <p:spPr>
          <a:xfrm>
            <a:off x="5759325" y="731896"/>
            <a:ext cx="798964" cy="1177960"/>
          </a:xfrm>
          <a:prstGeom prst="rect">
            <a:avLst/>
          </a:prstGeom>
        </p:spPr>
      </p:pic>
      <p:pic>
        <p:nvPicPr>
          <p:cNvPr id="30" name="Picture 29">
            <a:extLst>
              <a:ext uri="{FF2B5EF4-FFF2-40B4-BE49-F238E27FC236}">
                <a16:creationId xmlns:a16="http://schemas.microsoft.com/office/drawing/2014/main" id="{2AE70787-AA38-46AB-990A-23A73CB3F1FA}"/>
              </a:ext>
            </a:extLst>
          </p:cNvPr>
          <p:cNvPicPr>
            <a:picLocks noChangeAspect="1"/>
          </p:cNvPicPr>
          <p:nvPr/>
        </p:nvPicPr>
        <p:blipFill>
          <a:blip r:embed="rId12"/>
          <a:stretch>
            <a:fillRect/>
          </a:stretch>
        </p:blipFill>
        <p:spPr>
          <a:xfrm>
            <a:off x="2624161" y="1177205"/>
            <a:ext cx="1193651" cy="215873"/>
          </a:xfrm>
          <a:prstGeom prst="rect">
            <a:avLst/>
          </a:prstGeom>
        </p:spPr>
      </p:pic>
      <p:pic>
        <p:nvPicPr>
          <p:cNvPr id="32" name="Picture 31">
            <a:extLst>
              <a:ext uri="{FF2B5EF4-FFF2-40B4-BE49-F238E27FC236}">
                <a16:creationId xmlns:a16="http://schemas.microsoft.com/office/drawing/2014/main" id="{2B31CC00-2BAC-44A8-BBCE-78C8FC3CBC61}"/>
              </a:ext>
            </a:extLst>
          </p:cNvPr>
          <p:cNvPicPr>
            <a:picLocks noChangeAspect="1"/>
          </p:cNvPicPr>
          <p:nvPr/>
        </p:nvPicPr>
        <p:blipFill>
          <a:blip r:embed="rId13"/>
          <a:stretch>
            <a:fillRect/>
          </a:stretch>
        </p:blipFill>
        <p:spPr>
          <a:xfrm>
            <a:off x="2624161" y="1622054"/>
            <a:ext cx="1295238" cy="215873"/>
          </a:xfrm>
          <a:prstGeom prst="rect">
            <a:avLst/>
          </a:prstGeom>
        </p:spPr>
      </p:pic>
      <p:pic>
        <p:nvPicPr>
          <p:cNvPr id="34" name="Picture 33">
            <a:extLst>
              <a:ext uri="{FF2B5EF4-FFF2-40B4-BE49-F238E27FC236}">
                <a16:creationId xmlns:a16="http://schemas.microsoft.com/office/drawing/2014/main" id="{45ED4DA3-626C-4428-A448-2FEF610FE552}"/>
              </a:ext>
            </a:extLst>
          </p:cNvPr>
          <p:cNvPicPr>
            <a:picLocks noChangeAspect="1"/>
          </p:cNvPicPr>
          <p:nvPr/>
        </p:nvPicPr>
        <p:blipFill>
          <a:blip r:embed="rId14"/>
          <a:stretch>
            <a:fillRect/>
          </a:stretch>
        </p:blipFill>
        <p:spPr>
          <a:xfrm>
            <a:off x="8933794" y="1751984"/>
            <a:ext cx="990476" cy="165079"/>
          </a:xfrm>
          <a:prstGeom prst="rect">
            <a:avLst/>
          </a:prstGeom>
        </p:spPr>
      </p:pic>
      <p:pic>
        <p:nvPicPr>
          <p:cNvPr id="36" name="Picture 35">
            <a:extLst>
              <a:ext uri="{FF2B5EF4-FFF2-40B4-BE49-F238E27FC236}">
                <a16:creationId xmlns:a16="http://schemas.microsoft.com/office/drawing/2014/main" id="{1532AE4C-8A5A-4A34-B4FC-9C7418656E3D}"/>
              </a:ext>
            </a:extLst>
          </p:cNvPr>
          <p:cNvPicPr>
            <a:picLocks noChangeAspect="1"/>
          </p:cNvPicPr>
          <p:nvPr/>
        </p:nvPicPr>
        <p:blipFill>
          <a:blip r:embed="rId15"/>
          <a:stretch>
            <a:fillRect/>
          </a:stretch>
        </p:blipFill>
        <p:spPr>
          <a:xfrm>
            <a:off x="8686014" y="1473917"/>
            <a:ext cx="1447619" cy="203175"/>
          </a:xfrm>
          <a:prstGeom prst="rect">
            <a:avLst/>
          </a:prstGeom>
        </p:spPr>
      </p:pic>
      <p:pic>
        <p:nvPicPr>
          <p:cNvPr id="38" name="Picture 37">
            <a:extLst>
              <a:ext uri="{FF2B5EF4-FFF2-40B4-BE49-F238E27FC236}">
                <a16:creationId xmlns:a16="http://schemas.microsoft.com/office/drawing/2014/main" id="{797ED3E6-985E-4EFD-801F-55A75611782A}"/>
              </a:ext>
            </a:extLst>
          </p:cNvPr>
          <p:cNvPicPr>
            <a:picLocks noChangeAspect="1"/>
          </p:cNvPicPr>
          <p:nvPr/>
        </p:nvPicPr>
        <p:blipFill>
          <a:blip r:embed="rId16"/>
          <a:stretch>
            <a:fillRect/>
          </a:stretch>
        </p:blipFill>
        <p:spPr>
          <a:xfrm>
            <a:off x="7629961" y="1158964"/>
            <a:ext cx="1536508" cy="165079"/>
          </a:xfrm>
          <a:prstGeom prst="rect">
            <a:avLst/>
          </a:prstGeom>
        </p:spPr>
      </p:pic>
      <p:pic>
        <p:nvPicPr>
          <p:cNvPr id="40" name="Picture 39">
            <a:extLst>
              <a:ext uri="{FF2B5EF4-FFF2-40B4-BE49-F238E27FC236}">
                <a16:creationId xmlns:a16="http://schemas.microsoft.com/office/drawing/2014/main" id="{8D1802B5-3A3C-4668-95CC-266110D91EA0}"/>
              </a:ext>
            </a:extLst>
          </p:cNvPr>
          <p:cNvPicPr>
            <a:picLocks noChangeAspect="1"/>
          </p:cNvPicPr>
          <p:nvPr/>
        </p:nvPicPr>
        <p:blipFill>
          <a:blip r:embed="rId17"/>
          <a:stretch>
            <a:fillRect/>
          </a:stretch>
        </p:blipFill>
        <p:spPr>
          <a:xfrm>
            <a:off x="9378239" y="1200957"/>
            <a:ext cx="101587" cy="101587"/>
          </a:xfrm>
          <a:prstGeom prst="rect">
            <a:avLst/>
          </a:prstGeom>
        </p:spPr>
      </p:pic>
      <p:pic>
        <p:nvPicPr>
          <p:cNvPr id="42" name="Picture 41">
            <a:extLst>
              <a:ext uri="{FF2B5EF4-FFF2-40B4-BE49-F238E27FC236}">
                <a16:creationId xmlns:a16="http://schemas.microsoft.com/office/drawing/2014/main" id="{A56DF0A6-8B7A-4883-95A4-9D1DCBBE6FE9}"/>
              </a:ext>
            </a:extLst>
          </p:cNvPr>
          <p:cNvPicPr>
            <a:picLocks noChangeAspect="1"/>
          </p:cNvPicPr>
          <p:nvPr/>
        </p:nvPicPr>
        <p:blipFill>
          <a:blip r:embed="rId18"/>
          <a:stretch>
            <a:fillRect/>
          </a:stretch>
        </p:blipFill>
        <p:spPr>
          <a:xfrm>
            <a:off x="8647167" y="850322"/>
            <a:ext cx="1498413" cy="203175"/>
          </a:xfrm>
          <a:prstGeom prst="rect">
            <a:avLst/>
          </a:prstGeom>
        </p:spPr>
      </p:pic>
      <p:pic>
        <p:nvPicPr>
          <p:cNvPr id="44" name="Picture 43">
            <a:extLst>
              <a:ext uri="{FF2B5EF4-FFF2-40B4-BE49-F238E27FC236}">
                <a16:creationId xmlns:a16="http://schemas.microsoft.com/office/drawing/2014/main" id="{D6C02175-20EC-4E1B-8CA8-A270EF27D571}"/>
              </a:ext>
            </a:extLst>
          </p:cNvPr>
          <p:cNvPicPr>
            <a:picLocks noChangeAspect="1"/>
          </p:cNvPicPr>
          <p:nvPr/>
        </p:nvPicPr>
        <p:blipFill>
          <a:blip r:embed="rId19"/>
          <a:stretch>
            <a:fillRect/>
          </a:stretch>
        </p:blipFill>
        <p:spPr>
          <a:xfrm>
            <a:off x="9761822" y="1163653"/>
            <a:ext cx="1409524" cy="203175"/>
          </a:xfrm>
          <a:prstGeom prst="rect">
            <a:avLst/>
          </a:prstGeom>
        </p:spPr>
      </p:pic>
      <p:pic>
        <p:nvPicPr>
          <p:cNvPr id="19" name="Picture 18">
            <a:extLst>
              <a:ext uri="{FF2B5EF4-FFF2-40B4-BE49-F238E27FC236}">
                <a16:creationId xmlns:a16="http://schemas.microsoft.com/office/drawing/2014/main" id="{50888989-3794-45B5-AECC-CFCB603D3DA8}"/>
              </a:ext>
            </a:extLst>
          </p:cNvPr>
          <p:cNvPicPr>
            <a:picLocks noChangeAspect="1"/>
          </p:cNvPicPr>
          <p:nvPr/>
        </p:nvPicPr>
        <p:blipFill>
          <a:blip r:embed="rId20"/>
          <a:stretch>
            <a:fillRect/>
          </a:stretch>
        </p:blipFill>
        <p:spPr>
          <a:xfrm>
            <a:off x="1026842" y="1177205"/>
            <a:ext cx="876190" cy="177778"/>
          </a:xfrm>
          <a:prstGeom prst="rect">
            <a:avLst/>
          </a:prstGeom>
        </p:spPr>
      </p:pic>
      <p:pic>
        <p:nvPicPr>
          <p:cNvPr id="22" name="Picture 21">
            <a:extLst>
              <a:ext uri="{FF2B5EF4-FFF2-40B4-BE49-F238E27FC236}">
                <a16:creationId xmlns:a16="http://schemas.microsoft.com/office/drawing/2014/main" id="{B9F7ABB2-4F14-4016-8AE4-895F5B14FC76}"/>
              </a:ext>
            </a:extLst>
          </p:cNvPr>
          <p:cNvPicPr>
            <a:picLocks noChangeAspect="1"/>
          </p:cNvPicPr>
          <p:nvPr/>
        </p:nvPicPr>
        <p:blipFill>
          <a:blip r:embed="rId21"/>
          <a:stretch>
            <a:fillRect/>
          </a:stretch>
        </p:blipFill>
        <p:spPr>
          <a:xfrm>
            <a:off x="1020828" y="1623605"/>
            <a:ext cx="876190" cy="177778"/>
          </a:xfrm>
          <a:prstGeom prst="rect">
            <a:avLst/>
          </a:prstGeom>
        </p:spPr>
      </p:pic>
      <p:pic>
        <p:nvPicPr>
          <p:cNvPr id="27" name="Picture 26">
            <a:extLst>
              <a:ext uri="{FF2B5EF4-FFF2-40B4-BE49-F238E27FC236}">
                <a16:creationId xmlns:a16="http://schemas.microsoft.com/office/drawing/2014/main" id="{DE346B7F-041D-407D-B7D3-975361A815FA}"/>
              </a:ext>
            </a:extLst>
          </p:cNvPr>
          <p:cNvPicPr>
            <a:picLocks noChangeAspect="1"/>
          </p:cNvPicPr>
          <p:nvPr/>
        </p:nvPicPr>
        <p:blipFill>
          <a:blip r:embed="rId22"/>
          <a:stretch>
            <a:fillRect/>
          </a:stretch>
        </p:blipFill>
        <p:spPr>
          <a:xfrm>
            <a:off x="3803251" y="2138832"/>
            <a:ext cx="4711111" cy="317460"/>
          </a:xfrm>
          <a:prstGeom prst="rect">
            <a:avLst/>
          </a:prstGeom>
        </p:spPr>
      </p:pic>
      <p:sp>
        <p:nvSpPr>
          <p:cNvPr id="57" name="Rectangle 56">
            <a:extLst>
              <a:ext uri="{FF2B5EF4-FFF2-40B4-BE49-F238E27FC236}">
                <a16:creationId xmlns:a16="http://schemas.microsoft.com/office/drawing/2014/main" id="{DB8F540B-20ED-4773-9B82-688D75F2BA33}"/>
              </a:ext>
            </a:extLst>
          </p:cNvPr>
          <p:cNvSpPr/>
          <p:nvPr/>
        </p:nvSpPr>
        <p:spPr>
          <a:xfrm>
            <a:off x="944703" y="2491881"/>
            <a:ext cx="10518751" cy="2308324"/>
          </a:xfrm>
          <a:prstGeom prst="rect">
            <a:avLst/>
          </a:prstGeom>
        </p:spPr>
        <p:txBody>
          <a:bodyPr wrap="square">
            <a:spAutoFit/>
          </a:bodyPr>
          <a:lstStyle/>
          <a:p>
            <a:r>
              <a:rPr lang="en-US" dirty="0">
                <a:solidFill>
                  <a:srgbClr val="14B6C5"/>
                </a:solidFill>
              </a:rPr>
              <a:t>For more than 25 years, Bev Bailey has been perfecting her craft. As a child, her fondest memories were of her time in the kitchen with her Grandmother. She taught Bev recipes to bake cakes from scratch. </a:t>
            </a:r>
            <a:br>
              <a:rPr lang="en-US" dirty="0">
                <a:solidFill>
                  <a:srgbClr val="14B6C5"/>
                </a:solidFill>
              </a:rPr>
            </a:br>
            <a:r>
              <a:rPr lang="en-US" dirty="0">
                <a:solidFill>
                  <a:srgbClr val="14B6C5"/>
                </a:solidFill>
              </a:rPr>
              <a:t>When Bev’s children were young, she wanted to help raise money for their school, so she hosted a bake sale. Most of the bake sale items were made by her and the other parents absolutely raved at how delicious her baked goods were. Bev hosted these bake sales for 10 years. All the while, her parents suggested she open her own bakery, and finally, Bev’s Bakery was a reality!</a:t>
            </a:r>
            <a:br>
              <a:rPr lang="en-US" dirty="0">
                <a:solidFill>
                  <a:srgbClr val="14B6C5"/>
                </a:solidFill>
              </a:rPr>
            </a:br>
            <a:r>
              <a:rPr lang="en-US" dirty="0">
                <a:solidFill>
                  <a:srgbClr val="14B6C5"/>
                </a:solidFill>
              </a:rPr>
              <a:t>More than only cakes, Bev’s Bakery has a wide supply of cookies and cupcakes. Bev also bakes cakes and cupcakes for special occasions. Or if you’re in the mood for a delectable dessert, come in and have a seat!</a:t>
            </a:r>
          </a:p>
        </p:txBody>
      </p:sp>
      <p:pic>
        <p:nvPicPr>
          <p:cNvPr id="61" name="Picture 60" descr="A piece of chocolate cake on a plate&#10;&#10;Description automatically generated">
            <a:extLst>
              <a:ext uri="{FF2B5EF4-FFF2-40B4-BE49-F238E27FC236}">
                <a16:creationId xmlns:a16="http://schemas.microsoft.com/office/drawing/2014/main" id="{119FBC19-5066-4ECC-8F2A-B4379D4E3E31}"/>
              </a:ext>
            </a:extLst>
          </p:cNvPr>
          <p:cNvPicPr>
            <a:picLocks noChangeAspect="1"/>
          </p:cNvPicPr>
          <p:nvPr/>
        </p:nvPicPr>
        <p:blipFill>
          <a:blip r:embed="rId23"/>
          <a:stretch>
            <a:fillRect/>
          </a:stretch>
        </p:blipFill>
        <p:spPr>
          <a:xfrm>
            <a:off x="809054" y="4945283"/>
            <a:ext cx="2129349" cy="1411454"/>
          </a:xfrm>
          <a:prstGeom prst="rect">
            <a:avLst/>
          </a:prstGeom>
        </p:spPr>
      </p:pic>
      <p:pic>
        <p:nvPicPr>
          <p:cNvPr id="63" name="Picture 62" descr="A picture containing food, sitting, different, table&#10;&#10;Description automatically generated">
            <a:extLst>
              <a:ext uri="{FF2B5EF4-FFF2-40B4-BE49-F238E27FC236}">
                <a16:creationId xmlns:a16="http://schemas.microsoft.com/office/drawing/2014/main" id="{6BB9ECA0-FED0-4061-861A-F2E7E622AF8D}"/>
              </a:ext>
            </a:extLst>
          </p:cNvPr>
          <p:cNvPicPr>
            <a:picLocks noChangeAspect="1"/>
          </p:cNvPicPr>
          <p:nvPr/>
        </p:nvPicPr>
        <p:blipFill>
          <a:blip r:embed="rId24"/>
          <a:stretch>
            <a:fillRect/>
          </a:stretch>
        </p:blipFill>
        <p:spPr>
          <a:xfrm>
            <a:off x="3681636" y="4975068"/>
            <a:ext cx="2111149" cy="1411454"/>
          </a:xfrm>
          <a:prstGeom prst="rect">
            <a:avLst/>
          </a:prstGeom>
        </p:spPr>
      </p:pic>
      <p:pic>
        <p:nvPicPr>
          <p:cNvPr id="65" name="Picture 64" descr="A piece of cake sitting on top of a wooden cutting board&#10;&#10;Description automatically generated">
            <a:extLst>
              <a:ext uri="{FF2B5EF4-FFF2-40B4-BE49-F238E27FC236}">
                <a16:creationId xmlns:a16="http://schemas.microsoft.com/office/drawing/2014/main" id="{C3C7C7C4-1C82-4CD1-8707-DA0063CD8E93}"/>
              </a:ext>
            </a:extLst>
          </p:cNvPr>
          <p:cNvPicPr>
            <a:picLocks noChangeAspect="1"/>
          </p:cNvPicPr>
          <p:nvPr/>
        </p:nvPicPr>
        <p:blipFill>
          <a:blip r:embed="rId25"/>
          <a:stretch>
            <a:fillRect/>
          </a:stretch>
        </p:blipFill>
        <p:spPr>
          <a:xfrm>
            <a:off x="6574865" y="4945283"/>
            <a:ext cx="2111149" cy="1405422"/>
          </a:xfrm>
          <a:prstGeom prst="rect">
            <a:avLst/>
          </a:prstGeom>
        </p:spPr>
      </p:pic>
      <p:pic>
        <p:nvPicPr>
          <p:cNvPr id="67" name="Picture 66" descr="A picture containing table, indoor, sitting, cup&#10;&#10;Description automatically generated">
            <a:extLst>
              <a:ext uri="{FF2B5EF4-FFF2-40B4-BE49-F238E27FC236}">
                <a16:creationId xmlns:a16="http://schemas.microsoft.com/office/drawing/2014/main" id="{FE0BF347-A737-45D1-9F66-1A82D74C77D8}"/>
              </a:ext>
            </a:extLst>
          </p:cNvPr>
          <p:cNvPicPr>
            <a:picLocks noChangeAspect="1"/>
          </p:cNvPicPr>
          <p:nvPr/>
        </p:nvPicPr>
        <p:blipFill>
          <a:blip r:embed="rId26"/>
          <a:stretch>
            <a:fillRect/>
          </a:stretch>
        </p:blipFill>
        <p:spPr>
          <a:xfrm>
            <a:off x="9342958" y="4951315"/>
            <a:ext cx="2120496" cy="1411455"/>
          </a:xfrm>
          <a:prstGeom prst="rect">
            <a:avLst/>
          </a:prstGeom>
        </p:spPr>
      </p:pic>
    </p:spTree>
    <p:extLst>
      <p:ext uri="{BB962C8B-B14F-4D97-AF65-F5344CB8AC3E}">
        <p14:creationId xmlns:p14="http://schemas.microsoft.com/office/powerpoint/2010/main" val="2130516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1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2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0.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1.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32.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6.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4.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8.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1196</TotalTime>
  <Words>427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Candara</vt:lpstr>
      <vt:lpstr>Daytona</vt:lpstr>
      <vt:lpstr>Ink Free</vt:lpstr>
      <vt:lpstr>Segoe UI</vt:lpstr>
      <vt:lpstr>Wingdings</vt:lpstr>
      <vt:lpstr>Wingdings 2</vt:lpstr>
      <vt:lpstr>Slate</vt:lpstr>
      <vt:lpstr>Bev’s Bakery</vt:lpstr>
      <vt:lpstr>URL and Hosting</vt:lpstr>
      <vt:lpstr>Color Palette</vt:lpstr>
      <vt:lpstr>PowerPoint Presentation</vt:lpstr>
      <vt:lpstr>PowerPoint Presentation</vt:lpstr>
      <vt:lpstr>PowerPoint Presentation</vt:lpstr>
      <vt:lpstr>Home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Bev’s Bakery</dc:title>
  <dc:creator>Adrian Grimm</dc:creator>
  <cp:lastModifiedBy>Adrian Grimm</cp:lastModifiedBy>
  <cp:revision>38</cp:revision>
  <dcterms:created xsi:type="dcterms:W3CDTF">2020-03-14T14:59:47Z</dcterms:created>
  <dcterms:modified xsi:type="dcterms:W3CDTF">2020-03-15T20:30:10Z</dcterms:modified>
</cp:coreProperties>
</file>