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C89A0E-ED9D-4A03-AC64-686ADCD0D2BF}" v="9" dt="2019-03-07T10:17:26.85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78539" autoAdjust="0"/>
  </p:normalViewPr>
  <p:slideViewPr>
    <p:cSldViewPr snapToGrid="0">
      <p:cViewPr varScale="1">
        <p:scale>
          <a:sx n="64" d="100"/>
          <a:sy n="64" d="100"/>
        </p:scale>
        <p:origin x="102" y="9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3/7/2019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3/7/2019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second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309645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look at the bootloader.</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149341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bootloader has an important role in the initial stages of booting up the machine. In order for software to be run, the processor needs to know where the software is located, how it can access the location, and where the stack is located.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249655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a system is powered-up, a program counter is set to a default known value, which is the reset vector.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 program counter is a register that holds the address of the instruction that is next to be run.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reset vector is a pointer to an address that contains the first instruction to be executed for the firmware.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bootloader is the first thing to be run and will take care of providing the processer with all the information it needs, such as startup software location, how to access it, and where the stack is located.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specific operations performed in the bootloader are dependent on the system’s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632222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Looking back to the two different implementations of the reference hardware model, we can see how the bootloader is used differently.</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For the microcontroller-based implementation, all of the software is stored in a form of persistent storage that is embedded into the microcontroller. This software is executed from the persistent storage.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CPU reset vector that points to the bootloader is located in the boot flash.</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the RAM is also embedded into the microcontroller and is exclusively used for data, the stack, and the heap.</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322258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For the system-on-chip based implementation of the reference hardware model, it is arranged differently.</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bootloader is still stored in boot flash, similar to the microcontroller implementation, as well as the CPU reset vector.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But unlike the microcontroller, the software such as applications, system programs, operating system, and device tree are stored on the mass memory flash but are loaded onto RAM by the bootloader.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the RAM is external to the system-on-chip and it will store what was loaded onto it by the bootloader, as well as data, the stack, and the heap.</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320932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Let’s look at an example of the bootloader’s operations for the system-on-chip implementation.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memory map for this scenario will look like this.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RAM will be 512 kilobytes and will be assigned the addresses 0x0002_0000 to 0x0003_FFFF.</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mass memory flash will be 256 kilobytes and will be assigned the addresses 0x0001_0000 to 0x0001_FFFF.</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Then finally, the boot flash will also be 256 kilobytes and will be assigned the addresses 0x000_0000 to 0x0000_FFFF.</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127280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the state of the memory map before power up.</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boot flash address range is preloaded with the bootloader. In this diagram, the first bootloader instruction will be positioned at 0x0000_0FFF while the final instruction will be at 0x0000_AFFF.</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mass memory flash address range will be preloaded with the components such as the device tree, the operating system, the systems programs, and the applications.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370774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the state of the memory map during power up.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At this point, the CPU will start executing processes using the reset vector. It will initially jump to the first instruction of the bootloader and then run the bootloader software from boot flash memory.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118941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next state is during the bootstrap process. In this phase, the CPU RAM controller will be initialized. Also, the CPU registers for mapping the stack and heap to RAM will be set up.</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the device tree, operating system, system programs, and applications will be copied across to RAM.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1608255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final stage we will look at is the end of the bootstrap, in which the bootloader jumps to the first instruction of the operating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CPU then executes the operating system software, which is responsible for setting up the execution environment for applications and the starting application execution.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278349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aim of this lecture is to illustrate the main components of a Linux-based embedded system, as well as to take a look at the bootstrap process.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404291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Next, we will take a look at the Linux kernel.</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2413824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Linux kernel is the software or operating system kernel that is responsible for optimally managing the embedded system’s hardware resources.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offers a range of services that perform a variety of essential functions for an operating system. This includes process management and scheduling via mechanisms such as task schedulers. This is primarily to do with how the CPU allocates its resources to different processes that require execution concurrently, and how they are scheduled to prevent any conflicts or interrupts within the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also offers the ability for processes to communicate with each other and to share data via inter-process communication. This can be achieved in a variety of ways. One method is via sockets, which send data via a network interface to another process. Another method is shared memory, in which multiple processes have access to the same block of memory. The processes can then alter this block and share information.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Memory and I/O management are also included. We briefly looked at memory management in earlier slides, at how devices are allotted address ranges in memory. I/O management is supported via device drivers, allowing the user to control or interact with external devices that are attached to the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is also support for a range of file system types that detail the structure of how information is stored, laid out, and accessed on the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Additionally, there is support for network management such as network protocols and network device drivers. Users have the ability to configure network settings and enable them to interact with networks.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3205616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Linux kernel takes advantage of a layered operating system architecture. This leads to the operating system being divided into two main layers. One layer is user space; this layer is typically the higher-level parts of the system and mainly consists of applications or system programs, essentially, code that does not run on the operating system’s kernel. This is built on top of the kernel space layer. This is where the kernel operates, executing services for the system. These two layers have different address spaces.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Basic services are delivered by one single executable. This is in line with monolithic kernels, where the entire operating system works in kernel space.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These services can be extended or added to at run-time by using loadable kernel modules.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3790424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One advantage to the Linux kernel layout is it provides good separation between applications or system programs and the kernel. This means that any bugs that occur in user space will not affect or corrupt the kernel.</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However, the disadvantage to it is that if there is a bug in one kernel component, which could be a new device driver, it has the potential to crash the whole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395023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take a quick look at the device tree.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1292809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order for the kernel to manage hardware resources, it needs to know which resources are currently available in the embedded system (i.e., the hardware description: I/O devices, memory, etc.).</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information can be provided to the kernel in two ways. One method is to hardcode it into the kernel binary code. However, this means that each modification to the hardware definition would require the source code to be recompiled. The alternative is to provide it to the kernel when the bootloader uses a binary file, which is the device tree blob.</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 device tree blob is a file that is produced from a device tree source. A hardware definition can be changed more easily as only the device tree source needs recompilation. Thus saving time by not needing to recompile the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3229503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Next, we shall look at system programs.</a:t>
            </a:r>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2945997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System programs are executable from the command-line and provide a convenient environment for program development and execution. </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They can be divided into the following:</a:t>
            </a:r>
          </a:p>
          <a:p>
            <a:r>
              <a:rPr lang="fr-FR" sz="1200" kern="1200" dirty="0">
                <a:solidFill>
                  <a:schemeClr val="tx1"/>
                </a:solidFill>
                <a:effectLst/>
                <a:latin typeface="+mn-lt"/>
                <a:ea typeface="ＭＳ Ｐゴシック" charset="0"/>
                <a:cs typeface="ＭＳ Ｐゴシック" charset="0"/>
              </a:rPr>
              <a:t>	- </a:t>
            </a:r>
            <a:r>
              <a:rPr lang="fr-FR" sz="1200" kern="1200" dirty="0" err="1">
                <a:solidFill>
                  <a:schemeClr val="tx1"/>
                </a:solidFill>
                <a:effectLst/>
                <a:latin typeface="+mn-lt"/>
                <a:ea typeface="ＭＳ Ｐゴシック" charset="0"/>
                <a:cs typeface="ＭＳ Ｐゴシック" charset="0"/>
              </a:rPr>
              <a:t>Status</a:t>
            </a:r>
            <a:r>
              <a:rPr lang="fr-FR" sz="1200" kern="1200" dirty="0">
                <a:solidFill>
                  <a:schemeClr val="tx1"/>
                </a:solidFill>
                <a:effectLst/>
                <a:latin typeface="+mn-lt"/>
                <a:ea typeface="ＭＳ Ｐゴシック" charset="0"/>
                <a:cs typeface="ＭＳ Ｐゴシック" charset="0"/>
              </a:rPr>
              <a:t> information</a:t>
            </a:r>
            <a:endParaRPr lang="en-US" sz="1200" kern="1200" dirty="0">
              <a:solidFill>
                <a:schemeClr val="tx1"/>
              </a:solidFill>
              <a:effectLst/>
              <a:latin typeface="+mn-lt"/>
              <a:ea typeface="ＭＳ Ｐゴシック" charset="0"/>
              <a:cs typeface="ＭＳ Ｐゴシック" charset="0"/>
            </a:endParaRPr>
          </a:p>
          <a:p>
            <a:r>
              <a:rPr lang="fr-FR" sz="1200" kern="1200" dirty="0">
                <a:solidFill>
                  <a:schemeClr val="tx1"/>
                </a:solidFill>
                <a:effectLst/>
                <a:latin typeface="+mn-lt"/>
                <a:ea typeface="ＭＳ Ｐゴシック" charset="0"/>
                <a:cs typeface="ＭＳ Ｐゴシック" charset="0"/>
              </a:rPr>
              <a:t>	- File modification</a:t>
            </a:r>
            <a:endParaRPr lang="en-US" sz="1200" kern="1200" dirty="0">
              <a:solidFill>
                <a:schemeClr val="tx1"/>
              </a:solidFill>
              <a:effectLst/>
              <a:latin typeface="+mn-lt"/>
              <a:ea typeface="ＭＳ Ｐゴシック" charset="0"/>
              <a:cs typeface="ＭＳ Ｐゴシック" charset="0"/>
            </a:endParaRPr>
          </a:p>
          <a:p>
            <a:r>
              <a:rPr lang="fr-FR" sz="1200" kern="1200" dirty="0">
                <a:solidFill>
                  <a:schemeClr val="tx1"/>
                </a:solidFill>
                <a:effectLst/>
                <a:latin typeface="+mn-lt"/>
                <a:ea typeface="ＭＳ Ｐゴシック" charset="0"/>
                <a:cs typeface="ＭＳ Ｐゴシック" charset="0"/>
              </a:rPr>
              <a:t>	</a:t>
            </a:r>
            <a:r>
              <a:rPr lang="en-US" sz="1200" kern="1200" dirty="0">
                <a:solidFill>
                  <a:schemeClr val="tx1"/>
                </a:solidFill>
                <a:effectLst/>
                <a:latin typeface="+mn-lt"/>
                <a:ea typeface="ＭＳ Ｐゴシック" charset="0"/>
                <a:cs typeface="ＭＳ Ｐゴシック" charset="0"/>
              </a:rPr>
              <a:t>- Programming language support</a:t>
            </a:r>
          </a:p>
          <a:p>
            <a:r>
              <a:rPr lang="en-US" sz="1200" kern="1200" dirty="0">
                <a:solidFill>
                  <a:schemeClr val="tx1"/>
                </a:solidFill>
                <a:effectLst/>
                <a:latin typeface="+mn-lt"/>
                <a:ea typeface="ＭＳ Ｐゴシック" charset="0"/>
                <a:cs typeface="ＭＳ Ｐゴシック" charset="0"/>
              </a:rPr>
              <a:t>	- Program loading execution</a:t>
            </a:r>
          </a:p>
          <a:p>
            <a:r>
              <a:rPr lang="en-US" sz="1200" kern="1200" dirty="0">
                <a:solidFill>
                  <a:schemeClr val="tx1"/>
                </a:solidFill>
                <a:effectLst/>
                <a:latin typeface="+mn-lt"/>
                <a:ea typeface="ＭＳ Ｐゴシック" charset="0"/>
                <a:cs typeface="ＭＳ Ｐゴシック" charset="0"/>
              </a:rPr>
              <a:t>	- Communications</a:t>
            </a:r>
          </a:p>
          <a:p>
            <a:r>
              <a:rPr lang="en-US" sz="1200" kern="1200" dirty="0">
                <a:solidFill>
                  <a:schemeClr val="tx1"/>
                </a:solidFill>
                <a:effectLst/>
                <a:latin typeface="+mn-lt"/>
                <a:ea typeface="ＭＳ Ｐゴシック" charset="0"/>
                <a:cs typeface="ＭＳ Ｐゴシック" charset="0"/>
              </a:rPr>
              <a:t>	- Application programs</a:t>
            </a:r>
          </a:p>
          <a:p>
            <a:r>
              <a:rPr lang="en-US" sz="1200" kern="1200" dirty="0">
                <a:solidFill>
                  <a:schemeClr val="tx1"/>
                </a:solidFill>
                <a:effectLst/>
                <a:latin typeface="+mn-lt"/>
                <a:ea typeface="ＭＳ Ｐゴシック" charset="0"/>
                <a:cs typeface="ＭＳ Ｐゴシック" charset="0"/>
              </a:rPr>
              <a:t>Some examples are ls, cd, cat, and </a:t>
            </a:r>
            <a:r>
              <a:rPr lang="en-US" sz="1200" kern="1200" dirty="0" err="1">
                <a:solidFill>
                  <a:schemeClr val="tx1"/>
                </a:solidFill>
                <a:effectLst/>
                <a:latin typeface="+mn-lt"/>
                <a:ea typeface="ＭＳ Ｐゴシック" charset="0"/>
                <a:cs typeface="ＭＳ Ｐゴシック" charset="0"/>
              </a:rPr>
              <a:t>chmod</a:t>
            </a:r>
            <a:r>
              <a:rPr lang="en-US" sz="1200" kern="1200" dirty="0">
                <a:solidFill>
                  <a:schemeClr val="tx1"/>
                </a:solidFill>
                <a:effectLst/>
                <a:latin typeface="+mn-lt"/>
                <a:ea typeface="ＭＳ Ｐゴシック" charset="0"/>
                <a:cs typeface="ＭＳ Ｐゴシック" charset="0"/>
              </a:rPr>
              <a: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2682472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Next, we will look at applications.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3736942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 application is the software required in order to provide the user with a service, conventionally for which the embedded system was conceived.</a:t>
            </a:r>
          </a:p>
          <a:p>
            <a:r>
              <a:rPr lang="en-US" sz="1200" kern="1200" dirty="0">
                <a:solidFill>
                  <a:schemeClr val="tx1"/>
                </a:solidFill>
                <a:effectLst/>
                <a:latin typeface="+mn-lt"/>
                <a:ea typeface="ＭＳ Ｐゴシック" charset="0"/>
                <a:cs typeface="ＭＳ Ｐゴシック" charset="0"/>
              </a:rPr>
              <a:t>There are a variety of examples that can be found in products, such as</a:t>
            </a:r>
          </a:p>
          <a:p>
            <a:pPr lvl="1"/>
            <a:r>
              <a:rPr lang="en-US" sz="1200" kern="1200" dirty="0">
                <a:solidFill>
                  <a:schemeClr val="tx1"/>
                </a:solidFill>
                <a:effectLst/>
                <a:latin typeface="+mn-lt"/>
                <a:ea typeface="ＭＳ Ｐゴシック" charset="0"/>
                <a:cs typeface="ＭＳ Ｐゴシック" charset="0"/>
              </a:rPr>
              <a:t>- Network-attached storage (NAS)</a:t>
            </a:r>
          </a:p>
          <a:p>
            <a:pPr lvl="1"/>
            <a:r>
              <a:rPr lang="en-US" sz="1200" kern="1200" dirty="0">
                <a:solidFill>
                  <a:schemeClr val="tx1"/>
                </a:solidFill>
                <a:effectLst/>
                <a:latin typeface="+mn-lt"/>
                <a:ea typeface="ＭＳ Ｐゴシック" charset="0"/>
                <a:cs typeface="ＭＳ Ｐゴシック" charset="0"/>
              </a:rPr>
              <a:t>- Network router</a:t>
            </a:r>
          </a:p>
          <a:p>
            <a:pPr lvl="1"/>
            <a:r>
              <a:rPr lang="en-US" sz="1200" kern="1200" dirty="0">
                <a:solidFill>
                  <a:schemeClr val="tx1"/>
                </a:solidFill>
                <a:effectLst/>
                <a:latin typeface="+mn-lt"/>
                <a:ea typeface="ＭＳ Ｐゴシック" charset="0"/>
                <a:cs typeface="ＭＳ Ｐゴシック" charset="0"/>
              </a:rPr>
              <a:t>- In-vehicle infotainment</a:t>
            </a:r>
          </a:p>
          <a:p>
            <a:pPr lvl="1"/>
            <a:r>
              <a:rPr lang="en-US" sz="1200" kern="1200" dirty="0">
                <a:solidFill>
                  <a:schemeClr val="tx1"/>
                </a:solidFill>
                <a:effectLst/>
                <a:latin typeface="+mn-lt"/>
                <a:ea typeface="ＭＳ Ｐゴシック" charset="0"/>
                <a:cs typeface="ＭＳ Ｐゴシック" charset="0"/>
              </a:rPr>
              <a:t>- Specialized lab equipment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343892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start off by looking at some of the components that make up an embedded Linux system.</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3539228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Finally, we will take a quick look at the root file system.</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627839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Upon startup, the Linux kernel needs a file system, called a root file system. This contains all the configuration files that are required in order to prepare the execution environment for the application, for example, setting up the Ethernet address.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also contains the first user-level process: </a:t>
            </a:r>
            <a:r>
              <a:rPr lang="en-US" sz="1200" kern="1200" dirty="0" err="1">
                <a:solidFill>
                  <a:schemeClr val="tx1"/>
                </a:solidFill>
                <a:effectLst/>
                <a:latin typeface="+mn-lt"/>
                <a:ea typeface="ＭＳ Ｐゴシック" charset="0"/>
                <a:cs typeface="ＭＳ Ｐゴシック" charset="0"/>
              </a:rPr>
              <a:t>init.</a:t>
            </a:r>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 root file system can be</a:t>
            </a:r>
          </a:p>
          <a:p>
            <a:pPr lvl="1"/>
            <a:r>
              <a:rPr lang="en-US" sz="1200" kern="1200" dirty="0">
                <a:solidFill>
                  <a:schemeClr val="tx1"/>
                </a:solidFill>
                <a:effectLst/>
                <a:latin typeface="+mn-lt"/>
                <a:ea typeface="ＭＳ Ｐゴシック" charset="0"/>
                <a:cs typeface="ＭＳ Ｐゴシック" charset="0"/>
              </a:rPr>
              <a:t>A portion of RAM that is treated as a file system: This is known as an “initial RAM disk” or “</a:t>
            </a:r>
            <a:r>
              <a:rPr lang="en-US" sz="1200" kern="1200" dirty="0" err="1">
                <a:solidFill>
                  <a:schemeClr val="tx1"/>
                </a:solidFill>
                <a:effectLst/>
                <a:latin typeface="+mn-lt"/>
                <a:ea typeface="ＭＳ Ｐゴシック" charset="0"/>
                <a:cs typeface="ＭＳ Ｐゴシック" charset="0"/>
              </a:rPr>
              <a:t>initrd</a:t>
            </a:r>
            <a:r>
              <a:rPr lang="en-US" sz="1200" kern="1200" dirty="0">
                <a:solidFill>
                  <a:schemeClr val="tx1"/>
                </a:solidFill>
                <a:effectLst/>
                <a:latin typeface="+mn-lt"/>
                <a:ea typeface="ＭＳ Ｐゴシック" charset="0"/>
                <a:cs typeface="ＭＳ Ｐゴシック" charset="0"/>
              </a:rPr>
              <a:t>”. This can be used if the embedded system does not need to store data persistently during its operations.</a:t>
            </a:r>
          </a:p>
          <a:p>
            <a:pPr lvl="1"/>
            <a:r>
              <a:rPr lang="en-US" sz="1200" kern="1200" dirty="0">
                <a:solidFill>
                  <a:schemeClr val="tx1"/>
                </a:solidFill>
                <a:effectLst/>
                <a:latin typeface="+mn-lt"/>
                <a:ea typeface="ＭＳ Ｐゴシック" charset="0"/>
                <a:cs typeface="ＭＳ Ｐゴシック" charset="0"/>
              </a:rPr>
              <a:t>A persistent storage in the embedded system: If the embedded system has to store data persistently during its operations</a:t>
            </a:r>
          </a:p>
          <a:p>
            <a:pPr lvl="1"/>
            <a:r>
              <a:rPr lang="en-US" sz="1200" kern="1200" dirty="0">
                <a:solidFill>
                  <a:schemeClr val="tx1"/>
                </a:solidFill>
                <a:effectLst/>
                <a:latin typeface="+mn-lt"/>
                <a:ea typeface="ＭＳ Ｐゴシック" charset="0"/>
                <a:cs typeface="ＭＳ Ｐゴシック" charset="0"/>
              </a:rPr>
              <a:t>A persistent storage accessed over the network: If developing a Linux-based embedded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379022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an example of what you might expect to see in a typical root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concludes the second lecture on Linux for Embedded Systems. In the next module, we will look at the Linux architecture and the bootloader.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12905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start off by looking at some of the components that make up an embedded Linux system.</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363409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 typical Linux-based embedded system is made up of numerous components. One of these components is the bootloader. This is a piece of software that is executed at power-up and sets up the hardware to run the operating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component is the device tree. This is a tree data structure with nodes that describe the physical devices in the hardware needed by the Linux kernel to initialize the device drivers.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Also, potentially the main component is the Linux kernel. This is essentially the operating system code and provides all of the services to manage hardware resources and many other tasks.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181402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System programs are user-friendly utilities that implement and provide access to deeper-lying operating system services.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applications are software that implement the functionality that the system is required to provide to the user.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root file system is the container of the Linux kernel configuration files, system programs, and the applications.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912562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terms of hardware, embedded systems are made up of several components.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One component is the RAM (random-access memory), which is a type of volatile memory and is used for storing data and code that is currently in use.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component is the CPU (central processing unit), which is the processor that the software is run on. The CPU is where the computation occurs within the system and will include the arithmetic logic unit.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Embedded systems also include input/output (I/O), which are peripherals that enable the process of information communication between the system and the user to occur.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They also include boot flash and mass memory flash. Boot flash is a smaller type of non-volatile memory and mass memory flash is large non-volatile memory storage. These will both be discussed later 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231194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different ways in which the reference hardware model can be implemented. For example:</a:t>
            </a:r>
          </a:p>
          <a:p>
            <a:r>
              <a:rPr lang="en-US" sz="1200" kern="1200" dirty="0">
                <a:solidFill>
                  <a:schemeClr val="tx1"/>
                </a:solidFill>
                <a:effectLst/>
                <a:latin typeface="+mn-lt"/>
                <a:ea typeface="ＭＳ Ｐゴシック" charset="0"/>
                <a:cs typeface="ＭＳ Ｐゴシック" charset="0"/>
              </a:rPr>
              <a:t>One option is a microcontroller-based implementation. This option incorporates the majority of the reference model components onto a single device. This typically includes the CPU, RAM, boot flash, and I/O.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 alternative option is a system-on-chip based implementation. With this option, a number of the reference model components are discrete components. The CPU can then be integrated with some of them, for example, the I/O and boot flash.</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358499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looking at a map of the CPU memory, you can see that different devices are allocated to different address ranges in memory. The CPU initially generates 2 to the power of n different addresses, where n is the number of bits of the address bus.</a:t>
            </a:r>
          </a:p>
          <a:p>
            <a:r>
              <a:rPr lang="en-US" sz="1200" kern="1200" dirty="0">
                <a:solidFill>
                  <a:schemeClr val="tx1"/>
                </a:solidFill>
                <a:effectLst/>
                <a:latin typeface="+mn-lt"/>
                <a:ea typeface="ＭＳ Ｐゴシック" charset="0"/>
                <a:cs typeface="ＭＳ Ｐゴシック" charset="0"/>
              </a:rPr>
              <a:t>These addresses are then assigned to different devices or components (memory, I/O, etc.) that require space in memory.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3155441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6294438" y="1563688"/>
            <a:ext cx="5045075" cy="1555750"/>
          </a:xfrm>
        </p:spPr>
        <p:txBody>
          <a:bodyPr wrap="square" numCol="1" compatLnSpc="1">
            <a:prstTxWarp prst="textNoShape">
              <a:avLst/>
            </a:prstTxWarp>
          </a:bodyPr>
          <a:lstStyle/>
          <a:p>
            <a:pPr>
              <a:defRPr/>
            </a:pPr>
            <a:r>
              <a:rPr lang="en-US" dirty="0"/>
              <a:t>Embedded Linux</a:t>
            </a:r>
          </a:p>
        </p:txBody>
      </p:sp>
      <p:sp>
        <p:nvSpPr>
          <p:cNvPr id="7" name="Subtitle 2">
            <a:extLst>
              <a:ext uri="{FF2B5EF4-FFF2-40B4-BE49-F238E27FC236}">
                <a16:creationId xmlns:a16="http://schemas.microsoft.com/office/drawing/2014/main" id="{A05536E3-4863-49AB-BC06-1C97EDF20F06}"/>
              </a:ext>
            </a:extLst>
          </p:cNvPr>
          <p:cNvSpPr>
            <a:spLocks noGrp="1" noChangeArrowheads="1"/>
          </p:cNvSpPr>
          <p:nvPr>
            <p:ph type="subTitle" idx="1"/>
          </p:nvPr>
        </p:nvSpPr>
        <p:spPr bwMode="auto">
          <a:xfrm>
            <a:off x="3780430" y="3176588"/>
            <a:ext cx="7559083" cy="739775"/>
          </a:xfrm>
        </p:spPr>
        <p:txBody>
          <a:bodyPr wrap="square" numCol="1" anchor="t" anchorCtr="0" compatLnSpc="1">
            <a:prstTxWarp prst="textNoShape">
              <a:avLst/>
            </a:prstTxWarp>
          </a:bodyPr>
          <a:lstStyle/>
          <a:p>
            <a:pPr fontAlgn="base">
              <a:spcBef>
                <a:spcPct val="0"/>
              </a:spcBef>
            </a:pPr>
            <a:r>
              <a:rPr lang="en-US" dirty="0"/>
              <a:t>Linux-based Embedded System Component Stack</a:t>
            </a:r>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solidFill>
                  <a:srgbClr val="128CAB"/>
                </a:solidFill>
              </a:rPr>
              <a:t>Bootloader</a:t>
            </a:r>
          </a:p>
          <a:p>
            <a:r>
              <a:rPr lang="en-US" dirty="0"/>
              <a:t>Kernel</a:t>
            </a:r>
          </a:p>
          <a:p>
            <a:r>
              <a:rPr lang="en-US" dirty="0"/>
              <a:t>Device tree</a:t>
            </a:r>
          </a:p>
          <a:p>
            <a:r>
              <a:rPr lang="en-US" dirty="0"/>
              <a:t>System programs</a:t>
            </a:r>
          </a:p>
          <a:p>
            <a:r>
              <a:rPr lang="en-US" dirty="0"/>
              <a:t>Application</a:t>
            </a:r>
          </a:p>
          <a:p>
            <a:r>
              <a:rPr lang="en-US" dirty="0"/>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4461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Role of the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 processor is designed to run software from “somewhere”.</a:t>
            </a:r>
          </a:p>
          <a:p>
            <a:r>
              <a:rPr lang="en-US" dirty="0"/>
              <a:t>To start running the software, the processor needs to know:</a:t>
            </a:r>
            <a:endParaRPr lang="en-US" altLang="en-US" dirty="0">
              <a:ea typeface="ＭＳ Ｐゴシック" panose="020B0600070205080204" pitchFamily="34" charset="-128"/>
            </a:endParaRPr>
          </a:p>
          <a:p>
            <a:pPr lvl="1"/>
            <a:r>
              <a:rPr lang="en-US" dirty="0"/>
              <a:t>Where the software is located</a:t>
            </a:r>
          </a:p>
          <a:p>
            <a:pPr lvl="1"/>
            <a:r>
              <a:rPr lang="en-US" dirty="0"/>
              <a:t>How to get access to the software location</a:t>
            </a:r>
          </a:p>
          <a:p>
            <a:pPr lvl="1"/>
            <a:r>
              <a:rPr lang="en-US" dirty="0"/>
              <a:t>Where the stack is located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16189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Role of the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When </a:t>
            </a:r>
            <a:r>
              <a:rPr lang="en-US" dirty="0">
                <a:solidFill>
                  <a:srgbClr val="128CAB"/>
                </a:solidFill>
              </a:rPr>
              <a:t>powered-up</a:t>
            </a:r>
            <a:r>
              <a:rPr lang="en-US" dirty="0"/>
              <a:t>, the processor needs a simple way to get the information it needs.</a:t>
            </a:r>
            <a:endParaRPr lang="en-US" altLang="en-US" dirty="0">
              <a:ea typeface="ＭＳ Ｐゴシック" panose="020B0600070205080204" pitchFamily="34" charset="-128"/>
            </a:endParaRPr>
          </a:p>
          <a:p>
            <a:pPr lvl="1"/>
            <a:r>
              <a:rPr lang="en-US" dirty="0"/>
              <a:t>Where the software is located</a:t>
            </a:r>
          </a:p>
          <a:p>
            <a:pPr lvl="1"/>
            <a:r>
              <a:rPr lang="en-US" dirty="0"/>
              <a:t>How to get access to the software location</a:t>
            </a:r>
          </a:p>
          <a:p>
            <a:pPr lvl="1"/>
            <a:r>
              <a:rPr lang="en-US" dirty="0"/>
              <a:t>Where the stack is located</a:t>
            </a:r>
          </a:p>
          <a:p>
            <a:r>
              <a:rPr lang="en-US" dirty="0">
                <a:sym typeface="Wingdings"/>
              </a:rPr>
              <a:t>At power-up, the </a:t>
            </a:r>
            <a:r>
              <a:rPr lang="en-US" dirty="0">
                <a:solidFill>
                  <a:srgbClr val="128CAB"/>
                </a:solidFill>
                <a:sym typeface="Wingdings"/>
              </a:rPr>
              <a:t>program counter </a:t>
            </a:r>
            <a:r>
              <a:rPr lang="en-US" dirty="0">
                <a:sym typeface="Wingdings"/>
              </a:rPr>
              <a:t>is set to a default known value, the </a:t>
            </a:r>
            <a:r>
              <a:rPr lang="en-US" dirty="0">
                <a:solidFill>
                  <a:srgbClr val="128CAB"/>
                </a:solidFill>
                <a:sym typeface="Wingdings"/>
              </a:rPr>
              <a:t>reset vector.</a:t>
            </a:r>
            <a:endParaRPr lang="en-US" altLang="en-US" dirty="0">
              <a:ea typeface="ＭＳ Ｐゴシック" panose="020B0600070205080204" pitchFamily="34" charset="-128"/>
            </a:endParaRPr>
          </a:p>
          <a:p>
            <a:pPr lvl="1"/>
            <a:r>
              <a:rPr lang="en-US" dirty="0"/>
              <a:t>The software starting at the reset vector, which will load the </a:t>
            </a:r>
            <a:r>
              <a:rPr lang="en-US" dirty="0">
                <a:solidFill>
                  <a:schemeClr val="accent1"/>
                </a:solidFill>
              </a:rPr>
              <a:t>bootloader</a:t>
            </a:r>
            <a:r>
              <a:rPr lang="en-US" dirty="0"/>
              <a:t>, which takes care of providing the processor all the needed information.</a:t>
            </a:r>
          </a:p>
          <a:p>
            <a:pPr lvl="1"/>
            <a:r>
              <a:rPr lang="en-US" dirty="0"/>
              <a:t>The operations performed depend on the system architecture.</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41231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Possible Scenarios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292133" cy="4086225"/>
          </a:xfrm>
        </p:spPr>
        <p:txBody>
          <a:bodyPr wrap="square" numCol="1" anchor="t" anchorCtr="0" compatLnSpc="1">
            <a:prstTxWarp prst="textNoShape">
              <a:avLst/>
            </a:prstTxWarp>
          </a:bodyPr>
          <a:lstStyle/>
          <a:p>
            <a:r>
              <a:rPr lang="en-US" dirty="0">
                <a:solidFill>
                  <a:srgbClr val="128CAB"/>
                </a:solidFill>
              </a:rPr>
              <a:t>Scenario 1</a:t>
            </a:r>
            <a:r>
              <a:rPr lang="en-US" dirty="0"/>
              <a:t>, typical of microcontrollers</a:t>
            </a:r>
            <a:endParaRPr lang="en-US" altLang="en-US" dirty="0">
              <a:ea typeface="ＭＳ Ｐゴシック" panose="020B0600070205080204" pitchFamily="34" charset="-128"/>
            </a:endParaRPr>
          </a:p>
          <a:p>
            <a:pPr lvl="1"/>
            <a:r>
              <a:rPr lang="en-US" dirty="0"/>
              <a:t>All the </a:t>
            </a:r>
            <a:r>
              <a:rPr lang="en-US" dirty="0" err="1"/>
              <a:t>sw</a:t>
            </a:r>
            <a:r>
              <a:rPr lang="en-US" dirty="0"/>
              <a:t> (bootloader + device tree + operating system + root filesystem) is stored in persistent storage (boot flash) embedded in the microcontroller.</a:t>
            </a:r>
          </a:p>
          <a:p>
            <a:pPr lvl="1"/>
            <a:r>
              <a:rPr lang="en-US" dirty="0"/>
              <a:t>All the </a:t>
            </a:r>
            <a:r>
              <a:rPr lang="en-US" dirty="0" err="1"/>
              <a:t>sw</a:t>
            </a:r>
            <a:r>
              <a:rPr lang="en-US" dirty="0"/>
              <a:t> is executed from the persistent storage.</a:t>
            </a:r>
          </a:p>
          <a:p>
            <a:pPr lvl="1"/>
            <a:r>
              <a:rPr lang="en-US" dirty="0"/>
              <a:t>The CPU reset vector is located in the boot flash.</a:t>
            </a:r>
          </a:p>
          <a:p>
            <a:pPr lvl="1"/>
            <a:r>
              <a:rPr lang="en-US" dirty="0"/>
              <a:t>The RAM Memory is embedded in the microcontroller and is used for data, stack and heap only.</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DAEDC47F-0B94-45F7-9649-53EEBB9724C3}"/>
              </a:ext>
            </a:extLst>
          </p:cNvPr>
          <p:cNvSpPr txBox="1"/>
          <p:nvPr/>
        </p:nvSpPr>
        <p:spPr>
          <a:xfrm>
            <a:off x="871538" y="685800"/>
            <a:ext cx="914400" cy="914400"/>
          </a:xfrm>
          <a:prstGeom prst="rect">
            <a:avLst/>
          </a:prstGeom>
        </p:spPr>
        <p:txBody>
          <a:bodyPr vert="horz" wrap="none" lIns="0" tIns="0" rIns="0" bIns="0" rtlCol="0" anchor="t">
            <a:normAutofit/>
          </a:bodyPr>
          <a:lstStyle/>
          <a:p>
            <a:endParaRPr lang="en-US" dirty="0"/>
          </a:p>
        </p:txBody>
      </p:sp>
      <p:sp>
        <p:nvSpPr>
          <p:cNvPr id="6" name="Rectangle 5">
            <a:extLst>
              <a:ext uri="{FF2B5EF4-FFF2-40B4-BE49-F238E27FC236}">
                <a16:creationId xmlns:a16="http://schemas.microsoft.com/office/drawing/2014/main" id="{5EA836D8-F048-4C22-A64A-37D7B8B200A5}"/>
              </a:ext>
            </a:extLst>
          </p:cNvPr>
          <p:cNvSpPr/>
          <p:nvPr/>
        </p:nvSpPr>
        <p:spPr bwMode="auto">
          <a:xfrm>
            <a:off x="7367593" y="1025650"/>
            <a:ext cx="3762909" cy="258420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br">
              <a:srgbClr val="000000">
                <a:alpha val="43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ahoma" pitchFamily="34" charset="0"/>
            </a:endParaRPr>
          </a:p>
        </p:txBody>
      </p:sp>
      <p:grpSp>
        <p:nvGrpSpPr>
          <p:cNvPr id="7" name="Group 6">
            <a:extLst>
              <a:ext uri="{FF2B5EF4-FFF2-40B4-BE49-F238E27FC236}">
                <a16:creationId xmlns:a16="http://schemas.microsoft.com/office/drawing/2014/main" id="{18697CE4-E7C2-49F4-847C-7FE16892CB42}"/>
              </a:ext>
            </a:extLst>
          </p:cNvPr>
          <p:cNvGrpSpPr/>
          <p:nvPr/>
        </p:nvGrpSpPr>
        <p:grpSpPr>
          <a:xfrm>
            <a:off x="7647401" y="1476190"/>
            <a:ext cx="3188494" cy="1847658"/>
            <a:chOff x="759619" y="3809937"/>
            <a:chExt cx="3188494" cy="1847658"/>
          </a:xfrm>
          <a:effectLst>
            <a:outerShdw blurRad="50800" dist="76200" dir="2700000" algn="tl" rotWithShape="0">
              <a:prstClr val="black">
                <a:alpha val="40000"/>
              </a:prstClr>
            </a:outerShdw>
          </a:effectLst>
        </p:grpSpPr>
        <p:sp>
          <p:nvSpPr>
            <p:cNvPr id="8" name="TextBox 7">
              <a:extLst>
                <a:ext uri="{FF2B5EF4-FFF2-40B4-BE49-F238E27FC236}">
                  <a16:creationId xmlns:a16="http://schemas.microsoft.com/office/drawing/2014/main" id="{D50C63B7-3280-4CDA-AE7F-93DDE01FB305}"/>
                </a:ext>
              </a:extLst>
            </p:cNvPr>
            <p:cNvSpPr txBox="1"/>
            <p:nvPr/>
          </p:nvSpPr>
          <p:spPr>
            <a:xfrm>
              <a:off x="1985963" y="3810935"/>
              <a:ext cx="942975" cy="923330"/>
            </a:xfrm>
            <a:prstGeom prst="rect">
              <a:avLst/>
            </a:prstGeom>
            <a:solidFill>
              <a:srgbClr val="128CAB"/>
            </a:solidFill>
            <a:ln>
              <a:solidFill>
                <a:schemeClr val="tx1"/>
              </a:solidFill>
            </a:ln>
            <a:effectLst/>
          </p:spPr>
          <p:txBody>
            <a:bodyPr wrap="square" rtlCol="0">
              <a:spAutoFit/>
            </a:bodyPr>
            <a:lstStyle/>
            <a:p>
              <a:pPr algn="ctr"/>
              <a:endParaRPr lang="en-US" dirty="0">
                <a:solidFill>
                  <a:schemeClr val="bg1"/>
                </a:solidFill>
              </a:endParaRPr>
            </a:p>
            <a:p>
              <a:pPr algn="ctr"/>
              <a:r>
                <a:rPr lang="en-US" dirty="0">
                  <a:solidFill>
                    <a:schemeClr val="bg1"/>
                  </a:solidFill>
                </a:rPr>
                <a:t>CPU</a:t>
              </a:r>
            </a:p>
            <a:p>
              <a:pPr algn="ctr"/>
              <a:endParaRPr lang="en-US" dirty="0">
                <a:solidFill>
                  <a:schemeClr val="bg1"/>
                </a:solidFill>
              </a:endParaRPr>
            </a:p>
          </p:txBody>
        </p:sp>
        <p:sp>
          <p:nvSpPr>
            <p:cNvPr id="9" name="TextBox 8">
              <a:extLst>
                <a:ext uri="{FF2B5EF4-FFF2-40B4-BE49-F238E27FC236}">
                  <a16:creationId xmlns:a16="http://schemas.microsoft.com/office/drawing/2014/main" id="{DA0A6F85-1665-4DDD-9372-B7E01AE44DC6}"/>
                </a:ext>
              </a:extLst>
            </p:cNvPr>
            <p:cNvSpPr txBox="1"/>
            <p:nvPr/>
          </p:nvSpPr>
          <p:spPr>
            <a:xfrm>
              <a:off x="2928938" y="3809937"/>
              <a:ext cx="1019175" cy="1847658"/>
            </a:xfrm>
            <a:prstGeom prst="rect">
              <a:avLst/>
            </a:prstGeom>
            <a:solidFill>
              <a:srgbClr val="008000"/>
            </a:solidFill>
            <a:ln>
              <a:solidFill>
                <a:schemeClr val="tx1"/>
              </a:solidFill>
            </a:ln>
            <a:effectLst/>
          </p:spPr>
          <p:txBody>
            <a:bodyPr wrap="square" rtlCol="0" anchor="ctr">
              <a:noAutofit/>
            </a:bodyPr>
            <a:lstStyle/>
            <a:p>
              <a:pPr algn="ctr"/>
              <a:r>
                <a:rPr lang="en-US" dirty="0">
                  <a:solidFill>
                    <a:schemeClr val="bg1"/>
                  </a:solidFill>
                </a:rPr>
                <a:t>Boot Flash</a:t>
              </a:r>
            </a:p>
          </p:txBody>
        </p:sp>
        <p:sp>
          <p:nvSpPr>
            <p:cNvPr id="10" name="TextBox 9">
              <a:extLst>
                <a:ext uri="{FF2B5EF4-FFF2-40B4-BE49-F238E27FC236}">
                  <a16:creationId xmlns:a16="http://schemas.microsoft.com/office/drawing/2014/main" id="{4CD49316-7FD1-4198-AD4E-B23F4DD75169}"/>
                </a:ext>
              </a:extLst>
            </p:cNvPr>
            <p:cNvSpPr txBox="1"/>
            <p:nvPr/>
          </p:nvSpPr>
          <p:spPr>
            <a:xfrm>
              <a:off x="1985963" y="4734265"/>
              <a:ext cx="942975" cy="923330"/>
            </a:xfrm>
            <a:prstGeom prst="rect">
              <a:avLst/>
            </a:prstGeom>
            <a:solidFill>
              <a:srgbClr val="0070C0"/>
            </a:solidFill>
            <a:ln>
              <a:solidFill>
                <a:schemeClr val="tx1"/>
              </a:solidFill>
            </a:ln>
            <a:effectLst/>
          </p:spPr>
          <p:txBody>
            <a:bodyPr wrap="square" rtlCol="0">
              <a:spAutoFit/>
            </a:bodyPr>
            <a:lstStyle/>
            <a:p>
              <a:pPr algn="ctr"/>
              <a:endParaRPr lang="en-US" dirty="0">
                <a:solidFill>
                  <a:srgbClr val="FFFFFF"/>
                </a:solidFill>
              </a:endParaRPr>
            </a:p>
            <a:p>
              <a:pPr algn="ctr"/>
              <a:r>
                <a:rPr lang="en-US" dirty="0">
                  <a:solidFill>
                    <a:srgbClr val="FFFFFF"/>
                  </a:solidFill>
                </a:rPr>
                <a:t>I/O</a:t>
              </a:r>
            </a:p>
            <a:p>
              <a:pPr algn="ctr"/>
              <a:endParaRPr lang="en-US" dirty="0">
                <a:solidFill>
                  <a:srgbClr val="FFFFFF"/>
                </a:solidFill>
              </a:endParaRPr>
            </a:p>
          </p:txBody>
        </p:sp>
        <p:sp>
          <p:nvSpPr>
            <p:cNvPr id="11" name="TextBox 10">
              <a:extLst>
                <a:ext uri="{FF2B5EF4-FFF2-40B4-BE49-F238E27FC236}">
                  <a16:creationId xmlns:a16="http://schemas.microsoft.com/office/drawing/2014/main" id="{4E679EED-9C0B-49AF-94DE-01A2B325E100}"/>
                </a:ext>
              </a:extLst>
            </p:cNvPr>
            <p:cNvSpPr txBox="1"/>
            <p:nvPr/>
          </p:nvSpPr>
          <p:spPr>
            <a:xfrm>
              <a:off x="759619" y="3809951"/>
              <a:ext cx="1226344" cy="1847644"/>
            </a:xfrm>
            <a:prstGeom prst="rect">
              <a:avLst/>
            </a:prstGeom>
            <a:solidFill>
              <a:srgbClr val="00B0F0"/>
            </a:solidFill>
            <a:ln>
              <a:solidFill>
                <a:schemeClr val="tx1"/>
              </a:solidFill>
            </a:ln>
            <a:effectLst/>
          </p:spPr>
          <p:txBody>
            <a:bodyPr wrap="square" rtlCol="0">
              <a:noAutofit/>
            </a:bodyPr>
            <a:lstStyle/>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RAM</a:t>
              </a:r>
            </a:p>
            <a:p>
              <a:pPr algn="ctr"/>
              <a:r>
                <a:rPr lang="en-US" dirty="0">
                  <a:solidFill>
                    <a:schemeClr val="bg1"/>
                  </a:solidFill>
                </a:rPr>
                <a:t>Memory</a:t>
              </a:r>
            </a:p>
            <a:p>
              <a:pPr algn="ctr"/>
              <a:endParaRPr lang="en-US" dirty="0">
                <a:solidFill>
                  <a:schemeClr val="bg1"/>
                </a:solidFill>
              </a:endParaRPr>
            </a:p>
            <a:p>
              <a:pPr algn="ctr"/>
              <a:endParaRPr lang="en-US" dirty="0">
                <a:solidFill>
                  <a:schemeClr val="bg1"/>
                </a:solidFill>
              </a:endParaRPr>
            </a:p>
          </p:txBody>
        </p:sp>
      </p:grpSp>
      <p:sp>
        <p:nvSpPr>
          <p:cNvPr id="12" name="Rectangle 11">
            <a:extLst>
              <a:ext uri="{FF2B5EF4-FFF2-40B4-BE49-F238E27FC236}">
                <a16:creationId xmlns:a16="http://schemas.microsoft.com/office/drawing/2014/main" id="{30E546CD-D9A2-4446-9F0E-BBB7FF7D4DAB}"/>
              </a:ext>
            </a:extLst>
          </p:cNvPr>
          <p:cNvSpPr/>
          <p:nvPr/>
        </p:nvSpPr>
        <p:spPr>
          <a:xfrm>
            <a:off x="7523575" y="1366715"/>
            <a:ext cx="3420000" cy="209244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6FBEF8-A465-4CC7-94A0-99E32CBC0E00}"/>
              </a:ext>
            </a:extLst>
          </p:cNvPr>
          <p:cNvSpPr txBox="1"/>
          <p:nvPr/>
        </p:nvSpPr>
        <p:spPr>
          <a:xfrm>
            <a:off x="7503339" y="1025650"/>
            <a:ext cx="2171700" cy="300037"/>
          </a:xfrm>
          <a:prstGeom prst="rect">
            <a:avLst/>
          </a:prstGeom>
        </p:spPr>
        <p:txBody>
          <a:bodyPr vert="horz" wrap="none" lIns="0" tIns="0" rIns="0" bIns="0" rtlCol="0" anchor="t">
            <a:normAutofit/>
          </a:bodyPr>
          <a:lstStyle/>
          <a:p>
            <a:pPr algn="ctr"/>
            <a:r>
              <a:rPr lang="en-US" dirty="0">
                <a:solidFill>
                  <a:srgbClr val="128CAB"/>
                </a:solidFill>
              </a:rPr>
              <a:t>Microcontroller (MCU)</a:t>
            </a:r>
            <a:endParaRPr lang="en-US" dirty="0"/>
          </a:p>
        </p:txBody>
      </p:sp>
      <p:sp>
        <p:nvSpPr>
          <p:cNvPr id="14" name="CasellaDiTesto 6">
            <a:extLst>
              <a:ext uri="{FF2B5EF4-FFF2-40B4-BE49-F238E27FC236}">
                <a16:creationId xmlns:a16="http://schemas.microsoft.com/office/drawing/2014/main" id="{05202456-F5D9-4C30-9DDA-AE8D959D3ABE}"/>
              </a:ext>
            </a:extLst>
          </p:cNvPr>
          <p:cNvSpPr txBox="1"/>
          <p:nvPr/>
        </p:nvSpPr>
        <p:spPr>
          <a:xfrm>
            <a:off x="9739731" y="5745022"/>
            <a:ext cx="1169184" cy="351651"/>
          </a:xfrm>
          <a:prstGeom prst="roundRect">
            <a:avLst>
              <a:gd name="adj" fmla="val 7167"/>
            </a:avLst>
          </a:prstGeom>
          <a:solidFill>
            <a:schemeClr val="accent4">
              <a:lumMod val="75000"/>
            </a:schemeClr>
          </a:solidFill>
          <a:ln>
            <a:solidFill>
              <a:schemeClr val="tx1"/>
            </a:solidFill>
          </a:ln>
        </p:spPr>
        <p:txBody>
          <a:bodyPr wrap="square" rtlCol="0" anchor="ctr">
            <a:spAutoFit/>
          </a:bodyPr>
          <a:lstStyle/>
          <a:p>
            <a:pPr algn="ctr"/>
            <a:r>
              <a:rPr lang="en-US" sz="1600" dirty="0">
                <a:solidFill>
                  <a:schemeClr val="bg1"/>
                </a:solidFill>
              </a:rPr>
              <a:t>Bootloader</a:t>
            </a:r>
          </a:p>
        </p:txBody>
      </p:sp>
      <p:sp>
        <p:nvSpPr>
          <p:cNvPr id="15" name="CasellaDiTesto 6">
            <a:extLst>
              <a:ext uri="{FF2B5EF4-FFF2-40B4-BE49-F238E27FC236}">
                <a16:creationId xmlns:a16="http://schemas.microsoft.com/office/drawing/2014/main" id="{33DEC001-2024-4CBA-9802-E46EF3A48B9A}"/>
              </a:ext>
            </a:extLst>
          </p:cNvPr>
          <p:cNvSpPr txBox="1"/>
          <p:nvPr/>
        </p:nvSpPr>
        <p:spPr>
          <a:xfrm>
            <a:off x="9739731" y="4818952"/>
            <a:ext cx="1169184" cy="607397"/>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1600" dirty="0">
                <a:solidFill>
                  <a:schemeClr val="bg1"/>
                </a:solidFill>
              </a:rPr>
              <a:t>Operating System</a:t>
            </a:r>
          </a:p>
        </p:txBody>
      </p:sp>
      <p:sp>
        <p:nvSpPr>
          <p:cNvPr id="16" name="CasellaDiTesto 8">
            <a:extLst>
              <a:ext uri="{FF2B5EF4-FFF2-40B4-BE49-F238E27FC236}">
                <a16:creationId xmlns:a16="http://schemas.microsoft.com/office/drawing/2014/main" id="{B8889ECF-B1DB-410B-B06A-7FC61CFD93F5}"/>
              </a:ext>
            </a:extLst>
          </p:cNvPr>
          <p:cNvSpPr txBox="1"/>
          <p:nvPr/>
        </p:nvSpPr>
        <p:spPr>
          <a:xfrm>
            <a:off x="9739731" y="3879281"/>
            <a:ext cx="1169184" cy="432000"/>
          </a:xfrm>
          <a:prstGeom prst="roundRect">
            <a:avLst>
              <a:gd name="adj" fmla="val 12593"/>
            </a:avLst>
          </a:prstGeom>
          <a:solidFill>
            <a:schemeClr val="accent1"/>
          </a:solidFill>
          <a:ln>
            <a:solidFill>
              <a:schemeClr val="tx1"/>
            </a:solidFill>
          </a:ln>
        </p:spPr>
        <p:txBody>
          <a:bodyPr wrap="square" rtlCol="0" anchor="ctr">
            <a:normAutofit/>
          </a:bodyPr>
          <a:lstStyle/>
          <a:p>
            <a:pPr algn="ctr"/>
            <a:r>
              <a:rPr lang="en-US" sz="1600" dirty="0">
                <a:solidFill>
                  <a:schemeClr val="bg1"/>
                </a:solidFill>
              </a:rPr>
              <a:t>Application</a:t>
            </a:r>
          </a:p>
        </p:txBody>
      </p:sp>
      <p:sp>
        <p:nvSpPr>
          <p:cNvPr id="17" name="CasellaDiTesto 6">
            <a:extLst>
              <a:ext uri="{FF2B5EF4-FFF2-40B4-BE49-F238E27FC236}">
                <a16:creationId xmlns:a16="http://schemas.microsoft.com/office/drawing/2014/main" id="{443F7A61-CF1E-469E-872F-27A8C94928A9}"/>
              </a:ext>
            </a:extLst>
          </p:cNvPr>
          <p:cNvSpPr txBox="1"/>
          <p:nvPr/>
        </p:nvSpPr>
        <p:spPr>
          <a:xfrm>
            <a:off x="9739731" y="4306527"/>
            <a:ext cx="1169184" cy="522368"/>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600" dirty="0">
                <a:solidFill>
                  <a:schemeClr val="bg1"/>
                </a:solidFill>
              </a:rPr>
              <a:t>System Programs</a:t>
            </a:r>
          </a:p>
        </p:txBody>
      </p:sp>
      <p:cxnSp>
        <p:nvCxnSpPr>
          <p:cNvPr id="18" name="Straight Arrow Connector 17">
            <a:extLst>
              <a:ext uri="{FF2B5EF4-FFF2-40B4-BE49-F238E27FC236}">
                <a16:creationId xmlns:a16="http://schemas.microsoft.com/office/drawing/2014/main" id="{27D5AF80-1CE2-4009-9CAD-704F4F1149DB}"/>
              </a:ext>
            </a:extLst>
          </p:cNvPr>
          <p:cNvCxnSpPr>
            <a:stCxn id="16" idx="0"/>
            <a:endCxn id="9" idx="2"/>
          </p:cNvCxnSpPr>
          <p:nvPr/>
        </p:nvCxnSpPr>
        <p:spPr>
          <a:xfrm flipV="1">
            <a:off x="10324323" y="3323848"/>
            <a:ext cx="1985" cy="5554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CasellaDiTesto 8">
            <a:extLst>
              <a:ext uri="{FF2B5EF4-FFF2-40B4-BE49-F238E27FC236}">
                <a16:creationId xmlns:a16="http://schemas.microsoft.com/office/drawing/2014/main" id="{69DEFB45-268F-4B29-BAE4-35BDC429CDE2}"/>
              </a:ext>
            </a:extLst>
          </p:cNvPr>
          <p:cNvSpPr txBox="1"/>
          <p:nvPr/>
        </p:nvSpPr>
        <p:spPr>
          <a:xfrm>
            <a:off x="7599108" y="3860751"/>
            <a:ext cx="1320808" cy="1069192"/>
          </a:xfrm>
          <a:prstGeom prst="roundRect">
            <a:avLst>
              <a:gd name="adj" fmla="val 12593"/>
            </a:avLst>
          </a:prstGeom>
          <a:solidFill>
            <a:srgbClr val="00B0F0"/>
          </a:solidFill>
          <a:ln>
            <a:solidFill>
              <a:schemeClr val="tx1"/>
            </a:solidFill>
          </a:ln>
        </p:spPr>
        <p:txBody>
          <a:bodyPr wrap="square" rtlCol="0" anchor="ctr">
            <a:normAutofit/>
          </a:bodyPr>
          <a:lstStyle/>
          <a:p>
            <a:pPr algn="ctr"/>
            <a:r>
              <a:rPr lang="en-US" sz="1600" dirty="0">
                <a:solidFill>
                  <a:schemeClr val="bg1"/>
                </a:solidFill>
              </a:rPr>
              <a:t>Data</a:t>
            </a:r>
          </a:p>
          <a:p>
            <a:pPr algn="ctr"/>
            <a:r>
              <a:rPr lang="en-US" sz="1600" dirty="0">
                <a:solidFill>
                  <a:schemeClr val="bg1"/>
                </a:solidFill>
              </a:rPr>
              <a:t>Stack</a:t>
            </a:r>
          </a:p>
          <a:p>
            <a:pPr algn="ctr"/>
            <a:r>
              <a:rPr lang="en-US" sz="1600" dirty="0">
                <a:solidFill>
                  <a:schemeClr val="bg1"/>
                </a:solidFill>
              </a:rPr>
              <a:t>Heap</a:t>
            </a:r>
          </a:p>
        </p:txBody>
      </p:sp>
      <p:cxnSp>
        <p:nvCxnSpPr>
          <p:cNvPr id="20" name="Straight Arrow Connector 19">
            <a:extLst>
              <a:ext uri="{FF2B5EF4-FFF2-40B4-BE49-F238E27FC236}">
                <a16:creationId xmlns:a16="http://schemas.microsoft.com/office/drawing/2014/main" id="{E6193DBF-2BA4-4A18-A773-E4D103DA364E}"/>
              </a:ext>
            </a:extLst>
          </p:cNvPr>
          <p:cNvCxnSpPr>
            <a:stCxn id="19" idx="0"/>
          </p:cNvCxnSpPr>
          <p:nvPr/>
        </p:nvCxnSpPr>
        <p:spPr>
          <a:xfrm flipV="1">
            <a:off x="8259512" y="3316513"/>
            <a:ext cx="1" cy="544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CasellaDiTesto 6">
            <a:extLst>
              <a:ext uri="{FF2B5EF4-FFF2-40B4-BE49-F238E27FC236}">
                <a16:creationId xmlns:a16="http://schemas.microsoft.com/office/drawing/2014/main" id="{43313D9E-F58F-4F6B-926B-4BE2D7B5BEAB}"/>
              </a:ext>
            </a:extLst>
          </p:cNvPr>
          <p:cNvSpPr txBox="1"/>
          <p:nvPr/>
        </p:nvSpPr>
        <p:spPr>
          <a:xfrm>
            <a:off x="9739731" y="5393371"/>
            <a:ext cx="1169184" cy="351651"/>
          </a:xfrm>
          <a:prstGeom prst="roundRect">
            <a:avLst>
              <a:gd name="adj" fmla="val 7167"/>
            </a:avLst>
          </a:prstGeom>
          <a:solidFill>
            <a:srgbClr val="002060"/>
          </a:solidFill>
          <a:ln>
            <a:solidFill>
              <a:schemeClr val="tx1"/>
            </a:solidFill>
          </a:ln>
        </p:spPr>
        <p:txBody>
          <a:bodyPr wrap="square" rtlCol="0" anchor="ctr">
            <a:spAutoFit/>
          </a:bodyPr>
          <a:lstStyle/>
          <a:p>
            <a:pPr algn="ctr"/>
            <a:r>
              <a:rPr lang="en-US" sz="1600" dirty="0">
                <a:solidFill>
                  <a:schemeClr val="bg1"/>
                </a:solidFill>
              </a:rPr>
              <a:t>Device tree</a:t>
            </a:r>
          </a:p>
        </p:txBody>
      </p:sp>
      <p:sp>
        <p:nvSpPr>
          <p:cNvPr id="22" name="Left Brace 21">
            <a:extLst>
              <a:ext uri="{FF2B5EF4-FFF2-40B4-BE49-F238E27FC236}">
                <a16:creationId xmlns:a16="http://schemas.microsoft.com/office/drawing/2014/main" id="{0C0C09EE-6AAE-44AD-A79F-745DBEB6199E}"/>
              </a:ext>
            </a:extLst>
          </p:cNvPr>
          <p:cNvSpPr/>
          <p:nvPr/>
        </p:nvSpPr>
        <p:spPr>
          <a:xfrm flipH="1">
            <a:off x="11003774" y="3879281"/>
            <a:ext cx="225196" cy="94961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E8625A63-B8B1-4C49-B7D2-77A16AD8023D}"/>
              </a:ext>
            </a:extLst>
          </p:cNvPr>
          <p:cNvSpPr txBox="1"/>
          <p:nvPr/>
        </p:nvSpPr>
        <p:spPr>
          <a:xfrm rot="5400000">
            <a:off x="11037406" y="4175137"/>
            <a:ext cx="878247" cy="409388"/>
          </a:xfrm>
          <a:prstGeom prst="rect">
            <a:avLst/>
          </a:prstGeom>
        </p:spPr>
        <p:txBody>
          <a:bodyPr vert="horz" wrap="none" lIns="0" tIns="0" rIns="0" bIns="0" rtlCol="0" anchor="t">
            <a:normAutofit fontScale="92500" lnSpcReduction="20000"/>
          </a:bodyPr>
          <a:lstStyle/>
          <a:p>
            <a:pPr algn="ctr"/>
            <a:r>
              <a:rPr lang="en-US" sz="1600"/>
              <a:t>Root File</a:t>
            </a:r>
            <a:br>
              <a:rPr lang="en-US" sz="1600"/>
            </a:br>
            <a:r>
              <a:rPr lang="en-US" sz="1600"/>
              <a:t> </a:t>
            </a:r>
            <a:r>
              <a:rPr lang="en-US" sz="1600" dirty="0"/>
              <a:t>System</a:t>
            </a:r>
          </a:p>
        </p:txBody>
      </p:sp>
    </p:spTree>
    <p:extLst>
      <p:ext uri="{BB962C8B-B14F-4D97-AF65-F5344CB8AC3E}">
        <p14:creationId xmlns:p14="http://schemas.microsoft.com/office/powerpoint/2010/main" val="258036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Possible Scenarios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820185" cy="4086225"/>
          </a:xfrm>
        </p:spPr>
        <p:txBody>
          <a:bodyPr wrap="square" numCol="1" anchor="t" anchorCtr="0" compatLnSpc="1">
            <a:prstTxWarp prst="textNoShape">
              <a:avLst/>
            </a:prstTxWarp>
          </a:bodyPr>
          <a:lstStyle/>
          <a:p>
            <a:r>
              <a:rPr lang="en-US" dirty="0">
                <a:solidFill>
                  <a:srgbClr val="128CAB"/>
                </a:solidFill>
              </a:rPr>
              <a:t>Scenario 2</a:t>
            </a:r>
            <a:r>
              <a:rPr lang="en-US" dirty="0"/>
              <a:t>, typical of System-on-Chip</a:t>
            </a:r>
            <a:endParaRPr lang="en-US" altLang="en-US" dirty="0">
              <a:ea typeface="ＭＳ Ｐゴシック" panose="020B0600070205080204" pitchFamily="34" charset="-128"/>
            </a:endParaRPr>
          </a:p>
          <a:p>
            <a:pPr lvl="1"/>
            <a:r>
              <a:rPr lang="en-US" dirty="0"/>
              <a:t>The bootloader is stored into the boot flash.</a:t>
            </a:r>
          </a:p>
          <a:p>
            <a:pPr lvl="1"/>
            <a:r>
              <a:rPr lang="en-US" dirty="0"/>
              <a:t>The CPU reset vector is located in the boot flash.</a:t>
            </a:r>
          </a:p>
          <a:p>
            <a:pPr lvl="1"/>
            <a:r>
              <a:rPr lang="en-US" dirty="0"/>
              <a:t>The root filesystem, operating systems, and device tree are stored in the mass memory flash and loaded in RAM memory by the bootloader.</a:t>
            </a:r>
          </a:p>
          <a:p>
            <a:pPr lvl="1"/>
            <a:r>
              <a:rPr lang="en-US" dirty="0"/>
              <a:t>The RAM memory is external to the </a:t>
            </a:r>
            <a:r>
              <a:rPr lang="en-US" dirty="0" err="1"/>
              <a:t>SoC.</a:t>
            </a:r>
            <a:r>
              <a:rPr lang="en-US" dirty="0"/>
              <a:t>  It will store the operating system + application software, root filesystem (if configured as RAM disk), data, stack, and heap.</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8E5556F2-11B7-4079-A1B8-265A1293461D}"/>
              </a:ext>
            </a:extLst>
          </p:cNvPr>
          <p:cNvSpPr txBox="1"/>
          <p:nvPr/>
        </p:nvSpPr>
        <p:spPr>
          <a:xfrm>
            <a:off x="871538" y="685800"/>
            <a:ext cx="914400" cy="914400"/>
          </a:xfrm>
          <a:prstGeom prst="rect">
            <a:avLst/>
          </a:prstGeom>
        </p:spPr>
        <p:txBody>
          <a:bodyPr vert="horz" wrap="none" lIns="0" tIns="0" rIns="0" bIns="0" rtlCol="0" anchor="t">
            <a:normAutofit/>
          </a:bodyPr>
          <a:lstStyle/>
          <a:p>
            <a:endParaRPr lang="en-US" dirty="0"/>
          </a:p>
        </p:txBody>
      </p:sp>
      <p:sp>
        <p:nvSpPr>
          <p:cNvPr id="6" name="Rectangle 5">
            <a:extLst>
              <a:ext uri="{FF2B5EF4-FFF2-40B4-BE49-F238E27FC236}">
                <a16:creationId xmlns:a16="http://schemas.microsoft.com/office/drawing/2014/main" id="{0CACC92C-93CB-4CE0-9EEE-6554A9D1FEBA}"/>
              </a:ext>
            </a:extLst>
          </p:cNvPr>
          <p:cNvSpPr/>
          <p:nvPr/>
        </p:nvSpPr>
        <p:spPr bwMode="auto">
          <a:xfrm>
            <a:off x="6503722" y="1257293"/>
            <a:ext cx="5314299" cy="258420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br">
              <a:srgbClr val="000000">
                <a:alpha val="43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ahoma" pitchFamily="34" charset="0"/>
            </a:endParaRPr>
          </a:p>
        </p:txBody>
      </p:sp>
      <p:sp>
        <p:nvSpPr>
          <p:cNvPr id="7" name="TextBox 6">
            <a:extLst>
              <a:ext uri="{FF2B5EF4-FFF2-40B4-BE49-F238E27FC236}">
                <a16:creationId xmlns:a16="http://schemas.microsoft.com/office/drawing/2014/main" id="{EDA78429-1787-4DC7-9BEE-B9849EFFAD8B}"/>
              </a:ext>
            </a:extLst>
          </p:cNvPr>
          <p:cNvSpPr txBox="1"/>
          <p:nvPr/>
        </p:nvSpPr>
        <p:spPr>
          <a:xfrm>
            <a:off x="10415465" y="1707833"/>
            <a:ext cx="1202060" cy="1847658"/>
          </a:xfrm>
          <a:prstGeom prst="rect">
            <a:avLst/>
          </a:prstGeom>
          <a:solidFill>
            <a:srgbClr val="92D050"/>
          </a:solidFill>
          <a:ln>
            <a:solidFill>
              <a:schemeClr val="tx1"/>
            </a:solidFill>
          </a:ln>
          <a:effectLst>
            <a:outerShdw blurRad="50800" dist="38100" dir="2700000" algn="br">
              <a:srgbClr val="000000">
                <a:alpha val="43000"/>
              </a:srgbClr>
            </a:outerShdw>
          </a:effectLst>
        </p:spPr>
        <p:txBody>
          <a:bodyPr wrap="square" rtlCol="0" anchor="ctr">
            <a:noAutofit/>
          </a:bodyPr>
          <a:lstStyle/>
          <a:p>
            <a:pPr algn="ctr"/>
            <a:endParaRPr lang="en-US" dirty="0">
              <a:solidFill>
                <a:srgbClr val="FFFFFF"/>
              </a:solidFill>
            </a:endParaRPr>
          </a:p>
          <a:p>
            <a:pPr algn="ctr"/>
            <a:r>
              <a:rPr lang="en-US" dirty="0">
                <a:solidFill>
                  <a:srgbClr val="FFFFFF"/>
                </a:solidFill>
              </a:rPr>
              <a:t>Mass Memory</a:t>
            </a:r>
          </a:p>
          <a:p>
            <a:pPr algn="ctr"/>
            <a:r>
              <a:rPr lang="en-US" dirty="0">
                <a:solidFill>
                  <a:srgbClr val="FFFFFF"/>
                </a:solidFill>
              </a:rPr>
              <a:t>Flash</a:t>
            </a:r>
          </a:p>
          <a:p>
            <a:pPr algn="ctr"/>
            <a:endParaRPr lang="en-US" dirty="0">
              <a:solidFill>
                <a:srgbClr val="FFFFFF"/>
              </a:solidFill>
            </a:endParaRPr>
          </a:p>
        </p:txBody>
      </p:sp>
      <p:grpSp>
        <p:nvGrpSpPr>
          <p:cNvPr id="8" name="Group 7">
            <a:extLst>
              <a:ext uri="{FF2B5EF4-FFF2-40B4-BE49-F238E27FC236}">
                <a16:creationId xmlns:a16="http://schemas.microsoft.com/office/drawing/2014/main" id="{F3283B01-8A92-489C-801D-AAE68681CF85}"/>
              </a:ext>
            </a:extLst>
          </p:cNvPr>
          <p:cNvGrpSpPr/>
          <p:nvPr/>
        </p:nvGrpSpPr>
        <p:grpSpPr>
          <a:xfrm>
            <a:off x="6762622" y="1707847"/>
            <a:ext cx="3445674" cy="1847644"/>
            <a:chOff x="502439" y="3809951"/>
            <a:chExt cx="3445674" cy="1847644"/>
          </a:xfrm>
          <a:effectLst>
            <a:outerShdw blurRad="50800" dist="76200" dir="2700000" algn="tl" rotWithShape="0">
              <a:prstClr val="black">
                <a:alpha val="40000"/>
              </a:prstClr>
            </a:outerShdw>
          </a:effectLst>
        </p:grpSpPr>
        <p:sp>
          <p:nvSpPr>
            <p:cNvPr id="9" name="TextBox 8">
              <a:extLst>
                <a:ext uri="{FF2B5EF4-FFF2-40B4-BE49-F238E27FC236}">
                  <a16:creationId xmlns:a16="http://schemas.microsoft.com/office/drawing/2014/main" id="{EA869DFE-C199-437B-A0B5-8BB94A6FB1CC}"/>
                </a:ext>
              </a:extLst>
            </p:cNvPr>
            <p:cNvSpPr txBox="1"/>
            <p:nvPr/>
          </p:nvSpPr>
          <p:spPr>
            <a:xfrm>
              <a:off x="1985963" y="3810935"/>
              <a:ext cx="1962150" cy="923330"/>
            </a:xfrm>
            <a:prstGeom prst="rect">
              <a:avLst/>
            </a:prstGeom>
            <a:solidFill>
              <a:srgbClr val="128CAB"/>
            </a:solidFill>
            <a:ln>
              <a:solidFill>
                <a:schemeClr val="tx1"/>
              </a:solidFill>
            </a:ln>
            <a:effectLst/>
          </p:spPr>
          <p:txBody>
            <a:bodyPr wrap="square" rtlCol="0">
              <a:spAutoFit/>
            </a:bodyPr>
            <a:lstStyle/>
            <a:p>
              <a:pPr algn="ctr"/>
              <a:endParaRPr lang="en-US" dirty="0">
                <a:solidFill>
                  <a:schemeClr val="bg1"/>
                </a:solidFill>
              </a:endParaRPr>
            </a:p>
            <a:p>
              <a:pPr algn="ctr"/>
              <a:r>
                <a:rPr lang="en-US" dirty="0">
                  <a:solidFill>
                    <a:schemeClr val="bg1"/>
                  </a:solidFill>
                </a:rPr>
                <a:t>CPU</a:t>
              </a:r>
            </a:p>
            <a:p>
              <a:pPr algn="ctr"/>
              <a:endParaRPr lang="en-US" dirty="0">
                <a:solidFill>
                  <a:schemeClr val="bg1"/>
                </a:solidFill>
              </a:endParaRPr>
            </a:p>
          </p:txBody>
        </p:sp>
        <p:sp>
          <p:nvSpPr>
            <p:cNvPr id="10" name="TextBox 9">
              <a:extLst>
                <a:ext uri="{FF2B5EF4-FFF2-40B4-BE49-F238E27FC236}">
                  <a16:creationId xmlns:a16="http://schemas.microsoft.com/office/drawing/2014/main" id="{DBF7723C-C180-4A60-BD1E-1F9BF4B02411}"/>
                </a:ext>
              </a:extLst>
            </p:cNvPr>
            <p:cNvSpPr txBox="1"/>
            <p:nvPr/>
          </p:nvSpPr>
          <p:spPr>
            <a:xfrm>
              <a:off x="2928938" y="4734265"/>
              <a:ext cx="1019175" cy="923330"/>
            </a:xfrm>
            <a:prstGeom prst="rect">
              <a:avLst/>
            </a:prstGeom>
            <a:solidFill>
              <a:srgbClr val="008000"/>
            </a:solidFill>
            <a:ln>
              <a:solidFill>
                <a:schemeClr val="tx1"/>
              </a:solidFill>
            </a:ln>
            <a:effectLst/>
          </p:spPr>
          <p:txBody>
            <a:bodyPr wrap="square" rtlCol="0" anchor="ctr">
              <a:noAutofit/>
            </a:bodyPr>
            <a:lstStyle/>
            <a:p>
              <a:pPr algn="ctr"/>
              <a:r>
                <a:rPr lang="en-US" dirty="0">
                  <a:solidFill>
                    <a:schemeClr val="bg1"/>
                  </a:solidFill>
                </a:rPr>
                <a:t>Boot Flash</a:t>
              </a:r>
            </a:p>
          </p:txBody>
        </p:sp>
        <p:sp>
          <p:nvSpPr>
            <p:cNvPr id="11" name="TextBox 10">
              <a:extLst>
                <a:ext uri="{FF2B5EF4-FFF2-40B4-BE49-F238E27FC236}">
                  <a16:creationId xmlns:a16="http://schemas.microsoft.com/office/drawing/2014/main" id="{6402D189-069A-4F27-8A68-EA0BE881CBE9}"/>
                </a:ext>
              </a:extLst>
            </p:cNvPr>
            <p:cNvSpPr txBox="1"/>
            <p:nvPr/>
          </p:nvSpPr>
          <p:spPr>
            <a:xfrm>
              <a:off x="1985963" y="4734265"/>
              <a:ext cx="942975" cy="923330"/>
            </a:xfrm>
            <a:prstGeom prst="rect">
              <a:avLst/>
            </a:prstGeom>
            <a:solidFill>
              <a:srgbClr val="0070C0"/>
            </a:solidFill>
            <a:ln>
              <a:solidFill>
                <a:schemeClr val="tx1"/>
              </a:solidFill>
            </a:ln>
            <a:effectLst/>
          </p:spPr>
          <p:txBody>
            <a:bodyPr wrap="square" rtlCol="0">
              <a:spAutoFit/>
            </a:bodyPr>
            <a:lstStyle/>
            <a:p>
              <a:pPr algn="ctr"/>
              <a:endParaRPr lang="en-US" dirty="0">
                <a:solidFill>
                  <a:srgbClr val="FFFFFF"/>
                </a:solidFill>
              </a:endParaRPr>
            </a:p>
            <a:p>
              <a:pPr algn="ctr"/>
              <a:r>
                <a:rPr lang="en-US" dirty="0">
                  <a:solidFill>
                    <a:srgbClr val="FFFFFF"/>
                  </a:solidFill>
                </a:rPr>
                <a:t>I/O</a:t>
              </a:r>
            </a:p>
            <a:p>
              <a:pPr algn="ctr"/>
              <a:endParaRPr lang="en-US" dirty="0">
                <a:solidFill>
                  <a:srgbClr val="FFFFFF"/>
                </a:solidFill>
              </a:endParaRPr>
            </a:p>
          </p:txBody>
        </p:sp>
        <p:sp>
          <p:nvSpPr>
            <p:cNvPr id="12" name="TextBox 11">
              <a:extLst>
                <a:ext uri="{FF2B5EF4-FFF2-40B4-BE49-F238E27FC236}">
                  <a16:creationId xmlns:a16="http://schemas.microsoft.com/office/drawing/2014/main" id="{FD1BD163-BFD2-45B1-8D7D-78B275B33FA4}"/>
                </a:ext>
              </a:extLst>
            </p:cNvPr>
            <p:cNvSpPr txBox="1"/>
            <p:nvPr/>
          </p:nvSpPr>
          <p:spPr>
            <a:xfrm>
              <a:off x="502439" y="3809951"/>
              <a:ext cx="1226344" cy="1847644"/>
            </a:xfrm>
            <a:prstGeom prst="rect">
              <a:avLst/>
            </a:prstGeom>
            <a:solidFill>
              <a:srgbClr val="00B0F0"/>
            </a:solidFill>
            <a:ln>
              <a:solidFill>
                <a:schemeClr val="tx1"/>
              </a:solidFill>
            </a:ln>
            <a:effectLst/>
          </p:spPr>
          <p:txBody>
            <a:bodyPr wrap="square" rtlCol="0">
              <a:noAutofit/>
            </a:bodyPr>
            <a:lstStyle/>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RAM</a:t>
              </a:r>
            </a:p>
            <a:p>
              <a:pPr algn="ctr"/>
              <a:r>
                <a:rPr lang="en-US" dirty="0">
                  <a:solidFill>
                    <a:schemeClr val="bg1"/>
                  </a:solidFill>
                </a:rPr>
                <a:t>Memory</a:t>
              </a:r>
            </a:p>
            <a:p>
              <a:pPr algn="ctr"/>
              <a:endParaRPr lang="en-US" dirty="0">
                <a:solidFill>
                  <a:schemeClr val="bg1"/>
                </a:solidFill>
              </a:endParaRPr>
            </a:p>
            <a:p>
              <a:pPr algn="ctr"/>
              <a:endParaRPr lang="en-US" dirty="0">
                <a:solidFill>
                  <a:schemeClr val="bg1"/>
                </a:solidFill>
              </a:endParaRPr>
            </a:p>
          </p:txBody>
        </p:sp>
      </p:grpSp>
      <p:sp>
        <p:nvSpPr>
          <p:cNvPr id="13" name="Rectangle 12">
            <a:extLst>
              <a:ext uri="{FF2B5EF4-FFF2-40B4-BE49-F238E27FC236}">
                <a16:creationId xmlns:a16="http://schemas.microsoft.com/office/drawing/2014/main" id="{7BCD44CF-DA98-4E56-AEBA-595252F50EDE}"/>
              </a:ext>
            </a:extLst>
          </p:cNvPr>
          <p:cNvSpPr/>
          <p:nvPr/>
        </p:nvSpPr>
        <p:spPr>
          <a:xfrm>
            <a:off x="8113446" y="1598358"/>
            <a:ext cx="2202529" cy="209244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F13BAD-AD64-40B3-8F06-2B603FD02AED}"/>
              </a:ext>
            </a:extLst>
          </p:cNvPr>
          <p:cNvSpPr txBox="1"/>
          <p:nvPr/>
        </p:nvSpPr>
        <p:spPr>
          <a:xfrm>
            <a:off x="8147332" y="1257293"/>
            <a:ext cx="2171700" cy="300037"/>
          </a:xfrm>
          <a:prstGeom prst="rect">
            <a:avLst/>
          </a:prstGeom>
        </p:spPr>
        <p:txBody>
          <a:bodyPr vert="horz" wrap="none" lIns="0" tIns="0" rIns="0" bIns="0" rtlCol="0" anchor="t">
            <a:normAutofit/>
          </a:bodyPr>
          <a:lstStyle/>
          <a:p>
            <a:pPr algn="ctr"/>
            <a:r>
              <a:rPr lang="en-US" dirty="0">
                <a:solidFill>
                  <a:srgbClr val="128CAB"/>
                </a:solidFill>
              </a:rPr>
              <a:t>System-on-Chip</a:t>
            </a:r>
            <a:endParaRPr lang="en-US" dirty="0"/>
          </a:p>
        </p:txBody>
      </p:sp>
      <p:sp>
        <p:nvSpPr>
          <p:cNvPr id="15" name="CasellaDiTesto 6">
            <a:extLst>
              <a:ext uri="{FF2B5EF4-FFF2-40B4-BE49-F238E27FC236}">
                <a16:creationId xmlns:a16="http://schemas.microsoft.com/office/drawing/2014/main" id="{C4F17F82-5D49-440A-B377-A7C786EA5DA4}"/>
              </a:ext>
            </a:extLst>
          </p:cNvPr>
          <p:cNvSpPr txBox="1"/>
          <p:nvPr/>
        </p:nvSpPr>
        <p:spPr>
          <a:xfrm>
            <a:off x="9214710" y="4107888"/>
            <a:ext cx="1019175" cy="287715"/>
          </a:xfrm>
          <a:prstGeom prst="roundRect">
            <a:avLst>
              <a:gd name="adj" fmla="val 7167"/>
            </a:avLst>
          </a:prstGeom>
          <a:solidFill>
            <a:schemeClr val="accent4">
              <a:lumMod val="75000"/>
            </a:schemeClr>
          </a:solidFill>
          <a:ln>
            <a:solidFill>
              <a:schemeClr val="tx1"/>
            </a:solidFill>
          </a:ln>
        </p:spPr>
        <p:txBody>
          <a:bodyPr wrap="square" rtlCol="0" anchor="ctr">
            <a:spAutoFit/>
          </a:bodyPr>
          <a:lstStyle/>
          <a:p>
            <a:pPr algn="ctr"/>
            <a:r>
              <a:rPr lang="en-US" sz="1200" dirty="0">
                <a:solidFill>
                  <a:schemeClr val="bg1"/>
                </a:solidFill>
              </a:rPr>
              <a:t>Bootloader</a:t>
            </a:r>
          </a:p>
        </p:txBody>
      </p:sp>
      <p:sp>
        <p:nvSpPr>
          <p:cNvPr id="16" name="CasellaDiTesto 6">
            <a:extLst>
              <a:ext uri="{FF2B5EF4-FFF2-40B4-BE49-F238E27FC236}">
                <a16:creationId xmlns:a16="http://schemas.microsoft.com/office/drawing/2014/main" id="{7BB61B0F-D77B-42C2-AA37-6613FC475A08}"/>
              </a:ext>
            </a:extLst>
          </p:cNvPr>
          <p:cNvSpPr txBox="1"/>
          <p:nvPr/>
        </p:nvSpPr>
        <p:spPr>
          <a:xfrm>
            <a:off x="10415465" y="5047559"/>
            <a:ext cx="1169184" cy="607397"/>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1600" dirty="0">
                <a:solidFill>
                  <a:schemeClr val="bg1"/>
                </a:solidFill>
              </a:rPr>
              <a:t>Operating System</a:t>
            </a:r>
          </a:p>
        </p:txBody>
      </p:sp>
      <p:sp>
        <p:nvSpPr>
          <p:cNvPr id="17" name="CasellaDiTesto 8">
            <a:extLst>
              <a:ext uri="{FF2B5EF4-FFF2-40B4-BE49-F238E27FC236}">
                <a16:creationId xmlns:a16="http://schemas.microsoft.com/office/drawing/2014/main" id="{48ECA788-9631-44FC-85E7-72D15E96283E}"/>
              </a:ext>
            </a:extLst>
          </p:cNvPr>
          <p:cNvSpPr txBox="1"/>
          <p:nvPr/>
        </p:nvSpPr>
        <p:spPr>
          <a:xfrm>
            <a:off x="10415465" y="4107888"/>
            <a:ext cx="1169184" cy="432000"/>
          </a:xfrm>
          <a:prstGeom prst="roundRect">
            <a:avLst>
              <a:gd name="adj" fmla="val 12593"/>
            </a:avLst>
          </a:prstGeom>
          <a:solidFill>
            <a:schemeClr val="accent1"/>
          </a:solidFill>
          <a:ln>
            <a:solidFill>
              <a:schemeClr val="tx1"/>
            </a:solidFill>
          </a:ln>
        </p:spPr>
        <p:txBody>
          <a:bodyPr wrap="square" rtlCol="0" anchor="ctr">
            <a:normAutofit/>
          </a:bodyPr>
          <a:lstStyle/>
          <a:p>
            <a:pPr algn="ctr"/>
            <a:r>
              <a:rPr lang="en-US" sz="1600" dirty="0">
                <a:solidFill>
                  <a:schemeClr val="bg1"/>
                </a:solidFill>
              </a:rPr>
              <a:t>Application</a:t>
            </a:r>
          </a:p>
        </p:txBody>
      </p:sp>
      <p:sp>
        <p:nvSpPr>
          <p:cNvPr id="18" name="CasellaDiTesto 6">
            <a:extLst>
              <a:ext uri="{FF2B5EF4-FFF2-40B4-BE49-F238E27FC236}">
                <a16:creationId xmlns:a16="http://schemas.microsoft.com/office/drawing/2014/main" id="{CC8D6E8D-26CA-43A3-942F-FA7A18DA3837}"/>
              </a:ext>
            </a:extLst>
          </p:cNvPr>
          <p:cNvSpPr txBox="1"/>
          <p:nvPr/>
        </p:nvSpPr>
        <p:spPr>
          <a:xfrm>
            <a:off x="10415465" y="4535134"/>
            <a:ext cx="1169184" cy="522368"/>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600" dirty="0">
                <a:solidFill>
                  <a:schemeClr val="bg1"/>
                </a:solidFill>
              </a:rPr>
              <a:t>System Programs</a:t>
            </a:r>
          </a:p>
        </p:txBody>
      </p:sp>
      <p:sp>
        <p:nvSpPr>
          <p:cNvPr id="19" name="CasellaDiTesto 8">
            <a:extLst>
              <a:ext uri="{FF2B5EF4-FFF2-40B4-BE49-F238E27FC236}">
                <a16:creationId xmlns:a16="http://schemas.microsoft.com/office/drawing/2014/main" id="{5BC4069C-1365-4BAC-B967-C37FDF68D549}"/>
              </a:ext>
            </a:extLst>
          </p:cNvPr>
          <p:cNvSpPr txBox="1"/>
          <p:nvPr/>
        </p:nvSpPr>
        <p:spPr>
          <a:xfrm>
            <a:off x="6762622" y="4107888"/>
            <a:ext cx="1226344" cy="1069192"/>
          </a:xfrm>
          <a:prstGeom prst="roundRect">
            <a:avLst>
              <a:gd name="adj" fmla="val 12593"/>
            </a:avLst>
          </a:prstGeom>
          <a:solidFill>
            <a:srgbClr val="00B0F0"/>
          </a:solidFill>
          <a:ln>
            <a:solidFill>
              <a:schemeClr val="tx1"/>
            </a:solidFill>
          </a:ln>
        </p:spPr>
        <p:txBody>
          <a:bodyPr wrap="square" rtlCol="0" anchor="ctr">
            <a:normAutofit/>
          </a:bodyPr>
          <a:lstStyle/>
          <a:p>
            <a:pPr algn="ctr"/>
            <a:r>
              <a:rPr lang="en-US" sz="1600" dirty="0">
                <a:solidFill>
                  <a:schemeClr val="bg1"/>
                </a:solidFill>
              </a:rPr>
              <a:t>Data</a:t>
            </a:r>
          </a:p>
          <a:p>
            <a:pPr algn="ctr"/>
            <a:r>
              <a:rPr lang="en-US" sz="1600" dirty="0">
                <a:solidFill>
                  <a:schemeClr val="bg1"/>
                </a:solidFill>
              </a:rPr>
              <a:t>Stack</a:t>
            </a:r>
          </a:p>
          <a:p>
            <a:pPr algn="ctr"/>
            <a:r>
              <a:rPr lang="en-US" sz="1600" dirty="0">
                <a:solidFill>
                  <a:schemeClr val="bg1"/>
                </a:solidFill>
              </a:rPr>
              <a:t>Heap</a:t>
            </a:r>
          </a:p>
        </p:txBody>
      </p:sp>
      <p:cxnSp>
        <p:nvCxnSpPr>
          <p:cNvPr id="20" name="Straight Arrow Connector 19">
            <a:extLst>
              <a:ext uri="{FF2B5EF4-FFF2-40B4-BE49-F238E27FC236}">
                <a16:creationId xmlns:a16="http://schemas.microsoft.com/office/drawing/2014/main" id="{2BBFD585-B74A-4176-A8C1-39227C18813D}"/>
              </a:ext>
            </a:extLst>
          </p:cNvPr>
          <p:cNvCxnSpPr/>
          <p:nvPr/>
        </p:nvCxnSpPr>
        <p:spPr>
          <a:xfrm flipV="1">
            <a:off x="7376623" y="3552456"/>
            <a:ext cx="1985" cy="5554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3D54701-9853-4E82-BFA6-A37EC8F9A46B}"/>
              </a:ext>
            </a:extLst>
          </p:cNvPr>
          <p:cNvCxnSpPr>
            <a:stCxn id="15" idx="0"/>
          </p:cNvCxnSpPr>
          <p:nvPr/>
        </p:nvCxnSpPr>
        <p:spPr>
          <a:xfrm flipV="1">
            <a:off x="9724298" y="3523562"/>
            <a:ext cx="1984" cy="5843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4358502-1243-4BA6-A5EC-1E41ED011332}"/>
              </a:ext>
            </a:extLst>
          </p:cNvPr>
          <p:cNvCxnSpPr/>
          <p:nvPr/>
        </p:nvCxnSpPr>
        <p:spPr>
          <a:xfrm flipV="1">
            <a:off x="11007548" y="3537850"/>
            <a:ext cx="1985" cy="5554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CasellaDiTesto 6">
            <a:extLst>
              <a:ext uri="{FF2B5EF4-FFF2-40B4-BE49-F238E27FC236}">
                <a16:creationId xmlns:a16="http://schemas.microsoft.com/office/drawing/2014/main" id="{EC1E1764-2F93-41A6-8469-6712DA8F8676}"/>
              </a:ext>
            </a:extLst>
          </p:cNvPr>
          <p:cNvSpPr txBox="1"/>
          <p:nvPr/>
        </p:nvSpPr>
        <p:spPr>
          <a:xfrm>
            <a:off x="10415465" y="5654956"/>
            <a:ext cx="1169184" cy="351651"/>
          </a:xfrm>
          <a:prstGeom prst="roundRect">
            <a:avLst>
              <a:gd name="adj" fmla="val 7167"/>
            </a:avLst>
          </a:prstGeom>
          <a:solidFill>
            <a:srgbClr val="002060"/>
          </a:solidFill>
          <a:ln>
            <a:solidFill>
              <a:schemeClr val="tx1"/>
            </a:solidFill>
          </a:ln>
        </p:spPr>
        <p:txBody>
          <a:bodyPr wrap="square" rtlCol="0" anchor="ctr">
            <a:spAutoFit/>
          </a:bodyPr>
          <a:lstStyle/>
          <a:p>
            <a:pPr algn="ctr"/>
            <a:r>
              <a:rPr lang="en-US" sz="1600" dirty="0">
                <a:solidFill>
                  <a:schemeClr val="bg1"/>
                </a:solidFill>
              </a:rPr>
              <a:t>Device tree</a:t>
            </a:r>
          </a:p>
        </p:txBody>
      </p:sp>
    </p:spTree>
    <p:extLst>
      <p:ext uri="{BB962C8B-B14F-4D97-AF65-F5344CB8AC3E}">
        <p14:creationId xmlns:p14="http://schemas.microsoft.com/office/powerpoint/2010/main" val="218049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An Example of Bootloader Operations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03875" cy="4086225"/>
          </a:xfrm>
        </p:spPr>
        <p:txBody>
          <a:bodyPr wrap="square" numCol="1" anchor="t" anchorCtr="0" compatLnSpc="1">
            <a:prstTxWarp prst="textNoShape">
              <a:avLst/>
            </a:prstTxWarp>
          </a:bodyPr>
          <a:lstStyle/>
          <a:p>
            <a:r>
              <a:rPr lang="en-US" dirty="0"/>
              <a:t>Let’s consider Scenario 2 for a given SoC with the following memory map:</a:t>
            </a:r>
            <a:endParaRPr lang="en-US" altLang="en-US" dirty="0">
              <a:ea typeface="ＭＳ Ｐゴシック" panose="020B0600070205080204" pitchFamily="34" charset="-128"/>
            </a:endParaRPr>
          </a:p>
          <a:p>
            <a:pPr lvl="1"/>
            <a:r>
              <a:rPr lang="en-US" dirty="0"/>
              <a:t>RAM memory 512 </a:t>
            </a:r>
            <a:r>
              <a:rPr lang="en-US" dirty="0" err="1"/>
              <a:t>kbytes</a:t>
            </a:r>
            <a:r>
              <a:rPr lang="en-US" dirty="0"/>
              <a:t> (arranged as 128 </a:t>
            </a:r>
            <a:r>
              <a:rPr lang="en-US" dirty="0" err="1"/>
              <a:t>kwords</a:t>
            </a:r>
            <a:r>
              <a:rPr lang="en-US" dirty="0"/>
              <a:t>, each 32 bytes long), from </a:t>
            </a:r>
            <a:r>
              <a:rPr lang="en-US" dirty="0" err="1"/>
              <a:t>0x0002_0000</a:t>
            </a:r>
            <a:r>
              <a:rPr lang="en-US" dirty="0"/>
              <a:t> to </a:t>
            </a:r>
            <a:r>
              <a:rPr lang="en-US" dirty="0" err="1"/>
              <a:t>0x0003_FFFF</a:t>
            </a:r>
            <a:endParaRPr lang="en-US" dirty="0"/>
          </a:p>
          <a:p>
            <a:pPr lvl="1"/>
            <a:r>
              <a:rPr lang="en-US" dirty="0"/>
              <a:t>Mass memory flash 256 </a:t>
            </a:r>
            <a:r>
              <a:rPr lang="en-US" dirty="0" err="1"/>
              <a:t>kbytes</a:t>
            </a:r>
            <a:r>
              <a:rPr lang="en-US" dirty="0"/>
              <a:t> (same organization as before), from </a:t>
            </a:r>
            <a:r>
              <a:rPr lang="en-US" dirty="0" err="1"/>
              <a:t>0x0001_0000</a:t>
            </a:r>
            <a:r>
              <a:rPr lang="en-US" dirty="0"/>
              <a:t> to </a:t>
            </a:r>
            <a:r>
              <a:rPr lang="en-US" dirty="0" err="1"/>
              <a:t>0x0001_FFFF</a:t>
            </a:r>
            <a:endParaRPr lang="en-US" dirty="0"/>
          </a:p>
          <a:p>
            <a:pPr lvl="1"/>
            <a:r>
              <a:rPr lang="en-US" dirty="0"/>
              <a:t>Boot flash 256 </a:t>
            </a:r>
            <a:r>
              <a:rPr lang="en-US" dirty="0" err="1"/>
              <a:t>kbytes</a:t>
            </a:r>
            <a:r>
              <a:rPr lang="en-US" dirty="0"/>
              <a:t> (same organization as before), from </a:t>
            </a:r>
            <a:r>
              <a:rPr lang="en-US" dirty="0" err="1"/>
              <a:t>0x000_0000</a:t>
            </a:r>
            <a:r>
              <a:rPr lang="en-US" dirty="0"/>
              <a:t> to </a:t>
            </a:r>
            <a:r>
              <a:rPr lang="en-US" dirty="0" err="1"/>
              <a:t>0x0000_FFFF</a:t>
            </a:r>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35C4D098-F8E8-494B-A74C-31BD3AD3D7C6}"/>
              </a:ext>
            </a:extLst>
          </p:cNvPr>
          <p:cNvGrpSpPr/>
          <p:nvPr/>
        </p:nvGrpSpPr>
        <p:grpSpPr>
          <a:xfrm>
            <a:off x="8267705" y="1243101"/>
            <a:ext cx="1600200" cy="4876899"/>
            <a:chOff x="7353300" y="1552475"/>
            <a:chExt cx="1600200" cy="4876899"/>
          </a:xfrm>
          <a:effectLst>
            <a:outerShdw blurRad="50800" dist="76200" dir="2700000" algn="tl" rotWithShape="0">
              <a:prstClr val="black">
                <a:alpha val="40000"/>
              </a:prstClr>
            </a:outerShdw>
          </a:effectLst>
        </p:grpSpPr>
        <p:sp>
          <p:nvSpPr>
            <p:cNvPr id="6" name="TextBox 5">
              <a:extLst>
                <a:ext uri="{FF2B5EF4-FFF2-40B4-BE49-F238E27FC236}">
                  <a16:creationId xmlns:a16="http://schemas.microsoft.com/office/drawing/2014/main" id="{E2127380-AAB3-4092-A01E-DF9836E94939}"/>
                </a:ext>
              </a:extLst>
            </p:cNvPr>
            <p:cNvSpPr txBox="1"/>
            <p:nvPr/>
          </p:nvSpPr>
          <p:spPr>
            <a:xfrm>
              <a:off x="7353300" y="5200649"/>
              <a:ext cx="1600200" cy="1228725"/>
            </a:xfrm>
            <a:prstGeom prst="rect">
              <a:avLst/>
            </a:prstGeom>
            <a:solidFill>
              <a:srgbClr val="008000"/>
            </a:solidFill>
            <a:ln>
              <a:solidFill>
                <a:schemeClr val="tx1"/>
              </a:solidFill>
            </a:ln>
            <a:effectLst/>
          </p:spPr>
          <p:txBody>
            <a:bodyPr wrap="square" rtlCol="0">
              <a:noAutofit/>
            </a:bodyPr>
            <a:lstStyle/>
            <a:p>
              <a:pPr algn="ctr"/>
              <a:r>
                <a:rPr lang="en-US" sz="2000" dirty="0">
                  <a:solidFill>
                    <a:schemeClr val="bg1"/>
                  </a:solidFill>
                </a:rPr>
                <a:t>Boot Flash</a:t>
              </a:r>
            </a:p>
          </p:txBody>
        </p:sp>
        <p:sp>
          <p:nvSpPr>
            <p:cNvPr id="7" name="TextBox 6">
              <a:extLst>
                <a:ext uri="{FF2B5EF4-FFF2-40B4-BE49-F238E27FC236}">
                  <a16:creationId xmlns:a16="http://schemas.microsoft.com/office/drawing/2014/main" id="{C2C34A56-A4B8-4FBA-8F61-4F09EC52C875}"/>
                </a:ext>
              </a:extLst>
            </p:cNvPr>
            <p:cNvSpPr txBox="1"/>
            <p:nvPr/>
          </p:nvSpPr>
          <p:spPr>
            <a:xfrm>
              <a:off x="7353300" y="3976649"/>
              <a:ext cx="1600200" cy="1224000"/>
            </a:xfrm>
            <a:prstGeom prst="rect">
              <a:avLst/>
            </a:prstGeom>
            <a:solidFill>
              <a:srgbClr val="92D050"/>
            </a:solidFill>
            <a:ln>
              <a:solidFill>
                <a:schemeClr val="tx1"/>
              </a:solidFill>
            </a:ln>
            <a:effectLst/>
          </p:spPr>
          <p:txBody>
            <a:bodyPr wrap="square" rtlCol="0" anchor="t">
              <a:noAutofit/>
            </a:bodyPr>
            <a:lstStyle/>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8" name="TextBox 7">
              <a:extLst>
                <a:ext uri="{FF2B5EF4-FFF2-40B4-BE49-F238E27FC236}">
                  <a16:creationId xmlns:a16="http://schemas.microsoft.com/office/drawing/2014/main" id="{75962BA4-97F9-49C5-BE1C-3661391AAEB3}"/>
                </a:ext>
              </a:extLst>
            </p:cNvPr>
            <p:cNvSpPr txBox="1"/>
            <p:nvPr/>
          </p:nvSpPr>
          <p:spPr>
            <a:xfrm>
              <a:off x="7353300" y="1552475"/>
              <a:ext cx="1600200" cy="2448000"/>
            </a:xfrm>
            <a:prstGeom prst="rect">
              <a:avLst/>
            </a:prstGeom>
            <a:solidFill>
              <a:srgbClr val="00B0F0"/>
            </a:solidFill>
            <a:ln>
              <a:solidFill>
                <a:schemeClr val="tx1"/>
              </a:solidFill>
            </a:ln>
            <a:effectLst/>
          </p:spPr>
          <p:txBody>
            <a:bodyPr wrap="square" rtlCol="0" anchor="t">
              <a:noAutofit/>
            </a:bodyPr>
            <a:lstStyle/>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p:txBody>
        </p:sp>
      </p:grpSp>
      <p:sp>
        <p:nvSpPr>
          <p:cNvPr id="9" name="TextBox 8">
            <a:extLst>
              <a:ext uri="{FF2B5EF4-FFF2-40B4-BE49-F238E27FC236}">
                <a16:creationId xmlns:a16="http://schemas.microsoft.com/office/drawing/2014/main" id="{57577EDE-F5B2-4301-B798-EC653606589A}"/>
              </a:ext>
            </a:extLst>
          </p:cNvPr>
          <p:cNvSpPr txBox="1"/>
          <p:nvPr/>
        </p:nvSpPr>
        <p:spPr>
          <a:xfrm>
            <a:off x="9986968" y="5891400"/>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0" name="TextBox 9">
            <a:extLst>
              <a:ext uri="{FF2B5EF4-FFF2-40B4-BE49-F238E27FC236}">
                <a16:creationId xmlns:a16="http://schemas.microsoft.com/office/drawing/2014/main" id="{630E237C-839D-421D-B36C-714ADBCE2D02}"/>
              </a:ext>
            </a:extLst>
          </p:cNvPr>
          <p:cNvSpPr txBox="1"/>
          <p:nvPr/>
        </p:nvSpPr>
        <p:spPr>
          <a:xfrm>
            <a:off x="9986968" y="4891275"/>
            <a:ext cx="1371600" cy="247837"/>
          </a:xfrm>
          <a:prstGeom prst="rect">
            <a:avLst/>
          </a:prstGeom>
        </p:spPr>
        <p:txBody>
          <a:bodyPr vert="horz" wrap="none" lIns="0" tIns="0" rIns="0" bIns="0" rtlCol="0" anchor="t">
            <a:normAutofit lnSpcReduction="10000"/>
          </a:bodyPr>
          <a:lstStyle/>
          <a:p>
            <a:r>
              <a:rPr lang="en-US" dirty="0"/>
              <a:t>0x0000_FFFF</a:t>
            </a:r>
          </a:p>
        </p:txBody>
      </p:sp>
      <p:sp>
        <p:nvSpPr>
          <p:cNvPr id="11" name="TextBox 10">
            <a:extLst>
              <a:ext uri="{FF2B5EF4-FFF2-40B4-BE49-F238E27FC236}">
                <a16:creationId xmlns:a16="http://schemas.microsoft.com/office/drawing/2014/main" id="{B3533F9F-3BA0-4590-98FE-E162D9A2416A}"/>
              </a:ext>
            </a:extLst>
          </p:cNvPr>
          <p:cNvSpPr txBox="1"/>
          <p:nvPr/>
        </p:nvSpPr>
        <p:spPr>
          <a:xfrm>
            <a:off x="9986968" y="3543356"/>
            <a:ext cx="1371600" cy="247837"/>
          </a:xfrm>
          <a:prstGeom prst="rect">
            <a:avLst/>
          </a:prstGeom>
        </p:spPr>
        <p:txBody>
          <a:bodyPr vert="horz" wrap="none" lIns="0" tIns="0" rIns="0" bIns="0" rtlCol="0" anchor="t">
            <a:normAutofit lnSpcReduction="10000"/>
          </a:bodyPr>
          <a:lstStyle/>
          <a:p>
            <a:r>
              <a:rPr lang="en-US" dirty="0"/>
              <a:t>0x0001_FFFF</a:t>
            </a:r>
          </a:p>
        </p:txBody>
      </p:sp>
      <p:sp>
        <p:nvSpPr>
          <p:cNvPr id="12" name="TextBox 11">
            <a:extLst>
              <a:ext uri="{FF2B5EF4-FFF2-40B4-BE49-F238E27FC236}">
                <a16:creationId xmlns:a16="http://schemas.microsoft.com/office/drawing/2014/main" id="{45117DD8-AF5D-456B-A8DF-E2A3C49679DB}"/>
              </a:ext>
            </a:extLst>
          </p:cNvPr>
          <p:cNvSpPr txBox="1"/>
          <p:nvPr/>
        </p:nvSpPr>
        <p:spPr>
          <a:xfrm>
            <a:off x="9986968" y="1174839"/>
            <a:ext cx="1371600" cy="247837"/>
          </a:xfrm>
          <a:prstGeom prst="rect">
            <a:avLst/>
          </a:prstGeom>
        </p:spPr>
        <p:txBody>
          <a:bodyPr vert="horz" wrap="none" lIns="0" tIns="0" rIns="0" bIns="0" rtlCol="0" anchor="t">
            <a:normAutofit lnSpcReduction="10000"/>
          </a:bodyPr>
          <a:lstStyle/>
          <a:p>
            <a:r>
              <a:rPr lang="en-US" dirty="0"/>
              <a:t>0x0003_FFFF</a:t>
            </a:r>
          </a:p>
        </p:txBody>
      </p:sp>
      <p:sp>
        <p:nvSpPr>
          <p:cNvPr id="13" name="TextBox 12">
            <a:extLst>
              <a:ext uri="{FF2B5EF4-FFF2-40B4-BE49-F238E27FC236}">
                <a16:creationId xmlns:a16="http://schemas.microsoft.com/office/drawing/2014/main" id="{1812E902-3188-4DCA-AFC3-E7933978576F}"/>
              </a:ext>
            </a:extLst>
          </p:cNvPr>
          <p:cNvSpPr txBox="1"/>
          <p:nvPr/>
        </p:nvSpPr>
        <p:spPr>
          <a:xfrm>
            <a:off x="6438903" y="5910637"/>
            <a:ext cx="1371600" cy="247837"/>
          </a:xfrm>
          <a:prstGeom prst="rect">
            <a:avLst/>
          </a:prstGeom>
        </p:spPr>
        <p:txBody>
          <a:bodyPr vert="horz" wrap="none" lIns="0" tIns="0" rIns="0" bIns="0" rtlCol="0" anchor="t">
            <a:normAutofit lnSpcReduction="10000"/>
          </a:bodyPr>
          <a:lstStyle/>
          <a:p>
            <a:r>
              <a:rPr lang="en-US" dirty="0"/>
              <a:t>CPU </a:t>
            </a:r>
            <a:r>
              <a:rPr lang="en-US"/>
              <a:t>reset vector</a:t>
            </a:r>
            <a:endParaRPr lang="en-US" dirty="0"/>
          </a:p>
        </p:txBody>
      </p:sp>
    </p:spTree>
    <p:extLst>
      <p:ext uri="{BB962C8B-B14F-4D97-AF65-F5344CB8AC3E}">
        <p14:creationId xmlns:p14="http://schemas.microsoft.com/office/powerpoint/2010/main" val="162717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An Example of Bootloader Operations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Time = </a:t>
            </a:r>
            <a:r>
              <a:rPr lang="en-US" dirty="0">
                <a:solidFill>
                  <a:srgbClr val="128CAB"/>
                </a:solidFill>
              </a:rPr>
              <a:t>before power up</a:t>
            </a:r>
          </a:p>
          <a:p>
            <a:r>
              <a:rPr lang="en-US" dirty="0"/>
              <a:t>The boot flash is preloaded with the bootloader</a:t>
            </a:r>
          </a:p>
          <a:p>
            <a:pPr lvl="1"/>
            <a:r>
              <a:rPr lang="en-US" dirty="0"/>
              <a:t>First bootloader instruction at </a:t>
            </a:r>
            <a:r>
              <a:rPr lang="en-US" dirty="0" err="1"/>
              <a:t>0x0000_0FFF</a:t>
            </a:r>
            <a:endParaRPr lang="en-US" dirty="0"/>
          </a:p>
          <a:p>
            <a:pPr lvl="1"/>
            <a:r>
              <a:rPr lang="en-US" dirty="0"/>
              <a:t>Last bootloader instruction at </a:t>
            </a:r>
            <a:r>
              <a:rPr lang="en-US" dirty="0" err="1"/>
              <a:t>0x0000_AFFF</a:t>
            </a:r>
            <a:endParaRPr lang="en-US" altLang="en-US" dirty="0">
              <a:ea typeface="ＭＳ Ｐゴシック" panose="020B0600070205080204" pitchFamily="34" charset="-128"/>
            </a:endParaRPr>
          </a:p>
          <a:p>
            <a:r>
              <a:rPr lang="en-US" dirty="0"/>
              <a:t>The mass memory flash is preloaded with:</a:t>
            </a:r>
          </a:p>
          <a:p>
            <a:pPr lvl="1"/>
            <a:r>
              <a:rPr lang="en-US" dirty="0"/>
              <a:t>Device tree (DT)</a:t>
            </a:r>
          </a:p>
          <a:p>
            <a:pPr lvl="1"/>
            <a:r>
              <a:rPr lang="en-US" dirty="0"/>
              <a:t>Operating systems (OS)</a:t>
            </a:r>
          </a:p>
          <a:p>
            <a:pPr lvl="1"/>
            <a:r>
              <a:rPr lang="en-US" dirty="0"/>
              <a:t>System programs (SP)</a:t>
            </a:r>
          </a:p>
          <a:p>
            <a:pPr lvl="1"/>
            <a:r>
              <a:rPr lang="en-US" dirty="0"/>
              <a:t>Application</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4B05957E-A186-41F8-AE17-A59B622AB50D}"/>
              </a:ext>
            </a:extLst>
          </p:cNvPr>
          <p:cNvGrpSpPr/>
          <p:nvPr/>
        </p:nvGrpSpPr>
        <p:grpSpPr>
          <a:xfrm>
            <a:off x="8267705" y="1243101"/>
            <a:ext cx="1600200" cy="4876899"/>
            <a:chOff x="7353300" y="1552475"/>
            <a:chExt cx="1600200" cy="4876899"/>
          </a:xfrm>
          <a:effectLst>
            <a:outerShdw blurRad="50800" dist="76200" dir="2700000" algn="tl" rotWithShape="0">
              <a:prstClr val="black">
                <a:alpha val="40000"/>
              </a:prstClr>
            </a:outerShdw>
          </a:effectLst>
        </p:grpSpPr>
        <p:sp>
          <p:nvSpPr>
            <p:cNvPr id="6" name="TextBox 5">
              <a:extLst>
                <a:ext uri="{FF2B5EF4-FFF2-40B4-BE49-F238E27FC236}">
                  <a16:creationId xmlns:a16="http://schemas.microsoft.com/office/drawing/2014/main" id="{1CD2D3D4-B749-4017-B443-8E100C57AD38}"/>
                </a:ext>
              </a:extLst>
            </p:cNvPr>
            <p:cNvSpPr txBox="1"/>
            <p:nvPr/>
          </p:nvSpPr>
          <p:spPr>
            <a:xfrm>
              <a:off x="7353300" y="5200649"/>
              <a:ext cx="1600200" cy="1228725"/>
            </a:xfrm>
            <a:prstGeom prst="rect">
              <a:avLst/>
            </a:prstGeom>
            <a:solidFill>
              <a:srgbClr val="008000"/>
            </a:solidFill>
            <a:ln>
              <a:solidFill>
                <a:schemeClr val="tx1"/>
              </a:solidFill>
            </a:ln>
            <a:effectLst/>
          </p:spPr>
          <p:txBody>
            <a:bodyPr wrap="square" rtlCol="0">
              <a:noAutofit/>
            </a:bodyPr>
            <a:lstStyle/>
            <a:p>
              <a:pPr algn="ctr"/>
              <a:r>
                <a:rPr lang="en-US" sz="2000" dirty="0">
                  <a:solidFill>
                    <a:schemeClr val="bg1"/>
                  </a:solidFill>
                </a:rPr>
                <a:t>Boot Flash</a:t>
              </a:r>
            </a:p>
          </p:txBody>
        </p:sp>
        <p:sp>
          <p:nvSpPr>
            <p:cNvPr id="7" name="TextBox 6">
              <a:extLst>
                <a:ext uri="{FF2B5EF4-FFF2-40B4-BE49-F238E27FC236}">
                  <a16:creationId xmlns:a16="http://schemas.microsoft.com/office/drawing/2014/main" id="{E9B287F9-DD73-499C-ACC7-D45D297C554A}"/>
                </a:ext>
              </a:extLst>
            </p:cNvPr>
            <p:cNvSpPr txBox="1"/>
            <p:nvPr/>
          </p:nvSpPr>
          <p:spPr>
            <a:xfrm>
              <a:off x="7353300" y="3976649"/>
              <a:ext cx="1600200" cy="1224000"/>
            </a:xfrm>
            <a:prstGeom prst="rect">
              <a:avLst/>
            </a:prstGeom>
            <a:solidFill>
              <a:srgbClr val="92D050"/>
            </a:solidFill>
            <a:ln>
              <a:solidFill>
                <a:schemeClr val="tx1"/>
              </a:solidFill>
            </a:ln>
            <a:effectLst/>
          </p:spPr>
          <p:txBody>
            <a:bodyPr wrap="square" rtlCol="0" anchor="t">
              <a:noAutofit/>
            </a:bodyPr>
            <a:lstStyle/>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8" name="TextBox 7">
              <a:extLst>
                <a:ext uri="{FF2B5EF4-FFF2-40B4-BE49-F238E27FC236}">
                  <a16:creationId xmlns:a16="http://schemas.microsoft.com/office/drawing/2014/main" id="{49409CA7-94D5-414C-BEEE-07D154CA155C}"/>
                </a:ext>
              </a:extLst>
            </p:cNvPr>
            <p:cNvSpPr txBox="1"/>
            <p:nvPr/>
          </p:nvSpPr>
          <p:spPr>
            <a:xfrm>
              <a:off x="7353300" y="1552475"/>
              <a:ext cx="1600200" cy="2448000"/>
            </a:xfrm>
            <a:prstGeom prst="rect">
              <a:avLst/>
            </a:prstGeom>
            <a:solidFill>
              <a:srgbClr val="00B0F0"/>
            </a:solidFill>
            <a:ln>
              <a:solidFill>
                <a:schemeClr val="tx1"/>
              </a:solidFill>
            </a:ln>
            <a:effectLst/>
          </p:spPr>
          <p:txBody>
            <a:bodyPr wrap="square" rtlCol="0" anchor="t">
              <a:noAutofit/>
            </a:bodyPr>
            <a:lstStyle/>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p:txBody>
        </p:sp>
      </p:grpSp>
      <p:sp>
        <p:nvSpPr>
          <p:cNvPr id="9" name="TextBox 8">
            <a:extLst>
              <a:ext uri="{FF2B5EF4-FFF2-40B4-BE49-F238E27FC236}">
                <a16:creationId xmlns:a16="http://schemas.microsoft.com/office/drawing/2014/main" id="{5B97D4B1-C0F6-414E-B4B4-ED78B372AE24}"/>
              </a:ext>
            </a:extLst>
          </p:cNvPr>
          <p:cNvSpPr txBox="1"/>
          <p:nvPr/>
        </p:nvSpPr>
        <p:spPr>
          <a:xfrm>
            <a:off x="9986968" y="5891400"/>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0" name="TextBox 9">
            <a:extLst>
              <a:ext uri="{FF2B5EF4-FFF2-40B4-BE49-F238E27FC236}">
                <a16:creationId xmlns:a16="http://schemas.microsoft.com/office/drawing/2014/main" id="{551A8608-82C8-4ECE-9DF9-9985BAC809D3}"/>
              </a:ext>
            </a:extLst>
          </p:cNvPr>
          <p:cNvSpPr txBox="1"/>
          <p:nvPr/>
        </p:nvSpPr>
        <p:spPr>
          <a:xfrm>
            <a:off x="9986968" y="4891275"/>
            <a:ext cx="1371600" cy="247837"/>
          </a:xfrm>
          <a:prstGeom prst="rect">
            <a:avLst/>
          </a:prstGeom>
        </p:spPr>
        <p:txBody>
          <a:bodyPr vert="horz" wrap="none" lIns="0" tIns="0" rIns="0" bIns="0" rtlCol="0" anchor="t">
            <a:normAutofit lnSpcReduction="10000"/>
          </a:bodyPr>
          <a:lstStyle/>
          <a:p>
            <a:r>
              <a:rPr lang="en-US" dirty="0"/>
              <a:t>0x0000_FFFF</a:t>
            </a:r>
          </a:p>
        </p:txBody>
      </p:sp>
      <p:sp>
        <p:nvSpPr>
          <p:cNvPr id="11" name="TextBox 10">
            <a:extLst>
              <a:ext uri="{FF2B5EF4-FFF2-40B4-BE49-F238E27FC236}">
                <a16:creationId xmlns:a16="http://schemas.microsoft.com/office/drawing/2014/main" id="{9B20F547-0395-4811-A359-2DC2A1CE7680}"/>
              </a:ext>
            </a:extLst>
          </p:cNvPr>
          <p:cNvSpPr txBox="1"/>
          <p:nvPr/>
        </p:nvSpPr>
        <p:spPr>
          <a:xfrm>
            <a:off x="9986968" y="3543356"/>
            <a:ext cx="1371600" cy="247837"/>
          </a:xfrm>
          <a:prstGeom prst="rect">
            <a:avLst/>
          </a:prstGeom>
        </p:spPr>
        <p:txBody>
          <a:bodyPr vert="horz" wrap="none" lIns="0" tIns="0" rIns="0" bIns="0" rtlCol="0" anchor="t">
            <a:normAutofit lnSpcReduction="10000"/>
          </a:bodyPr>
          <a:lstStyle/>
          <a:p>
            <a:r>
              <a:rPr lang="en-US" dirty="0"/>
              <a:t>0x0001_FFFF</a:t>
            </a:r>
          </a:p>
        </p:txBody>
      </p:sp>
      <p:sp>
        <p:nvSpPr>
          <p:cNvPr id="12" name="TextBox 11">
            <a:extLst>
              <a:ext uri="{FF2B5EF4-FFF2-40B4-BE49-F238E27FC236}">
                <a16:creationId xmlns:a16="http://schemas.microsoft.com/office/drawing/2014/main" id="{8CFA288B-2472-4125-B47E-ECFEB6D41EBF}"/>
              </a:ext>
            </a:extLst>
          </p:cNvPr>
          <p:cNvSpPr txBox="1"/>
          <p:nvPr/>
        </p:nvSpPr>
        <p:spPr>
          <a:xfrm>
            <a:off x="9986968" y="1174839"/>
            <a:ext cx="1371600" cy="247837"/>
          </a:xfrm>
          <a:prstGeom prst="rect">
            <a:avLst/>
          </a:prstGeom>
        </p:spPr>
        <p:txBody>
          <a:bodyPr vert="horz" wrap="none" lIns="0" tIns="0" rIns="0" bIns="0" rtlCol="0" anchor="t">
            <a:normAutofit lnSpcReduction="10000"/>
          </a:bodyPr>
          <a:lstStyle/>
          <a:p>
            <a:r>
              <a:rPr lang="en-US" dirty="0"/>
              <a:t>0x0003_FFFF</a:t>
            </a:r>
          </a:p>
        </p:txBody>
      </p:sp>
      <p:sp>
        <p:nvSpPr>
          <p:cNvPr id="13" name="TextBox 12">
            <a:extLst>
              <a:ext uri="{FF2B5EF4-FFF2-40B4-BE49-F238E27FC236}">
                <a16:creationId xmlns:a16="http://schemas.microsoft.com/office/drawing/2014/main" id="{0E58586F-BB17-4555-A784-35683C9901C6}"/>
              </a:ext>
            </a:extLst>
          </p:cNvPr>
          <p:cNvSpPr txBox="1"/>
          <p:nvPr/>
        </p:nvSpPr>
        <p:spPr>
          <a:xfrm>
            <a:off x="3735089" y="5891400"/>
            <a:ext cx="1371600" cy="247837"/>
          </a:xfrm>
          <a:prstGeom prst="rect">
            <a:avLst/>
          </a:prstGeom>
        </p:spPr>
        <p:txBody>
          <a:bodyPr vert="horz" wrap="none" lIns="0" tIns="0" rIns="0" bIns="0" rtlCol="0" anchor="t">
            <a:normAutofit lnSpcReduction="10000"/>
          </a:bodyPr>
          <a:lstStyle/>
          <a:p>
            <a:r>
              <a:rPr lang="en-US" dirty="0"/>
              <a:t>CPU </a:t>
            </a:r>
            <a:r>
              <a:rPr lang="en-US"/>
              <a:t>reset vector</a:t>
            </a:r>
            <a:endParaRPr lang="en-US" dirty="0"/>
          </a:p>
        </p:txBody>
      </p:sp>
      <p:sp>
        <p:nvSpPr>
          <p:cNvPr id="14" name="CasellaDiTesto 6">
            <a:extLst>
              <a:ext uri="{FF2B5EF4-FFF2-40B4-BE49-F238E27FC236}">
                <a16:creationId xmlns:a16="http://schemas.microsoft.com/office/drawing/2014/main" id="{7AEBF905-87F5-49D3-A793-54C38B34532B}"/>
              </a:ext>
            </a:extLst>
          </p:cNvPr>
          <p:cNvSpPr txBox="1"/>
          <p:nvPr/>
        </p:nvSpPr>
        <p:spPr>
          <a:xfrm>
            <a:off x="6974750" y="5237860"/>
            <a:ext cx="1173892" cy="882139"/>
          </a:xfrm>
          <a:prstGeom prst="roundRect">
            <a:avLst>
              <a:gd name="adj" fmla="val 7167"/>
            </a:avLst>
          </a:prstGeom>
          <a:solidFill>
            <a:schemeClr val="accent4">
              <a:lumMod val="75000"/>
            </a:schemeClr>
          </a:solidFill>
          <a:ln>
            <a:solidFill>
              <a:schemeClr val="tx1"/>
            </a:solidFill>
          </a:ln>
        </p:spPr>
        <p:txBody>
          <a:bodyPr wrap="square" rtlCol="0" anchor="t">
            <a:noAutofit/>
          </a:bodyPr>
          <a:lstStyle/>
          <a:p>
            <a:pPr algn="ctr"/>
            <a:r>
              <a:rPr lang="en-US" sz="1200" dirty="0">
                <a:solidFill>
                  <a:schemeClr val="bg1"/>
                </a:solidFill>
              </a:rPr>
              <a:t>Bootloader</a:t>
            </a:r>
          </a:p>
          <a:p>
            <a:pPr algn="ctr"/>
            <a:endParaRPr lang="en-US" sz="1200" dirty="0">
              <a:solidFill>
                <a:schemeClr val="bg1"/>
              </a:solidFill>
            </a:endParaRPr>
          </a:p>
          <a:p>
            <a:pPr algn="ctr"/>
            <a:endParaRPr lang="en-US" sz="1200" dirty="0">
              <a:solidFill>
                <a:schemeClr val="bg1"/>
              </a:solidFill>
            </a:endParaRPr>
          </a:p>
          <a:p>
            <a:pPr algn="ctr"/>
            <a:r>
              <a:rPr lang="en-US" sz="1000" dirty="0">
                <a:solidFill>
                  <a:schemeClr val="bg1"/>
                </a:solidFill>
              </a:rPr>
              <a:t>b 0x0000_0FFF</a:t>
            </a:r>
          </a:p>
        </p:txBody>
      </p:sp>
      <p:sp>
        <p:nvSpPr>
          <p:cNvPr id="15" name="CasellaDiTesto 6">
            <a:extLst>
              <a:ext uri="{FF2B5EF4-FFF2-40B4-BE49-F238E27FC236}">
                <a16:creationId xmlns:a16="http://schemas.microsoft.com/office/drawing/2014/main" id="{5D1641E5-E685-46D4-AE16-82229A051201}"/>
              </a:ext>
            </a:extLst>
          </p:cNvPr>
          <p:cNvSpPr txBox="1"/>
          <p:nvPr/>
        </p:nvSpPr>
        <p:spPr>
          <a:xfrm>
            <a:off x="6958170" y="4286252"/>
            <a:ext cx="1190472" cy="190287"/>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1200">
                <a:solidFill>
                  <a:schemeClr val="bg1"/>
                </a:solidFill>
              </a:rPr>
              <a:t>OS</a:t>
            </a:r>
            <a:endParaRPr lang="en-US" sz="1200" dirty="0">
              <a:solidFill>
                <a:schemeClr val="bg1"/>
              </a:solidFill>
            </a:endParaRPr>
          </a:p>
        </p:txBody>
      </p:sp>
      <p:sp>
        <p:nvSpPr>
          <p:cNvPr id="16" name="CasellaDiTesto 8">
            <a:extLst>
              <a:ext uri="{FF2B5EF4-FFF2-40B4-BE49-F238E27FC236}">
                <a16:creationId xmlns:a16="http://schemas.microsoft.com/office/drawing/2014/main" id="{FD870F3A-674B-498C-8C6D-700BF4EFBB57}"/>
              </a:ext>
            </a:extLst>
          </p:cNvPr>
          <p:cNvSpPr txBox="1"/>
          <p:nvPr/>
        </p:nvSpPr>
        <p:spPr>
          <a:xfrm>
            <a:off x="6958170" y="3733965"/>
            <a:ext cx="1190472" cy="305142"/>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1200" dirty="0">
                <a:solidFill>
                  <a:schemeClr val="bg1"/>
                </a:solidFill>
              </a:rPr>
              <a:t>Application</a:t>
            </a:r>
          </a:p>
        </p:txBody>
      </p:sp>
      <p:sp>
        <p:nvSpPr>
          <p:cNvPr id="17" name="CasellaDiTesto 6">
            <a:extLst>
              <a:ext uri="{FF2B5EF4-FFF2-40B4-BE49-F238E27FC236}">
                <a16:creationId xmlns:a16="http://schemas.microsoft.com/office/drawing/2014/main" id="{14F43D0B-E6C4-4B37-9627-AE166819D276}"/>
              </a:ext>
            </a:extLst>
          </p:cNvPr>
          <p:cNvSpPr txBox="1"/>
          <p:nvPr/>
        </p:nvSpPr>
        <p:spPr>
          <a:xfrm>
            <a:off x="6958170" y="4027518"/>
            <a:ext cx="1190472" cy="258734"/>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200" dirty="0">
                <a:solidFill>
                  <a:schemeClr val="bg1"/>
                </a:solidFill>
              </a:rPr>
              <a:t>SP</a:t>
            </a:r>
          </a:p>
        </p:txBody>
      </p:sp>
      <p:sp>
        <p:nvSpPr>
          <p:cNvPr id="18" name="TextBox 17">
            <a:extLst>
              <a:ext uri="{FF2B5EF4-FFF2-40B4-BE49-F238E27FC236}">
                <a16:creationId xmlns:a16="http://schemas.microsoft.com/office/drawing/2014/main" id="{4885061C-BB56-4661-AF77-5D20B50083E5}"/>
              </a:ext>
            </a:extLst>
          </p:cNvPr>
          <p:cNvSpPr txBox="1"/>
          <p:nvPr/>
        </p:nvSpPr>
        <p:spPr>
          <a:xfrm>
            <a:off x="5566209" y="5891399"/>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9" name="TextBox 18">
            <a:extLst>
              <a:ext uri="{FF2B5EF4-FFF2-40B4-BE49-F238E27FC236}">
                <a16:creationId xmlns:a16="http://schemas.microsoft.com/office/drawing/2014/main" id="{2D4A26AE-976B-4775-976D-6D5592F84178}"/>
              </a:ext>
            </a:extLst>
          </p:cNvPr>
          <p:cNvSpPr txBox="1"/>
          <p:nvPr/>
        </p:nvSpPr>
        <p:spPr>
          <a:xfrm>
            <a:off x="5566209" y="5203632"/>
            <a:ext cx="1371600" cy="247837"/>
          </a:xfrm>
          <a:prstGeom prst="rect">
            <a:avLst/>
          </a:prstGeom>
        </p:spPr>
        <p:txBody>
          <a:bodyPr vert="horz" wrap="none" lIns="0" tIns="0" rIns="0" bIns="0" rtlCol="0" anchor="t">
            <a:normAutofit lnSpcReduction="10000"/>
          </a:bodyPr>
          <a:lstStyle/>
          <a:p>
            <a:r>
              <a:rPr lang="en-US" dirty="0"/>
              <a:t>0x0000_AFFF</a:t>
            </a:r>
          </a:p>
        </p:txBody>
      </p:sp>
      <p:sp>
        <p:nvSpPr>
          <p:cNvPr id="20" name="CasellaDiTesto 6">
            <a:extLst>
              <a:ext uri="{FF2B5EF4-FFF2-40B4-BE49-F238E27FC236}">
                <a16:creationId xmlns:a16="http://schemas.microsoft.com/office/drawing/2014/main" id="{C83CDAEE-9A73-4BE5-8E75-8B1D10213ED3}"/>
              </a:ext>
            </a:extLst>
          </p:cNvPr>
          <p:cNvSpPr txBox="1"/>
          <p:nvPr/>
        </p:nvSpPr>
        <p:spPr>
          <a:xfrm>
            <a:off x="6958170" y="4469163"/>
            <a:ext cx="1190472" cy="190287"/>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sz="1200">
                <a:solidFill>
                  <a:schemeClr val="bg1"/>
                </a:solidFill>
              </a:rPr>
              <a:t>DT</a:t>
            </a:r>
            <a:endParaRPr lang="en-US" sz="1200" dirty="0">
              <a:solidFill>
                <a:schemeClr val="bg1"/>
              </a:solidFill>
            </a:endParaRPr>
          </a:p>
        </p:txBody>
      </p:sp>
    </p:spTree>
    <p:extLst>
      <p:ext uri="{BB962C8B-B14F-4D97-AF65-F5344CB8AC3E}">
        <p14:creationId xmlns:p14="http://schemas.microsoft.com/office/powerpoint/2010/main" val="46722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An Example of Bootloader Operations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174146" cy="4086225"/>
          </a:xfrm>
        </p:spPr>
        <p:txBody>
          <a:bodyPr wrap="square" numCol="1" anchor="t" anchorCtr="0" compatLnSpc="1">
            <a:prstTxWarp prst="textNoShape">
              <a:avLst/>
            </a:prstTxWarp>
          </a:bodyPr>
          <a:lstStyle/>
          <a:p>
            <a:r>
              <a:rPr lang="en-US" dirty="0"/>
              <a:t>Time = </a:t>
            </a:r>
            <a:r>
              <a:rPr lang="en-US" dirty="0">
                <a:solidFill>
                  <a:srgbClr val="128CAB"/>
                </a:solidFill>
              </a:rPr>
              <a:t>power up</a:t>
            </a:r>
          </a:p>
          <a:p>
            <a:r>
              <a:rPr lang="en-US" dirty="0"/>
              <a:t>The CPU starts executing software from the </a:t>
            </a:r>
            <a:r>
              <a:rPr lang="en-US" dirty="0">
                <a:solidFill>
                  <a:srgbClr val="128CAB"/>
                </a:solidFill>
              </a:rPr>
              <a:t>reset vector</a:t>
            </a:r>
            <a:r>
              <a:rPr lang="en-US" dirty="0"/>
              <a:t>:</a:t>
            </a:r>
            <a:endParaRPr lang="en-US" altLang="en-US" dirty="0">
              <a:ea typeface="ＭＳ Ｐゴシック" panose="020B0600070205080204" pitchFamily="34" charset="-128"/>
            </a:endParaRPr>
          </a:p>
          <a:p>
            <a:pPr lvl="1"/>
            <a:r>
              <a:rPr lang="en-US" dirty="0"/>
              <a:t>It jumps to the first instruction of the bootloader.</a:t>
            </a:r>
          </a:p>
          <a:p>
            <a:pPr lvl="1"/>
            <a:r>
              <a:rPr lang="en-US" dirty="0"/>
              <a:t>It runs the bootloader software from booth flash memory.</a:t>
            </a:r>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E7E73902-27C9-467A-A43D-F6673DD1E489}"/>
              </a:ext>
            </a:extLst>
          </p:cNvPr>
          <p:cNvGrpSpPr/>
          <p:nvPr/>
        </p:nvGrpSpPr>
        <p:grpSpPr>
          <a:xfrm>
            <a:off x="8267705" y="1243101"/>
            <a:ext cx="1600200" cy="4876899"/>
            <a:chOff x="7353300" y="1552475"/>
            <a:chExt cx="1600200" cy="4876899"/>
          </a:xfrm>
          <a:effectLst>
            <a:outerShdw blurRad="50800" dist="76200" dir="2700000" algn="tl" rotWithShape="0">
              <a:prstClr val="black">
                <a:alpha val="40000"/>
              </a:prstClr>
            </a:outerShdw>
          </a:effectLst>
        </p:grpSpPr>
        <p:sp>
          <p:nvSpPr>
            <p:cNvPr id="6" name="TextBox 5">
              <a:extLst>
                <a:ext uri="{FF2B5EF4-FFF2-40B4-BE49-F238E27FC236}">
                  <a16:creationId xmlns:a16="http://schemas.microsoft.com/office/drawing/2014/main" id="{EFE1596F-4824-46B1-A9D3-6623CA21F443}"/>
                </a:ext>
              </a:extLst>
            </p:cNvPr>
            <p:cNvSpPr txBox="1"/>
            <p:nvPr/>
          </p:nvSpPr>
          <p:spPr>
            <a:xfrm>
              <a:off x="7353300" y="5200649"/>
              <a:ext cx="1600200" cy="1228725"/>
            </a:xfrm>
            <a:prstGeom prst="rect">
              <a:avLst/>
            </a:prstGeom>
            <a:solidFill>
              <a:srgbClr val="008000"/>
            </a:solidFill>
            <a:ln>
              <a:solidFill>
                <a:schemeClr val="tx1"/>
              </a:solidFill>
            </a:ln>
            <a:effectLst/>
          </p:spPr>
          <p:txBody>
            <a:bodyPr wrap="square" rtlCol="0">
              <a:noAutofit/>
            </a:bodyPr>
            <a:lstStyle/>
            <a:p>
              <a:pPr algn="ctr"/>
              <a:r>
                <a:rPr lang="en-US" sz="2000" dirty="0">
                  <a:solidFill>
                    <a:schemeClr val="bg1"/>
                  </a:solidFill>
                </a:rPr>
                <a:t>Boot Flash</a:t>
              </a:r>
            </a:p>
          </p:txBody>
        </p:sp>
        <p:sp>
          <p:nvSpPr>
            <p:cNvPr id="7" name="TextBox 6">
              <a:extLst>
                <a:ext uri="{FF2B5EF4-FFF2-40B4-BE49-F238E27FC236}">
                  <a16:creationId xmlns:a16="http://schemas.microsoft.com/office/drawing/2014/main" id="{9BE73AFD-EDA8-406C-8133-9E4236812BD0}"/>
                </a:ext>
              </a:extLst>
            </p:cNvPr>
            <p:cNvSpPr txBox="1"/>
            <p:nvPr/>
          </p:nvSpPr>
          <p:spPr>
            <a:xfrm>
              <a:off x="7353300" y="3976649"/>
              <a:ext cx="1600200" cy="1224000"/>
            </a:xfrm>
            <a:prstGeom prst="rect">
              <a:avLst/>
            </a:prstGeom>
            <a:solidFill>
              <a:srgbClr val="92D050"/>
            </a:solidFill>
            <a:ln>
              <a:solidFill>
                <a:schemeClr val="tx1"/>
              </a:solidFill>
            </a:ln>
            <a:effectLst/>
          </p:spPr>
          <p:txBody>
            <a:bodyPr wrap="square" rtlCol="0" anchor="t">
              <a:noAutofit/>
            </a:bodyPr>
            <a:lstStyle/>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8" name="TextBox 7">
              <a:extLst>
                <a:ext uri="{FF2B5EF4-FFF2-40B4-BE49-F238E27FC236}">
                  <a16:creationId xmlns:a16="http://schemas.microsoft.com/office/drawing/2014/main" id="{6BFC3FDB-F431-4742-B6F5-5F04F17C2426}"/>
                </a:ext>
              </a:extLst>
            </p:cNvPr>
            <p:cNvSpPr txBox="1"/>
            <p:nvPr/>
          </p:nvSpPr>
          <p:spPr>
            <a:xfrm>
              <a:off x="7353300" y="1552475"/>
              <a:ext cx="1600200" cy="2448000"/>
            </a:xfrm>
            <a:prstGeom prst="rect">
              <a:avLst/>
            </a:prstGeom>
            <a:solidFill>
              <a:srgbClr val="00B0F0"/>
            </a:solidFill>
            <a:ln>
              <a:solidFill>
                <a:schemeClr val="tx1"/>
              </a:solidFill>
            </a:ln>
            <a:effectLst/>
          </p:spPr>
          <p:txBody>
            <a:bodyPr wrap="square" rtlCol="0" anchor="t">
              <a:noAutofit/>
            </a:bodyPr>
            <a:lstStyle/>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p:txBody>
        </p:sp>
      </p:grpSp>
      <p:sp>
        <p:nvSpPr>
          <p:cNvPr id="9" name="TextBox 8">
            <a:extLst>
              <a:ext uri="{FF2B5EF4-FFF2-40B4-BE49-F238E27FC236}">
                <a16:creationId xmlns:a16="http://schemas.microsoft.com/office/drawing/2014/main" id="{1A426DDF-A3B6-4402-819E-BEF83363E089}"/>
              </a:ext>
            </a:extLst>
          </p:cNvPr>
          <p:cNvSpPr txBox="1"/>
          <p:nvPr/>
        </p:nvSpPr>
        <p:spPr>
          <a:xfrm>
            <a:off x="9986968" y="5891400"/>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0" name="TextBox 9">
            <a:extLst>
              <a:ext uri="{FF2B5EF4-FFF2-40B4-BE49-F238E27FC236}">
                <a16:creationId xmlns:a16="http://schemas.microsoft.com/office/drawing/2014/main" id="{A0E8EDDF-E502-4EB6-9E98-FE3AC736E864}"/>
              </a:ext>
            </a:extLst>
          </p:cNvPr>
          <p:cNvSpPr txBox="1"/>
          <p:nvPr/>
        </p:nvSpPr>
        <p:spPr>
          <a:xfrm>
            <a:off x="9986968" y="4891275"/>
            <a:ext cx="1371600" cy="247837"/>
          </a:xfrm>
          <a:prstGeom prst="rect">
            <a:avLst/>
          </a:prstGeom>
        </p:spPr>
        <p:txBody>
          <a:bodyPr vert="horz" wrap="none" lIns="0" tIns="0" rIns="0" bIns="0" rtlCol="0" anchor="t">
            <a:normAutofit lnSpcReduction="10000"/>
          </a:bodyPr>
          <a:lstStyle/>
          <a:p>
            <a:r>
              <a:rPr lang="en-US" dirty="0"/>
              <a:t>0x0000_FFFF</a:t>
            </a:r>
          </a:p>
        </p:txBody>
      </p:sp>
      <p:sp>
        <p:nvSpPr>
          <p:cNvPr id="11" name="TextBox 10">
            <a:extLst>
              <a:ext uri="{FF2B5EF4-FFF2-40B4-BE49-F238E27FC236}">
                <a16:creationId xmlns:a16="http://schemas.microsoft.com/office/drawing/2014/main" id="{47DB8D15-84AB-4734-97AD-7A32F21FDB99}"/>
              </a:ext>
            </a:extLst>
          </p:cNvPr>
          <p:cNvSpPr txBox="1"/>
          <p:nvPr/>
        </p:nvSpPr>
        <p:spPr>
          <a:xfrm>
            <a:off x="9986968" y="3543356"/>
            <a:ext cx="1371600" cy="247837"/>
          </a:xfrm>
          <a:prstGeom prst="rect">
            <a:avLst/>
          </a:prstGeom>
        </p:spPr>
        <p:txBody>
          <a:bodyPr vert="horz" wrap="none" lIns="0" tIns="0" rIns="0" bIns="0" rtlCol="0" anchor="t">
            <a:normAutofit lnSpcReduction="10000"/>
          </a:bodyPr>
          <a:lstStyle/>
          <a:p>
            <a:r>
              <a:rPr lang="en-US" dirty="0"/>
              <a:t>0x0001_FFFF</a:t>
            </a:r>
          </a:p>
        </p:txBody>
      </p:sp>
      <p:sp>
        <p:nvSpPr>
          <p:cNvPr id="12" name="TextBox 11">
            <a:extLst>
              <a:ext uri="{FF2B5EF4-FFF2-40B4-BE49-F238E27FC236}">
                <a16:creationId xmlns:a16="http://schemas.microsoft.com/office/drawing/2014/main" id="{56B9098C-FCB2-4F19-85A5-3587AD7F6632}"/>
              </a:ext>
            </a:extLst>
          </p:cNvPr>
          <p:cNvSpPr txBox="1"/>
          <p:nvPr/>
        </p:nvSpPr>
        <p:spPr>
          <a:xfrm>
            <a:off x="9986968" y="1174839"/>
            <a:ext cx="1371600" cy="247837"/>
          </a:xfrm>
          <a:prstGeom prst="rect">
            <a:avLst/>
          </a:prstGeom>
        </p:spPr>
        <p:txBody>
          <a:bodyPr vert="horz" wrap="none" lIns="0" tIns="0" rIns="0" bIns="0" rtlCol="0" anchor="t">
            <a:normAutofit lnSpcReduction="10000"/>
          </a:bodyPr>
          <a:lstStyle/>
          <a:p>
            <a:r>
              <a:rPr lang="en-US" dirty="0"/>
              <a:t>0x0003_FFFF</a:t>
            </a:r>
          </a:p>
        </p:txBody>
      </p:sp>
      <p:sp>
        <p:nvSpPr>
          <p:cNvPr id="13" name="TextBox 12">
            <a:extLst>
              <a:ext uri="{FF2B5EF4-FFF2-40B4-BE49-F238E27FC236}">
                <a16:creationId xmlns:a16="http://schemas.microsoft.com/office/drawing/2014/main" id="{DEAE9E0F-D21E-4ED1-AB23-EEB52FAA534A}"/>
              </a:ext>
            </a:extLst>
          </p:cNvPr>
          <p:cNvSpPr txBox="1"/>
          <p:nvPr/>
        </p:nvSpPr>
        <p:spPr>
          <a:xfrm>
            <a:off x="3735089" y="5891400"/>
            <a:ext cx="1371600" cy="247837"/>
          </a:xfrm>
          <a:prstGeom prst="rect">
            <a:avLst/>
          </a:prstGeom>
        </p:spPr>
        <p:txBody>
          <a:bodyPr vert="horz" wrap="none" lIns="0" tIns="0" rIns="0" bIns="0" rtlCol="0" anchor="t">
            <a:normAutofit lnSpcReduction="10000"/>
          </a:bodyPr>
          <a:lstStyle/>
          <a:p>
            <a:r>
              <a:rPr lang="en-US" dirty="0"/>
              <a:t>CPU </a:t>
            </a:r>
            <a:r>
              <a:rPr lang="en-US"/>
              <a:t>reset vector</a:t>
            </a:r>
            <a:endParaRPr lang="en-US" dirty="0"/>
          </a:p>
        </p:txBody>
      </p:sp>
      <p:sp>
        <p:nvSpPr>
          <p:cNvPr id="14" name="CasellaDiTesto 6">
            <a:extLst>
              <a:ext uri="{FF2B5EF4-FFF2-40B4-BE49-F238E27FC236}">
                <a16:creationId xmlns:a16="http://schemas.microsoft.com/office/drawing/2014/main" id="{E35FA841-C72C-43DE-883F-B690FE5E3596}"/>
              </a:ext>
            </a:extLst>
          </p:cNvPr>
          <p:cNvSpPr txBox="1"/>
          <p:nvPr/>
        </p:nvSpPr>
        <p:spPr>
          <a:xfrm>
            <a:off x="6974750" y="5237860"/>
            <a:ext cx="1173892" cy="882139"/>
          </a:xfrm>
          <a:prstGeom prst="roundRect">
            <a:avLst>
              <a:gd name="adj" fmla="val 7167"/>
            </a:avLst>
          </a:prstGeom>
          <a:solidFill>
            <a:schemeClr val="accent4">
              <a:lumMod val="75000"/>
            </a:schemeClr>
          </a:solidFill>
          <a:ln>
            <a:solidFill>
              <a:schemeClr val="tx1"/>
            </a:solidFill>
          </a:ln>
        </p:spPr>
        <p:txBody>
          <a:bodyPr wrap="square" rtlCol="0" anchor="t">
            <a:noAutofit/>
          </a:bodyPr>
          <a:lstStyle/>
          <a:p>
            <a:pPr algn="ctr"/>
            <a:r>
              <a:rPr lang="en-US" sz="1200" dirty="0">
                <a:solidFill>
                  <a:schemeClr val="bg1"/>
                </a:solidFill>
              </a:rPr>
              <a:t>Bootloader</a:t>
            </a:r>
          </a:p>
          <a:p>
            <a:pPr algn="ctr"/>
            <a:endParaRPr lang="en-US" sz="1200" dirty="0">
              <a:solidFill>
                <a:schemeClr val="bg1"/>
              </a:solidFill>
            </a:endParaRPr>
          </a:p>
          <a:p>
            <a:pPr algn="ctr"/>
            <a:endParaRPr lang="en-US" sz="1200" dirty="0">
              <a:solidFill>
                <a:schemeClr val="bg1"/>
              </a:solidFill>
            </a:endParaRPr>
          </a:p>
          <a:p>
            <a:pPr algn="ctr"/>
            <a:r>
              <a:rPr lang="en-US" sz="1000" dirty="0">
                <a:solidFill>
                  <a:schemeClr val="bg1"/>
                </a:solidFill>
              </a:rPr>
              <a:t>b 0x0000_0FFF</a:t>
            </a:r>
          </a:p>
        </p:txBody>
      </p:sp>
      <p:sp>
        <p:nvSpPr>
          <p:cNvPr id="15" name="TextBox 14">
            <a:extLst>
              <a:ext uri="{FF2B5EF4-FFF2-40B4-BE49-F238E27FC236}">
                <a16:creationId xmlns:a16="http://schemas.microsoft.com/office/drawing/2014/main" id="{7ADB9AAE-C4DF-4738-9974-00E2223F9E2E}"/>
              </a:ext>
            </a:extLst>
          </p:cNvPr>
          <p:cNvSpPr txBox="1"/>
          <p:nvPr/>
        </p:nvSpPr>
        <p:spPr>
          <a:xfrm>
            <a:off x="5566209" y="5891399"/>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6" name="TextBox 15">
            <a:extLst>
              <a:ext uri="{FF2B5EF4-FFF2-40B4-BE49-F238E27FC236}">
                <a16:creationId xmlns:a16="http://schemas.microsoft.com/office/drawing/2014/main" id="{39D8724B-D9F5-4AEE-BB59-9101037839B6}"/>
              </a:ext>
            </a:extLst>
          </p:cNvPr>
          <p:cNvSpPr txBox="1"/>
          <p:nvPr/>
        </p:nvSpPr>
        <p:spPr>
          <a:xfrm>
            <a:off x="5566209" y="5203632"/>
            <a:ext cx="1371600" cy="247837"/>
          </a:xfrm>
          <a:prstGeom prst="rect">
            <a:avLst/>
          </a:prstGeom>
        </p:spPr>
        <p:txBody>
          <a:bodyPr vert="horz" wrap="none" lIns="0" tIns="0" rIns="0" bIns="0" rtlCol="0" anchor="t">
            <a:normAutofit lnSpcReduction="10000"/>
          </a:bodyPr>
          <a:lstStyle/>
          <a:p>
            <a:r>
              <a:rPr lang="en-US" dirty="0"/>
              <a:t>0x0000_AFFF</a:t>
            </a:r>
          </a:p>
        </p:txBody>
      </p:sp>
      <p:sp>
        <p:nvSpPr>
          <p:cNvPr id="17" name="CasellaDiTesto 6">
            <a:extLst>
              <a:ext uri="{FF2B5EF4-FFF2-40B4-BE49-F238E27FC236}">
                <a16:creationId xmlns:a16="http://schemas.microsoft.com/office/drawing/2014/main" id="{12EB29DD-E30E-4574-81C2-9E0A75B52EB2}"/>
              </a:ext>
            </a:extLst>
          </p:cNvPr>
          <p:cNvSpPr txBox="1"/>
          <p:nvPr/>
        </p:nvSpPr>
        <p:spPr>
          <a:xfrm>
            <a:off x="6958170" y="4286252"/>
            <a:ext cx="1190472" cy="190287"/>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1200">
                <a:solidFill>
                  <a:schemeClr val="bg1"/>
                </a:solidFill>
              </a:rPr>
              <a:t>OS</a:t>
            </a:r>
            <a:endParaRPr lang="en-US" sz="1200" dirty="0">
              <a:solidFill>
                <a:schemeClr val="bg1"/>
              </a:solidFill>
            </a:endParaRPr>
          </a:p>
        </p:txBody>
      </p:sp>
      <p:sp>
        <p:nvSpPr>
          <p:cNvPr id="18" name="CasellaDiTesto 8">
            <a:extLst>
              <a:ext uri="{FF2B5EF4-FFF2-40B4-BE49-F238E27FC236}">
                <a16:creationId xmlns:a16="http://schemas.microsoft.com/office/drawing/2014/main" id="{CF2BA29B-9885-4EB7-A250-AB8908DD1CC7}"/>
              </a:ext>
            </a:extLst>
          </p:cNvPr>
          <p:cNvSpPr txBox="1"/>
          <p:nvPr/>
        </p:nvSpPr>
        <p:spPr>
          <a:xfrm>
            <a:off x="6958170" y="3733965"/>
            <a:ext cx="1190472" cy="305142"/>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1200" dirty="0">
                <a:solidFill>
                  <a:schemeClr val="bg1"/>
                </a:solidFill>
              </a:rPr>
              <a:t>Application</a:t>
            </a:r>
          </a:p>
        </p:txBody>
      </p:sp>
      <p:sp>
        <p:nvSpPr>
          <p:cNvPr id="19" name="CasellaDiTesto 6">
            <a:extLst>
              <a:ext uri="{FF2B5EF4-FFF2-40B4-BE49-F238E27FC236}">
                <a16:creationId xmlns:a16="http://schemas.microsoft.com/office/drawing/2014/main" id="{67FBC9AF-615A-4B9B-90E8-2253F49D381E}"/>
              </a:ext>
            </a:extLst>
          </p:cNvPr>
          <p:cNvSpPr txBox="1"/>
          <p:nvPr/>
        </p:nvSpPr>
        <p:spPr>
          <a:xfrm>
            <a:off x="6958170" y="4027518"/>
            <a:ext cx="1190472" cy="258734"/>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200" dirty="0">
                <a:solidFill>
                  <a:schemeClr val="bg1"/>
                </a:solidFill>
              </a:rPr>
              <a:t>SP</a:t>
            </a:r>
          </a:p>
        </p:txBody>
      </p:sp>
      <p:sp>
        <p:nvSpPr>
          <p:cNvPr id="20" name="CasellaDiTesto 6">
            <a:extLst>
              <a:ext uri="{FF2B5EF4-FFF2-40B4-BE49-F238E27FC236}">
                <a16:creationId xmlns:a16="http://schemas.microsoft.com/office/drawing/2014/main" id="{CEBBE6ED-CE31-43A2-8684-AD0F68ACE52D}"/>
              </a:ext>
            </a:extLst>
          </p:cNvPr>
          <p:cNvSpPr txBox="1"/>
          <p:nvPr/>
        </p:nvSpPr>
        <p:spPr>
          <a:xfrm>
            <a:off x="6958170" y="4469163"/>
            <a:ext cx="1190472" cy="190287"/>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sz="1200">
                <a:solidFill>
                  <a:schemeClr val="bg1"/>
                </a:solidFill>
              </a:rPr>
              <a:t>DT</a:t>
            </a:r>
            <a:endParaRPr lang="en-US" sz="1200" dirty="0">
              <a:solidFill>
                <a:schemeClr val="bg1"/>
              </a:solidFill>
            </a:endParaRPr>
          </a:p>
        </p:txBody>
      </p:sp>
    </p:spTree>
    <p:extLst>
      <p:ext uri="{BB962C8B-B14F-4D97-AF65-F5344CB8AC3E}">
        <p14:creationId xmlns:p14="http://schemas.microsoft.com/office/powerpoint/2010/main" val="384064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An Example of Bootloader Operations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734585" cy="4086225"/>
          </a:xfrm>
        </p:spPr>
        <p:txBody>
          <a:bodyPr wrap="square" numCol="1" anchor="t" anchorCtr="0" compatLnSpc="1">
            <a:prstTxWarp prst="textNoShape">
              <a:avLst/>
            </a:prstTxWarp>
          </a:bodyPr>
          <a:lstStyle/>
          <a:p>
            <a:r>
              <a:rPr lang="en-US" dirty="0"/>
              <a:t>Time = </a:t>
            </a:r>
            <a:r>
              <a:rPr lang="en-US" dirty="0">
                <a:solidFill>
                  <a:srgbClr val="128CAB"/>
                </a:solidFill>
              </a:rPr>
              <a:t>during bootstrap</a:t>
            </a:r>
          </a:p>
          <a:p>
            <a:r>
              <a:rPr lang="en-US" dirty="0"/>
              <a:t>The CPU executes bootloader software that:</a:t>
            </a:r>
            <a:endParaRPr lang="en-US" altLang="en-US" dirty="0">
              <a:ea typeface="ＭＳ Ｐゴシック" panose="020B0600070205080204" pitchFamily="34" charset="-128"/>
            </a:endParaRPr>
          </a:p>
          <a:p>
            <a:pPr lvl="1"/>
            <a:r>
              <a:rPr lang="en-US" dirty="0"/>
              <a:t>Initializes the CPU RAM memory controller</a:t>
            </a:r>
          </a:p>
          <a:p>
            <a:pPr lvl="1"/>
            <a:r>
              <a:rPr lang="en-US" dirty="0"/>
              <a:t>Sets up the CPU registers for mapping stack and heap to RAM memory</a:t>
            </a:r>
          </a:p>
          <a:p>
            <a:pPr lvl="1"/>
            <a:r>
              <a:rPr lang="en-US" dirty="0"/>
              <a:t>Copies device tree, operating system, system programs, and applications to RAM memory</a:t>
            </a:r>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BBFC530C-38C9-4515-BAAF-BA0E1638240F}"/>
              </a:ext>
            </a:extLst>
          </p:cNvPr>
          <p:cNvGrpSpPr/>
          <p:nvPr/>
        </p:nvGrpSpPr>
        <p:grpSpPr>
          <a:xfrm>
            <a:off x="8267705" y="1243101"/>
            <a:ext cx="1600200" cy="4876899"/>
            <a:chOff x="7353300" y="1552475"/>
            <a:chExt cx="1600200" cy="4876899"/>
          </a:xfrm>
          <a:effectLst>
            <a:outerShdw blurRad="50800" dist="76200" dir="2700000" algn="tl" rotWithShape="0">
              <a:prstClr val="black">
                <a:alpha val="40000"/>
              </a:prstClr>
            </a:outerShdw>
          </a:effectLst>
        </p:grpSpPr>
        <p:sp>
          <p:nvSpPr>
            <p:cNvPr id="6" name="TextBox 5">
              <a:extLst>
                <a:ext uri="{FF2B5EF4-FFF2-40B4-BE49-F238E27FC236}">
                  <a16:creationId xmlns:a16="http://schemas.microsoft.com/office/drawing/2014/main" id="{D96BF18C-0C8D-480C-9767-F3F327ADD0E1}"/>
                </a:ext>
              </a:extLst>
            </p:cNvPr>
            <p:cNvSpPr txBox="1"/>
            <p:nvPr/>
          </p:nvSpPr>
          <p:spPr>
            <a:xfrm>
              <a:off x="7353300" y="5200649"/>
              <a:ext cx="1600200" cy="1228725"/>
            </a:xfrm>
            <a:prstGeom prst="rect">
              <a:avLst/>
            </a:prstGeom>
            <a:solidFill>
              <a:srgbClr val="008000"/>
            </a:solidFill>
            <a:ln>
              <a:solidFill>
                <a:schemeClr val="tx1"/>
              </a:solidFill>
            </a:ln>
            <a:effectLst/>
          </p:spPr>
          <p:txBody>
            <a:bodyPr wrap="square" rtlCol="0">
              <a:noAutofit/>
            </a:bodyPr>
            <a:lstStyle/>
            <a:p>
              <a:pPr algn="ctr"/>
              <a:r>
                <a:rPr lang="en-US" sz="2000" dirty="0">
                  <a:solidFill>
                    <a:schemeClr val="bg1"/>
                  </a:solidFill>
                </a:rPr>
                <a:t>Boot Flash</a:t>
              </a:r>
            </a:p>
          </p:txBody>
        </p:sp>
        <p:sp>
          <p:nvSpPr>
            <p:cNvPr id="7" name="TextBox 6">
              <a:extLst>
                <a:ext uri="{FF2B5EF4-FFF2-40B4-BE49-F238E27FC236}">
                  <a16:creationId xmlns:a16="http://schemas.microsoft.com/office/drawing/2014/main" id="{4B2F1220-A1CE-45DE-8692-AEFB68E94792}"/>
                </a:ext>
              </a:extLst>
            </p:cNvPr>
            <p:cNvSpPr txBox="1"/>
            <p:nvPr/>
          </p:nvSpPr>
          <p:spPr>
            <a:xfrm>
              <a:off x="7353300" y="3976649"/>
              <a:ext cx="1600200" cy="1224000"/>
            </a:xfrm>
            <a:prstGeom prst="rect">
              <a:avLst/>
            </a:prstGeom>
            <a:solidFill>
              <a:srgbClr val="92D050"/>
            </a:solidFill>
            <a:ln>
              <a:solidFill>
                <a:schemeClr val="tx1"/>
              </a:solidFill>
            </a:ln>
            <a:effectLst/>
          </p:spPr>
          <p:txBody>
            <a:bodyPr wrap="square" rtlCol="0" anchor="t">
              <a:noAutofit/>
            </a:bodyPr>
            <a:lstStyle/>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8" name="TextBox 7">
              <a:extLst>
                <a:ext uri="{FF2B5EF4-FFF2-40B4-BE49-F238E27FC236}">
                  <a16:creationId xmlns:a16="http://schemas.microsoft.com/office/drawing/2014/main" id="{74E8A763-472C-425D-8864-F9164E978847}"/>
                </a:ext>
              </a:extLst>
            </p:cNvPr>
            <p:cNvSpPr txBox="1"/>
            <p:nvPr/>
          </p:nvSpPr>
          <p:spPr>
            <a:xfrm>
              <a:off x="7353300" y="1552475"/>
              <a:ext cx="1600200" cy="2448000"/>
            </a:xfrm>
            <a:prstGeom prst="rect">
              <a:avLst/>
            </a:prstGeom>
            <a:solidFill>
              <a:srgbClr val="00B0F0"/>
            </a:solidFill>
            <a:ln>
              <a:solidFill>
                <a:schemeClr val="tx1"/>
              </a:solidFill>
            </a:ln>
            <a:effectLst/>
          </p:spPr>
          <p:txBody>
            <a:bodyPr wrap="square" rtlCol="0" anchor="t">
              <a:noAutofit/>
            </a:bodyPr>
            <a:lstStyle/>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p:txBody>
        </p:sp>
      </p:grpSp>
      <p:sp>
        <p:nvSpPr>
          <p:cNvPr id="9" name="TextBox 8">
            <a:extLst>
              <a:ext uri="{FF2B5EF4-FFF2-40B4-BE49-F238E27FC236}">
                <a16:creationId xmlns:a16="http://schemas.microsoft.com/office/drawing/2014/main" id="{75267CBA-BB2C-4FE4-BC77-109CAA8BB7BE}"/>
              </a:ext>
            </a:extLst>
          </p:cNvPr>
          <p:cNvSpPr txBox="1"/>
          <p:nvPr/>
        </p:nvSpPr>
        <p:spPr>
          <a:xfrm>
            <a:off x="9986968" y="5891400"/>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0" name="TextBox 9">
            <a:extLst>
              <a:ext uri="{FF2B5EF4-FFF2-40B4-BE49-F238E27FC236}">
                <a16:creationId xmlns:a16="http://schemas.microsoft.com/office/drawing/2014/main" id="{C3A60879-4B6D-4304-95FA-91FEFDF1CA2D}"/>
              </a:ext>
            </a:extLst>
          </p:cNvPr>
          <p:cNvSpPr txBox="1"/>
          <p:nvPr/>
        </p:nvSpPr>
        <p:spPr>
          <a:xfrm>
            <a:off x="9986968" y="4891275"/>
            <a:ext cx="1371600" cy="247837"/>
          </a:xfrm>
          <a:prstGeom prst="rect">
            <a:avLst/>
          </a:prstGeom>
        </p:spPr>
        <p:txBody>
          <a:bodyPr vert="horz" wrap="none" lIns="0" tIns="0" rIns="0" bIns="0" rtlCol="0" anchor="t">
            <a:normAutofit lnSpcReduction="10000"/>
          </a:bodyPr>
          <a:lstStyle/>
          <a:p>
            <a:r>
              <a:rPr lang="en-US" dirty="0"/>
              <a:t>0x0000_FFFF</a:t>
            </a:r>
          </a:p>
        </p:txBody>
      </p:sp>
      <p:sp>
        <p:nvSpPr>
          <p:cNvPr id="11" name="TextBox 10">
            <a:extLst>
              <a:ext uri="{FF2B5EF4-FFF2-40B4-BE49-F238E27FC236}">
                <a16:creationId xmlns:a16="http://schemas.microsoft.com/office/drawing/2014/main" id="{77C7C033-3143-46C3-BB58-40CACC085915}"/>
              </a:ext>
            </a:extLst>
          </p:cNvPr>
          <p:cNvSpPr txBox="1"/>
          <p:nvPr/>
        </p:nvSpPr>
        <p:spPr>
          <a:xfrm>
            <a:off x="9986968" y="3543356"/>
            <a:ext cx="1371600" cy="247837"/>
          </a:xfrm>
          <a:prstGeom prst="rect">
            <a:avLst/>
          </a:prstGeom>
        </p:spPr>
        <p:txBody>
          <a:bodyPr vert="horz" wrap="none" lIns="0" tIns="0" rIns="0" bIns="0" rtlCol="0" anchor="t">
            <a:normAutofit lnSpcReduction="10000"/>
          </a:bodyPr>
          <a:lstStyle/>
          <a:p>
            <a:r>
              <a:rPr lang="en-US" dirty="0"/>
              <a:t>0x0001_FFFF</a:t>
            </a:r>
          </a:p>
        </p:txBody>
      </p:sp>
      <p:sp>
        <p:nvSpPr>
          <p:cNvPr id="12" name="TextBox 11">
            <a:extLst>
              <a:ext uri="{FF2B5EF4-FFF2-40B4-BE49-F238E27FC236}">
                <a16:creationId xmlns:a16="http://schemas.microsoft.com/office/drawing/2014/main" id="{4DFA7B28-D734-434A-9D6D-50F6EFB88535}"/>
              </a:ext>
            </a:extLst>
          </p:cNvPr>
          <p:cNvSpPr txBox="1"/>
          <p:nvPr/>
        </p:nvSpPr>
        <p:spPr>
          <a:xfrm>
            <a:off x="9986968" y="1174839"/>
            <a:ext cx="1371600" cy="247837"/>
          </a:xfrm>
          <a:prstGeom prst="rect">
            <a:avLst/>
          </a:prstGeom>
        </p:spPr>
        <p:txBody>
          <a:bodyPr vert="horz" wrap="none" lIns="0" tIns="0" rIns="0" bIns="0" rtlCol="0" anchor="t">
            <a:normAutofit lnSpcReduction="10000"/>
          </a:bodyPr>
          <a:lstStyle/>
          <a:p>
            <a:r>
              <a:rPr lang="en-US" dirty="0"/>
              <a:t>0x0003_FFFF</a:t>
            </a:r>
          </a:p>
        </p:txBody>
      </p:sp>
      <p:sp>
        <p:nvSpPr>
          <p:cNvPr id="13" name="TextBox 12">
            <a:extLst>
              <a:ext uri="{FF2B5EF4-FFF2-40B4-BE49-F238E27FC236}">
                <a16:creationId xmlns:a16="http://schemas.microsoft.com/office/drawing/2014/main" id="{739E880B-067B-4CAF-89E2-F96D1DD92157}"/>
              </a:ext>
            </a:extLst>
          </p:cNvPr>
          <p:cNvSpPr txBox="1"/>
          <p:nvPr/>
        </p:nvSpPr>
        <p:spPr>
          <a:xfrm>
            <a:off x="3735089" y="5891400"/>
            <a:ext cx="1371600" cy="247837"/>
          </a:xfrm>
          <a:prstGeom prst="rect">
            <a:avLst/>
          </a:prstGeom>
        </p:spPr>
        <p:txBody>
          <a:bodyPr vert="horz" wrap="none" lIns="0" tIns="0" rIns="0" bIns="0" rtlCol="0" anchor="t">
            <a:normAutofit lnSpcReduction="10000"/>
          </a:bodyPr>
          <a:lstStyle/>
          <a:p>
            <a:r>
              <a:rPr lang="en-US" dirty="0"/>
              <a:t>CPU </a:t>
            </a:r>
            <a:r>
              <a:rPr lang="en-US"/>
              <a:t>reset vector</a:t>
            </a:r>
            <a:endParaRPr lang="en-US" dirty="0"/>
          </a:p>
        </p:txBody>
      </p:sp>
      <p:sp>
        <p:nvSpPr>
          <p:cNvPr id="14" name="CasellaDiTesto 6">
            <a:extLst>
              <a:ext uri="{FF2B5EF4-FFF2-40B4-BE49-F238E27FC236}">
                <a16:creationId xmlns:a16="http://schemas.microsoft.com/office/drawing/2014/main" id="{9482289A-F587-4311-9C70-1DA94CB67D6E}"/>
              </a:ext>
            </a:extLst>
          </p:cNvPr>
          <p:cNvSpPr txBox="1"/>
          <p:nvPr/>
        </p:nvSpPr>
        <p:spPr>
          <a:xfrm>
            <a:off x="6974750" y="5237860"/>
            <a:ext cx="1173892" cy="882139"/>
          </a:xfrm>
          <a:prstGeom prst="roundRect">
            <a:avLst>
              <a:gd name="adj" fmla="val 7167"/>
            </a:avLst>
          </a:prstGeom>
          <a:solidFill>
            <a:schemeClr val="accent4">
              <a:lumMod val="75000"/>
            </a:schemeClr>
          </a:solidFill>
          <a:ln>
            <a:solidFill>
              <a:schemeClr val="tx1"/>
            </a:solidFill>
          </a:ln>
        </p:spPr>
        <p:txBody>
          <a:bodyPr wrap="square" rtlCol="0" anchor="t">
            <a:noAutofit/>
          </a:bodyPr>
          <a:lstStyle/>
          <a:p>
            <a:pPr algn="ctr"/>
            <a:r>
              <a:rPr lang="en-US" sz="1200" dirty="0">
                <a:solidFill>
                  <a:schemeClr val="bg1"/>
                </a:solidFill>
              </a:rPr>
              <a:t>Bootloader</a:t>
            </a:r>
          </a:p>
          <a:p>
            <a:pPr algn="ctr"/>
            <a:endParaRPr lang="en-US" sz="1200" dirty="0">
              <a:solidFill>
                <a:schemeClr val="bg1"/>
              </a:solidFill>
            </a:endParaRPr>
          </a:p>
          <a:p>
            <a:pPr algn="ctr"/>
            <a:endParaRPr lang="en-US" sz="1200" dirty="0">
              <a:solidFill>
                <a:schemeClr val="bg1"/>
              </a:solidFill>
            </a:endParaRPr>
          </a:p>
          <a:p>
            <a:pPr algn="ctr"/>
            <a:r>
              <a:rPr lang="en-US" sz="1000" dirty="0">
                <a:solidFill>
                  <a:schemeClr val="bg1"/>
                </a:solidFill>
              </a:rPr>
              <a:t>b 0x0000_0FFF</a:t>
            </a:r>
          </a:p>
        </p:txBody>
      </p:sp>
      <p:sp>
        <p:nvSpPr>
          <p:cNvPr id="15" name="TextBox 14">
            <a:extLst>
              <a:ext uri="{FF2B5EF4-FFF2-40B4-BE49-F238E27FC236}">
                <a16:creationId xmlns:a16="http://schemas.microsoft.com/office/drawing/2014/main" id="{2C1F782C-F942-4B9D-B306-77650947ECBD}"/>
              </a:ext>
            </a:extLst>
          </p:cNvPr>
          <p:cNvSpPr txBox="1"/>
          <p:nvPr/>
        </p:nvSpPr>
        <p:spPr>
          <a:xfrm>
            <a:off x="5566209" y="5891399"/>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6" name="TextBox 15">
            <a:extLst>
              <a:ext uri="{FF2B5EF4-FFF2-40B4-BE49-F238E27FC236}">
                <a16:creationId xmlns:a16="http://schemas.microsoft.com/office/drawing/2014/main" id="{AAB5CAA1-095F-4F0C-B9D4-6425DF04BF2F}"/>
              </a:ext>
            </a:extLst>
          </p:cNvPr>
          <p:cNvSpPr txBox="1"/>
          <p:nvPr/>
        </p:nvSpPr>
        <p:spPr>
          <a:xfrm>
            <a:off x="5566209" y="5203632"/>
            <a:ext cx="1371600" cy="247837"/>
          </a:xfrm>
          <a:prstGeom prst="rect">
            <a:avLst/>
          </a:prstGeom>
        </p:spPr>
        <p:txBody>
          <a:bodyPr vert="horz" wrap="none" lIns="0" tIns="0" rIns="0" bIns="0" rtlCol="0" anchor="t">
            <a:normAutofit lnSpcReduction="10000"/>
          </a:bodyPr>
          <a:lstStyle/>
          <a:p>
            <a:r>
              <a:rPr lang="en-US" dirty="0"/>
              <a:t>0x0000_AFFF</a:t>
            </a:r>
          </a:p>
        </p:txBody>
      </p:sp>
      <p:sp>
        <p:nvSpPr>
          <p:cNvPr id="17" name="CasellaDiTesto 6">
            <a:extLst>
              <a:ext uri="{FF2B5EF4-FFF2-40B4-BE49-F238E27FC236}">
                <a16:creationId xmlns:a16="http://schemas.microsoft.com/office/drawing/2014/main" id="{16B4DF29-374B-48A4-9B44-2F07F46328EC}"/>
              </a:ext>
            </a:extLst>
          </p:cNvPr>
          <p:cNvSpPr txBox="1"/>
          <p:nvPr/>
        </p:nvSpPr>
        <p:spPr>
          <a:xfrm>
            <a:off x="6958170" y="4286252"/>
            <a:ext cx="1190472" cy="190287"/>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1200">
                <a:solidFill>
                  <a:schemeClr val="bg1"/>
                </a:solidFill>
              </a:rPr>
              <a:t>OS</a:t>
            </a:r>
            <a:endParaRPr lang="en-US" sz="1200" dirty="0">
              <a:solidFill>
                <a:schemeClr val="bg1"/>
              </a:solidFill>
            </a:endParaRPr>
          </a:p>
        </p:txBody>
      </p:sp>
      <p:sp>
        <p:nvSpPr>
          <p:cNvPr id="18" name="CasellaDiTesto 8">
            <a:extLst>
              <a:ext uri="{FF2B5EF4-FFF2-40B4-BE49-F238E27FC236}">
                <a16:creationId xmlns:a16="http://schemas.microsoft.com/office/drawing/2014/main" id="{C50E1BBA-D18E-4DC0-ACA6-34B698FAA08E}"/>
              </a:ext>
            </a:extLst>
          </p:cNvPr>
          <p:cNvSpPr txBox="1"/>
          <p:nvPr/>
        </p:nvSpPr>
        <p:spPr>
          <a:xfrm>
            <a:off x="6958170" y="3733965"/>
            <a:ext cx="1190472" cy="305142"/>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1200" dirty="0">
                <a:solidFill>
                  <a:schemeClr val="bg1"/>
                </a:solidFill>
              </a:rPr>
              <a:t>Application</a:t>
            </a:r>
          </a:p>
        </p:txBody>
      </p:sp>
      <p:sp>
        <p:nvSpPr>
          <p:cNvPr id="19" name="CasellaDiTesto 6">
            <a:extLst>
              <a:ext uri="{FF2B5EF4-FFF2-40B4-BE49-F238E27FC236}">
                <a16:creationId xmlns:a16="http://schemas.microsoft.com/office/drawing/2014/main" id="{4BB4CF7A-FF37-492F-BD2D-8FAB7AD3629C}"/>
              </a:ext>
            </a:extLst>
          </p:cNvPr>
          <p:cNvSpPr txBox="1"/>
          <p:nvPr/>
        </p:nvSpPr>
        <p:spPr>
          <a:xfrm>
            <a:off x="6958170" y="4027518"/>
            <a:ext cx="1190472" cy="258734"/>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200" dirty="0">
                <a:solidFill>
                  <a:schemeClr val="bg1"/>
                </a:solidFill>
              </a:rPr>
              <a:t>SP</a:t>
            </a:r>
          </a:p>
        </p:txBody>
      </p:sp>
      <p:sp>
        <p:nvSpPr>
          <p:cNvPr id="20" name="CasellaDiTesto 6">
            <a:extLst>
              <a:ext uri="{FF2B5EF4-FFF2-40B4-BE49-F238E27FC236}">
                <a16:creationId xmlns:a16="http://schemas.microsoft.com/office/drawing/2014/main" id="{57238ED9-49D2-4217-8ECB-C9AC24ABE1F9}"/>
              </a:ext>
            </a:extLst>
          </p:cNvPr>
          <p:cNvSpPr txBox="1"/>
          <p:nvPr/>
        </p:nvSpPr>
        <p:spPr>
          <a:xfrm>
            <a:off x="6958170" y="4469163"/>
            <a:ext cx="1190472" cy="190287"/>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sz="1200">
                <a:solidFill>
                  <a:schemeClr val="bg1"/>
                </a:solidFill>
              </a:rPr>
              <a:t>DT</a:t>
            </a:r>
            <a:endParaRPr lang="en-US" sz="1200" dirty="0">
              <a:solidFill>
                <a:schemeClr val="bg1"/>
              </a:solidFill>
            </a:endParaRPr>
          </a:p>
        </p:txBody>
      </p:sp>
    </p:spTree>
    <p:extLst>
      <p:ext uri="{BB962C8B-B14F-4D97-AF65-F5344CB8AC3E}">
        <p14:creationId xmlns:p14="http://schemas.microsoft.com/office/powerpoint/2010/main" val="425615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An Example of Bootloader Operations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849681" cy="4086225"/>
          </a:xfrm>
        </p:spPr>
        <p:txBody>
          <a:bodyPr wrap="square" numCol="1" anchor="t" anchorCtr="0" compatLnSpc="1">
            <a:prstTxWarp prst="textNoShape">
              <a:avLst/>
            </a:prstTxWarp>
          </a:bodyPr>
          <a:lstStyle/>
          <a:p>
            <a:r>
              <a:rPr lang="en-US" dirty="0"/>
              <a:t>Time = </a:t>
            </a:r>
            <a:r>
              <a:rPr lang="en-US" dirty="0">
                <a:solidFill>
                  <a:srgbClr val="128CAB"/>
                </a:solidFill>
              </a:rPr>
              <a:t>end of bootstrap</a:t>
            </a:r>
          </a:p>
          <a:p>
            <a:r>
              <a:rPr lang="en-US" dirty="0"/>
              <a:t>The bootloader jumps to the first instruction of the operating system.</a:t>
            </a:r>
          </a:p>
          <a:p>
            <a:r>
              <a:rPr lang="en-US" dirty="0"/>
              <a:t>The CPU now executes the operating system software, which is responsible for:</a:t>
            </a:r>
            <a:endParaRPr lang="en-US" altLang="en-US" dirty="0">
              <a:ea typeface="ＭＳ Ｐゴシック" panose="020B0600070205080204" pitchFamily="34" charset="-128"/>
            </a:endParaRPr>
          </a:p>
          <a:p>
            <a:pPr lvl="1"/>
            <a:r>
              <a:rPr lang="en-US" dirty="0"/>
              <a:t>Setting-up the execution environment for the application</a:t>
            </a:r>
          </a:p>
          <a:p>
            <a:pPr lvl="1"/>
            <a:r>
              <a:rPr lang="en-US" dirty="0"/>
              <a:t>Starting application execution</a:t>
            </a:r>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E130024A-BB7A-4482-91DB-AA2D362D9581}"/>
              </a:ext>
            </a:extLst>
          </p:cNvPr>
          <p:cNvGrpSpPr/>
          <p:nvPr/>
        </p:nvGrpSpPr>
        <p:grpSpPr>
          <a:xfrm>
            <a:off x="8267705" y="1243101"/>
            <a:ext cx="1600200" cy="4876899"/>
            <a:chOff x="7353300" y="1552475"/>
            <a:chExt cx="1600200" cy="4876899"/>
          </a:xfrm>
          <a:effectLst>
            <a:outerShdw blurRad="50800" dist="76200" dir="2700000" algn="tl" rotWithShape="0">
              <a:prstClr val="black">
                <a:alpha val="40000"/>
              </a:prstClr>
            </a:outerShdw>
          </a:effectLst>
        </p:grpSpPr>
        <p:sp>
          <p:nvSpPr>
            <p:cNvPr id="6" name="TextBox 5">
              <a:extLst>
                <a:ext uri="{FF2B5EF4-FFF2-40B4-BE49-F238E27FC236}">
                  <a16:creationId xmlns:a16="http://schemas.microsoft.com/office/drawing/2014/main" id="{654D2FE7-3BF6-4F7D-871B-C7368D487A59}"/>
                </a:ext>
              </a:extLst>
            </p:cNvPr>
            <p:cNvSpPr txBox="1"/>
            <p:nvPr/>
          </p:nvSpPr>
          <p:spPr>
            <a:xfrm>
              <a:off x="7353300" y="5200649"/>
              <a:ext cx="1600200" cy="1228725"/>
            </a:xfrm>
            <a:prstGeom prst="rect">
              <a:avLst/>
            </a:prstGeom>
            <a:solidFill>
              <a:srgbClr val="008000"/>
            </a:solidFill>
            <a:ln>
              <a:solidFill>
                <a:schemeClr val="tx1"/>
              </a:solidFill>
            </a:ln>
            <a:effectLst/>
          </p:spPr>
          <p:txBody>
            <a:bodyPr wrap="square" rtlCol="0">
              <a:noAutofit/>
            </a:bodyPr>
            <a:lstStyle/>
            <a:p>
              <a:pPr algn="ctr"/>
              <a:r>
                <a:rPr lang="en-US" sz="2000" dirty="0">
                  <a:solidFill>
                    <a:schemeClr val="bg1"/>
                  </a:solidFill>
                </a:rPr>
                <a:t>Boot Flash</a:t>
              </a:r>
            </a:p>
          </p:txBody>
        </p:sp>
        <p:sp>
          <p:nvSpPr>
            <p:cNvPr id="7" name="TextBox 6">
              <a:extLst>
                <a:ext uri="{FF2B5EF4-FFF2-40B4-BE49-F238E27FC236}">
                  <a16:creationId xmlns:a16="http://schemas.microsoft.com/office/drawing/2014/main" id="{A1987531-2C41-463A-AE8A-7CEA7F09738E}"/>
                </a:ext>
              </a:extLst>
            </p:cNvPr>
            <p:cNvSpPr txBox="1"/>
            <p:nvPr/>
          </p:nvSpPr>
          <p:spPr>
            <a:xfrm>
              <a:off x="7353300" y="3976649"/>
              <a:ext cx="1600200" cy="1224000"/>
            </a:xfrm>
            <a:prstGeom prst="rect">
              <a:avLst/>
            </a:prstGeom>
            <a:solidFill>
              <a:srgbClr val="92D050"/>
            </a:solidFill>
            <a:ln>
              <a:solidFill>
                <a:schemeClr val="tx1"/>
              </a:solidFill>
            </a:ln>
            <a:effectLst/>
          </p:spPr>
          <p:txBody>
            <a:bodyPr wrap="square" rtlCol="0" anchor="t">
              <a:noAutofit/>
            </a:bodyPr>
            <a:lstStyle/>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8" name="TextBox 7">
              <a:extLst>
                <a:ext uri="{FF2B5EF4-FFF2-40B4-BE49-F238E27FC236}">
                  <a16:creationId xmlns:a16="http://schemas.microsoft.com/office/drawing/2014/main" id="{7F6E9615-0675-4791-A372-D559BE9C8382}"/>
                </a:ext>
              </a:extLst>
            </p:cNvPr>
            <p:cNvSpPr txBox="1"/>
            <p:nvPr/>
          </p:nvSpPr>
          <p:spPr>
            <a:xfrm>
              <a:off x="7353300" y="1552475"/>
              <a:ext cx="1600200" cy="2448000"/>
            </a:xfrm>
            <a:prstGeom prst="rect">
              <a:avLst/>
            </a:prstGeom>
            <a:solidFill>
              <a:srgbClr val="00B0F0"/>
            </a:solidFill>
            <a:ln>
              <a:solidFill>
                <a:schemeClr val="tx1"/>
              </a:solidFill>
            </a:ln>
            <a:effectLst/>
          </p:spPr>
          <p:txBody>
            <a:bodyPr wrap="square" rtlCol="0" anchor="t">
              <a:noAutofit/>
            </a:bodyPr>
            <a:lstStyle/>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p:txBody>
        </p:sp>
      </p:grpSp>
      <p:sp>
        <p:nvSpPr>
          <p:cNvPr id="9" name="TextBox 8">
            <a:extLst>
              <a:ext uri="{FF2B5EF4-FFF2-40B4-BE49-F238E27FC236}">
                <a16:creationId xmlns:a16="http://schemas.microsoft.com/office/drawing/2014/main" id="{17CB0530-EB62-4F81-B4CD-CB07B12076FD}"/>
              </a:ext>
            </a:extLst>
          </p:cNvPr>
          <p:cNvSpPr txBox="1"/>
          <p:nvPr/>
        </p:nvSpPr>
        <p:spPr>
          <a:xfrm>
            <a:off x="9986968" y="5891400"/>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0" name="TextBox 9">
            <a:extLst>
              <a:ext uri="{FF2B5EF4-FFF2-40B4-BE49-F238E27FC236}">
                <a16:creationId xmlns:a16="http://schemas.microsoft.com/office/drawing/2014/main" id="{2325BD36-0408-40D2-BC11-1D49FBB8F530}"/>
              </a:ext>
            </a:extLst>
          </p:cNvPr>
          <p:cNvSpPr txBox="1"/>
          <p:nvPr/>
        </p:nvSpPr>
        <p:spPr>
          <a:xfrm>
            <a:off x="9986968" y="4891275"/>
            <a:ext cx="1371600" cy="247837"/>
          </a:xfrm>
          <a:prstGeom prst="rect">
            <a:avLst/>
          </a:prstGeom>
        </p:spPr>
        <p:txBody>
          <a:bodyPr vert="horz" wrap="none" lIns="0" tIns="0" rIns="0" bIns="0" rtlCol="0" anchor="t">
            <a:normAutofit lnSpcReduction="10000"/>
          </a:bodyPr>
          <a:lstStyle/>
          <a:p>
            <a:r>
              <a:rPr lang="en-US" dirty="0"/>
              <a:t>0x0000_FFFF</a:t>
            </a:r>
          </a:p>
        </p:txBody>
      </p:sp>
      <p:sp>
        <p:nvSpPr>
          <p:cNvPr id="11" name="TextBox 10">
            <a:extLst>
              <a:ext uri="{FF2B5EF4-FFF2-40B4-BE49-F238E27FC236}">
                <a16:creationId xmlns:a16="http://schemas.microsoft.com/office/drawing/2014/main" id="{B17112C6-036E-4430-AEC2-2BB2E2474B9F}"/>
              </a:ext>
            </a:extLst>
          </p:cNvPr>
          <p:cNvSpPr txBox="1"/>
          <p:nvPr/>
        </p:nvSpPr>
        <p:spPr>
          <a:xfrm>
            <a:off x="9986968" y="3543356"/>
            <a:ext cx="1371600" cy="247837"/>
          </a:xfrm>
          <a:prstGeom prst="rect">
            <a:avLst/>
          </a:prstGeom>
        </p:spPr>
        <p:txBody>
          <a:bodyPr vert="horz" wrap="none" lIns="0" tIns="0" rIns="0" bIns="0" rtlCol="0" anchor="t">
            <a:normAutofit lnSpcReduction="10000"/>
          </a:bodyPr>
          <a:lstStyle/>
          <a:p>
            <a:r>
              <a:rPr lang="en-US" dirty="0"/>
              <a:t>0x0001_FFFF</a:t>
            </a:r>
          </a:p>
        </p:txBody>
      </p:sp>
      <p:sp>
        <p:nvSpPr>
          <p:cNvPr id="12" name="TextBox 11">
            <a:extLst>
              <a:ext uri="{FF2B5EF4-FFF2-40B4-BE49-F238E27FC236}">
                <a16:creationId xmlns:a16="http://schemas.microsoft.com/office/drawing/2014/main" id="{03CE4F88-3BC9-49FA-9F13-854A40BD9590}"/>
              </a:ext>
            </a:extLst>
          </p:cNvPr>
          <p:cNvSpPr txBox="1"/>
          <p:nvPr/>
        </p:nvSpPr>
        <p:spPr>
          <a:xfrm>
            <a:off x="9986968" y="1174839"/>
            <a:ext cx="1371600" cy="247837"/>
          </a:xfrm>
          <a:prstGeom prst="rect">
            <a:avLst/>
          </a:prstGeom>
        </p:spPr>
        <p:txBody>
          <a:bodyPr vert="horz" wrap="none" lIns="0" tIns="0" rIns="0" bIns="0" rtlCol="0" anchor="t">
            <a:normAutofit lnSpcReduction="10000"/>
          </a:bodyPr>
          <a:lstStyle/>
          <a:p>
            <a:r>
              <a:rPr lang="en-US" dirty="0"/>
              <a:t>0x0003_FFFF</a:t>
            </a:r>
          </a:p>
        </p:txBody>
      </p:sp>
      <p:sp>
        <p:nvSpPr>
          <p:cNvPr id="13" name="TextBox 12">
            <a:extLst>
              <a:ext uri="{FF2B5EF4-FFF2-40B4-BE49-F238E27FC236}">
                <a16:creationId xmlns:a16="http://schemas.microsoft.com/office/drawing/2014/main" id="{ED2278E8-0C10-48FA-BB10-7C55D029DF6C}"/>
              </a:ext>
            </a:extLst>
          </p:cNvPr>
          <p:cNvSpPr txBox="1"/>
          <p:nvPr/>
        </p:nvSpPr>
        <p:spPr>
          <a:xfrm>
            <a:off x="3735089" y="5891400"/>
            <a:ext cx="1371600" cy="247837"/>
          </a:xfrm>
          <a:prstGeom prst="rect">
            <a:avLst/>
          </a:prstGeom>
        </p:spPr>
        <p:txBody>
          <a:bodyPr vert="horz" wrap="none" lIns="0" tIns="0" rIns="0" bIns="0" rtlCol="0" anchor="t">
            <a:normAutofit lnSpcReduction="10000"/>
          </a:bodyPr>
          <a:lstStyle/>
          <a:p>
            <a:r>
              <a:rPr lang="en-US" dirty="0"/>
              <a:t>CPU </a:t>
            </a:r>
            <a:r>
              <a:rPr lang="en-US"/>
              <a:t>reset vector</a:t>
            </a:r>
            <a:endParaRPr lang="en-US" dirty="0"/>
          </a:p>
        </p:txBody>
      </p:sp>
      <p:sp>
        <p:nvSpPr>
          <p:cNvPr id="14" name="CasellaDiTesto 6">
            <a:extLst>
              <a:ext uri="{FF2B5EF4-FFF2-40B4-BE49-F238E27FC236}">
                <a16:creationId xmlns:a16="http://schemas.microsoft.com/office/drawing/2014/main" id="{08790711-3143-441C-B09E-F0CE1E8B5529}"/>
              </a:ext>
            </a:extLst>
          </p:cNvPr>
          <p:cNvSpPr txBox="1"/>
          <p:nvPr/>
        </p:nvSpPr>
        <p:spPr>
          <a:xfrm>
            <a:off x="6974750" y="5237860"/>
            <a:ext cx="1173892" cy="882139"/>
          </a:xfrm>
          <a:prstGeom prst="roundRect">
            <a:avLst>
              <a:gd name="adj" fmla="val 7167"/>
            </a:avLst>
          </a:prstGeom>
          <a:solidFill>
            <a:schemeClr val="accent4">
              <a:lumMod val="75000"/>
            </a:schemeClr>
          </a:solidFill>
          <a:ln>
            <a:solidFill>
              <a:schemeClr val="tx1"/>
            </a:solidFill>
          </a:ln>
        </p:spPr>
        <p:txBody>
          <a:bodyPr wrap="square" rtlCol="0" anchor="t">
            <a:noAutofit/>
          </a:bodyPr>
          <a:lstStyle/>
          <a:p>
            <a:pPr algn="ctr"/>
            <a:r>
              <a:rPr lang="en-US" sz="1200" dirty="0">
                <a:solidFill>
                  <a:schemeClr val="bg1"/>
                </a:solidFill>
              </a:rPr>
              <a:t>Bootloader</a:t>
            </a:r>
          </a:p>
          <a:p>
            <a:pPr algn="ctr"/>
            <a:endParaRPr lang="en-US" sz="1200" dirty="0">
              <a:solidFill>
                <a:schemeClr val="bg1"/>
              </a:solidFill>
            </a:endParaRPr>
          </a:p>
          <a:p>
            <a:pPr algn="ctr"/>
            <a:endParaRPr lang="en-US" sz="1200" dirty="0">
              <a:solidFill>
                <a:schemeClr val="bg1"/>
              </a:solidFill>
            </a:endParaRPr>
          </a:p>
          <a:p>
            <a:pPr algn="ctr"/>
            <a:r>
              <a:rPr lang="en-US" sz="1000" dirty="0">
                <a:solidFill>
                  <a:schemeClr val="bg1"/>
                </a:solidFill>
              </a:rPr>
              <a:t>b 0x0000_0FFF</a:t>
            </a:r>
          </a:p>
        </p:txBody>
      </p:sp>
      <p:sp>
        <p:nvSpPr>
          <p:cNvPr id="15" name="TextBox 14">
            <a:extLst>
              <a:ext uri="{FF2B5EF4-FFF2-40B4-BE49-F238E27FC236}">
                <a16:creationId xmlns:a16="http://schemas.microsoft.com/office/drawing/2014/main" id="{27883F93-776D-4D60-BE6C-6CE82BDA7EAA}"/>
              </a:ext>
            </a:extLst>
          </p:cNvPr>
          <p:cNvSpPr txBox="1"/>
          <p:nvPr/>
        </p:nvSpPr>
        <p:spPr>
          <a:xfrm>
            <a:off x="5566209" y="5891399"/>
            <a:ext cx="1371600" cy="247837"/>
          </a:xfrm>
          <a:prstGeom prst="rect">
            <a:avLst/>
          </a:prstGeom>
        </p:spPr>
        <p:txBody>
          <a:bodyPr vert="horz" wrap="none" lIns="0" tIns="0" rIns="0" bIns="0" rtlCol="0" anchor="t">
            <a:normAutofit lnSpcReduction="10000"/>
          </a:bodyPr>
          <a:lstStyle/>
          <a:p>
            <a:r>
              <a:rPr lang="en-US" dirty="0"/>
              <a:t>0x0000_0000</a:t>
            </a:r>
          </a:p>
        </p:txBody>
      </p:sp>
      <p:sp>
        <p:nvSpPr>
          <p:cNvPr id="16" name="TextBox 15">
            <a:extLst>
              <a:ext uri="{FF2B5EF4-FFF2-40B4-BE49-F238E27FC236}">
                <a16:creationId xmlns:a16="http://schemas.microsoft.com/office/drawing/2014/main" id="{E57C6333-FE16-49E7-BA54-A0B42A34E46B}"/>
              </a:ext>
            </a:extLst>
          </p:cNvPr>
          <p:cNvSpPr txBox="1"/>
          <p:nvPr/>
        </p:nvSpPr>
        <p:spPr>
          <a:xfrm>
            <a:off x="5566209" y="5203632"/>
            <a:ext cx="1371600" cy="247837"/>
          </a:xfrm>
          <a:prstGeom prst="rect">
            <a:avLst/>
          </a:prstGeom>
        </p:spPr>
        <p:txBody>
          <a:bodyPr vert="horz" wrap="none" lIns="0" tIns="0" rIns="0" bIns="0" rtlCol="0" anchor="t">
            <a:normAutofit lnSpcReduction="10000"/>
          </a:bodyPr>
          <a:lstStyle/>
          <a:p>
            <a:r>
              <a:rPr lang="en-US" dirty="0"/>
              <a:t>0x0000_AFFF</a:t>
            </a:r>
          </a:p>
        </p:txBody>
      </p:sp>
      <p:sp>
        <p:nvSpPr>
          <p:cNvPr id="17" name="CasellaDiTesto 8">
            <a:extLst>
              <a:ext uri="{FF2B5EF4-FFF2-40B4-BE49-F238E27FC236}">
                <a16:creationId xmlns:a16="http://schemas.microsoft.com/office/drawing/2014/main" id="{8D3AA169-0AEE-4185-BF17-B347E022F40C}"/>
              </a:ext>
            </a:extLst>
          </p:cNvPr>
          <p:cNvSpPr txBox="1"/>
          <p:nvPr/>
        </p:nvSpPr>
        <p:spPr>
          <a:xfrm>
            <a:off x="6937809" y="1237510"/>
            <a:ext cx="1226344" cy="733755"/>
          </a:xfrm>
          <a:prstGeom prst="roundRect">
            <a:avLst>
              <a:gd name="adj" fmla="val 12593"/>
            </a:avLst>
          </a:prstGeom>
          <a:solidFill>
            <a:srgbClr val="00B0F0"/>
          </a:solidFill>
          <a:ln>
            <a:solidFill>
              <a:schemeClr val="tx1"/>
            </a:solidFill>
          </a:ln>
        </p:spPr>
        <p:txBody>
          <a:bodyPr wrap="square" rtlCol="0" anchor="ctr">
            <a:normAutofit/>
          </a:bodyPr>
          <a:lstStyle/>
          <a:p>
            <a:pPr algn="ctr"/>
            <a:r>
              <a:rPr lang="en-US" sz="1600">
                <a:solidFill>
                  <a:schemeClr val="bg1"/>
                </a:solidFill>
              </a:rPr>
              <a:t>Stack</a:t>
            </a:r>
            <a:endParaRPr lang="en-US" sz="1600" dirty="0">
              <a:solidFill>
                <a:schemeClr val="bg1"/>
              </a:solidFill>
            </a:endParaRPr>
          </a:p>
          <a:p>
            <a:pPr algn="ctr"/>
            <a:r>
              <a:rPr lang="en-US" sz="1600" dirty="0">
                <a:solidFill>
                  <a:schemeClr val="bg1"/>
                </a:solidFill>
              </a:rPr>
              <a:t>Heap</a:t>
            </a:r>
          </a:p>
        </p:txBody>
      </p:sp>
      <p:sp>
        <p:nvSpPr>
          <p:cNvPr id="18" name="CasellaDiTesto 6">
            <a:extLst>
              <a:ext uri="{FF2B5EF4-FFF2-40B4-BE49-F238E27FC236}">
                <a16:creationId xmlns:a16="http://schemas.microsoft.com/office/drawing/2014/main" id="{558D25F7-4B73-4469-94D0-D5E67D9575CF}"/>
              </a:ext>
            </a:extLst>
          </p:cNvPr>
          <p:cNvSpPr txBox="1"/>
          <p:nvPr/>
        </p:nvSpPr>
        <p:spPr>
          <a:xfrm>
            <a:off x="6958170" y="4286252"/>
            <a:ext cx="1190472" cy="190287"/>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1200">
                <a:solidFill>
                  <a:schemeClr val="bg1"/>
                </a:solidFill>
              </a:rPr>
              <a:t>OS</a:t>
            </a:r>
            <a:endParaRPr lang="en-US" sz="1200" dirty="0">
              <a:solidFill>
                <a:schemeClr val="bg1"/>
              </a:solidFill>
            </a:endParaRPr>
          </a:p>
        </p:txBody>
      </p:sp>
      <p:sp>
        <p:nvSpPr>
          <p:cNvPr id="19" name="CasellaDiTesto 8">
            <a:extLst>
              <a:ext uri="{FF2B5EF4-FFF2-40B4-BE49-F238E27FC236}">
                <a16:creationId xmlns:a16="http://schemas.microsoft.com/office/drawing/2014/main" id="{2C61C9BE-92A8-4908-B2D1-020FE0A6D62E}"/>
              </a:ext>
            </a:extLst>
          </p:cNvPr>
          <p:cNvSpPr txBox="1"/>
          <p:nvPr/>
        </p:nvSpPr>
        <p:spPr>
          <a:xfrm>
            <a:off x="6958170" y="3733965"/>
            <a:ext cx="1190472" cy="305142"/>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1200" dirty="0">
                <a:solidFill>
                  <a:schemeClr val="bg1"/>
                </a:solidFill>
              </a:rPr>
              <a:t>Application</a:t>
            </a:r>
          </a:p>
        </p:txBody>
      </p:sp>
      <p:sp>
        <p:nvSpPr>
          <p:cNvPr id="20" name="CasellaDiTesto 6">
            <a:extLst>
              <a:ext uri="{FF2B5EF4-FFF2-40B4-BE49-F238E27FC236}">
                <a16:creationId xmlns:a16="http://schemas.microsoft.com/office/drawing/2014/main" id="{5B31C499-9323-4E24-A490-86025FC088A3}"/>
              </a:ext>
            </a:extLst>
          </p:cNvPr>
          <p:cNvSpPr txBox="1"/>
          <p:nvPr/>
        </p:nvSpPr>
        <p:spPr>
          <a:xfrm>
            <a:off x="6958170" y="4027518"/>
            <a:ext cx="1190472" cy="258734"/>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200" dirty="0">
                <a:solidFill>
                  <a:schemeClr val="bg1"/>
                </a:solidFill>
              </a:rPr>
              <a:t>SP</a:t>
            </a:r>
          </a:p>
        </p:txBody>
      </p:sp>
      <p:sp>
        <p:nvSpPr>
          <p:cNvPr id="21" name="CasellaDiTesto 6">
            <a:extLst>
              <a:ext uri="{FF2B5EF4-FFF2-40B4-BE49-F238E27FC236}">
                <a16:creationId xmlns:a16="http://schemas.microsoft.com/office/drawing/2014/main" id="{0682B617-466F-4A88-B391-8AF7C3E3B46C}"/>
              </a:ext>
            </a:extLst>
          </p:cNvPr>
          <p:cNvSpPr txBox="1"/>
          <p:nvPr/>
        </p:nvSpPr>
        <p:spPr>
          <a:xfrm>
            <a:off x="6958170" y="4469163"/>
            <a:ext cx="1190472" cy="190287"/>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sz="1200">
                <a:solidFill>
                  <a:schemeClr val="bg1"/>
                </a:solidFill>
              </a:rPr>
              <a:t>DT</a:t>
            </a:r>
            <a:endParaRPr lang="en-US" sz="1200" dirty="0">
              <a:solidFill>
                <a:schemeClr val="bg1"/>
              </a:solidFill>
            </a:endParaRPr>
          </a:p>
        </p:txBody>
      </p:sp>
      <p:sp>
        <p:nvSpPr>
          <p:cNvPr id="22" name="CasellaDiTesto 6">
            <a:extLst>
              <a:ext uri="{FF2B5EF4-FFF2-40B4-BE49-F238E27FC236}">
                <a16:creationId xmlns:a16="http://schemas.microsoft.com/office/drawing/2014/main" id="{BB0546EF-0084-4E15-9ECA-A841BBB13351}"/>
              </a:ext>
            </a:extLst>
          </p:cNvPr>
          <p:cNvSpPr txBox="1"/>
          <p:nvPr/>
        </p:nvSpPr>
        <p:spPr>
          <a:xfrm>
            <a:off x="6958170" y="3043232"/>
            <a:ext cx="1190472" cy="190287"/>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1200">
                <a:solidFill>
                  <a:schemeClr val="bg1"/>
                </a:solidFill>
              </a:rPr>
              <a:t>OS</a:t>
            </a:r>
            <a:endParaRPr lang="en-US" sz="1200" dirty="0">
              <a:solidFill>
                <a:schemeClr val="bg1"/>
              </a:solidFill>
            </a:endParaRPr>
          </a:p>
        </p:txBody>
      </p:sp>
      <p:sp>
        <p:nvSpPr>
          <p:cNvPr id="23" name="CasellaDiTesto 8">
            <a:extLst>
              <a:ext uri="{FF2B5EF4-FFF2-40B4-BE49-F238E27FC236}">
                <a16:creationId xmlns:a16="http://schemas.microsoft.com/office/drawing/2014/main" id="{1D3CCB3D-15D2-4552-870C-EC887B397C26}"/>
              </a:ext>
            </a:extLst>
          </p:cNvPr>
          <p:cNvSpPr txBox="1"/>
          <p:nvPr/>
        </p:nvSpPr>
        <p:spPr>
          <a:xfrm>
            <a:off x="6958170" y="2490945"/>
            <a:ext cx="1190472" cy="305142"/>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1200" dirty="0">
                <a:solidFill>
                  <a:schemeClr val="bg1"/>
                </a:solidFill>
              </a:rPr>
              <a:t>Application</a:t>
            </a:r>
          </a:p>
        </p:txBody>
      </p:sp>
      <p:sp>
        <p:nvSpPr>
          <p:cNvPr id="24" name="CasellaDiTesto 6">
            <a:extLst>
              <a:ext uri="{FF2B5EF4-FFF2-40B4-BE49-F238E27FC236}">
                <a16:creationId xmlns:a16="http://schemas.microsoft.com/office/drawing/2014/main" id="{1C67A0F4-A104-45C6-AE39-4A2F7B837035}"/>
              </a:ext>
            </a:extLst>
          </p:cNvPr>
          <p:cNvSpPr txBox="1"/>
          <p:nvPr/>
        </p:nvSpPr>
        <p:spPr>
          <a:xfrm>
            <a:off x="6958170" y="2784498"/>
            <a:ext cx="1190472" cy="258734"/>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1200" dirty="0">
                <a:solidFill>
                  <a:schemeClr val="bg1"/>
                </a:solidFill>
              </a:rPr>
              <a:t>SP</a:t>
            </a:r>
          </a:p>
        </p:txBody>
      </p:sp>
      <p:sp>
        <p:nvSpPr>
          <p:cNvPr id="25" name="CasellaDiTesto 6">
            <a:extLst>
              <a:ext uri="{FF2B5EF4-FFF2-40B4-BE49-F238E27FC236}">
                <a16:creationId xmlns:a16="http://schemas.microsoft.com/office/drawing/2014/main" id="{E069D174-66E1-4879-9C08-A61CBB3FD9BD}"/>
              </a:ext>
            </a:extLst>
          </p:cNvPr>
          <p:cNvSpPr txBox="1"/>
          <p:nvPr/>
        </p:nvSpPr>
        <p:spPr>
          <a:xfrm>
            <a:off x="6958170" y="3226143"/>
            <a:ext cx="1190472" cy="190287"/>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sz="1200">
                <a:solidFill>
                  <a:schemeClr val="bg1"/>
                </a:solidFill>
              </a:rPr>
              <a:t>DT</a:t>
            </a:r>
            <a:endParaRPr lang="en-US" sz="1200" dirty="0">
              <a:solidFill>
                <a:schemeClr val="bg1"/>
              </a:solidFill>
            </a:endParaRPr>
          </a:p>
        </p:txBody>
      </p:sp>
    </p:spTree>
    <p:extLst>
      <p:ext uri="{BB962C8B-B14F-4D97-AF65-F5344CB8AC3E}">
        <p14:creationId xmlns:p14="http://schemas.microsoft.com/office/powerpoint/2010/main" val="22129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illustrate the main components of a Linux-based embedded system</a:t>
            </a:r>
          </a:p>
          <a:p>
            <a:r>
              <a:rPr lang="en-US" dirty="0"/>
              <a:t>To analyze the bootstrap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solidFill>
                  <a:srgbClr val="128CAB"/>
                </a:solidFill>
              </a:rPr>
              <a:t>Kernel</a:t>
            </a:r>
          </a:p>
          <a:p>
            <a:r>
              <a:rPr lang="en-US" dirty="0"/>
              <a:t>Device tree</a:t>
            </a:r>
            <a:endParaRPr lang="en-US" dirty="0">
              <a:solidFill>
                <a:srgbClr val="128CAB"/>
              </a:solidFill>
            </a:endParaRPr>
          </a:p>
          <a:p>
            <a:r>
              <a:rPr lang="en-US" dirty="0"/>
              <a:t>System programs</a:t>
            </a:r>
          </a:p>
          <a:p>
            <a:r>
              <a:rPr lang="en-US" dirty="0"/>
              <a:t>Application</a:t>
            </a:r>
          </a:p>
          <a:p>
            <a:r>
              <a:rPr lang="en-US" dirty="0"/>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42392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Linux Kernel is the software responsible for optimally managing the embedded system’s hardware resources.</a:t>
            </a:r>
          </a:p>
          <a:p>
            <a:r>
              <a:rPr lang="en-US" dirty="0"/>
              <a:t>It offers services such as:</a:t>
            </a:r>
            <a:endParaRPr lang="en-US" altLang="en-US" dirty="0">
              <a:ea typeface="ＭＳ Ｐゴシック" panose="020B0600070205080204" pitchFamily="34" charset="-128"/>
            </a:endParaRPr>
          </a:p>
          <a:p>
            <a:pPr lvl="1"/>
            <a:r>
              <a:rPr lang="en-US" dirty="0"/>
              <a:t>Process management</a:t>
            </a:r>
          </a:p>
          <a:p>
            <a:pPr lvl="1"/>
            <a:r>
              <a:rPr lang="en-US" dirty="0"/>
              <a:t>Process scheduling</a:t>
            </a:r>
          </a:p>
          <a:p>
            <a:pPr lvl="1"/>
            <a:r>
              <a:rPr lang="en-US" dirty="0"/>
              <a:t>Inter-process communication</a:t>
            </a:r>
          </a:p>
          <a:p>
            <a:pPr lvl="1"/>
            <a:r>
              <a:rPr lang="en-US" dirty="0"/>
              <a:t>Memory management</a:t>
            </a:r>
          </a:p>
          <a:p>
            <a:pPr lvl="1"/>
            <a:r>
              <a:rPr lang="en-US" dirty="0"/>
              <a:t>I/O management (device drivers)</a:t>
            </a:r>
          </a:p>
          <a:p>
            <a:pPr lvl="1"/>
            <a:r>
              <a:rPr lang="en-US" dirty="0"/>
              <a:t>File system </a:t>
            </a:r>
          </a:p>
          <a:p>
            <a:pPr lvl="1"/>
            <a:r>
              <a:rPr lang="en-US" dirty="0"/>
              <a:t>Networking</a:t>
            </a:r>
          </a:p>
          <a:p>
            <a:pPr lvl="1"/>
            <a:r>
              <a:rPr lang="en-US" dirty="0"/>
              <a:t>And more</a:t>
            </a:r>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FF98914A-7401-49EB-8427-F56C5732D296}"/>
              </a:ext>
            </a:extLst>
          </p:cNvPr>
          <p:cNvSpPr txBox="1"/>
          <p:nvPr/>
        </p:nvSpPr>
        <p:spPr>
          <a:xfrm>
            <a:off x="7626619" y="2536092"/>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6" name="CasellaDiTesto 6">
            <a:extLst>
              <a:ext uri="{FF2B5EF4-FFF2-40B4-BE49-F238E27FC236}">
                <a16:creationId xmlns:a16="http://schemas.microsoft.com/office/drawing/2014/main" id="{FF34DDF9-1A1E-4E5E-989E-ACC04780CB40}"/>
              </a:ext>
            </a:extLst>
          </p:cNvPr>
          <p:cNvSpPr txBox="1"/>
          <p:nvPr/>
        </p:nvSpPr>
        <p:spPr>
          <a:xfrm>
            <a:off x="7626619" y="2946222"/>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Process Management</a:t>
            </a:r>
            <a:endParaRPr lang="en-US" sz="2000" dirty="0">
              <a:solidFill>
                <a:schemeClr val="bg1"/>
              </a:solidFill>
            </a:endParaRPr>
          </a:p>
        </p:txBody>
      </p:sp>
      <p:sp>
        <p:nvSpPr>
          <p:cNvPr id="7" name="CasellaDiTesto 6">
            <a:extLst>
              <a:ext uri="{FF2B5EF4-FFF2-40B4-BE49-F238E27FC236}">
                <a16:creationId xmlns:a16="http://schemas.microsoft.com/office/drawing/2014/main" id="{09F8675D-E262-4A4B-8D2B-FFFA5C7C1AEF}"/>
              </a:ext>
            </a:extLst>
          </p:cNvPr>
          <p:cNvSpPr txBox="1"/>
          <p:nvPr/>
        </p:nvSpPr>
        <p:spPr>
          <a:xfrm>
            <a:off x="9454055" y="2946108"/>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Virtual File System</a:t>
            </a:r>
            <a:endParaRPr lang="en-US" sz="2000" dirty="0">
              <a:solidFill>
                <a:schemeClr val="bg1"/>
              </a:solidFill>
            </a:endParaRPr>
          </a:p>
        </p:txBody>
      </p:sp>
      <p:sp>
        <p:nvSpPr>
          <p:cNvPr id="8" name="CasellaDiTesto 6">
            <a:extLst>
              <a:ext uri="{FF2B5EF4-FFF2-40B4-BE49-F238E27FC236}">
                <a16:creationId xmlns:a16="http://schemas.microsoft.com/office/drawing/2014/main" id="{F3815EFF-D58B-4AEC-AACD-7CC48F0D0BB4}"/>
              </a:ext>
            </a:extLst>
          </p:cNvPr>
          <p:cNvSpPr txBox="1"/>
          <p:nvPr/>
        </p:nvSpPr>
        <p:spPr>
          <a:xfrm>
            <a:off x="76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9" name="CasellaDiTesto 6">
            <a:extLst>
              <a:ext uri="{FF2B5EF4-FFF2-40B4-BE49-F238E27FC236}">
                <a16:creationId xmlns:a16="http://schemas.microsoft.com/office/drawing/2014/main" id="{DC33C130-1CE8-4C6E-AABB-0292A9A1FA04}"/>
              </a:ext>
            </a:extLst>
          </p:cNvPr>
          <p:cNvSpPr txBox="1"/>
          <p:nvPr/>
        </p:nvSpPr>
        <p:spPr>
          <a:xfrm>
            <a:off x="94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10" name="CasellaDiTesto 6">
            <a:extLst>
              <a:ext uri="{FF2B5EF4-FFF2-40B4-BE49-F238E27FC236}">
                <a16:creationId xmlns:a16="http://schemas.microsoft.com/office/drawing/2014/main" id="{1E03FD5B-599D-4197-837C-CA8497ABE5B0}"/>
              </a:ext>
            </a:extLst>
          </p:cNvPr>
          <p:cNvSpPr txBox="1"/>
          <p:nvPr/>
        </p:nvSpPr>
        <p:spPr>
          <a:xfrm>
            <a:off x="7626619" y="4532828"/>
            <a:ext cx="3564000" cy="415588"/>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11" name="Rectangle 10">
            <a:extLst>
              <a:ext uri="{FF2B5EF4-FFF2-40B4-BE49-F238E27FC236}">
                <a16:creationId xmlns:a16="http://schemas.microsoft.com/office/drawing/2014/main" id="{46831D3D-1B24-43AC-A8A9-7CAE8D0DDEB7}"/>
              </a:ext>
            </a:extLst>
          </p:cNvPr>
          <p:cNvSpPr/>
          <p:nvPr/>
        </p:nvSpPr>
        <p:spPr>
          <a:xfrm>
            <a:off x="7465219" y="2414535"/>
            <a:ext cx="3886200" cy="266400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22D342-4C9F-4CA7-9619-95114608299A}"/>
              </a:ext>
            </a:extLst>
          </p:cNvPr>
          <p:cNvSpPr txBox="1"/>
          <p:nvPr/>
        </p:nvSpPr>
        <p:spPr>
          <a:xfrm rot="16200000">
            <a:off x="5907142" y="3162966"/>
            <a:ext cx="2430355" cy="914400"/>
          </a:xfrm>
          <a:prstGeom prst="rect">
            <a:avLst/>
          </a:prstGeom>
        </p:spPr>
        <p:txBody>
          <a:bodyPr vert="horz" wrap="none" lIns="0" tIns="0" rIns="0" bIns="0" rtlCol="0" anchor="t">
            <a:normAutofit/>
          </a:bodyPr>
          <a:lstStyle/>
          <a:p>
            <a:pPr algn="ctr"/>
            <a:r>
              <a:rPr lang="en-US" sz="2400" dirty="0">
                <a:solidFill>
                  <a:schemeClr val="accent1"/>
                </a:solidFill>
              </a:rPr>
              <a:t>Linux</a:t>
            </a:r>
            <a:br>
              <a:rPr lang="en-US" sz="2400" dirty="0">
                <a:solidFill>
                  <a:schemeClr val="accent1"/>
                </a:solidFill>
              </a:rPr>
            </a:br>
            <a:r>
              <a:rPr lang="en-US" sz="2400" dirty="0">
                <a:solidFill>
                  <a:schemeClr val="accent1"/>
                </a:solidFill>
              </a:rPr>
              <a:t>Kernel</a:t>
            </a:r>
          </a:p>
        </p:txBody>
      </p:sp>
    </p:spTree>
    <p:extLst>
      <p:ext uri="{BB962C8B-B14F-4D97-AF65-F5344CB8AC3E}">
        <p14:creationId xmlns:p14="http://schemas.microsoft.com/office/powerpoint/2010/main" val="413949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498610" cy="4086225"/>
          </a:xfrm>
        </p:spPr>
        <p:txBody>
          <a:bodyPr wrap="square" numCol="1" anchor="t" anchorCtr="0" compatLnSpc="1">
            <a:prstTxWarp prst="textNoShape">
              <a:avLst/>
            </a:prstTxWarp>
          </a:bodyPr>
          <a:lstStyle/>
          <a:p>
            <a:r>
              <a:rPr lang="en-US" dirty="0"/>
              <a:t>The Linux kernel adopts a </a:t>
            </a:r>
            <a:r>
              <a:rPr lang="en-US" dirty="0">
                <a:solidFill>
                  <a:srgbClr val="128CAB"/>
                </a:solidFill>
              </a:rPr>
              <a:t>layered operating system architecture</a:t>
            </a:r>
            <a:r>
              <a:rPr lang="en-US" dirty="0"/>
              <a:t>:</a:t>
            </a:r>
            <a:endParaRPr lang="en-US" altLang="en-US" dirty="0">
              <a:ea typeface="ＭＳ Ｐゴシック" panose="020B0600070205080204" pitchFamily="34" charset="-128"/>
            </a:endParaRPr>
          </a:p>
          <a:p>
            <a:pPr lvl="1"/>
            <a:r>
              <a:rPr lang="en-US" dirty="0"/>
              <a:t>The operating system is divided into two layers, one (</a:t>
            </a:r>
            <a:r>
              <a:rPr lang="en-US" dirty="0">
                <a:solidFill>
                  <a:srgbClr val="128CAB"/>
                </a:solidFill>
              </a:rPr>
              <a:t>user space</a:t>
            </a:r>
            <a:r>
              <a:rPr lang="en-US" dirty="0"/>
              <a:t>) built on top of the other (</a:t>
            </a:r>
            <a:r>
              <a:rPr lang="en-US" dirty="0">
                <a:solidFill>
                  <a:srgbClr val="128CAB"/>
                </a:solidFill>
              </a:rPr>
              <a:t>Kernel space</a:t>
            </a:r>
            <a:r>
              <a:rPr lang="en-US" dirty="0"/>
              <a:t>).</a:t>
            </a:r>
          </a:p>
          <a:p>
            <a:pPr lvl="1"/>
            <a:r>
              <a:rPr lang="en-US" dirty="0"/>
              <a:t>User space and Kernel space are </a:t>
            </a:r>
            <a:r>
              <a:rPr lang="en-US" dirty="0">
                <a:solidFill>
                  <a:srgbClr val="128CAB"/>
                </a:solidFill>
              </a:rPr>
              <a:t>different </a:t>
            </a:r>
            <a:r>
              <a:rPr lang="en-US" dirty="0"/>
              <a:t>address spaces.</a:t>
            </a:r>
          </a:p>
          <a:p>
            <a:pPr lvl="1"/>
            <a:r>
              <a:rPr lang="en-US" dirty="0"/>
              <a:t>Basic services are delivered by a single executable, </a:t>
            </a:r>
            <a:r>
              <a:rPr lang="en-US" dirty="0">
                <a:solidFill>
                  <a:srgbClr val="128CAB"/>
                </a:solidFill>
              </a:rPr>
              <a:t>monolithic Kernel.</a:t>
            </a:r>
            <a:endParaRPr lang="en-US" dirty="0"/>
          </a:p>
          <a:p>
            <a:pPr lvl="1"/>
            <a:r>
              <a:rPr lang="en-US" dirty="0"/>
              <a:t>Services can be extended at run-time through </a:t>
            </a:r>
            <a:r>
              <a:rPr lang="en-US" dirty="0">
                <a:solidFill>
                  <a:srgbClr val="128CAB"/>
                </a:solidFill>
              </a:rPr>
              <a:t>loadable Kernel modules</a:t>
            </a:r>
            <a:endParaRPr lang="en-US" altLang="en-US" dirty="0">
              <a:ea typeface="ＭＳ Ｐゴシック" panose="020B0600070205080204" pitchFamily="34" charset="-128"/>
            </a:endParaRPr>
          </a:p>
        </p:txBody>
      </p:sp>
      <p:sp>
        <p:nvSpPr>
          <p:cNvPr id="21" name="L-Shape 20">
            <a:extLst>
              <a:ext uri="{FF2B5EF4-FFF2-40B4-BE49-F238E27FC236}">
                <a16:creationId xmlns:a16="http://schemas.microsoft.com/office/drawing/2014/main" id="{8F11FD92-8DBC-43D8-A8DE-1D9AB74DE655}"/>
              </a:ext>
            </a:extLst>
          </p:cNvPr>
          <p:cNvSpPr/>
          <p:nvPr/>
        </p:nvSpPr>
        <p:spPr>
          <a:xfrm rot="5400000">
            <a:off x="8618197" y="2436473"/>
            <a:ext cx="2702040" cy="3721665"/>
          </a:xfrm>
          <a:prstGeom prst="corner">
            <a:avLst>
              <a:gd name="adj1" fmla="val 68823"/>
              <a:gd name="adj2" fmla="val 76528"/>
            </a:avLst>
          </a:prstGeom>
          <a:solidFill>
            <a:schemeClr val="bg1">
              <a:lumMod val="85000"/>
            </a:schemeClr>
          </a:solidFill>
          <a:ln w="28575">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CasellaDiTesto 8">
            <a:extLst>
              <a:ext uri="{FF2B5EF4-FFF2-40B4-BE49-F238E27FC236}">
                <a16:creationId xmlns:a16="http://schemas.microsoft.com/office/drawing/2014/main" id="{2F74589C-7CC2-4CFF-9804-D4C26FD11933}"/>
              </a:ext>
            </a:extLst>
          </p:cNvPr>
          <p:cNvSpPr txBox="1"/>
          <p:nvPr/>
        </p:nvSpPr>
        <p:spPr>
          <a:xfrm>
            <a:off x="8157632" y="1543800"/>
            <a:ext cx="3600000" cy="432000"/>
          </a:xfrm>
          <a:prstGeom prst="roundRect">
            <a:avLst>
              <a:gd name="adj" fmla="val 12593"/>
            </a:avLst>
          </a:prstGeom>
          <a:solidFill>
            <a:schemeClr val="accent1"/>
          </a:solidFill>
          <a:ln>
            <a:solidFill>
              <a:schemeClr val="tx1"/>
            </a:solidFill>
          </a:ln>
        </p:spPr>
        <p:txBody>
          <a:bodyPr wrap="square" rtlCol="0" anchor="ctr">
            <a:normAutofit fontScale="92500" lnSpcReduction="10000"/>
          </a:bodyPr>
          <a:lstStyle/>
          <a:p>
            <a:pPr algn="ctr"/>
            <a:r>
              <a:rPr lang="en-US" sz="2400" dirty="0">
                <a:solidFill>
                  <a:schemeClr val="bg1"/>
                </a:solidFill>
              </a:rPr>
              <a:t>Application</a:t>
            </a:r>
          </a:p>
        </p:txBody>
      </p:sp>
      <p:sp>
        <p:nvSpPr>
          <p:cNvPr id="23" name="CasellaDiTesto 6">
            <a:extLst>
              <a:ext uri="{FF2B5EF4-FFF2-40B4-BE49-F238E27FC236}">
                <a16:creationId xmlns:a16="http://schemas.microsoft.com/office/drawing/2014/main" id="{DF8D5D68-4D43-4329-A8E7-B09B7B09CE57}"/>
              </a:ext>
            </a:extLst>
          </p:cNvPr>
          <p:cNvSpPr txBox="1"/>
          <p:nvPr/>
        </p:nvSpPr>
        <p:spPr>
          <a:xfrm>
            <a:off x="8157632" y="2128200"/>
            <a:ext cx="3600000" cy="389045"/>
          </a:xfrm>
          <a:prstGeom prst="roundRect">
            <a:avLst>
              <a:gd name="adj" fmla="val 7167"/>
            </a:avLst>
          </a:prstGeom>
          <a:solidFill>
            <a:srgbClr val="00B050"/>
          </a:solidFill>
          <a:ln>
            <a:solidFill>
              <a:schemeClr val="tx1"/>
            </a:solidFill>
          </a:ln>
        </p:spPr>
        <p:txBody>
          <a:bodyPr wrap="square" rtlCol="0" anchor="ctr">
            <a:normAutofit fontScale="92500" lnSpcReduction="10000"/>
          </a:bodyPr>
          <a:lstStyle/>
          <a:p>
            <a:pPr algn="ctr"/>
            <a:r>
              <a:rPr lang="en-US" sz="2000" dirty="0">
                <a:solidFill>
                  <a:schemeClr val="bg1"/>
                </a:solidFill>
              </a:rPr>
              <a:t>System Programs</a:t>
            </a:r>
          </a:p>
        </p:txBody>
      </p:sp>
      <p:sp>
        <p:nvSpPr>
          <p:cNvPr id="24" name="CasellaDiTesto 6">
            <a:extLst>
              <a:ext uri="{FF2B5EF4-FFF2-40B4-BE49-F238E27FC236}">
                <a16:creationId xmlns:a16="http://schemas.microsoft.com/office/drawing/2014/main" id="{5A5EDA7A-6A24-473A-9983-55A4143D6737}"/>
              </a:ext>
            </a:extLst>
          </p:cNvPr>
          <p:cNvSpPr txBox="1"/>
          <p:nvPr/>
        </p:nvSpPr>
        <p:spPr>
          <a:xfrm>
            <a:off x="8157631" y="3018791"/>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25" name="CasellaDiTesto 6">
            <a:extLst>
              <a:ext uri="{FF2B5EF4-FFF2-40B4-BE49-F238E27FC236}">
                <a16:creationId xmlns:a16="http://schemas.microsoft.com/office/drawing/2014/main" id="{FC3558ED-5551-4314-ADC7-B572EC7777CF}"/>
              </a:ext>
            </a:extLst>
          </p:cNvPr>
          <p:cNvSpPr txBox="1"/>
          <p:nvPr/>
        </p:nvSpPr>
        <p:spPr>
          <a:xfrm>
            <a:off x="8157631" y="3428921"/>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Process Management</a:t>
            </a:r>
            <a:endParaRPr lang="en-US" sz="2000" dirty="0">
              <a:solidFill>
                <a:schemeClr val="bg1"/>
              </a:solidFill>
            </a:endParaRPr>
          </a:p>
        </p:txBody>
      </p:sp>
      <p:sp>
        <p:nvSpPr>
          <p:cNvPr id="26" name="CasellaDiTesto 6">
            <a:extLst>
              <a:ext uri="{FF2B5EF4-FFF2-40B4-BE49-F238E27FC236}">
                <a16:creationId xmlns:a16="http://schemas.microsoft.com/office/drawing/2014/main" id="{598F58F2-C8F1-43CA-912D-CE1AB4A580C4}"/>
              </a:ext>
            </a:extLst>
          </p:cNvPr>
          <p:cNvSpPr txBox="1"/>
          <p:nvPr/>
        </p:nvSpPr>
        <p:spPr>
          <a:xfrm>
            <a:off x="9985067" y="3428807"/>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Virtual File System</a:t>
            </a:r>
            <a:endParaRPr lang="en-US" sz="2000" dirty="0">
              <a:solidFill>
                <a:schemeClr val="bg1"/>
              </a:solidFill>
            </a:endParaRPr>
          </a:p>
        </p:txBody>
      </p:sp>
      <p:sp>
        <p:nvSpPr>
          <p:cNvPr id="27" name="CasellaDiTesto 6">
            <a:extLst>
              <a:ext uri="{FF2B5EF4-FFF2-40B4-BE49-F238E27FC236}">
                <a16:creationId xmlns:a16="http://schemas.microsoft.com/office/drawing/2014/main" id="{9C85E0A3-1A3D-4EEC-ACE9-E4E444FD7D93}"/>
              </a:ext>
            </a:extLst>
          </p:cNvPr>
          <p:cNvSpPr txBox="1"/>
          <p:nvPr/>
        </p:nvSpPr>
        <p:spPr>
          <a:xfrm>
            <a:off x="8157631" y="4222224"/>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28" name="CasellaDiTesto 6">
            <a:extLst>
              <a:ext uri="{FF2B5EF4-FFF2-40B4-BE49-F238E27FC236}">
                <a16:creationId xmlns:a16="http://schemas.microsoft.com/office/drawing/2014/main" id="{4C3EA755-A23F-442F-BCA4-6BABE3CD94D0}"/>
              </a:ext>
            </a:extLst>
          </p:cNvPr>
          <p:cNvSpPr txBox="1"/>
          <p:nvPr/>
        </p:nvSpPr>
        <p:spPr>
          <a:xfrm>
            <a:off x="9957631" y="4222224"/>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29" name="CasellaDiTesto 6">
            <a:extLst>
              <a:ext uri="{FF2B5EF4-FFF2-40B4-BE49-F238E27FC236}">
                <a16:creationId xmlns:a16="http://schemas.microsoft.com/office/drawing/2014/main" id="{39E26F6E-2175-4FF6-B998-95E1DAD2AC43}"/>
              </a:ext>
            </a:extLst>
          </p:cNvPr>
          <p:cNvSpPr txBox="1"/>
          <p:nvPr/>
        </p:nvSpPr>
        <p:spPr>
          <a:xfrm>
            <a:off x="8157631" y="5015527"/>
            <a:ext cx="1764000" cy="415588"/>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30" name="Rectangle 29">
            <a:extLst>
              <a:ext uri="{FF2B5EF4-FFF2-40B4-BE49-F238E27FC236}">
                <a16:creationId xmlns:a16="http://schemas.microsoft.com/office/drawing/2014/main" id="{5854B902-D6C8-4364-BE1C-3B93B87A975A}"/>
              </a:ext>
            </a:extLst>
          </p:cNvPr>
          <p:cNvSpPr/>
          <p:nvPr/>
        </p:nvSpPr>
        <p:spPr>
          <a:xfrm>
            <a:off x="7877161" y="2768642"/>
            <a:ext cx="4162438" cy="335135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31D13-C424-4A01-BF3F-BA9AF5B3D782}"/>
              </a:ext>
            </a:extLst>
          </p:cNvPr>
          <p:cNvSpPr/>
          <p:nvPr/>
        </p:nvSpPr>
        <p:spPr>
          <a:xfrm>
            <a:off x="7877161" y="1440000"/>
            <a:ext cx="4162438" cy="1204086"/>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92376EE-F033-4A49-896A-FC78CBE2C17A}"/>
              </a:ext>
            </a:extLst>
          </p:cNvPr>
          <p:cNvSpPr txBox="1"/>
          <p:nvPr/>
        </p:nvSpPr>
        <p:spPr>
          <a:xfrm rot="16200000">
            <a:off x="6365912" y="3744868"/>
            <a:ext cx="2089062" cy="800099"/>
          </a:xfrm>
          <a:prstGeom prst="rect">
            <a:avLst/>
          </a:prstGeom>
        </p:spPr>
        <p:txBody>
          <a:bodyPr vert="horz" wrap="none" lIns="0" tIns="0" rIns="0" bIns="0" rtlCol="0" anchor="t">
            <a:normAutofit/>
          </a:bodyPr>
          <a:lstStyle/>
          <a:p>
            <a:pPr algn="ctr"/>
            <a:r>
              <a:rPr lang="en-US" sz="2400" dirty="0">
                <a:solidFill>
                  <a:schemeClr val="accent1"/>
                </a:solidFill>
              </a:rPr>
              <a:t>Kernel </a:t>
            </a:r>
            <a:br>
              <a:rPr lang="en-US" sz="2400" dirty="0">
                <a:solidFill>
                  <a:schemeClr val="accent1"/>
                </a:solidFill>
              </a:rPr>
            </a:br>
            <a:r>
              <a:rPr lang="en-US" sz="2400" dirty="0">
                <a:solidFill>
                  <a:schemeClr val="accent1"/>
                </a:solidFill>
              </a:rPr>
              <a:t>Space</a:t>
            </a:r>
          </a:p>
        </p:txBody>
      </p:sp>
      <p:sp>
        <p:nvSpPr>
          <p:cNvPr id="33" name="TextBox 32">
            <a:extLst>
              <a:ext uri="{FF2B5EF4-FFF2-40B4-BE49-F238E27FC236}">
                <a16:creationId xmlns:a16="http://schemas.microsoft.com/office/drawing/2014/main" id="{38555D65-352C-473B-9051-F9EAA2E575E2}"/>
              </a:ext>
            </a:extLst>
          </p:cNvPr>
          <p:cNvSpPr txBox="1"/>
          <p:nvPr/>
        </p:nvSpPr>
        <p:spPr>
          <a:xfrm rot="16200000">
            <a:off x="6365912" y="1641993"/>
            <a:ext cx="2089062" cy="800099"/>
          </a:xfrm>
          <a:prstGeom prst="rect">
            <a:avLst/>
          </a:prstGeom>
        </p:spPr>
        <p:txBody>
          <a:bodyPr vert="horz" wrap="none" lIns="0" tIns="0" rIns="0" bIns="0" rtlCol="0" anchor="t">
            <a:normAutofit/>
          </a:bodyPr>
          <a:lstStyle/>
          <a:p>
            <a:pPr algn="ctr"/>
            <a:r>
              <a:rPr lang="en-US" sz="2400" dirty="0">
                <a:solidFill>
                  <a:schemeClr val="accent1"/>
                </a:solidFill>
              </a:rPr>
              <a:t>User</a:t>
            </a:r>
            <a:br>
              <a:rPr lang="en-US" sz="2400" dirty="0">
                <a:solidFill>
                  <a:schemeClr val="accent1"/>
                </a:solidFill>
              </a:rPr>
            </a:br>
            <a:r>
              <a:rPr lang="en-US" sz="2400" dirty="0">
                <a:solidFill>
                  <a:schemeClr val="accent1"/>
                </a:solidFill>
              </a:rPr>
              <a:t>Space</a:t>
            </a:r>
          </a:p>
        </p:txBody>
      </p:sp>
      <p:sp>
        <p:nvSpPr>
          <p:cNvPr id="34" name="CasellaDiTesto 6">
            <a:extLst>
              <a:ext uri="{FF2B5EF4-FFF2-40B4-BE49-F238E27FC236}">
                <a16:creationId xmlns:a16="http://schemas.microsoft.com/office/drawing/2014/main" id="{4FA03D27-F672-4EEF-AFC6-A4208C1E2E01}"/>
              </a:ext>
            </a:extLst>
          </p:cNvPr>
          <p:cNvSpPr txBox="1"/>
          <p:nvPr/>
        </p:nvSpPr>
        <p:spPr>
          <a:xfrm>
            <a:off x="10015047" y="5050556"/>
            <a:ext cx="1736564" cy="735270"/>
          </a:xfrm>
          <a:prstGeom prst="roundRect">
            <a:avLst>
              <a:gd name="adj" fmla="val 7167"/>
            </a:avLst>
          </a:prstGeom>
          <a:solidFill>
            <a:srgbClr val="7030A0"/>
          </a:solidFill>
          <a:ln>
            <a:solidFill>
              <a:schemeClr val="tx1"/>
            </a:solidFill>
          </a:ln>
        </p:spPr>
        <p:txBody>
          <a:bodyPr wrap="square" rtlCol="0" anchor="ctr">
            <a:spAutoFit/>
          </a:bodyPr>
          <a:lstStyle/>
          <a:p>
            <a:pPr algn="ctr"/>
            <a:r>
              <a:rPr lang="en-US" sz="2000" dirty="0">
                <a:solidFill>
                  <a:schemeClr val="bg1"/>
                </a:solidFill>
              </a:rPr>
              <a:t>Loadable Module</a:t>
            </a:r>
          </a:p>
        </p:txBody>
      </p:sp>
      <p:sp>
        <p:nvSpPr>
          <p:cNvPr id="35" name="TextBox 34">
            <a:extLst>
              <a:ext uri="{FF2B5EF4-FFF2-40B4-BE49-F238E27FC236}">
                <a16:creationId xmlns:a16="http://schemas.microsoft.com/office/drawing/2014/main" id="{B607C727-100D-42CB-92A7-14495C717788}"/>
              </a:ext>
            </a:extLst>
          </p:cNvPr>
          <p:cNvSpPr txBox="1"/>
          <p:nvPr/>
        </p:nvSpPr>
        <p:spPr>
          <a:xfrm>
            <a:off x="6467993" y="6400800"/>
            <a:ext cx="1671638" cy="247200"/>
          </a:xfrm>
          <a:prstGeom prst="rect">
            <a:avLst/>
          </a:prstGeom>
        </p:spPr>
        <p:txBody>
          <a:bodyPr vert="horz" wrap="none" lIns="0" tIns="0" rIns="0" bIns="0" rtlCol="0" anchor="t">
            <a:normAutofit lnSpcReduction="10000"/>
          </a:bodyPr>
          <a:lstStyle/>
          <a:p>
            <a:r>
              <a:rPr lang="en-US"/>
              <a:t>Monolithic kernel</a:t>
            </a:r>
            <a:endParaRPr lang="en-US" dirty="0"/>
          </a:p>
        </p:txBody>
      </p:sp>
      <p:cxnSp>
        <p:nvCxnSpPr>
          <p:cNvPr id="36" name="Straight Connector 35">
            <a:extLst>
              <a:ext uri="{FF2B5EF4-FFF2-40B4-BE49-F238E27FC236}">
                <a16:creationId xmlns:a16="http://schemas.microsoft.com/office/drawing/2014/main" id="{B16422D8-5BC2-4EF9-AAAD-BB0538D80D1E}"/>
              </a:ext>
            </a:extLst>
          </p:cNvPr>
          <p:cNvCxnSpPr>
            <a:cxnSpLocks/>
            <a:stCxn id="35" idx="0"/>
          </p:cNvCxnSpPr>
          <p:nvPr/>
        </p:nvCxnSpPr>
        <p:spPr>
          <a:xfrm flipV="1">
            <a:off x="7303812" y="5648326"/>
            <a:ext cx="804572" cy="752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67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L-Shape 40">
            <a:extLst>
              <a:ext uri="{FF2B5EF4-FFF2-40B4-BE49-F238E27FC236}">
                <a16:creationId xmlns:a16="http://schemas.microsoft.com/office/drawing/2014/main" id="{5350DCB9-5556-4DD7-A341-C08E709B7993}"/>
              </a:ext>
            </a:extLst>
          </p:cNvPr>
          <p:cNvSpPr/>
          <p:nvPr/>
        </p:nvSpPr>
        <p:spPr>
          <a:xfrm rot="5400000">
            <a:off x="8618197" y="2436473"/>
            <a:ext cx="2702040" cy="3721665"/>
          </a:xfrm>
          <a:prstGeom prst="corner">
            <a:avLst>
              <a:gd name="adj1" fmla="val 68823"/>
              <a:gd name="adj2" fmla="val 76528"/>
            </a:avLst>
          </a:prstGeom>
          <a:solidFill>
            <a:schemeClr val="bg1">
              <a:lumMod val="85000"/>
            </a:schemeClr>
          </a:solidFill>
          <a:ln w="28575">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CasellaDiTesto 8">
            <a:extLst>
              <a:ext uri="{FF2B5EF4-FFF2-40B4-BE49-F238E27FC236}">
                <a16:creationId xmlns:a16="http://schemas.microsoft.com/office/drawing/2014/main" id="{8120A824-2486-404F-A1E8-E4CCDB86D5B3}"/>
              </a:ext>
            </a:extLst>
          </p:cNvPr>
          <p:cNvSpPr txBox="1"/>
          <p:nvPr/>
        </p:nvSpPr>
        <p:spPr>
          <a:xfrm>
            <a:off x="8157632" y="1543800"/>
            <a:ext cx="3600000" cy="432000"/>
          </a:xfrm>
          <a:prstGeom prst="roundRect">
            <a:avLst>
              <a:gd name="adj" fmla="val 12593"/>
            </a:avLst>
          </a:prstGeom>
          <a:solidFill>
            <a:schemeClr val="accent1"/>
          </a:solidFill>
          <a:ln>
            <a:solidFill>
              <a:schemeClr val="tx1"/>
            </a:solidFill>
          </a:ln>
        </p:spPr>
        <p:txBody>
          <a:bodyPr wrap="square" rtlCol="0" anchor="ctr">
            <a:normAutofit fontScale="92500" lnSpcReduction="10000"/>
          </a:bodyPr>
          <a:lstStyle/>
          <a:p>
            <a:pPr algn="ctr"/>
            <a:r>
              <a:rPr lang="en-US" sz="2400" dirty="0">
                <a:solidFill>
                  <a:schemeClr val="bg1"/>
                </a:solidFill>
              </a:rPr>
              <a:t>Application</a:t>
            </a:r>
          </a:p>
        </p:txBody>
      </p:sp>
      <p:sp>
        <p:nvSpPr>
          <p:cNvPr id="43" name="CasellaDiTesto 6">
            <a:extLst>
              <a:ext uri="{FF2B5EF4-FFF2-40B4-BE49-F238E27FC236}">
                <a16:creationId xmlns:a16="http://schemas.microsoft.com/office/drawing/2014/main" id="{FDE06866-F8B1-4AD7-982B-CE0F9B52B21D}"/>
              </a:ext>
            </a:extLst>
          </p:cNvPr>
          <p:cNvSpPr txBox="1"/>
          <p:nvPr/>
        </p:nvSpPr>
        <p:spPr>
          <a:xfrm>
            <a:off x="8157632" y="2128200"/>
            <a:ext cx="3600000" cy="389045"/>
          </a:xfrm>
          <a:prstGeom prst="roundRect">
            <a:avLst>
              <a:gd name="adj" fmla="val 7167"/>
            </a:avLst>
          </a:prstGeom>
          <a:solidFill>
            <a:srgbClr val="00B050"/>
          </a:solidFill>
          <a:ln>
            <a:solidFill>
              <a:schemeClr val="tx1"/>
            </a:solidFill>
          </a:ln>
        </p:spPr>
        <p:txBody>
          <a:bodyPr wrap="square" rtlCol="0" anchor="ctr">
            <a:normAutofit fontScale="92500" lnSpcReduction="10000"/>
          </a:bodyPr>
          <a:lstStyle/>
          <a:p>
            <a:pPr algn="ctr"/>
            <a:r>
              <a:rPr lang="en-US" sz="2000" dirty="0">
                <a:solidFill>
                  <a:schemeClr val="bg1"/>
                </a:solidFill>
              </a:rPr>
              <a:t>System Programs</a:t>
            </a:r>
          </a:p>
        </p:txBody>
      </p:sp>
      <p:sp>
        <p:nvSpPr>
          <p:cNvPr id="44" name="CasellaDiTesto 6">
            <a:extLst>
              <a:ext uri="{FF2B5EF4-FFF2-40B4-BE49-F238E27FC236}">
                <a16:creationId xmlns:a16="http://schemas.microsoft.com/office/drawing/2014/main" id="{209BDC0B-0765-4736-B505-817679018D4D}"/>
              </a:ext>
            </a:extLst>
          </p:cNvPr>
          <p:cNvSpPr txBox="1"/>
          <p:nvPr/>
        </p:nvSpPr>
        <p:spPr>
          <a:xfrm>
            <a:off x="8157631" y="3018791"/>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45" name="CasellaDiTesto 6">
            <a:extLst>
              <a:ext uri="{FF2B5EF4-FFF2-40B4-BE49-F238E27FC236}">
                <a16:creationId xmlns:a16="http://schemas.microsoft.com/office/drawing/2014/main" id="{08CBD648-2D7A-48C8-A11F-35BFEEC9019A}"/>
              </a:ext>
            </a:extLst>
          </p:cNvPr>
          <p:cNvSpPr txBox="1"/>
          <p:nvPr/>
        </p:nvSpPr>
        <p:spPr>
          <a:xfrm>
            <a:off x="8157631" y="3428921"/>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Process Management</a:t>
            </a:r>
          </a:p>
        </p:txBody>
      </p:sp>
      <p:sp>
        <p:nvSpPr>
          <p:cNvPr id="46" name="CasellaDiTesto 6">
            <a:extLst>
              <a:ext uri="{FF2B5EF4-FFF2-40B4-BE49-F238E27FC236}">
                <a16:creationId xmlns:a16="http://schemas.microsoft.com/office/drawing/2014/main" id="{AE1DC6D2-3A95-458B-BAC1-ABC346097293}"/>
              </a:ext>
            </a:extLst>
          </p:cNvPr>
          <p:cNvSpPr txBox="1"/>
          <p:nvPr/>
        </p:nvSpPr>
        <p:spPr>
          <a:xfrm>
            <a:off x="9985067" y="3428807"/>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Virtual File System</a:t>
            </a:r>
            <a:endParaRPr lang="en-US" sz="2000" dirty="0">
              <a:solidFill>
                <a:schemeClr val="bg1"/>
              </a:solidFill>
            </a:endParaRPr>
          </a:p>
        </p:txBody>
      </p:sp>
      <p:sp>
        <p:nvSpPr>
          <p:cNvPr id="47" name="CasellaDiTesto 6">
            <a:extLst>
              <a:ext uri="{FF2B5EF4-FFF2-40B4-BE49-F238E27FC236}">
                <a16:creationId xmlns:a16="http://schemas.microsoft.com/office/drawing/2014/main" id="{67C769EC-2DBD-4539-8503-D1C369B156C8}"/>
              </a:ext>
            </a:extLst>
          </p:cNvPr>
          <p:cNvSpPr txBox="1"/>
          <p:nvPr/>
        </p:nvSpPr>
        <p:spPr>
          <a:xfrm>
            <a:off x="8157631" y="4222224"/>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48" name="CasellaDiTesto 6">
            <a:extLst>
              <a:ext uri="{FF2B5EF4-FFF2-40B4-BE49-F238E27FC236}">
                <a16:creationId xmlns:a16="http://schemas.microsoft.com/office/drawing/2014/main" id="{D8F858BF-73CC-4ED4-9B44-2B71F43CCBEA}"/>
              </a:ext>
            </a:extLst>
          </p:cNvPr>
          <p:cNvSpPr txBox="1"/>
          <p:nvPr/>
        </p:nvSpPr>
        <p:spPr>
          <a:xfrm>
            <a:off x="9957631" y="4222224"/>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49" name="CasellaDiTesto 6">
            <a:extLst>
              <a:ext uri="{FF2B5EF4-FFF2-40B4-BE49-F238E27FC236}">
                <a16:creationId xmlns:a16="http://schemas.microsoft.com/office/drawing/2014/main" id="{7F777E3A-F4E4-4A75-A9FB-3EBFFEAD5106}"/>
              </a:ext>
            </a:extLst>
          </p:cNvPr>
          <p:cNvSpPr txBox="1"/>
          <p:nvPr/>
        </p:nvSpPr>
        <p:spPr>
          <a:xfrm>
            <a:off x="8157631" y="5015527"/>
            <a:ext cx="1764000" cy="415588"/>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50" name="Rectangle 49">
            <a:extLst>
              <a:ext uri="{FF2B5EF4-FFF2-40B4-BE49-F238E27FC236}">
                <a16:creationId xmlns:a16="http://schemas.microsoft.com/office/drawing/2014/main" id="{469B4A05-0993-4DB8-B6D0-144EA255590D}"/>
              </a:ext>
            </a:extLst>
          </p:cNvPr>
          <p:cNvSpPr/>
          <p:nvPr/>
        </p:nvSpPr>
        <p:spPr>
          <a:xfrm>
            <a:off x="7877161" y="2768642"/>
            <a:ext cx="4162438" cy="335135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9194E76-DE17-4BE3-AD44-42DF06E62C62}"/>
              </a:ext>
            </a:extLst>
          </p:cNvPr>
          <p:cNvSpPr/>
          <p:nvPr/>
        </p:nvSpPr>
        <p:spPr>
          <a:xfrm>
            <a:off x="7877161" y="1440000"/>
            <a:ext cx="4162438" cy="1204086"/>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CCAEDCB-3089-4854-B08B-B9447E907CA3}"/>
              </a:ext>
            </a:extLst>
          </p:cNvPr>
          <p:cNvSpPr txBox="1"/>
          <p:nvPr/>
        </p:nvSpPr>
        <p:spPr>
          <a:xfrm rot="16200000">
            <a:off x="6365912" y="3744868"/>
            <a:ext cx="2089062" cy="800099"/>
          </a:xfrm>
          <a:prstGeom prst="rect">
            <a:avLst/>
          </a:prstGeom>
        </p:spPr>
        <p:txBody>
          <a:bodyPr vert="horz" wrap="none" lIns="0" tIns="0" rIns="0" bIns="0" rtlCol="0" anchor="t">
            <a:normAutofit/>
          </a:bodyPr>
          <a:lstStyle/>
          <a:p>
            <a:pPr algn="ctr"/>
            <a:r>
              <a:rPr lang="en-US" sz="2400" dirty="0">
                <a:solidFill>
                  <a:schemeClr val="accent1"/>
                </a:solidFill>
              </a:rPr>
              <a:t>Kernel </a:t>
            </a:r>
            <a:br>
              <a:rPr lang="en-US" sz="2400" dirty="0">
                <a:solidFill>
                  <a:schemeClr val="accent1"/>
                </a:solidFill>
              </a:rPr>
            </a:br>
            <a:r>
              <a:rPr lang="en-US" sz="2400" dirty="0">
                <a:solidFill>
                  <a:schemeClr val="accent1"/>
                </a:solidFill>
              </a:rPr>
              <a:t>Space</a:t>
            </a:r>
          </a:p>
        </p:txBody>
      </p:sp>
      <p:sp>
        <p:nvSpPr>
          <p:cNvPr id="53" name="TextBox 52">
            <a:extLst>
              <a:ext uri="{FF2B5EF4-FFF2-40B4-BE49-F238E27FC236}">
                <a16:creationId xmlns:a16="http://schemas.microsoft.com/office/drawing/2014/main" id="{AAAC19B2-709F-4A4B-B5EA-997CA7583AF9}"/>
              </a:ext>
            </a:extLst>
          </p:cNvPr>
          <p:cNvSpPr txBox="1"/>
          <p:nvPr/>
        </p:nvSpPr>
        <p:spPr>
          <a:xfrm rot="16200000">
            <a:off x="6365912" y="1641993"/>
            <a:ext cx="2089062" cy="800099"/>
          </a:xfrm>
          <a:prstGeom prst="rect">
            <a:avLst/>
          </a:prstGeom>
        </p:spPr>
        <p:txBody>
          <a:bodyPr vert="horz" wrap="none" lIns="0" tIns="0" rIns="0" bIns="0" rtlCol="0" anchor="t">
            <a:normAutofit/>
          </a:bodyPr>
          <a:lstStyle/>
          <a:p>
            <a:pPr algn="ctr"/>
            <a:r>
              <a:rPr lang="en-US" sz="2400" dirty="0">
                <a:solidFill>
                  <a:schemeClr val="accent1"/>
                </a:solidFill>
              </a:rPr>
              <a:t>User</a:t>
            </a:r>
            <a:br>
              <a:rPr lang="en-US" sz="2400" dirty="0">
                <a:solidFill>
                  <a:schemeClr val="accent1"/>
                </a:solidFill>
              </a:rPr>
            </a:br>
            <a:r>
              <a:rPr lang="en-US" sz="2400" dirty="0">
                <a:solidFill>
                  <a:schemeClr val="accent1"/>
                </a:solidFill>
              </a:rPr>
              <a:t>Space</a:t>
            </a:r>
          </a:p>
        </p:txBody>
      </p:sp>
      <p:sp>
        <p:nvSpPr>
          <p:cNvPr id="54" name="CasellaDiTesto 6">
            <a:extLst>
              <a:ext uri="{FF2B5EF4-FFF2-40B4-BE49-F238E27FC236}">
                <a16:creationId xmlns:a16="http://schemas.microsoft.com/office/drawing/2014/main" id="{95A4F1ED-1A18-47AF-AFDE-CD11EFD2BBA8}"/>
              </a:ext>
            </a:extLst>
          </p:cNvPr>
          <p:cNvSpPr txBox="1"/>
          <p:nvPr/>
        </p:nvSpPr>
        <p:spPr>
          <a:xfrm>
            <a:off x="10015047" y="5050556"/>
            <a:ext cx="1736564" cy="735270"/>
          </a:xfrm>
          <a:prstGeom prst="roundRect">
            <a:avLst>
              <a:gd name="adj" fmla="val 7167"/>
            </a:avLst>
          </a:prstGeom>
          <a:solidFill>
            <a:srgbClr val="7030A0"/>
          </a:solidFill>
          <a:ln>
            <a:solidFill>
              <a:schemeClr val="tx1"/>
            </a:solidFill>
          </a:ln>
        </p:spPr>
        <p:txBody>
          <a:bodyPr wrap="square" rtlCol="0" anchor="ctr">
            <a:spAutoFit/>
          </a:bodyPr>
          <a:lstStyle/>
          <a:p>
            <a:pPr algn="ctr"/>
            <a:r>
              <a:rPr lang="en-US" sz="2000" dirty="0">
                <a:solidFill>
                  <a:schemeClr val="bg1"/>
                </a:solidFill>
              </a:rPr>
              <a:t>Loadable Module</a:t>
            </a:r>
          </a:p>
        </p:txBody>
      </p:sp>
      <p:sp>
        <p:nvSpPr>
          <p:cNvPr id="55" name="TextBox 54">
            <a:extLst>
              <a:ext uri="{FF2B5EF4-FFF2-40B4-BE49-F238E27FC236}">
                <a16:creationId xmlns:a16="http://schemas.microsoft.com/office/drawing/2014/main" id="{785526D5-D7DC-4203-964E-41BCFE72C356}"/>
              </a:ext>
            </a:extLst>
          </p:cNvPr>
          <p:cNvSpPr txBox="1"/>
          <p:nvPr/>
        </p:nvSpPr>
        <p:spPr>
          <a:xfrm>
            <a:off x="6467993" y="6400800"/>
            <a:ext cx="1671638" cy="247200"/>
          </a:xfrm>
          <a:prstGeom prst="rect">
            <a:avLst/>
          </a:prstGeom>
        </p:spPr>
        <p:txBody>
          <a:bodyPr vert="horz" wrap="none" lIns="0" tIns="0" rIns="0" bIns="0" rtlCol="0" anchor="t">
            <a:normAutofit lnSpcReduction="10000"/>
          </a:bodyPr>
          <a:lstStyle/>
          <a:p>
            <a:r>
              <a:rPr lang="en-US"/>
              <a:t>Monolithic kernel</a:t>
            </a:r>
            <a:endParaRPr lang="en-US" dirty="0"/>
          </a:p>
        </p:txBody>
      </p:sp>
      <p:cxnSp>
        <p:nvCxnSpPr>
          <p:cNvPr id="56" name="Straight Connector 55">
            <a:extLst>
              <a:ext uri="{FF2B5EF4-FFF2-40B4-BE49-F238E27FC236}">
                <a16:creationId xmlns:a16="http://schemas.microsoft.com/office/drawing/2014/main" id="{36B7F823-E5C7-43BC-A8E3-899666EC5047}"/>
              </a:ext>
            </a:extLst>
          </p:cNvPr>
          <p:cNvCxnSpPr>
            <a:cxnSpLocks/>
            <a:stCxn id="55" idx="0"/>
          </p:cNvCxnSpPr>
          <p:nvPr/>
        </p:nvCxnSpPr>
        <p:spPr>
          <a:xfrm flipV="1">
            <a:off x="7303812" y="5648326"/>
            <a:ext cx="804572" cy="752474"/>
          </a:xfrm>
          <a:prstGeom prst="line">
            <a:avLst/>
          </a:prstGeom>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862432" cy="4086225"/>
          </a:xfrm>
        </p:spPr>
        <p:txBody>
          <a:bodyPr wrap="square" numCol="1" anchor="t" anchorCtr="0" compatLnSpc="1">
            <a:prstTxWarp prst="textNoShape">
              <a:avLst/>
            </a:prstTxWarp>
          </a:bodyPr>
          <a:lstStyle/>
          <a:p>
            <a:r>
              <a:rPr lang="en-US" dirty="0"/>
              <a:t>Advantage</a:t>
            </a:r>
            <a:endParaRPr lang="en-US" altLang="en-US" dirty="0">
              <a:ea typeface="ＭＳ Ｐゴシック" panose="020B0600070205080204" pitchFamily="34" charset="-128"/>
            </a:endParaRPr>
          </a:p>
          <a:p>
            <a:pPr lvl="1"/>
            <a:r>
              <a:rPr lang="en-US" dirty="0"/>
              <a:t>Good separation between application/system programs and kernel. Bugs in the user space do not corrupt the kernel.</a:t>
            </a:r>
          </a:p>
          <a:p>
            <a:r>
              <a:rPr lang="en-US" dirty="0"/>
              <a:t>Disadvantages</a:t>
            </a:r>
            <a:endParaRPr lang="en-US" altLang="en-US" dirty="0">
              <a:ea typeface="ＭＳ Ｐゴシック" panose="020B0600070205080204" pitchFamily="34" charset="-128"/>
            </a:endParaRPr>
          </a:p>
          <a:p>
            <a:pPr lvl="1"/>
            <a:r>
              <a:rPr lang="en-US" dirty="0"/>
              <a:t>Bugs in one Kernel component (e.g. a new device driver) can crash the whole system.</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21" name="10-Point Star 22">
            <a:extLst>
              <a:ext uri="{FF2B5EF4-FFF2-40B4-BE49-F238E27FC236}">
                <a16:creationId xmlns:a16="http://schemas.microsoft.com/office/drawing/2014/main" id="{6B7922C1-4A71-4F8D-9C7E-92EC4A35CC4C}"/>
              </a:ext>
            </a:extLst>
          </p:cNvPr>
          <p:cNvSpPr/>
          <p:nvPr/>
        </p:nvSpPr>
        <p:spPr bwMode="auto">
          <a:xfrm>
            <a:off x="8304939" y="1619320"/>
            <a:ext cx="288032" cy="288032"/>
          </a:xfrm>
          <a:prstGeom prst="star10">
            <a:avLst/>
          </a:prstGeom>
          <a:solidFill>
            <a:srgbClr val="FF0000"/>
          </a:solidFill>
          <a:ln w="9525" cap="flat" cmpd="sng" algn="ctr">
            <a:solidFill>
              <a:srgbClr val="FF0000"/>
            </a:solidFill>
            <a:prstDash val="solid"/>
            <a:round/>
            <a:headEnd type="none" w="med" len="med"/>
            <a:tailEnd type="none" w="med" len="med"/>
          </a:ln>
          <a:effectLst>
            <a:outerShdw blurRad="50800" dist="762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2" name="Freeform 23">
            <a:extLst>
              <a:ext uri="{FF2B5EF4-FFF2-40B4-BE49-F238E27FC236}">
                <a16:creationId xmlns:a16="http://schemas.microsoft.com/office/drawing/2014/main" id="{B9FD31C6-A37D-4DD3-92FF-D19A23945969}"/>
              </a:ext>
            </a:extLst>
          </p:cNvPr>
          <p:cNvSpPr/>
          <p:nvPr/>
        </p:nvSpPr>
        <p:spPr>
          <a:xfrm>
            <a:off x="8572500" y="1771650"/>
            <a:ext cx="1828800" cy="871727"/>
          </a:xfrm>
          <a:custGeom>
            <a:avLst/>
            <a:gdLst>
              <a:gd name="connsiteX0" fmla="*/ 0 w 1828800"/>
              <a:gd name="connsiteY0" fmla="*/ 0 h 871727"/>
              <a:gd name="connsiteX1" fmla="*/ 614363 w 1828800"/>
              <a:gd name="connsiteY1" fmla="*/ 871538 h 871727"/>
              <a:gd name="connsiteX2" fmla="*/ 1100138 w 1828800"/>
              <a:gd name="connsiteY2" fmla="*/ 85725 h 871727"/>
              <a:gd name="connsiteX3" fmla="*/ 1828800 w 1828800"/>
              <a:gd name="connsiteY3" fmla="*/ 857250 h 871727"/>
            </a:gdLst>
            <a:ahLst/>
            <a:cxnLst>
              <a:cxn ang="0">
                <a:pos x="connsiteX0" y="connsiteY0"/>
              </a:cxn>
              <a:cxn ang="0">
                <a:pos x="connsiteX1" y="connsiteY1"/>
              </a:cxn>
              <a:cxn ang="0">
                <a:pos x="connsiteX2" y="connsiteY2"/>
              </a:cxn>
              <a:cxn ang="0">
                <a:pos x="connsiteX3" y="connsiteY3"/>
              </a:cxn>
            </a:cxnLst>
            <a:rect l="l" t="t" r="r" b="b"/>
            <a:pathLst>
              <a:path w="1828800" h="871727">
                <a:moveTo>
                  <a:pt x="0" y="0"/>
                </a:moveTo>
                <a:cubicBezTo>
                  <a:pt x="215503" y="428625"/>
                  <a:pt x="431007" y="857250"/>
                  <a:pt x="614363" y="871538"/>
                </a:cubicBezTo>
                <a:cubicBezTo>
                  <a:pt x="797719" y="885826"/>
                  <a:pt x="897732" y="88106"/>
                  <a:pt x="1100138" y="85725"/>
                </a:cubicBezTo>
                <a:cubicBezTo>
                  <a:pt x="1302544" y="83344"/>
                  <a:pt x="1828800" y="857250"/>
                  <a:pt x="1828800" y="857250"/>
                </a:cubicBezTo>
              </a:path>
            </a:pathLst>
          </a:custGeom>
          <a:noFill/>
          <a:ln w="31750">
            <a:solidFill>
              <a:srgbClr val="FF0000"/>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10-Point Star 24">
            <a:extLst>
              <a:ext uri="{FF2B5EF4-FFF2-40B4-BE49-F238E27FC236}">
                <a16:creationId xmlns:a16="http://schemas.microsoft.com/office/drawing/2014/main" id="{1329C32A-3C40-4FE5-A15E-FDA21DBEF8B9}"/>
              </a:ext>
            </a:extLst>
          </p:cNvPr>
          <p:cNvSpPr/>
          <p:nvPr/>
        </p:nvSpPr>
        <p:spPr bwMode="auto">
          <a:xfrm>
            <a:off x="10029892" y="5223321"/>
            <a:ext cx="288032" cy="288032"/>
          </a:xfrm>
          <a:prstGeom prst="star10">
            <a:avLst/>
          </a:prstGeom>
          <a:solidFill>
            <a:srgbClr val="FF0000"/>
          </a:solidFill>
          <a:ln w="9525" cap="flat" cmpd="sng" algn="ctr">
            <a:solidFill>
              <a:srgbClr val="FF0000"/>
            </a:solidFill>
            <a:prstDash val="solid"/>
            <a:round/>
            <a:headEnd type="none" w="med" len="med"/>
            <a:tailEnd type="none" w="med" len="med"/>
          </a:ln>
          <a:effectLst>
            <a:outerShdw blurRad="50800" dist="762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4" name="Freeform 25">
            <a:extLst>
              <a:ext uri="{FF2B5EF4-FFF2-40B4-BE49-F238E27FC236}">
                <a16:creationId xmlns:a16="http://schemas.microsoft.com/office/drawing/2014/main" id="{F90F97AE-968E-4892-86D3-CC79EA5B7FAF}"/>
              </a:ext>
            </a:extLst>
          </p:cNvPr>
          <p:cNvSpPr/>
          <p:nvPr/>
        </p:nvSpPr>
        <p:spPr>
          <a:xfrm>
            <a:off x="9189485" y="1585912"/>
            <a:ext cx="2027592" cy="3840761"/>
          </a:xfrm>
          <a:custGeom>
            <a:avLst/>
            <a:gdLst>
              <a:gd name="connsiteX0" fmla="*/ 0 w 2373114"/>
              <a:gd name="connsiteY0" fmla="*/ 4200525 h 4200525"/>
              <a:gd name="connsiteX1" fmla="*/ 914400 w 2373114"/>
              <a:gd name="connsiteY1" fmla="*/ 3657600 h 4200525"/>
              <a:gd name="connsiteX2" fmla="*/ 442912 w 2373114"/>
              <a:gd name="connsiteY2" fmla="*/ 3000375 h 4200525"/>
              <a:gd name="connsiteX3" fmla="*/ 428625 w 2373114"/>
              <a:gd name="connsiteY3" fmla="*/ 2228850 h 4200525"/>
              <a:gd name="connsiteX4" fmla="*/ 1343025 w 2373114"/>
              <a:gd name="connsiteY4" fmla="*/ 2257425 h 4200525"/>
              <a:gd name="connsiteX5" fmla="*/ 1585912 w 2373114"/>
              <a:gd name="connsiteY5" fmla="*/ 2886075 h 4200525"/>
              <a:gd name="connsiteX6" fmla="*/ 2157412 w 2373114"/>
              <a:gd name="connsiteY6" fmla="*/ 2886075 h 4200525"/>
              <a:gd name="connsiteX7" fmla="*/ 2371725 w 2373114"/>
              <a:gd name="connsiteY7" fmla="*/ 1657350 h 4200525"/>
              <a:gd name="connsiteX8" fmla="*/ 2071687 w 2373114"/>
              <a:gd name="connsiteY8" fmla="*/ 814387 h 4200525"/>
              <a:gd name="connsiteX9" fmla="*/ 1543050 w 2373114"/>
              <a:gd name="connsiteY9" fmla="*/ 0 h 4200525"/>
              <a:gd name="connsiteX0" fmla="*/ 958622 w 2027592"/>
              <a:gd name="connsiteY0" fmla="*/ 3930702 h 3930702"/>
              <a:gd name="connsiteX1" fmla="*/ 568878 w 2027592"/>
              <a:gd name="connsiteY1" fmla="*/ 3657600 h 3930702"/>
              <a:gd name="connsiteX2" fmla="*/ 97390 w 2027592"/>
              <a:gd name="connsiteY2" fmla="*/ 3000375 h 3930702"/>
              <a:gd name="connsiteX3" fmla="*/ 83103 w 2027592"/>
              <a:gd name="connsiteY3" fmla="*/ 2228850 h 3930702"/>
              <a:gd name="connsiteX4" fmla="*/ 997503 w 2027592"/>
              <a:gd name="connsiteY4" fmla="*/ 2257425 h 3930702"/>
              <a:gd name="connsiteX5" fmla="*/ 1240390 w 2027592"/>
              <a:gd name="connsiteY5" fmla="*/ 2886075 h 3930702"/>
              <a:gd name="connsiteX6" fmla="*/ 1811890 w 2027592"/>
              <a:gd name="connsiteY6" fmla="*/ 2886075 h 3930702"/>
              <a:gd name="connsiteX7" fmla="*/ 2026203 w 2027592"/>
              <a:gd name="connsiteY7" fmla="*/ 1657350 h 3930702"/>
              <a:gd name="connsiteX8" fmla="*/ 1726165 w 2027592"/>
              <a:gd name="connsiteY8" fmla="*/ 814387 h 3930702"/>
              <a:gd name="connsiteX9" fmla="*/ 1197528 w 2027592"/>
              <a:gd name="connsiteY9" fmla="*/ 0 h 3930702"/>
              <a:gd name="connsiteX0" fmla="*/ 958622 w 2027592"/>
              <a:gd name="connsiteY0" fmla="*/ 3930702 h 3930702"/>
              <a:gd name="connsiteX1" fmla="*/ 568878 w 2027592"/>
              <a:gd name="connsiteY1" fmla="*/ 3657600 h 3930702"/>
              <a:gd name="connsiteX2" fmla="*/ 97390 w 2027592"/>
              <a:gd name="connsiteY2" fmla="*/ 3000375 h 3930702"/>
              <a:gd name="connsiteX3" fmla="*/ 83103 w 2027592"/>
              <a:gd name="connsiteY3" fmla="*/ 2228850 h 3930702"/>
              <a:gd name="connsiteX4" fmla="*/ 997503 w 2027592"/>
              <a:gd name="connsiteY4" fmla="*/ 2257425 h 3930702"/>
              <a:gd name="connsiteX5" fmla="*/ 1240390 w 2027592"/>
              <a:gd name="connsiteY5" fmla="*/ 2886075 h 3930702"/>
              <a:gd name="connsiteX6" fmla="*/ 1811890 w 2027592"/>
              <a:gd name="connsiteY6" fmla="*/ 2886075 h 3930702"/>
              <a:gd name="connsiteX7" fmla="*/ 2026203 w 2027592"/>
              <a:gd name="connsiteY7" fmla="*/ 1657350 h 3930702"/>
              <a:gd name="connsiteX8" fmla="*/ 1726165 w 2027592"/>
              <a:gd name="connsiteY8" fmla="*/ 814387 h 3930702"/>
              <a:gd name="connsiteX9" fmla="*/ 1197528 w 2027592"/>
              <a:gd name="connsiteY9" fmla="*/ 0 h 3930702"/>
              <a:gd name="connsiteX0" fmla="*/ 1468288 w 2027592"/>
              <a:gd name="connsiteY0" fmla="*/ 3825771 h 3825771"/>
              <a:gd name="connsiteX1" fmla="*/ 568878 w 2027592"/>
              <a:gd name="connsiteY1" fmla="*/ 3657600 h 3825771"/>
              <a:gd name="connsiteX2" fmla="*/ 97390 w 2027592"/>
              <a:gd name="connsiteY2" fmla="*/ 3000375 h 3825771"/>
              <a:gd name="connsiteX3" fmla="*/ 83103 w 2027592"/>
              <a:gd name="connsiteY3" fmla="*/ 2228850 h 3825771"/>
              <a:gd name="connsiteX4" fmla="*/ 997503 w 2027592"/>
              <a:gd name="connsiteY4" fmla="*/ 2257425 h 3825771"/>
              <a:gd name="connsiteX5" fmla="*/ 1240390 w 2027592"/>
              <a:gd name="connsiteY5" fmla="*/ 2886075 h 3825771"/>
              <a:gd name="connsiteX6" fmla="*/ 1811890 w 2027592"/>
              <a:gd name="connsiteY6" fmla="*/ 2886075 h 3825771"/>
              <a:gd name="connsiteX7" fmla="*/ 2026203 w 2027592"/>
              <a:gd name="connsiteY7" fmla="*/ 1657350 h 3825771"/>
              <a:gd name="connsiteX8" fmla="*/ 1726165 w 2027592"/>
              <a:gd name="connsiteY8" fmla="*/ 814387 h 3825771"/>
              <a:gd name="connsiteX9" fmla="*/ 1197528 w 2027592"/>
              <a:gd name="connsiteY9" fmla="*/ 0 h 3825771"/>
              <a:gd name="connsiteX0" fmla="*/ 1048563 w 2027592"/>
              <a:gd name="connsiteY0" fmla="*/ 3840761 h 3840761"/>
              <a:gd name="connsiteX1" fmla="*/ 568878 w 2027592"/>
              <a:gd name="connsiteY1" fmla="*/ 3657600 h 3840761"/>
              <a:gd name="connsiteX2" fmla="*/ 97390 w 2027592"/>
              <a:gd name="connsiteY2" fmla="*/ 3000375 h 3840761"/>
              <a:gd name="connsiteX3" fmla="*/ 83103 w 2027592"/>
              <a:gd name="connsiteY3" fmla="*/ 2228850 h 3840761"/>
              <a:gd name="connsiteX4" fmla="*/ 997503 w 2027592"/>
              <a:gd name="connsiteY4" fmla="*/ 2257425 h 3840761"/>
              <a:gd name="connsiteX5" fmla="*/ 1240390 w 2027592"/>
              <a:gd name="connsiteY5" fmla="*/ 2886075 h 3840761"/>
              <a:gd name="connsiteX6" fmla="*/ 1811890 w 2027592"/>
              <a:gd name="connsiteY6" fmla="*/ 2886075 h 3840761"/>
              <a:gd name="connsiteX7" fmla="*/ 2026203 w 2027592"/>
              <a:gd name="connsiteY7" fmla="*/ 1657350 h 3840761"/>
              <a:gd name="connsiteX8" fmla="*/ 1726165 w 2027592"/>
              <a:gd name="connsiteY8" fmla="*/ 814387 h 3840761"/>
              <a:gd name="connsiteX9" fmla="*/ 1197528 w 2027592"/>
              <a:gd name="connsiteY9" fmla="*/ 0 h 38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27592" h="3840761">
                <a:moveTo>
                  <a:pt x="1048563" y="3840761"/>
                </a:moveTo>
                <a:cubicBezTo>
                  <a:pt x="869247" y="3789232"/>
                  <a:pt x="727407" y="3797664"/>
                  <a:pt x="568878" y="3657600"/>
                </a:cubicBezTo>
                <a:cubicBezTo>
                  <a:pt x="410349" y="3517536"/>
                  <a:pt x="178353" y="3238500"/>
                  <a:pt x="97390" y="3000375"/>
                </a:cubicBezTo>
                <a:cubicBezTo>
                  <a:pt x="16428" y="2762250"/>
                  <a:pt x="-66916" y="2352675"/>
                  <a:pt x="83103" y="2228850"/>
                </a:cubicBezTo>
                <a:cubicBezTo>
                  <a:pt x="233122" y="2105025"/>
                  <a:pt x="804622" y="2147888"/>
                  <a:pt x="997503" y="2257425"/>
                </a:cubicBezTo>
                <a:cubicBezTo>
                  <a:pt x="1190384" y="2366962"/>
                  <a:pt x="1104659" y="2781300"/>
                  <a:pt x="1240390" y="2886075"/>
                </a:cubicBezTo>
                <a:cubicBezTo>
                  <a:pt x="1376121" y="2990850"/>
                  <a:pt x="1680921" y="3090862"/>
                  <a:pt x="1811890" y="2886075"/>
                </a:cubicBezTo>
                <a:cubicBezTo>
                  <a:pt x="1942859" y="2681288"/>
                  <a:pt x="2040490" y="2002631"/>
                  <a:pt x="2026203" y="1657350"/>
                </a:cubicBezTo>
                <a:cubicBezTo>
                  <a:pt x="2011916" y="1312069"/>
                  <a:pt x="1864278" y="1090612"/>
                  <a:pt x="1726165" y="814387"/>
                </a:cubicBezTo>
                <a:cubicBezTo>
                  <a:pt x="1588053" y="538162"/>
                  <a:pt x="1197528" y="0"/>
                  <a:pt x="1197528" y="0"/>
                </a:cubicBezTo>
              </a:path>
            </a:pathLst>
          </a:custGeom>
          <a:noFill/>
          <a:ln w="31750">
            <a:solidFill>
              <a:srgbClr val="FF0000"/>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343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t>Kernel</a:t>
            </a:r>
          </a:p>
          <a:p>
            <a:r>
              <a:rPr lang="en-US" dirty="0">
                <a:solidFill>
                  <a:srgbClr val="128CAB"/>
                </a:solidFill>
              </a:rPr>
              <a:t>Device tree</a:t>
            </a:r>
            <a:endParaRPr lang="en-US" dirty="0"/>
          </a:p>
          <a:p>
            <a:r>
              <a:rPr lang="en-US" dirty="0"/>
              <a:t>System programs</a:t>
            </a:r>
          </a:p>
          <a:p>
            <a:r>
              <a:rPr lang="en-US" dirty="0"/>
              <a:t>Application</a:t>
            </a:r>
          </a:p>
          <a:p>
            <a:r>
              <a:rPr lang="en-US" dirty="0"/>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8470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manage hardware resources, the Kernel must know which resources are available in the embedded system (i.e. the </a:t>
            </a:r>
            <a:r>
              <a:rPr lang="en-US" dirty="0">
                <a:solidFill>
                  <a:srgbClr val="128CAB"/>
                </a:solidFill>
              </a:rPr>
              <a:t>hardware description</a:t>
            </a:r>
            <a:r>
              <a:rPr lang="en-US" dirty="0"/>
              <a:t>: I/O devices, memory, </a:t>
            </a:r>
            <a:r>
              <a:rPr lang="en-US" dirty="0" err="1"/>
              <a:t>etc</a:t>
            </a:r>
            <a:r>
              <a:rPr lang="en-US" dirty="0"/>
              <a:t>).</a:t>
            </a:r>
            <a:endParaRPr lang="is-IS" dirty="0"/>
          </a:p>
          <a:p>
            <a:r>
              <a:rPr lang="is-IS" dirty="0"/>
              <a:t>There are two ways to provide this information to the Kernel:</a:t>
            </a:r>
            <a:endParaRPr lang="en-US" altLang="en-US" dirty="0">
              <a:ea typeface="ＭＳ Ｐゴシック" panose="020B0600070205080204" pitchFamily="34" charset="-128"/>
            </a:endParaRPr>
          </a:p>
          <a:p>
            <a:pPr lvl="1"/>
            <a:r>
              <a:rPr lang="en-US" dirty="0">
                <a:solidFill>
                  <a:srgbClr val="128CAB"/>
                </a:solidFill>
              </a:rPr>
              <a:t>Hardcode </a:t>
            </a:r>
            <a:r>
              <a:rPr lang="en-US" dirty="0"/>
              <a:t>it into the Kernel binary code. Each modification to the hardware definition requires recompiling the source code.</a:t>
            </a:r>
          </a:p>
          <a:p>
            <a:pPr lvl="1"/>
            <a:r>
              <a:rPr lang="en-US" dirty="0"/>
              <a:t>Provide it to the Kernel when the bootloader uses a binary file, the </a:t>
            </a:r>
            <a:r>
              <a:rPr lang="en-US" dirty="0">
                <a:solidFill>
                  <a:srgbClr val="128CAB"/>
                </a:solidFill>
              </a:rPr>
              <a:t>device tree blob.</a:t>
            </a:r>
            <a:endParaRPr lang="en-US" altLang="en-US" dirty="0">
              <a:ea typeface="ＭＳ Ｐゴシック" panose="020B0600070205080204" pitchFamily="34" charset="-128"/>
            </a:endParaRPr>
          </a:p>
          <a:p>
            <a:r>
              <a:rPr lang="en-US" dirty="0"/>
              <a:t>A device tree blob (</a:t>
            </a:r>
            <a:r>
              <a:rPr lang="en-US" dirty="0" err="1"/>
              <a:t>DTB</a:t>
            </a:r>
            <a:r>
              <a:rPr lang="en-US" dirty="0"/>
              <a:t>) file is produced from a device tree source (DTS).</a:t>
            </a:r>
            <a:endParaRPr lang="en-US" altLang="en-US" dirty="0">
              <a:ea typeface="ＭＳ Ｐゴシック" panose="020B0600070205080204" pitchFamily="34" charset="-128"/>
            </a:endParaRPr>
          </a:p>
          <a:p>
            <a:pPr lvl="1"/>
            <a:r>
              <a:rPr lang="en-US" dirty="0"/>
              <a:t>A hardware definition can be changed more easily as only DTS recompilation is needed.</a:t>
            </a:r>
          </a:p>
          <a:p>
            <a:pPr lvl="1"/>
            <a:r>
              <a:rPr lang="en-US" dirty="0"/>
              <a:t>Kernel recompilation is not needed upon changes to the hardware definition. This is a </a:t>
            </a:r>
            <a:r>
              <a:rPr lang="en-US" dirty="0">
                <a:sym typeface="Wingdings"/>
              </a:rPr>
              <a:t>big time saver.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7425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t>Device tree</a:t>
            </a:r>
          </a:p>
          <a:p>
            <a:r>
              <a:rPr lang="en-US" dirty="0"/>
              <a:t>Kernel</a:t>
            </a:r>
          </a:p>
          <a:p>
            <a:r>
              <a:rPr lang="en-US" dirty="0">
                <a:solidFill>
                  <a:srgbClr val="128CAB"/>
                </a:solidFill>
              </a:rPr>
              <a:t>System programs</a:t>
            </a:r>
          </a:p>
          <a:p>
            <a:r>
              <a:rPr lang="en-US" dirty="0"/>
              <a:t>Application</a:t>
            </a:r>
          </a:p>
          <a:p>
            <a:r>
              <a:rPr lang="en-US" dirty="0"/>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0657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System Programs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System programs provide a convenient environment for program development and execution.</a:t>
            </a:r>
          </a:p>
          <a:p>
            <a:r>
              <a:rPr lang="en-US" dirty="0"/>
              <a:t>They</a:t>
            </a:r>
            <a:r>
              <a:rPr lang="en-US" dirty="0">
                <a:solidFill>
                  <a:srgbClr val="FF0000"/>
                </a:solidFill>
              </a:rPr>
              <a:t> </a:t>
            </a:r>
            <a:r>
              <a:rPr lang="en-US" dirty="0"/>
              <a:t>can be divided into:</a:t>
            </a:r>
            <a:endParaRPr lang="en-US" altLang="en-US" dirty="0">
              <a:ea typeface="ＭＳ Ｐゴシック" panose="020B0600070205080204" pitchFamily="34" charset="-128"/>
            </a:endParaRPr>
          </a:p>
          <a:p>
            <a:pPr lvl="1"/>
            <a:r>
              <a:rPr lang="en-US" dirty="0"/>
              <a:t>Status information</a:t>
            </a:r>
          </a:p>
          <a:p>
            <a:pPr lvl="1"/>
            <a:r>
              <a:rPr lang="en-US" dirty="0"/>
              <a:t>File modification</a:t>
            </a:r>
          </a:p>
          <a:p>
            <a:pPr lvl="1"/>
            <a:r>
              <a:rPr lang="en-US" dirty="0"/>
              <a:t>Programming language support</a:t>
            </a:r>
          </a:p>
          <a:p>
            <a:pPr lvl="1"/>
            <a:r>
              <a:rPr lang="en-US" dirty="0"/>
              <a:t>Program loading and execution</a:t>
            </a:r>
          </a:p>
          <a:p>
            <a:pPr lvl="1"/>
            <a:r>
              <a:rPr lang="en-US" dirty="0"/>
              <a:t>Communications</a:t>
            </a:r>
          </a:p>
          <a:p>
            <a:pPr lvl="1"/>
            <a:r>
              <a:rPr lang="en-US" dirty="0"/>
              <a:t>Application programs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61531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t>Device tree</a:t>
            </a:r>
          </a:p>
          <a:p>
            <a:r>
              <a:rPr lang="en-US" dirty="0"/>
              <a:t>Kernel</a:t>
            </a:r>
          </a:p>
          <a:p>
            <a:r>
              <a:rPr lang="en-US" dirty="0"/>
              <a:t>System programs</a:t>
            </a:r>
          </a:p>
          <a:p>
            <a:r>
              <a:rPr lang="en-US" dirty="0">
                <a:solidFill>
                  <a:srgbClr val="128CAB"/>
                </a:solidFill>
              </a:rPr>
              <a:t>Application</a:t>
            </a:r>
          </a:p>
          <a:p>
            <a:r>
              <a:rPr lang="en-US" dirty="0"/>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539490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Application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application is the software required to provide the end user service for which the embedded system was conceived.</a:t>
            </a:r>
          </a:p>
          <a:p>
            <a:r>
              <a:rPr lang="en-US" dirty="0"/>
              <a:t>Examples can be found in many different products:</a:t>
            </a:r>
            <a:endParaRPr lang="en-US" altLang="en-US" dirty="0">
              <a:ea typeface="ＭＳ Ｐゴシック" panose="020B0600070205080204" pitchFamily="34" charset="-128"/>
            </a:endParaRPr>
          </a:p>
          <a:p>
            <a:pPr lvl="1"/>
            <a:r>
              <a:rPr lang="en-US" dirty="0"/>
              <a:t>Network Attached Storage (NAS)</a:t>
            </a:r>
          </a:p>
          <a:p>
            <a:pPr lvl="1"/>
            <a:r>
              <a:rPr lang="en-US" dirty="0"/>
              <a:t>Network router</a:t>
            </a:r>
          </a:p>
          <a:p>
            <a:pPr lvl="1"/>
            <a:r>
              <a:rPr lang="en-US" dirty="0"/>
              <a:t>In-vehicle infotainment</a:t>
            </a:r>
          </a:p>
          <a:p>
            <a:pPr lvl="1"/>
            <a:r>
              <a:rPr lang="en-US" dirty="0"/>
              <a:t>Specialized lab equipment</a:t>
            </a:r>
          </a:p>
          <a:p>
            <a:pPr lvl="1"/>
            <a:r>
              <a:rPr lang="is-IS" dirty="0"/>
              <a:t>And more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354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t>Kernel</a:t>
            </a:r>
          </a:p>
          <a:p>
            <a:r>
              <a:rPr lang="en-US" dirty="0"/>
              <a:t>Device tree</a:t>
            </a:r>
          </a:p>
          <a:p>
            <a:r>
              <a:rPr lang="en-US" dirty="0"/>
              <a:t>System programs</a:t>
            </a:r>
          </a:p>
          <a:p>
            <a:r>
              <a:rPr lang="en-US" dirty="0"/>
              <a:t>Application</a:t>
            </a:r>
          </a:p>
          <a:p>
            <a:r>
              <a:rPr lang="en-US" dirty="0"/>
              <a:t>Root filesystem</a:t>
            </a:r>
          </a:p>
        </p:txBody>
      </p:sp>
    </p:spTree>
    <p:extLst>
      <p:ext uri="{BB962C8B-B14F-4D97-AF65-F5344CB8AC3E}">
        <p14:creationId xmlns:p14="http://schemas.microsoft.com/office/powerpoint/2010/main" val="3886792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Bootloader</a:t>
            </a:r>
          </a:p>
          <a:p>
            <a:r>
              <a:rPr lang="en-US" dirty="0"/>
              <a:t>Device tree</a:t>
            </a:r>
          </a:p>
          <a:p>
            <a:r>
              <a:rPr lang="en-US" dirty="0"/>
              <a:t>Kernel</a:t>
            </a:r>
          </a:p>
          <a:p>
            <a:r>
              <a:rPr lang="en-US" dirty="0"/>
              <a:t>System programs</a:t>
            </a:r>
          </a:p>
          <a:p>
            <a:r>
              <a:rPr lang="en-US" dirty="0"/>
              <a:t>Application</a:t>
            </a:r>
          </a:p>
          <a:p>
            <a:r>
              <a:rPr lang="en-US" dirty="0">
                <a:solidFill>
                  <a:srgbClr val="128CAB"/>
                </a:solidFill>
              </a:rPr>
              <a:t>Root filesystem</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459379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Root Filesystem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Linux Kernel needs a file system, called a </a:t>
            </a:r>
            <a:r>
              <a:rPr lang="en-US" dirty="0">
                <a:solidFill>
                  <a:srgbClr val="128CAB"/>
                </a:solidFill>
              </a:rPr>
              <a:t>root filesystem</a:t>
            </a:r>
            <a:r>
              <a:rPr lang="en-US" dirty="0"/>
              <a:t>, at startup.</a:t>
            </a:r>
            <a:endParaRPr lang="en-US" altLang="en-US" dirty="0">
              <a:ea typeface="ＭＳ Ｐゴシック" panose="020B0600070205080204" pitchFamily="34" charset="-128"/>
            </a:endParaRPr>
          </a:p>
          <a:p>
            <a:pPr lvl="1"/>
            <a:r>
              <a:rPr lang="en-US" dirty="0"/>
              <a:t>It contains the configuration file needed to prepare the execution environment for the application (e.g. setting up the Ethernet address).</a:t>
            </a:r>
          </a:p>
          <a:p>
            <a:pPr lvl="1"/>
            <a:r>
              <a:rPr lang="en-US" dirty="0"/>
              <a:t>It contains the first user-level process (</a:t>
            </a:r>
            <a:r>
              <a:rPr lang="en-US" dirty="0" err="1"/>
              <a:t>init</a:t>
            </a:r>
            <a:r>
              <a:rPr lang="en-US" dirty="0"/>
              <a:t>).</a:t>
            </a:r>
            <a:endParaRPr lang="en-US" altLang="en-US" dirty="0">
              <a:ea typeface="ＭＳ Ｐゴシック" panose="020B0600070205080204" pitchFamily="34" charset="-128"/>
            </a:endParaRPr>
          </a:p>
          <a:p>
            <a:r>
              <a:rPr lang="en-US" dirty="0"/>
              <a:t>The root filesystem can be:</a:t>
            </a:r>
            <a:endParaRPr lang="en-US" altLang="en-US" dirty="0">
              <a:ea typeface="ＭＳ Ｐゴシック" panose="020B0600070205080204" pitchFamily="34" charset="-128"/>
            </a:endParaRPr>
          </a:p>
          <a:p>
            <a:pPr lvl="1"/>
            <a:r>
              <a:rPr lang="en-US" dirty="0"/>
              <a:t>A portion of the RAM treated as a file system known as </a:t>
            </a:r>
            <a:r>
              <a:rPr lang="en-US" dirty="0">
                <a:solidFill>
                  <a:srgbClr val="128CAB"/>
                </a:solidFill>
              </a:rPr>
              <a:t>Initial RAM Disk </a:t>
            </a:r>
            <a:r>
              <a:rPr lang="en-US" dirty="0"/>
              <a:t>(</a:t>
            </a:r>
            <a:r>
              <a:rPr lang="en-US" dirty="0" err="1"/>
              <a:t>initrd</a:t>
            </a:r>
            <a:r>
              <a:rPr lang="en-US" dirty="0"/>
              <a:t>), if the embedded system does not need to store data persistently during its operations</a:t>
            </a:r>
          </a:p>
          <a:p>
            <a:pPr lvl="1"/>
            <a:r>
              <a:rPr lang="en-US" dirty="0"/>
              <a:t>A </a:t>
            </a:r>
            <a:r>
              <a:rPr lang="en-US" dirty="0">
                <a:solidFill>
                  <a:srgbClr val="128CAB"/>
                </a:solidFill>
              </a:rPr>
              <a:t>persistent storage</a:t>
            </a:r>
            <a:r>
              <a:rPr lang="en-US" dirty="0"/>
              <a:t> </a:t>
            </a:r>
            <a:r>
              <a:rPr lang="en-US" dirty="0">
                <a:solidFill>
                  <a:srgbClr val="128CAB"/>
                </a:solidFill>
              </a:rPr>
              <a:t>in the embedded system</a:t>
            </a:r>
            <a:r>
              <a:rPr lang="en-US" dirty="0"/>
              <a:t>,</a:t>
            </a:r>
            <a:r>
              <a:rPr lang="en-US" dirty="0">
                <a:solidFill>
                  <a:srgbClr val="128CAB"/>
                </a:solidFill>
              </a:rPr>
              <a:t> </a:t>
            </a:r>
            <a:r>
              <a:rPr lang="en-US" dirty="0"/>
              <a:t>if the embedded system has to store data persistently during its operations</a:t>
            </a:r>
          </a:p>
          <a:p>
            <a:pPr lvl="1"/>
            <a:r>
              <a:rPr lang="en-US" dirty="0"/>
              <a:t>A </a:t>
            </a:r>
            <a:r>
              <a:rPr lang="en-US" dirty="0">
                <a:solidFill>
                  <a:srgbClr val="128CAB"/>
                </a:solidFill>
              </a:rPr>
              <a:t>persistent storage accessed over the network</a:t>
            </a:r>
            <a:r>
              <a:rPr lang="en-US" dirty="0"/>
              <a:t>, if developing a Linux-based embedded system</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920322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Typical Layout of the Root Filesystem</a:t>
            </a:r>
          </a:p>
        </p:txBody>
      </p:sp>
      <p:sp>
        <p:nvSpPr>
          <p:cNvPr id="6" name="TextBox 4">
            <a:extLst>
              <a:ext uri="{FF2B5EF4-FFF2-40B4-BE49-F238E27FC236}">
                <a16:creationId xmlns:a16="http://schemas.microsoft.com/office/drawing/2014/main" id="{F06BEC2D-4F66-4AAA-AAC3-2B693BACC5F7}"/>
              </a:ext>
            </a:extLst>
          </p:cNvPr>
          <p:cNvSpPr txBox="1">
            <a:spLocks noChangeArrowheads="1"/>
          </p:cNvSpPr>
          <p:nvPr/>
        </p:nvSpPr>
        <p:spPr bwMode="auto">
          <a:xfrm>
            <a:off x="2101853" y="1218564"/>
            <a:ext cx="8001000" cy="5478423"/>
          </a:xfrm>
          <a:prstGeom prst="rect">
            <a:avLst/>
          </a:prstGeom>
          <a:solidFill>
            <a:srgbClr val="FFFFCC"/>
          </a:solidFill>
          <a:ln w="9525">
            <a:solidFill>
              <a:schemeClr val="tx1"/>
            </a:solidFill>
            <a:miter lim="800000"/>
            <a:headEnd/>
            <a:tailEnd/>
          </a:ln>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algn="l" eaLnBrk="1" hangingPunct="1"/>
            <a:r>
              <a:rPr lang="en-US" altLang="en-US" sz="1400" b="1" dirty="0">
                <a:latin typeface="Courier New" charset="0"/>
              </a:rPr>
              <a:t>/</a:t>
            </a:r>
            <a:r>
              <a:rPr lang="en-US" altLang="en-US" sz="1400" dirty="0">
                <a:latin typeface="Courier New" charset="0"/>
              </a:rPr>
              <a:t>				# Disk root</a:t>
            </a:r>
          </a:p>
          <a:p>
            <a:pPr algn="l" eaLnBrk="1" hangingPunct="1"/>
            <a:r>
              <a:rPr lang="en-US" altLang="en-US" sz="1400" dirty="0">
                <a:latin typeface="Courier New" charset="0"/>
              </a:rPr>
              <a:t>	</a:t>
            </a:r>
            <a:r>
              <a:rPr lang="en-US" altLang="en-US" sz="1400" b="1" dirty="0">
                <a:latin typeface="Courier New" charset="0"/>
              </a:rPr>
              <a:t>/bin</a:t>
            </a:r>
            <a:r>
              <a:rPr lang="en-US" altLang="en-US" sz="1400" dirty="0">
                <a:latin typeface="Courier New" charset="0"/>
              </a:rPr>
              <a:t>			# Repository for binary files</a:t>
            </a:r>
          </a:p>
          <a:p>
            <a:pPr algn="l" eaLnBrk="1" hangingPunct="1"/>
            <a:r>
              <a:rPr lang="en-US" altLang="en-US" sz="1400" dirty="0">
                <a:latin typeface="Courier New" charset="0"/>
              </a:rPr>
              <a:t>	</a:t>
            </a:r>
            <a:r>
              <a:rPr lang="en-US" altLang="en-US" sz="1400" b="1" dirty="0">
                <a:latin typeface="Courier New" charset="0"/>
              </a:rPr>
              <a:t>/lib</a:t>
            </a:r>
            <a:r>
              <a:rPr lang="en-US" altLang="en-US" sz="1400" dirty="0">
                <a:latin typeface="Courier New" charset="0"/>
              </a:rPr>
              <a:t>			# Repository for library files</a:t>
            </a: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dev</a:t>
            </a:r>
            <a:r>
              <a:rPr lang="en-US" altLang="en-US" sz="1400" dirty="0">
                <a:latin typeface="Courier New" charset="0"/>
              </a:rPr>
              <a:t>			# Repository for device files</a:t>
            </a:r>
          </a:p>
          <a:p>
            <a:pPr algn="l" eaLnBrk="1" hangingPunct="1"/>
            <a:r>
              <a:rPr lang="en-US" altLang="en-US" sz="1400" dirty="0">
                <a:latin typeface="Courier New" charset="0"/>
              </a:rPr>
              <a:t>		</a:t>
            </a:r>
            <a:r>
              <a:rPr lang="en-US" altLang="en-US" sz="1400" b="1" dirty="0">
                <a:latin typeface="Courier New" charset="0"/>
              </a:rPr>
              <a:t>console c 5 1</a:t>
            </a:r>
            <a:r>
              <a:rPr lang="en-US" altLang="en-US" sz="1400" dirty="0">
                <a:latin typeface="Courier New" charset="0"/>
              </a:rPr>
              <a:t>	# Console device file</a:t>
            </a:r>
          </a:p>
          <a:p>
            <a:pPr algn="l" eaLnBrk="1" hangingPunct="1"/>
            <a:r>
              <a:rPr lang="en-US" altLang="en-US" sz="1400" dirty="0">
                <a:latin typeface="Courier New" charset="0"/>
              </a:rPr>
              <a:t>		</a:t>
            </a:r>
            <a:r>
              <a:rPr lang="en-US" altLang="en-US" sz="1400" b="1" dirty="0">
                <a:latin typeface="Courier New" charset="0"/>
              </a:rPr>
              <a:t>null c 1 3</a:t>
            </a:r>
            <a:r>
              <a:rPr lang="en-US" altLang="en-US" sz="1400" dirty="0">
                <a:latin typeface="Courier New" charset="0"/>
              </a:rPr>
              <a:t>	# Null device file</a:t>
            </a:r>
          </a:p>
          <a:p>
            <a:pPr algn="l" eaLnBrk="1" hangingPunct="1"/>
            <a:r>
              <a:rPr lang="en-US" altLang="en-US" sz="1400" dirty="0">
                <a:latin typeface="Courier New" charset="0"/>
              </a:rPr>
              <a:t>		</a:t>
            </a:r>
            <a:r>
              <a:rPr lang="it-IT" altLang="en-US" sz="1400" b="1" dirty="0">
                <a:latin typeface="Courier New" charset="0"/>
              </a:rPr>
              <a:t>zero c 1 5</a:t>
            </a:r>
            <a:r>
              <a:rPr lang="it-IT" altLang="en-US" sz="1400" dirty="0">
                <a:latin typeface="Courier New" charset="0"/>
              </a:rPr>
              <a:t> 	# </a:t>
            </a:r>
            <a:r>
              <a:rPr lang="it-IT" altLang="en-US" sz="1400" dirty="0" err="1">
                <a:latin typeface="Courier New" charset="0"/>
              </a:rPr>
              <a:t>All</a:t>
            </a:r>
            <a:r>
              <a:rPr lang="it-IT" altLang="en-US" sz="1400" dirty="0">
                <a:latin typeface="Courier New" charset="0"/>
              </a:rPr>
              <a:t>-zero </a:t>
            </a:r>
            <a:r>
              <a:rPr lang="it-IT" altLang="en-US" sz="1400" dirty="0" err="1">
                <a:latin typeface="Courier New" charset="0"/>
              </a:rPr>
              <a:t>device</a:t>
            </a:r>
            <a:r>
              <a:rPr lang="it-IT" altLang="en-US" sz="1400" dirty="0">
                <a:latin typeface="Courier New" charset="0"/>
              </a:rPr>
              <a:t> file</a:t>
            </a:r>
          </a:p>
          <a:p>
            <a:pPr algn="l" eaLnBrk="1" hangingPunct="1"/>
            <a:r>
              <a:rPr lang="it-IT" altLang="en-US" sz="1400" dirty="0">
                <a:latin typeface="Courier New" charset="0"/>
              </a:rPr>
              <a:t>		</a:t>
            </a:r>
            <a:r>
              <a:rPr lang="it-IT" altLang="en-US" sz="1400" b="1" dirty="0" err="1">
                <a:latin typeface="Courier New" charset="0"/>
              </a:rPr>
              <a:t>tty</a:t>
            </a:r>
            <a:r>
              <a:rPr lang="it-IT" altLang="en-US" sz="1400" b="1" dirty="0">
                <a:latin typeface="Courier New" charset="0"/>
              </a:rPr>
              <a:t> c 5 0 </a:t>
            </a:r>
            <a:r>
              <a:rPr lang="it-IT" altLang="en-US" sz="1400" dirty="0">
                <a:latin typeface="Courier New" charset="0"/>
              </a:rPr>
              <a:t>	# Serial console </a:t>
            </a:r>
            <a:r>
              <a:rPr lang="it-IT" altLang="en-US" sz="1400" dirty="0" err="1">
                <a:latin typeface="Courier New" charset="0"/>
              </a:rPr>
              <a:t>device</a:t>
            </a:r>
            <a:r>
              <a:rPr lang="it-IT" altLang="en-US" sz="1400" dirty="0">
                <a:latin typeface="Courier New" charset="0"/>
              </a:rPr>
              <a:t> file</a:t>
            </a:r>
          </a:p>
          <a:p>
            <a:pPr algn="l" eaLnBrk="1" hangingPunct="1"/>
            <a:r>
              <a:rPr lang="it-IT" altLang="en-US" sz="1400" dirty="0">
                <a:latin typeface="Courier New" charset="0"/>
              </a:rPr>
              <a:t>		</a:t>
            </a:r>
            <a:r>
              <a:rPr lang="it-IT" altLang="en-US" sz="1400" b="1" dirty="0">
                <a:latin typeface="Courier New" charset="0"/>
              </a:rPr>
              <a:t>tty0 c 4 0</a:t>
            </a:r>
            <a:r>
              <a:rPr lang="it-IT" altLang="en-US" sz="1400" dirty="0">
                <a:latin typeface="Courier New" charset="0"/>
              </a:rPr>
              <a:t> 	# Serial terminal </a:t>
            </a:r>
            <a:r>
              <a:rPr lang="it-IT" altLang="en-US" sz="1400" dirty="0" err="1">
                <a:latin typeface="Courier New" charset="0"/>
              </a:rPr>
              <a:t>device</a:t>
            </a:r>
            <a:r>
              <a:rPr lang="it-IT" altLang="en-US" sz="1400" dirty="0">
                <a:latin typeface="Courier New" charset="0"/>
              </a:rPr>
              <a:t> file</a:t>
            </a:r>
          </a:p>
          <a:p>
            <a:pPr algn="l" eaLnBrk="1" hangingPunct="1"/>
            <a:r>
              <a:rPr lang="it-IT" altLang="en-US" sz="1400" dirty="0">
                <a:latin typeface="Courier New" charset="0"/>
              </a:rPr>
              <a:t>		</a:t>
            </a:r>
            <a:r>
              <a:rPr lang="it-IT" altLang="en-US" sz="1400" b="1" dirty="0">
                <a:latin typeface="Courier New" charset="0"/>
              </a:rPr>
              <a:t>tty1 c 4 1</a:t>
            </a:r>
            <a:r>
              <a:rPr lang="it-IT" altLang="en-US" sz="1400" dirty="0">
                <a:latin typeface="Courier New" charset="0"/>
              </a:rPr>
              <a:t> 	#</a:t>
            </a:r>
          </a:p>
          <a:p>
            <a:pPr algn="l" eaLnBrk="1" hangingPunct="1"/>
            <a:r>
              <a:rPr lang="it-IT" altLang="en-US" sz="1400" dirty="0">
                <a:latin typeface="Courier New" charset="0"/>
              </a:rPr>
              <a:t>		</a:t>
            </a:r>
            <a:r>
              <a:rPr lang="it-IT" altLang="en-US" sz="1400" b="1" dirty="0">
                <a:latin typeface="Courier New" charset="0"/>
              </a:rPr>
              <a:t>tty2 c 4 2</a:t>
            </a:r>
            <a:r>
              <a:rPr lang="it-IT" altLang="en-US" sz="1400" dirty="0">
                <a:latin typeface="Courier New" charset="0"/>
              </a:rPr>
              <a:t> 	#</a:t>
            </a:r>
          </a:p>
          <a:p>
            <a:pPr algn="l" eaLnBrk="1" hangingPunct="1"/>
            <a:r>
              <a:rPr lang="it-IT" altLang="en-US" sz="1400" dirty="0">
                <a:latin typeface="Courier New" charset="0"/>
              </a:rPr>
              <a:t>		</a:t>
            </a:r>
            <a:r>
              <a:rPr lang="it-IT" altLang="en-US" sz="1400" b="1" dirty="0">
                <a:latin typeface="Courier New" charset="0"/>
              </a:rPr>
              <a:t>tty3 c 4 3</a:t>
            </a:r>
            <a:r>
              <a:rPr lang="it-IT" altLang="en-US" sz="1400" dirty="0">
                <a:latin typeface="Courier New" charset="0"/>
              </a:rPr>
              <a:t> 	#</a:t>
            </a:r>
          </a:p>
          <a:p>
            <a:pPr algn="l" eaLnBrk="1" hangingPunct="1"/>
            <a:r>
              <a:rPr lang="it-IT" altLang="en-US" sz="1400" dirty="0">
                <a:latin typeface="Courier New" charset="0"/>
              </a:rPr>
              <a:t>		</a:t>
            </a:r>
            <a:r>
              <a:rPr lang="it-IT" altLang="en-US" sz="1400" b="1" dirty="0">
                <a:latin typeface="Courier New" charset="0"/>
              </a:rPr>
              <a:t>tty4 c 4 4</a:t>
            </a:r>
            <a:r>
              <a:rPr lang="it-IT" altLang="en-US" sz="1400" dirty="0">
                <a:latin typeface="Courier New" charset="0"/>
              </a:rPr>
              <a:t> 	#</a:t>
            </a:r>
          </a:p>
          <a:p>
            <a:pPr algn="l" eaLnBrk="1" hangingPunct="1"/>
            <a:r>
              <a:rPr lang="it-IT" altLang="en-US" sz="1400" dirty="0">
                <a:latin typeface="Courier New" charset="0"/>
              </a:rPr>
              <a:t>		</a:t>
            </a:r>
            <a:r>
              <a:rPr lang="it-IT" altLang="en-US" sz="1400" b="1" dirty="0">
                <a:latin typeface="Courier New" charset="0"/>
              </a:rPr>
              <a:t>tty5 c 4 5</a:t>
            </a:r>
            <a:r>
              <a:rPr lang="it-IT" altLang="en-US" sz="1400" dirty="0">
                <a:latin typeface="Courier New" charset="0"/>
              </a:rPr>
              <a:t> 	#</a:t>
            </a:r>
            <a:endParaRPr lang="en-US" altLang="en-US" sz="1400" dirty="0">
              <a:latin typeface="Courier New" charset="0"/>
            </a:endParaRP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etc</a:t>
            </a:r>
            <a:r>
              <a:rPr lang="en-US" altLang="en-US" sz="1400" dirty="0">
                <a:latin typeface="Courier New" charset="0"/>
              </a:rPr>
              <a:t>			# Repository for </a:t>
            </a:r>
            <a:r>
              <a:rPr lang="en-US" altLang="en-US" sz="1400" dirty="0" err="1">
                <a:latin typeface="Courier New" charset="0"/>
              </a:rPr>
              <a:t>config</a:t>
            </a:r>
            <a:r>
              <a:rPr lang="en-US" altLang="en-US" sz="1400" dirty="0">
                <a:latin typeface="Courier New" charset="0"/>
              </a:rPr>
              <a:t> files</a:t>
            </a:r>
          </a:p>
          <a:p>
            <a:pPr algn="l" eaLnBrk="1" hangingPunct="1"/>
            <a:r>
              <a:rPr lang="en-US" altLang="en-US" sz="1400" dirty="0">
                <a:latin typeface="Courier New" charset="0"/>
              </a:rPr>
              <a:t>		</a:t>
            </a:r>
            <a:r>
              <a:rPr lang="en-US" altLang="en-US" sz="1400" b="1" dirty="0" err="1">
                <a:latin typeface="Courier New" charset="0"/>
              </a:rPr>
              <a:t>inittab</a:t>
            </a:r>
            <a:r>
              <a:rPr lang="en-US" altLang="en-US" sz="1400" dirty="0">
                <a:latin typeface="Courier New" charset="0"/>
              </a:rPr>
              <a:t>		# The </a:t>
            </a:r>
            <a:r>
              <a:rPr lang="en-US" altLang="en-US" sz="1400" dirty="0" err="1">
                <a:latin typeface="Courier New" charset="0"/>
              </a:rPr>
              <a:t>inittab</a:t>
            </a:r>
            <a:endParaRPr lang="en-US" altLang="en-US" sz="1400" dirty="0">
              <a:latin typeface="Courier New" charset="0"/>
            </a:endParaRP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init.d</a:t>
            </a:r>
            <a:r>
              <a:rPr lang="en-US" altLang="en-US" sz="1400" dirty="0">
                <a:latin typeface="Courier New" charset="0"/>
              </a:rPr>
              <a:t>		# Repository for </a:t>
            </a:r>
            <a:r>
              <a:rPr lang="en-US" altLang="en-US" sz="1400" dirty="0" err="1">
                <a:latin typeface="Courier New" charset="0"/>
              </a:rPr>
              <a:t>init</a:t>
            </a:r>
            <a:r>
              <a:rPr lang="en-US" altLang="en-US" sz="1400" dirty="0">
                <a:latin typeface="Courier New" charset="0"/>
              </a:rPr>
              <a:t> </a:t>
            </a:r>
            <a:r>
              <a:rPr lang="en-US" altLang="en-US" sz="1400" dirty="0" err="1">
                <a:latin typeface="Courier New" charset="0"/>
              </a:rPr>
              <a:t>config</a:t>
            </a:r>
            <a:r>
              <a:rPr lang="en-US" altLang="en-US" sz="1400" dirty="0">
                <a:latin typeface="Courier New" charset="0"/>
              </a:rPr>
              <a:t> files</a:t>
            </a:r>
          </a:p>
          <a:p>
            <a:pPr algn="l" eaLnBrk="1" hangingPunct="1"/>
            <a:r>
              <a:rPr lang="en-US" altLang="en-US" sz="1400" dirty="0">
                <a:latin typeface="Courier New" charset="0"/>
              </a:rPr>
              <a:t>			</a:t>
            </a:r>
            <a:r>
              <a:rPr lang="en-US" altLang="en-US" sz="1400" b="1" dirty="0" err="1">
                <a:latin typeface="Courier New" charset="0"/>
              </a:rPr>
              <a:t>rcS</a:t>
            </a:r>
            <a:r>
              <a:rPr lang="en-US" altLang="en-US" sz="1400" dirty="0">
                <a:latin typeface="Courier New" charset="0"/>
              </a:rPr>
              <a:t>	# The script run at </a:t>
            </a:r>
            <a:r>
              <a:rPr lang="en-US" altLang="en-US" sz="1400" dirty="0" err="1">
                <a:latin typeface="Courier New" charset="0"/>
              </a:rPr>
              <a:t>sysinit</a:t>
            </a:r>
            <a:endParaRPr lang="en-US" altLang="en-US" sz="1400" dirty="0">
              <a:latin typeface="Courier New" charset="0"/>
            </a:endParaRPr>
          </a:p>
          <a:p>
            <a:pPr algn="l" eaLnBrk="1" hangingPunct="1"/>
            <a:r>
              <a:rPr lang="en-US" altLang="en-US" sz="1400" dirty="0">
                <a:latin typeface="Courier New" charset="0"/>
              </a:rPr>
              <a:t>	</a:t>
            </a:r>
            <a:r>
              <a:rPr lang="en-US" altLang="en-US" sz="1400" b="1" dirty="0">
                <a:latin typeface="Courier New" charset="0"/>
              </a:rPr>
              <a:t>/proc</a:t>
            </a:r>
            <a:r>
              <a:rPr lang="en-US" altLang="en-US" sz="1400" dirty="0">
                <a:latin typeface="Courier New" charset="0"/>
              </a:rPr>
              <a:t>			# The /proc file system</a:t>
            </a: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sbin</a:t>
            </a:r>
            <a:r>
              <a:rPr lang="en-US" altLang="en-US" sz="1400" dirty="0">
                <a:latin typeface="Courier New" charset="0"/>
              </a:rPr>
              <a:t>			# Repository for accessory binary files</a:t>
            </a: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tmp</a:t>
            </a:r>
            <a:r>
              <a:rPr lang="en-US" altLang="en-US" sz="1400" dirty="0">
                <a:latin typeface="Courier New" charset="0"/>
              </a:rPr>
              <a:t>			# Repository for temporary files</a:t>
            </a: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var</a:t>
            </a:r>
            <a:r>
              <a:rPr lang="en-US" altLang="en-US" sz="1400" dirty="0">
                <a:latin typeface="Courier New" charset="0"/>
              </a:rPr>
              <a:t>			# Repository for optional </a:t>
            </a:r>
            <a:r>
              <a:rPr lang="en-US" altLang="en-US" sz="1400" dirty="0" err="1">
                <a:latin typeface="Courier New" charset="0"/>
              </a:rPr>
              <a:t>config</a:t>
            </a:r>
            <a:r>
              <a:rPr lang="en-US" altLang="en-US" sz="1400" dirty="0">
                <a:latin typeface="Courier New" charset="0"/>
              </a:rPr>
              <a:t> files</a:t>
            </a:r>
          </a:p>
          <a:p>
            <a:pPr algn="l" eaLnBrk="1" hangingPunct="1"/>
            <a:r>
              <a:rPr lang="en-US" altLang="en-US" sz="1400" dirty="0">
                <a:latin typeface="Courier New" charset="0"/>
              </a:rPr>
              <a:t>	</a:t>
            </a:r>
            <a:r>
              <a:rPr lang="en-US" altLang="en-US" sz="1400" b="1" dirty="0">
                <a:latin typeface="Courier New" charset="0"/>
              </a:rPr>
              <a:t>/</a:t>
            </a:r>
            <a:r>
              <a:rPr lang="en-US" altLang="en-US" sz="1400" b="1" dirty="0" err="1">
                <a:latin typeface="Courier New" charset="0"/>
              </a:rPr>
              <a:t>usr</a:t>
            </a:r>
            <a:r>
              <a:rPr lang="en-US" altLang="en-US" sz="1400" dirty="0">
                <a:latin typeface="Courier New" charset="0"/>
              </a:rPr>
              <a:t>			# Repository for user files</a:t>
            </a:r>
          </a:p>
          <a:p>
            <a:pPr algn="l" eaLnBrk="1" hangingPunct="1"/>
            <a:r>
              <a:rPr lang="en-US" altLang="en-US" sz="1400" dirty="0">
                <a:latin typeface="Courier New" charset="0"/>
              </a:rPr>
              <a:t>	</a:t>
            </a:r>
            <a:r>
              <a:rPr lang="en-US" altLang="en-US" sz="1400" b="1" dirty="0">
                <a:latin typeface="Courier New" charset="0"/>
              </a:rPr>
              <a:t>/sys</a:t>
            </a:r>
            <a:r>
              <a:rPr lang="en-US" altLang="en-US" sz="1400" dirty="0">
                <a:latin typeface="Courier New" charset="0"/>
              </a:rPr>
              <a:t>			# Repository for system service files</a:t>
            </a:r>
          </a:p>
          <a:p>
            <a:pPr algn="l" eaLnBrk="1" hangingPunct="1"/>
            <a:r>
              <a:rPr lang="en-US" altLang="en-US" sz="1400" dirty="0">
                <a:latin typeface="Courier New" charset="0"/>
              </a:rPr>
              <a:t>	</a:t>
            </a:r>
            <a:r>
              <a:rPr lang="en-US" altLang="en-US" sz="1400" b="1" dirty="0">
                <a:latin typeface="Courier New" charset="0"/>
              </a:rPr>
              <a:t>/media</a:t>
            </a:r>
            <a:r>
              <a:rPr lang="en-US" altLang="en-US" sz="1400" dirty="0">
                <a:latin typeface="Courier New" charset="0"/>
              </a:rPr>
              <a:t>			# Mount point for removable storage</a:t>
            </a:r>
          </a:p>
        </p:txBody>
      </p:sp>
    </p:spTree>
    <p:extLst>
      <p:ext uri="{BB962C8B-B14F-4D97-AF65-F5344CB8AC3E}">
        <p14:creationId xmlns:p14="http://schemas.microsoft.com/office/powerpoint/2010/main" val="18026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Introduction</a:t>
            </a:r>
          </a:p>
          <a:p>
            <a:r>
              <a:rPr lang="en-US" dirty="0"/>
              <a:t>Bootloader</a:t>
            </a:r>
          </a:p>
          <a:p>
            <a:r>
              <a:rPr lang="en-US" dirty="0"/>
              <a:t>Kernel</a:t>
            </a:r>
          </a:p>
          <a:p>
            <a:r>
              <a:rPr lang="en-US" dirty="0"/>
              <a:t>Device tree</a:t>
            </a:r>
          </a:p>
          <a:p>
            <a:r>
              <a:rPr lang="en-US" dirty="0"/>
              <a:t>System programs</a:t>
            </a:r>
          </a:p>
          <a:p>
            <a:r>
              <a:rPr lang="en-US" dirty="0"/>
              <a:t>Application</a:t>
            </a:r>
          </a:p>
          <a:p>
            <a:r>
              <a:rPr lang="en-US" dirty="0"/>
              <a:t>Root filesystem</a:t>
            </a:r>
          </a:p>
        </p:txBody>
      </p:sp>
    </p:spTree>
    <p:extLst>
      <p:ext uri="{BB962C8B-B14F-4D97-AF65-F5344CB8AC3E}">
        <p14:creationId xmlns:p14="http://schemas.microsoft.com/office/powerpoint/2010/main" val="5062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Linux-based Embedded System Components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172994" cy="4086225"/>
          </a:xfrm>
        </p:spPr>
        <p:txBody>
          <a:bodyPr wrap="square" numCol="1" anchor="t" anchorCtr="0" compatLnSpc="1">
            <a:prstTxWarp prst="textNoShape">
              <a:avLst/>
            </a:prstTxWarp>
          </a:bodyPr>
          <a:lstStyle/>
          <a:p>
            <a:r>
              <a:rPr lang="en-US" dirty="0">
                <a:solidFill>
                  <a:srgbClr val="128CAB"/>
                </a:solidFill>
              </a:rPr>
              <a:t>Bootloader</a:t>
            </a:r>
            <a:endParaRPr lang="en-US" altLang="en-US" dirty="0">
              <a:ea typeface="ＭＳ Ｐゴシック" panose="020B0600070205080204" pitchFamily="34" charset="-128"/>
            </a:endParaRPr>
          </a:p>
          <a:p>
            <a:pPr lvl="1"/>
            <a:r>
              <a:rPr lang="en-US" dirty="0"/>
              <a:t>Software executed at power-up to set-up the hardware to run the operating system</a:t>
            </a:r>
            <a:endParaRPr lang="en-US" altLang="en-US" dirty="0">
              <a:ea typeface="ＭＳ Ｐゴシック" panose="020B0600070205080204" pitchFamily="34" charset="-128"/>
            </a:endParaRPr>
          </a:p>
          <a:p>
            <a:r>
              <a:rPr lang="en-US" dirty="0">
                <a:solidFill>
                  <a:srgbClr val="128CAB"/>
                </a:solidFill>
              </a:rPr>
              <a:t>Device tree</a:t>
            </a:r>
            <a:endParaRPr lang="en-US" altLang="en-US" dirty="0">
              <a:ea typeface="ＭＳ Ｐゴシック" panose="020B0600070205080204" pitchFamily="34" charset="-128"/>
            </a:endParaRPr>
          </a:p>
          <a:p>
            <a:pPr lvl="1"/>
            <a:r>
              <a:rPr lang="en-US" dirty="0"/>
              <a:t>A tree data structure with nodes that describe the physical devices in the hardware needed by the Linux kernel to initialize properly the device drivers</a:t>
            </a:r>
            <a:endParaRPr lang="en-US" altLang="en-US" dirty="0">
              <a:ea typeface="ＭＳ Ｐゴシック" panose="020B0600070205080204" pitchFamily="34" charset="-128"/>
            </a:endParaRPr>
          </a:p>
          <a:p>
            <a:r>
              <a:rPr lang="en-US" dirty="0">
                <a:solidFill>
                  <a:srgbClr val="128CAB"/>
                </a:solidFill>
              </a:rPr>
              <a:t>Linux Kernel</a:t>
            </a:r>
            <a:endParaRPr lang="en-US" altLang="en-US" dirty="0">
              <a:ea typeface="ＭＳ Ｐゴシック" panose="020B0600070205080204" pitchFamily="34" charset="-128"/>
            </a:endParaRPr>
          </a:p>
          <a:p>
            <a:pPr lvl="1"/>
            <a:r>
              <a:rPr lang="en-US" dirty="0"/>
              <a:t>The operating system code providing all the services to manage the hardware resources</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57479265-C0FB-4103-B2FA-FDFD46035161}"/>
              </a:ext>
            </a:extLst>
          </p:cNvPr>
          <p:cNvSpPr txBox="1"/>
          <p:nvPr/>
        </p:nvSpPr>
        <p:spPr>
          <a:xfrm>
            <a:off x="7617619" y="5715000"/>
            <a:ext cx="3600000" cy="432000"/>
          </a:xfrm>
          <a:prstGeom prst="rect">
            <a:avLst/>
          </a:prstGeom>
          <a:solidFill>
            <a:srgbClr val="800000"/>
          </a:solidFill>
          <a:ln>
            <a:solidFill>
              <a:schemeClr val="tx1"/>
            </a:solidFill>
          </a:ln>
        </p:spPr>
        <p:txBody>
          <a:bodyPr wrap="square" rtlCol="0" anchor="ctr">
            <a:normAutofit lnSpcReduction="10000"/>
          </a:bodyPr>
          <a:lstStyle/>
          <a:p>
            <a:pPr algn="ctr"/>
            <a:r>
              <a:rPr lang="en-US" sz="2400" dirty="0">
                <a:solidFill>
                  <a:schemeClr val="bg1"/>
                </a:solidFill>
              </a:rPr>
              <a:t>Hardware</a:t>
            </a:r>
            <a:endParaRPr lang="en-US" dirty="0">
              <a:solidFill>
                <a:schemeClr val="bg1"/>
              </a:solidFill>
            </a:endParaRPr>
          </a:p>
        </p:txBody>
      </p:sp>
      <p:sp>
        <p:nvSpPr>
          <p:cNvPr id="6" name="CasellaDiTesto 8">
            <a:extLst>
              <a:ext uri="{FF2B5EF4-FFF2-40B4-BE49-F238E27FC236}">
                <a16:creationId xmlns:a16="http://schemas.microsoft.com/office/drawing/2014/main" id="{A6F99463-77F6-492C-B468-96B1AEAE2DCA}"/>
              </a:ext>
            </a:extLst>
          </p:cNvPr>
          <p:cNvSpPr txBox="1"/>
          <p:nvPr/>
        </p:nvSpPr>
        <p:spPr>
          <a:xfrm>
            <a:off x="7626619" y="1189692"/>
            <a:ext cx="3600000" cy="432000"/>
          </a:xfrm>
          <a:prstGeom prst="roundRect">
            <a:avLst>
              <a:gd name="adj" fmla="val 12593"/>
            </a:avLst>
          </a:prstGeom>
          <a:solidFill>
            <a:schemeClr val="accent1"/>
          </a:solidFill>
          <a:ln>
            <a:solidFill>
              <a:schemeClr val="tx1"/>
            </a:solidFill>
          </a:ln>
        </p:spPr>
        <p:txBody>
          <a:bodyPr wrap="square" rtlCol="0" anchor="ctr">
            <a:normAutofit fontScale="92500" lnSpcReduction="10000"/>
          </a:bodyPr>
          <a:lstStyle/>
          <a:p>
            <a:pPr algn="ctr"/>
            <a:r>
              <a:rPr lang="en-US" sz="2400" dirty="0">
                <a:solidFill>
                  <a:schemeClr val="bg1"/>
                </a:solidFill>
              </a:rPr>
              <a:t>Application</a:t>
            </a:r>
          </a:p>
        </p:txBody>
      </p:sp>
      <p:sp>
        <p:nvSpPr>
          <p:cNvPr id="7" name="CasellaDiTesto 6">
            <a:extLst>
              <a:ext uri="{FF2B5EF4-FFF2-40B4-BE49-F238E27FC236}">
                <a16:creationId xmlns:a16="http://schemas.microsoft.com/office/drawing/2014/main" id="{602FE310-F8D8-4758-BF43-368E30E97FA3}"/>
              </a:ext>
            </a:extLst>
          </p:cNvPr>
          <p:cNvSpPr txBox="1"/>
          <p:nvPr/>
        </p:nvSpPr>
        <p:spPr>
          <a:xfrm>
            <a:off x="7626619" y="1774092"/>
            <a:ext cx="3600000" cy="389045"/>
          </a:xfrm>
          <a:prstGeom prst="roundRect">
            <a:avLst>
              <a:gd name="adj" fmla="val 7167"/>
            </a:avLst>
          </a:prstGeom>
          <a:solidFill>
            <a:srgbClr val="00B050"/>
          </a:solidFill>
          <a:ln>
            <a:solidFill>
              <a:schemeClr val="tx1"/>
            </a:solidFill>
          </a:ln>
        </p:spPr>
        <p:txBody>
          <a:bodyPr wrap="square" rtlCol="0" anchor="ctr">
            <a:normAutofit fontScale="92500" lnSpcReduction="10000"/>
          </a:bodyPr>
          <a:lstStyle/>
          <a:p>
            <a:pPr algn="ctr"/>
            <a:r>
              <a:rPr lang="en-US" sz="2000" dirty="0">
                <a:solidFill>
                  <a:schemeClr val="bg1"/>
                </a:solidFill>
              </a:rPr>
              <a:t>System Programs</a:t>
            </a:r>
          </a:p>
        </p:txBody>
      </p:sp>
      <p:sp>
        <p:nvSpPr>
          <p:cNvPr id="8" name="CasellaDiTesto 6">
            <a:extLst>
              <a:ext uri="{FF2B5EF4-FFF2-40B4-BE49-F238E27FC236}">
                <a16:creationId xmlns:a16="http://schemas.microsoft.com/office/drawing/2014/main" id="{99312D81-0F34-48A0-A833-AE4E01844175}"/>
              </a:ext>
            </a:extLst>
          </p:cNvPr>
          <p:cNvSpPr txBox="1"/>
          <p:nvPr/>
        </p:nvSpPr>
        <p:spPr>
          <a:xfrm>
            <a:off x="7626619" y="2536092"/>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9" name="CasellaDiTesto 6">
            <a:extLst>
              <a:ext uri="{FF2B5EF4-FFF2-40B4-BE49-F238E27FC236}">
                <a16:creationId xmlns:a16="http://schemas.microsoft.com/office/drawing/2014/main" id="{385E429F-0FE4-4090-9276-F8AE1279B733}"/>
              </a:ext>
            </a:extLst>
          </p:cNvPr>
          <p:cNvSpPr txBox="1"/>
          <p:nvPr/>
        </p:nvSpPr>
        <p:spPr>
          <a:xfrm>
            <a:off x="7626619" y="2946222"/>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Process Management</a:t>
            </a:r>
            <a:endParaRPr lang="en-US" sz="2000" dirty="0">
              <a:solidFill>
                <a:schemeClr val="bg1"/>
              </a:solidFill>
            </a:endParaRPr>
          </a:p>
        </p:txBody>
      </p:sp>
      <p:sp>
        <p:nvSpPr>
          <p:cNvPr id="10" name="CasellaDiTesto 6">
            <a:extLst>
              <a:ext uri="{FF2B5EF4-FFF2-40B4-BE49-F238E27FC236}">
                <a16:creationId xmlns:a16="http://schemas.microsoft.com/office/drawing/2014/main" id="{57D56A2D-713F-48C7-B4C6-34C94D39C391}"/>
              </a:ext>
            </a:extLst>
          </p:cNvPr>
          <p:cNvSpPr txBox="1"/>
          <p:nvPr/>
        </p:nvSpPr>
        <p:spPr>
          <a:xfrm>
            <a:off x="9454055" y="2946108"/>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Virtual File System</a:t>
            </a:r>
            <a:endParaRPr lang="en-US" sz="2000" dirty="0">
              <a:solidFill>
                <a:schemeClr val="bg1"/>
              </a:solidFill>
            </a:endParaRPr>
          </a:p>
        </p:txBody>
      </p:sp>
      <p:sp>
        <p:nvSpPr>
          <p:cNvPr id="11" name="CasellaDiTesto 6">
            <a:extLst>
              <a:ext uri="{FF2B5EF4-FFF2-40B4-BE49-F238E27FC236}">
                <a16:creationId xmlns:a16="http://schemas.microsoft.com/office/drawing/2014/main" id="{E6690E16-D373-4470-9C98-7EBE6C902BCE}"/>
              </a:ext>
            </a:extLst>
          </p:cNvPr>
          <p:cNvSpPr txBox="1"/>
          <p:nvPr/>
        </p:nvSpPr>
        <p:spPr>
          <a:xfrm>
            <a:off x="76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12" name="CasellaDiTesto 6">
            <a:extLst>
              <a:ext uri="{FF2B5EF4-FFF2-40B4-BE49-F238E27FC236}">
                <a16:creationId xmlns:a16="http://schemas.microsoft.com/office/drawing/2014/main" id="{80FB2D2B-1E99-463A-A435-A1D1DD6D2EE5}"/>
              </a:ext>
            </a:extLst>
          </p:cNvPr>
          <p:cNvSpPr txBox="1"/>
          <p:nvPr/>
        </p:nvSpPr>
        <p:spPr>
          <a:xfrm>
            <a:off x="94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13" name="CasellaDiTesto 6">
            <a:extLst>
              <a:ext uri="{FF2B5EF4-FFF2-40B4-BE49-F238E27FC236}">
                <a16:creationId xmlns:a16="http://schemas.microsoft.com/office/drawing/2014/main" id="{140D682D-210E-4281-967F-83E9C4625F66}"/>
              </a:ext>
            </a:extLst>
          </p:cNvPr>
          <p:cNvSpPr txBox="1"/>
          <p:nvPr/>
        </p:nvSpPr>
        <p:spPr>
          <a:xfrm>
            <a:off x="7626619" y="4532828"/>
            <a:ext cx="3564000" cy="415588"/>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14" name="CasellaDiTesto 6">
            <a:extLst>
              <a:ext uri="{FF2B5EF4-FFF2-40B4-BE49-F238E27FC236}">
                <a16:creationId xmlns:a16="http://schemas.microsoft.com/office/drawing/2014/main" id="{A1E30D6D-731C-4AD6-A48A-A945D6FF358D}"/>
              </a:ext>
            </a:extLst>
          </p:cNvPr>
          <p:cNvSpPr txBox="1"/>
          <p:nvPr/>
        </p:nvSpPr>
        <p:spPr>
          <a:xfrm>
            <a:off x="7635619" y="5223212"/>
            <a:ext cx="1963200" cy="415588"/>
          </a:xfrm>
          <a:prstGeom prst="roundRect">
            <a:avLst>
              <a:gd name="adj" fmla="val 7167"/>
            </a:avLst>
          </a:prstGeom>
          <a:solidFill>
            <a:schemeClr val="accent4">
              <a:lumMod val="75000"/>
            </a:schemeClr>
          </a:solidFill>
          <a:ln>
            <a:solidFill>
              <a:schemeClr val="tx1"/>
            </a:solidFill>
          </a:ln>
        </p:spPr>
        <p:txBody>
          <a:bodyPr wrap="square" rtlCol="0" anchor="ctr">
            <a:spAutoFit/>
          </a:bodyPr>
          <a:lstStyle/>
          <a:p>
            <a:pPr algn="ctr"/>
            <a:r>
              <a:rPr lang="en-US" sz="2000">
                <a:solidFill>
                  <a:schemeClr val="bg1"/>
                </a:solidFill>
              </a:rPr>
              <a:t>Bootloader</a:t>
            </a:r>
            <a:endParaRPr lang="en-US" sz="2000" dirty="0">
              <a:solidFill>
                <a:schemeClr val="bg1"/>
              </a:solidFill>
            </a:endParaRPr>
          </a:p>
        </p:txBody>
      </p:sp>
      <p:sp>
        <p:nvSpPr>
          <p:cNvPr id="15" name="Rectangle 14">
            <a:extLst>
              <a:ext uri="{FF2B5EF4-FFF2-40B4-BE49-F238E27FC236}">
                <a16:creationId xmlns:a16="http://schemas.microsoft.com/office/drawing/2014/main" id="{67DEAF68-8017-45D6-B56D-955EEAC569E5}"/>
              </a:ext>
            </a:extLst>
          </p:cNvPr>
          <p:cNvSpPr/>
          <p:nvPr/>
        </p:nvSpPr>
        <p:spPr>
          <a:xfrm>
            <a:off x="7465219" y="2414535"/>
            <a:ext cx="3886200" cy="266400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1E711B-C8B9-4624-AB11-2122A227F839}"/>
              </a:ext>
            </a:extLst>
          </p:cNvPr>
          <p:cNvSpPr txBox="1"/>
          <p:nvPr/>
        </p:nvSpPr>
        <p:spPr>
          <a:xfrm rot="16200000">
            <a:off x="5907142" y="3162966"/>
            <a:ext cx="2430355" cy="914400"/>
          </a:xfrm>
          <a:prstGeom prst="rect">
            <a:avLst/>
          </a:prstGeom>
        </p:spPr>
        <p:txBody>
          <a:bodyPr vert="horz" wrap="none" lIns="0" tIns="0" rIns="0" bIns="0" rtlCol="0" anchor="t">
            <a:normAutofit/>
          </a:bodyPr>
          <a:lstStyle/>
          <a:p>
            <a:pPr algn="ctr"/>
            <a:r>
              <a:rPr lang="en-US" sz="2400" dirty="0">
                <a:solidFill>
                  <a:schemeClr val="accent1"/>
                </a:solidFill>
              </a:rPr>
              <a:t>Linux</a:t>
            </a:r>
            <a:br>
              <a:rPr lang="en-US" sz="2400" dirty="0">
                <a:solidFill>
                  <a:schemeClr val="accent1"/>
                </a:solidFill>
              </a:rPr>
            </a:br>
            <a:r>
              <a:rPr lang="en-US" sz="2400" dirty="0">
                <a:solidFill>
                  <a:schemeClr val="accent1"/>
                </a:solidFill>
              </a:rPr>
              <a:t>kernel</a:t>
            </a:r>
          </a:p>
        </p:txBody>
      </p:sp>
      <p:sp>
        <p:nvSpPr>
          <p:cNvPr id="17" name="Rectangle 16">
            <a:extLst>
              <a:ext uri="{FF2B5EF4-FFF2-40B4-BE49-F238E27FC236}">
                <a16:creationId xmlns:a16="http://schemas.microsoft.com/office/drawing/2014/main" id="{426A7719-FB96-4F97-BBBC-6E527A06DAC6}"/>
              </a:ext>
            </a:extLst>
          </p:cNvPr>
          <p:cNvSpPr/>
          <p:nvPr/>
        </p:nvSpPr>
        <p:spPr>
          <a:xfrm>
            <a:off x="7465219" y="1085892"/>
            <a:ext cx="3886200" cy="1204086"/>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E183D9-24EA-43D7-BF87-F00875007CC7}"/>
              </a:ext>
            </a:extLst>
          </p:cNvPr>
          <p:cNvSpPr txBox="1"/>
          <p:nvPr/>
        </p:nvSpPr>
        <p:spPr>
          <a:xfrm rot="16200000">
            <a:off x="5907142" y="1256790"/>
            <a:ext cx="2430355" cy="914400"/>
          </a:xfrm>
          <a:prstGeom prst="rect">
            <a:avLst/>
          </a:prstGeom>
        </p:spPr>
        <p:txBody>
          <a:bodyPr vert="horz" wrap="none" lIns="0" tIns="0" rIns="0" bIns="0" rtlCol="0" anchor="t">
            <a:normAutofit/>
          </a:bodyPr>
          <a:lstStyle/>
          <a:p>
            <a:pPr algn="ctr"/>
            <a:r>
              <a:rPr lang="en-US" sz="2400" dirty="0">
                <a:solidFill>
                  <a:schemeClr val="accent1"/>
                </a:solidFill>
              </a:rPr>
              <a:t>Root File</a:t>
            </a:r>
            <a:br>
              <a:rPr lang="en-US" sz="2400" dirty="0">
                <a:solidFill>
                  <a:schemeClr val="accent1"/>
                </a:solidFill>
              </a:rPr>
            </a:br>
            <a:r>
              <a:rPr lang="en-US" sz="2400" dirty="0">
                <a:solidFill>
                  <a:schemeClr val="accent1"/>
                </a:solidFill>
              </a:rPr>
              <a:t>System</a:t>
            </a:r>
          </a:p>
        </p:txBody>
      </p:sp>
      <p:sp>
        <p:nvSpPr>
          <p:cNvPr id="19" name="CasellaDiTesto 6">
            <a:extLst>
              <a:ext uri="{FF2B5EF4-FFF2-40B4-BE49-F238E27FC236}">
                <a16:creationId xmlns:a16="http://schemas.microsoft.com/office/drawing/2014/main" id="{48DCE2EB-BE6A-4057-A276-6B0319214414}"/>
              </a:ext>
            </a:extLst>
          </p:cNvPr>
          <p:cNvSpPr txBox="1"/>
          <p:nvPr/>
        </p:nvSpPr>
        <p:spPr>
          <a:xfrm>
            <a:off x="9675158" y="5220212"/>
            <a:ext cx="1515461" cy="415588"/>
          </a:xfrm>
          <a:prstGeom prst="roundRect">
            <a:avLst>
              <a:gd name="adj" fmla="val 7167"/>
            </a:avLst>
          </a:prstGeom>
          <a:solidFill>
            <a:srgbClr val="002060"/>
          </a:solidFill>
          <a:ln>
            <a:solidFill>
              <a:schemeClr val="tx1"/>
            </a:solidFill>
          </a:ln>
        </p:spPr>
        <p:txBody>
          <a:bodyPr wrap="square" rtlCol="0" anchor="ctr">
            <a:spAutoFit/>
          </a:bodyPr>
          <a:lstStyle/>
          <a:p>
            <a:pPr algn="ctr"/>
            <a:r>
              <a:rPr lang="en-US" sz="2000" dirty="0">
                <a:solidFill>
                  <a:schemeClr val="bg1"/>
                </a:solidFill>
              </a:rPr>
              <a:t>Device tree</a:t>
            </a:r>
          </a:p>
        </p:txBody>
      </p:sp>
    </p:spTree>
    <p:extLst>
      <p:ext uri="{BB962C8B-B14F-4D97-AF65-F5344CB8AC3E}">
        <p14:creationId xmlns:p14="http://schemas.microsoft.com/office/powerpoint/2010/main" val="41283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Linux-based Embedded System Components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172993" cy="4086225"/>
          </a:xfrm>
        </p:spPr>
        <p:txBody>
          <a:bodyPr wrap="square" numCol="1" anchor="t" anchorCtr="0" compatLnSpc="1">
            <a:prstTxWarp prst="textNoShape">
              <a:avLst/>
            </a:prstTxWarp>
          </a:bodyPr>
          <a:lstStyle/>
          <a:p>
            <a:r>
              <a:rPr lang="en-US" dirty="0">
                <a:solidFill>
                  <a:srgbClr val="128CAB"/>
                </a:solidFill>
              </a:rPr>
              <a:t>System programs</a:t>
            </a:r>
          </a:p>
          <a:p>
            <a:pPr lvl="1"/>
            <a:r>
              <a:rPr lang="en-US" dirty="0"/>
              <a:t>User-friendly utilities to access operating system services</a:t>
            </a:r>
            <a:endParaRPr lang="en-US" altLang="en-US" dirty="0">
              <a:ea typeface="ＭＳ Ｐゴシック" panose="020B0600070205080204" pitchFamily="34" charset="-128"/>
            </a:endParaRPr>
          </a:p>
          <a:p>
            <a:r>
              <a:rPr lang="en-US" dirty="0">
                <a:solidFill>
                  <a:srgbClr val="128CAB"/>
                </a:solidFill>
              </a:rPr>
              <a:t>Application</a:t>
            </a:r>
            <a:endParaRPr lang="en-US" altLang="en-US" dirty="0">
              <a:ea typeface="ＭＳ Ｐゴシック" panose="020B0600070205080204" pitchFamily="34" charset="-128"/>
            </a:endParaRPr>
          </a:p>
          <a:p>
            <a:pPr lvl="1"/>
            <a:r>
              <a:rPr lang="en-US" dirty="0"/>
              <a:t>Software implementing the functionalities to be delivered to the embedded system user</a:t>
            </a:r>
            <a:endParaRPr lang="en-US" altLang="en-US" dirty="0">
              <a:ea typeface="ＭＳ Ｐゴシック" panose="020B0600070205080204" pitchFamily="34" charset="-128"/>
            </a:endParaRPr>
          </a:p>
          <a:p>
            <a:r>
              <a:rPr lang="en-US" dirty="0">
                <a:solidFill>
                  <a:srgbClr val="128CAB"/>
                </a:solidFill>
              </a:rPr>
              <a:t>Root filesystem</a:t>
            </a:r>
            <a:endParaRPr lang="en-US" altLang="en-US" dirty="0">
              <a:ea typeface="ＭＳ Ｐゴシック" panose="020B0600070205080204" pitchFamily="34" charset="-128"/>
            </a:endParaRPr>
          </a:p>
          <a:p>
            <a:pPr lvl="1"/>
            <a:r>
              <a:rPr lang="en-US" dirty="0"/>
              <a:t>Container for the Linux Kernel configuration files, the system programs, and the application</a:t>
            </a:r>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476A2627-98B8-4DBC-A634-7C2DC27EF71B}"/>
              </a:ext>
            </a:extLst>
          </p:cNvPr>
          <p:cNvSpPr txBox="1"/>
          <p:nvPr/>
        </p:nvSpPr>
        <p:spPr>
          <a:xfrm>
            <a:off x="7617619" y="5715000"/>
            <a:ext cx="3600000" cy="432000"/>
          </a:xfrm>
          <a:prstGeom prst="rect">
            <a:avLst/>
          </a:prstGeom>
          <a:solidFill>
            <a:srgbClr val="800000"/>
          </a:solidFill>
          <a:ln>
            <a:solidFill>
              <a:schemeClr val="tx1"/>
            </a:solidFill>
          </a:ln>
        </p:spPr>
        <p:txBody>
          <a:bodyPr wrap="square" rtlCol="0" anchor="ctr">
            <a:normAutofit lnSpcReduction="10000"/>
          </a:bodyPr>
          <a:lstStyle/>
          <a:p>
            <a:pPr algn="ctr"/>
            <a:r>
              <a:rPr lang="en-US" sz="2400" dirty="0">
                <a:solidFill>
                  <a:schemeClr val="bg1"/>
                </a:solidFill>
              </a:rPr>
              <a:t>Hardware</a:t>
            </a:r>
            <a:endParaRPr lang="en-US" dirty="0">
              <a:solidFill>
                <a:schemeClr val="bg1"/>
              </a:solidFill>
            </a:endParaRPr>
          </a:p>
        </p:txBody>
      </p:sp>
      <p:sp>
        <p:nvSpPr>
          <p:cNvPr id="6" name="CasellaDiTesto 8">
            <a:extLst>
              <a:ext uri="{FF2B5EF4-FFF2-40B4-BE49-F238E27FC236}">
                <a16:creationId xmlns:a16="http://schemas.microsoft.com/office/drawing/2014/main" id="{C3DBC216-149C-4EF9-AE22-709B86F49B58}"/>
              </a:ext>
            </a:extLst>
          </p:cNvPr>
          <p:cNvSpPr txBox="1"/>
          <p:nvPr/>
        </p:nvSpPr>
        <p:spPr>
          <a:xfrm>
            <a:off x="7626619" y="1189692"/>
            <a:ext cx="3600000" cy="432000"/>
          </a:xfrm>
          <a:prstGeom prst="roundRect">
            <a:avLst>
              <a:gd name="adj" fmla="val 12593"/>
            </a:avLst>
          </a:prstGeom>
          <a:solidFill>
            <a:schemeClr val="accent1"/>
          </a:solidFill>
          <a:ln>
            <a:solidFill>
              <a:schemeClr val="tx1"/>
            </a:solidFill>
          </a:ln>
        </p:spPr>
        <p:txBody>
          <a:bodyPr wrap="square" rtlCol="0" anchor="ctr">
            <a:normAutofit fontScale="92500" lnSpcReduction="10000"/>
          </a:bodyPr>
          <a:lstStyle/>
          <a:p>
            <a:pPr algn="ctr"/>
            <a:r>
              <a:rPr lang="en-US" sz="2400" dirty="0">
                <a:solidFill>
                  <a:schemeClr val="bg1"/>
                </a:solidFill>
              </a:rPr>
              <a:t>Application</a:t>
            </a:r>
          </a:p>
        </p:txBody>
      </p:sp>
      <p:sp>
        <p:nvSpPr>
          <p:cNvPr id="7" name="CasellaDiTesto 6">
            <a:extLst>
              <a:ext uri="{FF2B5EF4-FFF2-40B4-BE49-F238E27FC236}">
                <a16:creationId xmlns:a16="http://schemas.microsoft.com/office/drawing/2014/main" id="{E04CD3FB-24CD-468F-8A57-62DB06F84F44}"/>
              </a:ext>
            </a:extLst>
          </p:cNvPr>
          <p:cNvSpPr txBox="1"/>
          <p:nvPr/>
        </p:nvSpPr>
        <p:spPr>
          <a:xfrm>
            <a:off x="7626619" y="1774092"/>
            <a:ext cx="3600000" cy="389045"/>
          </a:xfrm>
          <a:prstGeom prst="roundRect">
            <a:avLst>
              <a:gd name="adj" fmla="val 7167"/>
            </a:avLst>
          </a:prstGeom>
          <a:solidFill>
            <a:srgbClr val="00B050"/>
          </a:solidFill>
          <a:ln>
            <a:solidFill>
              <a:schemeClr val="tx1"/>
            </a:solidFill>
          </a:ln>
        </p:spPr>
        <p:txBody>
          <a:bodyPr wrap="square" rtlCol="0" anchor="ctr">
            <a:normAutofit fontScale="92500" lnSpcReduction="10000"/>
          </a:bodyPr>
          <a:lstStyle/>
          <a:p>
            <a:pPr algn="ctr"/>
            <a:r>
              <a:rPr lang="en-US" sz="2000" dirty="0">
                <a:solidFill>
                  <a:schemeClr val="bg1"/>
                </a:solidFill>
              </a:rPr>
              <a:t>System Programs</a:t>
            </a:r>
          </a:p>
        </p:txBody>
      </p:sp>
      <p:sp>
        <p:nvSpPr>
          <p:cNvPr id="8" name="CasellaDiTesto 6">
            <a:extLst>
              <a:ext uri="{FF2B5EF4-FFF2-40B4-BE49-F238E27FC236}">
                <a16:creationId xmlns:a16="http://schemas.microsoft.com/office/drawing/2014/main" id="{2EC224B9-7780-4CC9-B9E2-12371288B263}"/>
              </a:ext>
            </a:extLst>
          </p:cNvPr>
          <p:cNvSpPr txBox="1"/>
          <p:nvPr/>
        </p:nvSpPr>
        <p:spPr>
          <a:xfrm>
            <a:off x="7626619" y="2536092"/>
            <a:ext cx="3600000" cy="324625"/>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sz="2000" dirty="0">
                <a:solidFill>
                  <a:schemeClr val="bg1"/>
                </a:solidFill>
              </a:rPr>
              <a:t>System Call Interface</a:t>
            </a:r>
          </a:p>
        </p:txBody>
      </p:sp>
      <p:sp>
        <p:nvSpPr>
          <p:cNvPr id="9" name="CasellaDiTesto 6">
            <a:extLst>
              <a:ext uri="{FF2B5EF4-FFF2-40B4-BE49-F238E27FC236}">
                <a16:creationId xmlns:a16="http://schemas.microsoft.com/office/drawing/2014/main" id="{40EADB1B-8982-4309-8E50-39CBD84C16AD}"/>
              </a:ext>
            </a:extLst>
          </p:cNvPr>
          <p:cNvSpPr txBox="1"/>
          <p:nvPr/>
        </p:nvSpPr>
        <p:spPr>
          <a:xfrm>
            <a:off x="7626619" y="2946222"/>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Process Management</a:t>
            </a:r>
            <a:endParaRPr lang="en-US" sz="2000" dirty="0">
              <a:solidFill>
                <a:schemeClr val="bg1"/>
              </a:solidFill>
            </a:endParaRPr>
          </a:p>
        </p:txBody>
      </p:sp>
      <p:sp>
        <p:nvSpPr>
          <p:cNvPr id="10" name="CasellaDiTesto 6">
            <a:extLst>
              <a:ext uri="{FF2B5EF4-FFF2-40B4-BE49-F238E27FC236}">
                <a16:creationId xmlns:a16="http://schemas.microsoft.com/office/drawing/2014/main" id="{E2C39FBA-CBE1-47CA-B1CA-B109E22C758C}"/>
              </a:ext>
            </a:extLst>
          </p:cNvPr>
          <p:cNvSpPr txBox="1"/>
          <p:nvPr/>
        </p:nvSpPr>
        <p:spPr>
          <a:xfrm>
            <a:off x="9454055" y="2946108"/>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Virtual File System</a:t>
            </a:r>
            <a:endParaRPr lang="en-US" sz="2000" dirty="0">
              <a:solidFill>
                <a:schemeClr val="bg1"/>
              </a:solidFill>
            </a:endParaRPr>
          </a:p>
        </p:txBody>
      </p:sp>
      <p:sp>
        <p:nvSpPr>
          <p:cNvPr id="11" name="CasellaDiTesto 6">
            <a:extLst>
              <a:ext uri="{FF2B5EF4-FFF2-40B4-BE49-F238E27FC236}">
                <a16:creationId xmlns:a16="http://schemas.microsoft.com/office/drawing/2014/main" id="{57A78B15-455E-4737-913A-DD1DEA20334F}"/>
              </a:ext>
            </a:extLst>
          </p:cNvPr>
          <p:cNvSpPr txBox="1"/>
          <p:nvPr/>
        </p:nvSpPr>
        <p:spPr>
          <a:xfrm>
            <a:off x="76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Memory Management</a:t>
            </a:r>
            <a:endParaRPr lang="en-US" sz="2000" dirty="0">
              <a:solidFill>
                <a:schemeClr val="bg1"/>
              </a:solidFill>
            </a:endParaRPr>
          </a:p>
        </p:txBody>
      </p:sp>
      <p:sp>
        <p:nvSpPr>
          <p:cNvPr id="12" name="CasellaDiTesto 6">
            <a:extLst>
              <a:ext uri="{FF2B5EF4-FFF2-40B4-BE49-F238E27FC236}">
                <a16:creationId xmlns:a16="http://schemas.microsoft.com/office/drawing/2014/main" id="{D8F2E2EB-CC89-478B-A7B7-3811E9339B5F}"/>
              </a:ext>
            </a:extLst>
          </p:cNvPr>
          <p:cNvSpPr txBox="1"/>
          <p:nvPr/>
        </p:nvSpPr>
        <p:spPr>
          <a:xfrm>
            <a:off x="9426619" y="3739525"/>
            <a:ext cx="1764000" cy="735270"/>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dirty="0">
                <a:solidFill>
                  <a:schemeClr val="bg1"/>
                </a:solidFill>
              </a:rPr>
              <a:t>Network Management</a:t>
            </a:r>
          </a:p>
        </p:txBody>
      </p:sp>
      <p:sp>
        <p:nvSpPr>
          <p:cNvPr id="13" name="CasellaDiTesto 6">
            <a:extLst>
              <a:ext uri="{FF2B5EF4-FFF2-40B4-BE49-F238E27FC236}">
                <a16:creationId xmlns:a16="http://schemas.microsoft.com/office/drawing/2014/main" id="{24C405C5-EA2E-4433-AD55-4BF65146274B}"/>
              </a:ext>
            </a:extLst>
          </p:cNvPr>
          <p:cNvSpPr txBox="1"/>
          <p:nvPr/>
        </p:nvSpPr>
        <p:spPr>
          <a:xfrm>
            <a:off x="7626619" y="4532828"/>
            <a:ext cx="3564000" cy="415588"/>
          </a:xfrm>
          <a:prstGeom prst="roundRect">
            <a:avLst>
              <a:gd name="adj" fmla="val 7167"/>
            </a:avLst>
          </a:prstGeom>
          <a:solidFill>
            <a:srgbClr val="FFC000"/>
          </a:solidFill>
          <a:ln>
            <a:solidFill>
              <a:schemeClr val="tx1"/>
            </a:solidFill>
          </a:ln>
        </p:spPr>
        <p:txBody>
          <a:bodyPr wrap="square" rtlCol="0" anchor="ctr">
            <a:spAutoFit/>
          </a:bodyPr>
          <a:lstStyle/>
          <a:p>
            <a:pPr algn="ctr"/>
            <a:r>
              <a:rPr lang="en-US" sz="2000">
                <a:solidFill>
                  <a:schemeClr val="bg1"/>
                </a:solidFill>
              </a:rPr>
              <a:t>Device </a:t>
            </a:r>
            <a:r>
              <a:rPr lang="en-US" sz="2000" dirty="0">
                <a:solidFill>
                  <a:schemeClr val="bg1"/>
                </a:solidFill>
              </a:rPr>
              <a:t>Drivers</a:t>
            </a:r>
          </a:p>
        </p:txBody>
      </p:sp>
      <p:sp>
        <p:nvSpPr>
          <p:cNvPr id="14" name="CasellaDiTesto 6">
            <a:extLst>
              <a:ext uri="{FF2B5EF4-FFF2-40B4-BE49-F238E27FC236}">
                <a16:creationId xmlns:a16="http://schemas.microsoft.com/office/drawing/2014/main" id="{C521B2FE-E8C6-467F-9AD5-249F22C92F56}"/>
              </a:ext>
            </a:extLst>
          </p:cNvPr>
          <p:cNvSpPr txBox="1"/>
          <p:nvPr/>
        </p:nvSpPr>
        <p:spPr>
          <a:xfrm>
            <a:off x="7635619" y="5223212"/>
            <a:ext cx="1963200" cy="415588"/>
          </a:xfrm>
          <a:prstGeom prst="roundRect">
            <a:avLst>
              <a:gd name="adj" fmla="val 7167"/>
            </a:avLst>
          </a:prstGeom>
          <a:solidFill>
            <a:schemeClr val="accent4">
              <a:lumMod val="75000"/>
            </a:schemeClr>
          </a:solidFill>
          <a:ln>
            <a:solidFill>
              <a:schemeClr val="tx1"/>
            </a:solidFill>
          </a:ln>
        </p:spPr>
        <p:txBody>
          <a:bodyPr wrap="square" rtlCol="0" anchor="ctr">
            <a:spAutoFit/>
          </a:bodyPr>
          <a:lstStyle/>
          <a:p>
            <a:pPr algn="ctr"/>
            <a:r>
              <a:rPr lang="en-US" sz="2000">
                <a:solidFill>
                  <a:schemeClr val="bg1"/>
                </a:solidFill>
              </a:rPr>
              <a:t>Bootloader</a:t>
            </a:r>
            <a:endParaRPr lang="en-US" sz="2000" dirty="0">
              <a:solidFill>
                <a:schemeClr val="bg1"/>
              </a:solidFill>
            </a:endParaRPr>
          </a:p>
        </p:txBody>
      </p:sp>
      <p:sp>
        <p:nvSpPr>
          <p:cNvPr id="15" name="Rectangle 14">
            <a:extLst>
              <a:ext uri="{FF2B5EF4-FFF2-40B4-BE49-F238E27FC236}">
                <a16:creationId xmlns:a16="http://schemas.microsoft.com/office/drawing/2014/main" id="{65E0F370-0CF2-4C49-8DE4-4770FE4472B7}"/>
              </a:ext>
            </a:extLst>
          </p:cNvPr>
          <p:cNvSpPr/>
          <p:nvPr/>
        </p:nvSpPr>
        <p:spPr>
          <a:xfrm>
            <a:off x="7465219" y="2414535"/>
            <a:ext cx="3886200" cy="266400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5FF8CB-AA2D-4D31-BB36-37B4B140528E}"/>
              </a:ext>
            </a:extLst>
          </p:cNvPr>
          <p:cNvSpPr/>
          <p:nvPr/>
        </p:nvSpPr>
        <p:spPr>
          <a:xfrm>
            <a:off x="7465219" y="1085892"/>
            <a:ext cx="3886200" cy="1204086"/>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asellaDiTesto 6">
            <a:extLst>
              <a:ext uri="{FF2B5EF4-FFF2-40B4-BE49-F238E27FC236}">
                <a16:creationId xmlns:a16="http://schemas.microsoft.com/office/drawing/2014/main" id="{A8BA2311-9FC8-4EF6-99BF-51EC1DDEA0AC}"/>
              </a:ext>
            </a:extLst>
          </p:cNvPr>
          <p:cNvSpPr txBox="1"/>
          <p:nvPr/>
        </p:nvSpPr>
        <p:spPr>
          <a:xfrm>
            <a:off x="9675158" y="5220212"/>
            <a:ext cx="1515461" cy="415588"/>
          </a:xfrm>
          <a:prstGeom prst="roundRect">
            <a:avLst>
              <a:gd name="adj" fmla="val 7167"/>
            </a:avLst>
          </a:prstGeom>
          <a:solidFill>
            <a:srgbClr val="002060"/>
          </a:solidFill>
          <a:ln>
            <a:solidFill>
              <a:schemeClr val="tx1"/>
            </a:solidFill>
          </a:ln>
        </p:spPr>
        <p:txBody>
          <a:bodyPr wrap="square" rtlCol="0" anchor="ctr">
            <a:spAutoFit/>
          </a:bodyPr>
          <a:lstStyle/>
          <a:p>
            <a:pPr algn="ctr"/>
            <a:r>
              <a:rPr lang="en-US" sz="2000" dirty="0">
                <a:solidFill>
                  <a:schemeClr val="bg1"/>
                </a:solidFill>
              </a:rPr>
              <a:t>Device tree</a:t>
            </a:r>
          </a:p>
        </p:txBody>
      </p:sp>
      <p:sp>
        <p:nvSpPr>
          <p:cNvPr id="18" name="TextBox 17">
            <a:extLst>
              <a:ext uri="{FF2B5EF4-FFF2-40B4-BE49-F238E27FC236}">
                <a16:creationId xmlns:a16="http://schemas.microsoft.com/office/drawing/2014/main" id="{CE12FAC3-D194-454E-B4B1-6F84BC71C41E}"/>
              </a:ext>
            </a:extLst>
          </p:cNvPr>
          <p:cNvSpPr txBox="1"/>
          <p:nvPr/>
        </p:nvSpPr>
        <p:spPr>
          <a:xfrm rot="16200000">
            <a:off x="5907142" y="3162966"/>
            <a:ext cx="2430355" cy="914400"/>
          </a:xfrm>
          <a:prstGeom prst="rect">
            <a:avLst/>
          </a:prstGeom>
        </p:spPr>
        <p:txBody>
          <a:bodyPr vert="horz" wrap="none" lIns="0" tIns="0" rIns="0" bIns="0" rtlCol="0" anchor="t">
            <a:normAutofit/>
          </a:bodyPr>
          <a:lstStyle/>
          <a:p>
            <a:pPr algn="ctr"/>
            <a:r>
              <a:rPr lang="en-US" sz="2400" dirty="0">
                <a:solidFill>
                  <a:schemeClr val="accent1"/>
                </a:solidFill>
              </a:rPr>
              <a:t>Linux</a:t>
            </a:r>
            <a:br>
              <a:rPr lang="en-US" sz="2400" dirty="0">
                <a:solidFill>
                  <a:schemeClr val="accent1"/>
                </a:solidFill>
              </a:rPr>
            </a:br>
            <a:r>
              <a:rPr lang="en-US" sz="2400" dirty="0">
                <a:solidFill>
                  <a:schemeClr val="accent1"/>
                </a:solidFill>
              </a:rPr>
              <a:t>Kernel</a:t>
            </a:r>
          </a:p>
        </p:txBody>
      </p:sp>
      <p:sp>
        <p:nvSpPr>
          <p:cNvPr id="19" name="TextBox 18">
            <a:extLst>
              <a:ext uri="{FF2B5EF4-FFF2-40B4-BE49-F238E27FC236}">
                <a16:creationId xmlns:a16="http://schemas.microsoft.com/office/drawing/2014/main" id="{9484B6AE-F02E-4DD8-B1C1-147ED041CA48}"/>
              </a:ext>
            </a:extLst>
          </p:cNvPr>
          <p:cNvSpPr txBox="1"/>
          <p:nvPr/>
        </p:nvSpPr>
        <p:spPr>
          <a:xfrm rot="16200000">
            <a:off x="5907142" y="1256790"/>
            <a:ext cx="2430355" cy="914400"/>
          </a:xfrm>
          <a:prstGeom prst="rect">
            <a:avLst/>
          </a:prstGeom>
        </p:spPr>
        <p:txBody>
          <a:bodyPr vert="horz" wrap="none" lIns="0" tIns="0" rIns="0" bIns="0" rtlCol="0" anchor="t">
            <a:normAutofit/>
          </a:bodyPr>
          <a:lstStyle/>
          <a:p>
            <a:pPr algn="ctr"/>
            <a:r>
              <a:rPr lang="en-US" sz="2400" dirty="0">
                <a:solidFill>
                  <a:schemeClr val="accent1"/>
                </a:solidFill>
              </a:rPr>
              <a:t>Root File</a:t>
            </a:r>
            <a:br>
              <a:rPr lang="en-US" sz="2400" dirty="0">
                <a:solidFill>
                  <a:schemeClr val="accent1"/>
                </a:solidFill>
              </a:rPr>
            </a:br>
            <a:r>
              <a:rPr lang="en-US" sz="2400" dirty="0">
                <a:solidFill>
                  <a:schemeClr val="accent1"/>
                </a:solidFill>
              </a:rPr>
              <a:t>System</a:t>
            </a:r>
          </a:p>
        </p:txBody>
      </p:sp>
    </p:spTree>
    <p:extLst>
      <p:ext uri="{BB962C8B-B14F-4D97-AF65-F5344CB8AC3E}">
        <p14:creationId xmlns:p14="http://schemas.microsoft.com/office/powerpoint/2010/main" val="349787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Reference Hardware Model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790688" cy="4086225"/>
          </a:xfrm>
        </p:spPr>
        <p:txBody>
          <a:bodyPr wrap="square" numCol="1" anchor="t" anchorCtr="0" compatLnSpc="1">
            <a:prstTxWarp prst="textNoShape">
              <a:avLst/>
            </a:prstTxWarp>
          </a:bodyPr>
          <a:lstStyle/>
          <a:p>
            <a:r>
              <a:rPr lang="en-US" dirty="0"/>
              <a:t>Embedded System Hardware components:</a:t>
            </a:r>
            <a:endParaRPr lang="en-US" altLang="en-US" dirty="0">
              <a:ea typeface="ＭＳ Ｐゴシック" panose="020B0600070205080204" pitchFamily="34" charset="-128"/>
            </a:endParaRPr>
          </a:p>
          <a:p>
            <a:pPr lvl="1"/>
            <a:r>
              <a:rPr lang="en-US" dirty="0">
                <a:solidFill>
                  <a:srgbClr val="128CAB"/>
                </a:solidFill>
              </a:rPr>
              <a:t>RAM memory</a:t>
            </a:r>
            <a:r>
              <a:rPr lang="en-US" dirty="0"/>
              <a:t>:  volatile memory storing data/code </a:t>
            </a:r>
          </a:p>
          <a:p>
            <a:pPr lvl="1"/>
            <a:r>
              <a:rPr lang="en-US" dirty="0">
                <a:solidFill>
                  <a:srgbClr val="128CAB"/>
                </a:solidFill>
              </a:rPr>
              <a:t>CPU</a:t>
            </a:r>
            <a:r>
              <a:rPr lang="en-US" dirty="0"/>
              <a:t>:  processor running software</a:t>
            </a:r>
          </a:p>
          <a:p>
            <a:pPr lvl="1"/>
            <a:r>
              <a:rPr lang="en-US" dirty="0">
                <a:solidFill>
                  <a:srgbClr val="128CAB"/>
                </a:solidFill>
              </a:rPr>
              <a:t>I/O</a:t>
            </a:r>
            <a:r>
              <a:rPr lang="en-US" dirty="0"/>
              <a:t>:  peripherals to get inputs from the user, and to provide outputs to the user</a:t>
            </a:r>
          </a:p>
          <a:p>
            <a:pPr lvl="1"/>
            <a:r>
              <a:rPr lang="en-US" dirty="0">
                <a:solidFill>
                  <a:srgbClr val="128CAB"/>
                </a:solidFill>
              </a:rPr>
              <a:t>Boot Flash</a:t>
            </a:r>
            <a:r>
              <a:rPr lang="en-US" dirty="0"/>
              <a:t>:  small non-volatile memory needed at power-up (discussed later)</a:t>
            </a:r>
          </a:p>
          <a:p>
            <a:pPr lvl="1"/>
            <a:r>
              <a:rPr lang="en-US" dirty="0">
                <a:solidFill>
                  <a:srgbClr val="128CAB"/>
                </a:solidFill>
              </a:rPr>
              <a:t>Mass Memory Flash</a:t>
            </a:r>
            <a:r>
              <a:rPr lang="en-US" dirty="0"/>
              <a:t>:  large non-volatile memory (discussed later)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F78687E-5602-40AC-AF34-B7D8798BD4DD}"/>
              </a:ext>
            </a:extLst>
          </p:cNvPr>
          <p:cNvSpPr/>
          <p:nvPr/>
        </p:nvSpPr>
        <p:spPr bwMode="auto">
          <a:xfrm>
            <a:off x="6550818" y="1905000"/>
            <a:ext cx="5334001" cy="3124200"/>
          </a:xfrm>
          <a:prstGeom prst="rect">
            <a:avLst/>
          </a:prstGeom>
          <a:solidFill>
            <a:srgbClr val="C00000"/>
          </a:solidFill>
          <a:ln w="9525" cap="flat" cmpd="sng" algn="ctr">
            <a:solidFill>
              <a:schemeClr val="tx1"/>
            </a:solidFill>
            <a:prstDash val="solid"/>
            <a:round/>
            <a:headEnd type="none" w="med" len="med"/>
            <a:tailEnd type="none" w="med" len="med"/>
          </a:ln>
          <a:effectLst>
            <a:outerShdw blurRad="50800" dist="38100" dir="2700000" algn="br">
              <a:srgbClr val="000000">
                <a:alpha val="43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ahoma" pitchFamily="34" charset="0"/>
            </a:endParaRPr>
          </a:p>
        </p:txBody>
      </p:sp>
      <p:sp>
        <p:nvSpPr>
          <p:cNvPr id="6" name="TextBox 5">
            <a:extLst>
              <a:ext uri="{FF2B5EF4-FFF2-40B4-BE49-F238E27FC236}">
                <a16:creationId xmlns:a16="http://schemas.microsoft.com/office/drawing/2014/main" id="{013D2194-9E00-455A-B5FD-E32873461C07}"/>
              </a:ext>
            </a:extLst>
          </p:cNvPr>
          <p:cNvSpPr txBox="1"/>
          <p:nvPr/>
        </p:nvSpPr>
        <p:spPr>
          <a:xfrm>
            <a:off x="8592188" y="2500125"/>
            <a:ext cx="1295400" cy="1015663"/>
          </a:xfrm>
          <a:prstGeom prst="rect">
            <a:avLst/>
          </a:prstGeom>
          <a:solidFill>
            <a:srgbClr val="128CAB"/>
          </a:solidFill>
          <a:ln>
            <a:solidFill>
              <a:schemeClr val="tx1"/>
            </a:solidFill>
          </a:ln>
          <a:effectLst>
            <a:outerShdw blurRad="50800" dist="38100" dir="2700000" algn="br">
              <a:srgbClr val="000000">
                <a:alpha val="43000"/>
              </a:srgbClr>
            </a:outerShdw>
          </a:effectLst>
        </p:spPr>
        <p:txBody>
          <a:bodyPr wrap="square" rtlCol="0">
            <a:spAutoFit/>
          </a:bodyPr>
          <a:lstStyle/>
          <a:p>
            <a:pPr algn="ctr"/>
            <a:endParaRPr lang="en-US" sz="2000" dirty="0">
              <a:solidFill>
                <a:schemeClr val="bg1"/>
              </a:solidFill>
            </a:endParaRPr>
          </a:p>
          <a:p>
            <a:pPr algn="ctr"/>
            <a:r>
              <a:rPr lang="en-US" sz="2000" dirty="0">
                <a:solidFill>
                  <a:schemeClr val="bg1"/>
                </a:solidFill>
              </a:rPr>
              <a:t>CPU</a:t>
            </a:r>
          </a:p>
          <a:p>
            <a:pPr algn="ctr"/>
            <a:endParaRPr lang="en-US" sz="2000" dirty="0">
              <a:solidFill>
                <a:schemeClr val="bg1"/>
              </a:solidFill>
            </a:endParaRPr>
          </a:p>
        </p:txBody>
      </p:sp>
      <p:sp>
        <p:nvSpPr>
          <p:cNvPr id="7" name="TextBox 6">
            <a:extLst>
              <a:ext uri="{FF2B5EF4-FFF2-40B4-BE49-F238E27FC236}">
                <a16:creationId xmlns:a16="http://schemas.microsoft.com/office/drawing/2014/main" id="{BF71ECF7-F2AB-437C-9F1D-2F29B7995E19}"/>
              </a:ext>
            </a:extLst>
          </p:cNvPr>
          <p:cNvSpPr txBox="1"/>
          <p:nvPr/>
        </p:nvSpPr>
        <p:spPr>
          <a:xfrm>
            <a:off x="10192388" y="2500125"/>
            <a:ext cx="1600200" cy="400110"/>
          </a:xfrm>
          <a:prstGeom prst="rect">
            <a:avLst/>
          </a:prstGeom>
          <a:solidFill>
            <a:srgbClr val="008000"/>
          </a:solidFill>
          <a:ln>
            <a:solidFill>
              <a:schemeClr val="tx1"/>
            </a:solidFill>
          </a:ln>
          <a:effectLst>
            <a:outerShdw blurRad="50800" dist="38100" dir="2700000" algn="br">
              <a:srgbClr val="000000">
                <a:alpha val="43000"/>
              </a:srgbClr>
            </a:outerShdw>
          </a:effectLst>
        </p:spPr>
        <p:txBody>
          <a:bodyPr wrap="square" rtlCol="0">
            <a:spAutoFit/>
          </a:bodyPr>
          <a:lstStyle/>
          <a:p>
            <a:pPr algn="ctr"/>
            <a:r>
              <a:rPr lang="en-US" sz="2000" dirty="0">
                <a:solidFill>
                  <a:schemeClr val="bg1"/>
                </a:solidFill>
              </a:rPr>
              <a:t>Boot Flash</a:t>
            </a:r>
          </a:p>
        </p:txBody>
      </p:sp>
      <p:sp>
        <p:nvSpPr>
          <p:cNvPr id="8" name="TextBox 7">
            <a:extLst>
              <a:ext uri="{FF2B5EF4-FFF2-40B4-BE49-F238E27FC236}">
                <a16:creationId xmlns:a16="http://schemas.microsoft.com/office/drawing/2014/main" id="{ABE00B96-1EC4-4CCF-B212-49449D5C4CE9}"/>
              </a:ext>
            </a:extLst>
          </p:cNvPr>
          <p:cNvSpPr txBox="1"/>
          <p:nvPr/>
        </p:nvSpPr>
        <p:spPr>
          <a:xfrm>
            <a:off x="10192388" y="3179576"/>
            <a:ext cx="1600200" cy="1631216"/>
          </a:xfrm>
          <a:prstGeom prst="rect">
            <a:avLst/>
          </a:prstGeom>
          <a:solidFill>
            <a:srgbClr val="92D050"/>
          </a:solidFill>
          <a:ln>
            <a:solidFill>
              <a:schemeClr val="tx1"/>
            </a:solidFill>
          </a:ln>
          <a:effectLst>
            <a:outerShdw blurRad="50800" dist="38100" dir="2700000" algn="br">
              <a:srgbClr val="000000">
                <a:alpha val="43000"/>
              </a:srgbClr>
            </a:outerShdw>
          </a:effectLst>
        </p:spPr>
        <p:txBody>
          <a:bodyPr wrap="square" rtlCol="0">
            <a:spAutoFit/>
          </a:bodyPr>
          <a:lstStyle/>
          <a:p>
            <a:pPr algn="ctr"/>
            <a:endParaRPr lang="en-US" sz="2000" dirty="0">
              <a:solidFill>
                <a:srgbClr val="FFFFFF"/>
              </a:solidFill>
            </a:endParaRPr>
          </a:p>
          <a:p>
            <a:pPr algn="ctr"/>
            <a:r>
              <a:rPr lang="en-US" sz="2000" dirty="0">
                <a:solidFill>
                  <a:srgbClr val="FFFFFF"/>
                </a:solidFill>
              </a:rPr>
              <a:t>Mass Memory</a:t>
            </a:r>
          </a:p>
          <a:p>
            <a:pPr algn="ctr"/>
            <a:r>
              <a:rPr lang="en-US" sz="2000" dirty="0">
                <a:solidFill>
                  <a:srgbClr val="FFFFFF"/>
                </a:solidFill>
              </a:rPr>
              <a:t>Flash</a:t>
            </a:r>
          </a:p>
          <a:p>
            <a:pPr algn="ctr"/>
            <a:endParaRPr lang="en-US" sz="2000" dirty="0">
              <a:solidFill>
                <a:srgbClr val="FFFFFF"/>
              </a:solidFill>
            </a:endParaRPr>
          </a:p>
        </p:txBody>
      </p:sp>
      <p:sp>
        <p:nvSpPr>
          <p:cNvPr id="9" name="TextBox 8">
            <a:extLst>
              <a:ext uri="{FF2B5EF4-FFF2-40B4-BE49-F238E27FC236}">
                <a16:creationId xmlns:a16="http://schemas.microsoft.com/office/drawing/2014/main" id="{6F8E9AE4-51BE-4E97-9221-9A5E5148FFAE}"/>
              </a:ext>
            </a:extLst>
          </p:cNvPr>
          <p:cNvSpPr txBox="1"/>
          <p:nvPr/>
        </p:nvSpPr>
        <p:spPr>
          <a:xfrm>
            <a:off x="8592188" y="3793066"/>
            <a:ext cx="1295400" cy="1015663"/>
          </a:xfrm>
          <a:prstGeom prst="rect">
            <a:avLst/>
          </a:prstGeom>
          <a:solidFill>
            <a:srgbClr val="0070C0"/>
          </a:solidFill>
          <a:ln>
            <a:solidFill>
              <a:schemeClr val="tx1"/>
            </a:solidFill>
          </a:ln>
          <a:effectLst>
            <a:outerShdw blurRad="50800" dist="38100" dir="2700000" algn="br">
              <a:srgbClr val="000000">
                <a:alpha val="43000"/>
              </a:srgbClr>
            </a:outerShdw>
          </a:effectLst>
        </p:spPr>
        <p:txBody>
          <a:bodyPr wrap="square" rtlCol="0">
            <a:spAutoFit/>
          </a:bodyPr>
          <a:lstStyle/>
          <a:p>
            <a:pPr algn="ctr"/>
            <a:endParaRPr lang="en-US" sz="2000" dirty="0">
              <a:solidFill>
                <a:srgbClr val="FFFFFF"/>
              </a:solidFill>
            </a:endParaRPr>
          </a:p>
          <a:p>
            <a:pPr algn="ctr"/>
            <a:r>
              <a:rPr lang="en-US" sz="2000" dirty="0">
                <a:solidFill>
                  <a:srgbClr val="FFFFFF"/>
                </a:solidFill>
              </a:rPr>
              <a:t>I/O</a:t>
            </a:r>
          </a:p>
          <a:p>
            <a:pPr algn="ctr"/>
            <a:endParaRPr lang="en-US" sz="2000" dirty="0">
              <a:solidFill>
                <a:srgbClr val="FFFFFF"/>
              </a:solidFill>
            </a:endParaRPr>
          </a:p>
        </p:txBody>
      </p:sp>
      <p:sp>
        <p:nvSpPr>
          <p:cNvPr id="10" name="TextBox 9">
            <a:extLst>
              <a:ext uri="{FF2B5EF4-FFF2-40B4-BE49-F238E27FC236}">
                <a16:creationId xmlns:a16="http://schemas.microsoft.com/office/drawing/2014/main" id="{FA520373-C392-4710-B2B7-5F3BA89F7A63}"/>
              </a:ext>
            </a:extLst>
          </p:cNvPr>
          <p:cNvSpPr txBox="1"/>
          <p:nvPr/>
        </p:nvSpPr>
        <p:spPr>
          <a:xfrm>
            <a:off x="6637444" y="2500743"/>
            <a:ext cx="1600200" cy="2308324"/>
          </a:xfrm>
          <a:prstGeom prst="rect">
            <a:avLst/>
          </a:prstGeom>
          <a:solidFill>
            <a:srgbClr val="00B0F0"/>
          </a:solidFill>
          <a:ln>
            <a:solidFill>
              <a:schemeClr val="tx1"/>
            </a:solidFill>
          </a:ln>
          <a:effectLst>
            <a:outerShdw blurRad="50800" dist="38100" dir="2700000" algn="br">
              <a:srgbClr val="000000">
                <a:alpha val="43000"/>
              </a:srgbClr>
            </a:outerShdw>
          </a:effectLst>
        </p:spPr>
        <p:txBody>
          <a:bodyPr wrap="square" rtlCol="0">
            <a:spAutoFit/>
          </a:bodyPr>
          <a:lstStyle/>
          <a:p>
            <a:pPr algn="ctr"/>
            <a:endParaRPr lang="en-US" sz="2000" dirty="0">
              <a:solidFill>
                <a:schemeClr val="bg1"/>
              </a:solidFill>
            </a:endParaRPr>
          </a:p>
          <a:p>
            <a:pPr algn="ctr"/>
            <a:endParaRPr lang="en-US" sz="2000" dirty="0">
              <a:solidFill>
                <a:schemeClr val="bg1"/>
              </a:solidFill>
            </a:endParaRPr>
          </a:p>
          <a:p>
            <a:pPr algn="ctr"/>
            <a:r>
              <a:rPr lang="en-US" sz="2000" dirty="0">
                <a:solidFill>
                  <a:schemeClr val="bg1"/>
                </a:solidFill>
              </a:rPr>
              <a:t>RAM</a:t>
            </a:r>
          </a:p>
          <a:p>
            <a:pPr algn="ctr"/>
            <a:r>
              <a:rPr lang="en-US" sz="2000" dirty="0">
                <a:solidFill>
                  <a:schemeClr val="bg1"/>
                </a:solidFill>
              </a:rPr>
              <a:t>Memory</a:t>
            </a: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p:txBody>
      </p:sp>
      <p:sp>
        <p:nvSpPr>
          <p:cNvPr id="11" name="TextBox 10">
            <a:extLst>
              <a:ext uri="{FF2B5EF4-FFF2-40B4-BE49-F238E27FC236}">
                <a16:creationId xmlns:a16="http://schemas.microsoft.com/office/drawing/2014/main" id="{5E1530E9-F0E7-4FD5-A340-7B517941E935}"/>
              </a:ext>
            </a:extLst>
          </p:cNvPr>
          <p:cNvSpPr txBox="1"/>
          <p:nvPr/>
        </p:nvSpPr>
        <p:spPr>
          <a:xfrm>
            <a:off x="6637187" y="1905000"/>
            <a:ext cx="3190232" cy="400110"/>
          </a:xfrm>
          <a:prstGeom prst="rect">
            <a:avLst/>
          </a:prstGeom>
          <a:noFill/>
        </p:spPr>
        <p:txBody>
          <a:bodyPr wrap="none" rtlCol="0">
            <a:spAutoFit/>
          </a:bodyPr>
          <a:lstStyle/>
          <a:p>
            <a:r>
              <a:rPr lang="en-US" sz="2000" dirty="0">
                <a:solidFill>
                  <a:schemeClr val="bg1"/>
                </a:solidFill>
              </a:rPr>
              <a:t>Embedded System Hardware</a:t>
            </a:r>
          </a:p>
        </p:txBody>
      </p:sp>
    </p:spTree>
    <p:extLst>
      <p:ext uri="{BB962C8B-B14F-4D97-AF65-F5344CB8AC3E}">
        <p14:creationId xmlns:p14="http://schemas.microsoft.com/office/powerpoint/2010/main" val="99571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Reference Hardware Model Implementations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584265"/>
            <a:ext cx="11180763" cy="4086225"/>
          </a:xfrm>
        </p:spPr>
        <p:txBody>
          <a:bodyPr wrap="square" numCol="1" anchor="t" anchorCtr="0" compatLnSpc="1">
            <a:prstTxWarp prst="textNoShape">
              <a:avLst/>
            </a:prstTxWarp>
          </a:bodyPr>
          <a:lstStyle/>
          <a:p>
            <a:r>
              <a:rPr lang="en-US" dirty="0"/>
              <a:t>Multiple implementations of the reference hardware model are possible.  For example:</a:t>
            </a:r>
            <a:endParaRPr lang="en-US" altLang="en-US" dirty="0">
              <a:ea typeface="ＭＳ Ｐゴシック" panose="020B0600070205080204" pitchFamily="34" charset="-128"/>
            </a:endParaRPr>
          </a:p>
          <a:p>
            <a:pPr lvl="1"/>
            <a:r>
              <a:rPr lang="en-US" dirty="0">
                <a:solidFill>
                  <a:srgbClr val="128CAB"/>
                </a:solidFill>
              </a:rPr>
              <a:t>Microcontroller-based implementation</a:t>
            </a:r>
            <a:r>
              <a:rPr lang="en-US" dirty="0"/>
              <a:t>:  a single device hosts most of the reference model components (e.g. CPU, RAM memory, boot flash).</a:t>
            </a:r>
          </a:p>
          <a:p>
            <a:pPr lvl="1"/>
            <a:r>
              <a:rPr lang="en-US" dirty="0">
                <a:solidFill>
                  <a:srgbClr val="128CAB"/>
                </a:solidFill>
              </a:rPr>
              <a:t>System-on-Chip implementation</a:t>
            </a:r>
            <a:r>
              <a:rPr lang="en-US" dirty="0"/>
              <a:t>:  most of the reference model components are discrete components, while the CPU is integrated with some of them (e.g. I/O, boot flash).</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EA66265A-8159-48E9-BC1E-532A52D4BC90}"/>
              </a:ext>
            </a:extLst>
          </p:cNvPr>
          <p:cNvSpPr/>
          <p:nvPr/>
        </p:nvSpPr>
        <p:spPr bwMode="auto">
          <a:xfrm>
            <a:off x="1004210" y="3429000"/>
            <a:ext cx="3735002" cy="258420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br">
              <a:srgbClr val="000000">
                <a:alpha val="43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ahoma" pitchFamily="34" charset="0"/>
            </a:endParaRPr>
          </a:p>
        </p:txBody>
      </p:sp>
      <p:grpSp>
        <p:nvGrpSpPr>
          <p:cNvPr id="6" name="Group 5">
            <a:extLst>
              <a:ext uri="{FF2B5EF4-FFF2-40B4-BE49-F238E27FC236}">
                <a16:creationId xmlns:a16="http://schemas.microsoft.com/office/drawing/2014/main" id="{4EA26D34-78D2-42AE-9F8B-690213832650}"/>
              </a:ext>
            </a:extLst>
          </p:cNvPr>
          <p:cNvGrpSpPr/>
          <p:nvPr/>
        </p:nvGrpSpPr>
        <p:grpSpPr>
          <a:xfrm>
            <a:off x="1160191" y="3880039"/>
            <a:ext cx="3188494" cy="1847658"/>
            <a:chOff x="759619" y="3809937"/>
            <a:chExt cx="3188494" cy="1847658"/>
          </a:xfrm>
          <a:effectLst>
            <a:outerShdw blurRad="50800" dist="76200" dir="2700000" algn="tl" rotWithShape="0">
              <a:prstClr val="black">
                <a:alpha val="40000"/>
              </a:prstClr>
            </a:outerShdw>
          </a:effectLst>
        </p:grpSpPr>
        <p:sp>
          <p:nvSpPr>
            <p:cNvPr id="7" name="TextBox 6">
              <a:extLst>
                <a:ext uri="{FF2B5EF4-FFF2-40B4-BE49-F238E27FC236}">
                  <a16:creationId xmlns:a16="http://schemas.microsoft.com/office/drawing/2014/main" id="{21D05E33-F2D5-436F-9045-37D3853AF0A5}"/>
                </a:ext>
              </a:extLst>
            </p:cNvPr>
            <p:cNvSpPr txBox="1"/>
            <p:nvPr/>
          </p:nvSpPr>
          <p:spPr>
            <a:xfrm>
              <a:off x="1985963" y="3810935"/>
              <a:ext cx="942975" cy="923330"/>
            </a:xfrm>
            <a:prstGeom prst="rect">
              <a:avLst/>
            </a:prstGeom>
            <a:solidFill>
              <a:srgbClr val="128CAB"/>
            </a:solidFill>
            <a:ln>
              <a:solidFill>
                <a:schemeClr val="tx1"/>
              </a:solidFill>
            </a:ln>
            <a:effectLst/>
          </p:spPr>
          <p:txBody>
            <a:bodyPr wrap="square" rtlCol="0">
              <a:spAutoFit/>
            </a:bodyPr>
            <a:lstStyle/>
            <a:p>
              <a:pPr algn="ctr"/>
              <a:endParaRPr lang="en-US" dirty="0">
                <a:solidFill>
                  <a:schemeClr val="bg1"/>
                </a:solidFill>
              </a:endParaRPr>
            </a:p>
            <a:p>
              <a:pPr algn="ctr"/>
              <a:r>
                <a:rPr lang="en-US" dirty="0">
                  <a:solidFill>
                    <a:schemeClr val="bg1"/>
                  </a:solidFill>
                </a:rPr>
                <a:t>CPU</a:t>
              </a:r>
            </a:p>
            <a:p>
              <a:pPr algn="ctr"/>
              <a:endParaRPr lang="en-US" dirty="0">
                <a:solidFill>
                  <a:schemeClr val="bg1"/>
                </a:solidFill>
              </a:endParaRPr>
            </a:p>
          </p:txBody>
        </p:sp>
        <p:sp>
          <p:nvSpPr>
            <p:cNvPr id="8" name="TextBox 7">
              <a:extLst>
                <a:ext uri="{FF2B5EF4-FFF2-40B4-BE49-F238E27FC236}">
                  <a16:creationId xmlns:a16="http://schemas.microsoft.com/office/drawing/2014/main" id="{E75AB899-0335-4918-8405-E4B9BC2ECDEF}"/>
                </a:ext>
              </a:extLst>
            </p:cNvPr>
            <p:cNvSpPr txBox="1"/>
            <p:nvPr/>
          </p:nvSpPr>
          <p:spPr>
            <a:xfrm>
              <a:off x="2928938" y="3809937"/>
              <a:ext cx="1019175" cy="1847658"/>
            </a:xfrm>
            <a:prstGeom prst="rect">
              <a:avLst/>
            </a:prstGeom>
            <a:solidFill>
              <a:srgbClr val="008000"/>
            </a:solidFill>
            <a:ln>
              <a:solidFill>
                <a:schemeClr val="tx1"/>
              </a:solidFill>
            </a:ln>
            <a:effectLst/>
          </p:spPr>
          <p:txBody>
            <a:bodyPr wrap="square" rtlCol="0" anchor="ctr">
              <a:noAutofit/>
            </a:bodyPr>
            <a:lstStyle/>
            <a:p>
              <a:pPr algn="ctr"/>
              <a:r>
                <a:rPr lang="en-US" dirty="0">
                  <a:solidFill>
                    <a:schemeClr val="bg1"/>
                  </a:solidFill>
                </a:rPr>
                <a:t>Boot Flash</a:t>
              </a:r>
            </a:p>
          </p:txBody>
        </p:sp>
        <p:sp>
          <p:nvSpPr>
            <p:cNvPr id="9" name="TextBox 8">
              <a:extLst>
                <a:ext uri="{FF2B5EF4-FFF2-40B4-BE49-F238E27FC236}">
                  <a16:creationId xmlns:a16="http://schemas.microsoft.com/office/drawing/2014/main" id="{1BBF6292-FCD2-4618-961F-31CD071E1D61}"/>
                </a:ext>
              </a:extLst>
            </p:cNvPr>
            <p:cNvSpPr txBox="1"/>
            <p:nvPr/>
          </p:nvSpPr>
          <p:spPr>
            <a:xfrm>
              <a:off x="1985963" y="4734265"/>
              <a:ext cx="942975" cy="923330"/>
            </a:xfrm>
            <a:prstGeom prst="rect">
              <a:avLst/>
            </a:prstGeom>
            <a:solidFill>
              <a:srgbClr val="0070C0"/>
            </a:solidFill>
            <a:ln>
              <a:solidFill>
                <a:schemeClr val="tx1"/>
              </a:solidFill>
            </a:ln>
            <a:effectLst/>
          </p:spPr>
          <p:txBody>
            <a:bodyPr wrap="square" rtlCol="0">
              <a:spAutoFit/>
            </a:bodyPr>
            <a:lstStyle/>
            <a:p>
              <a:pPr algn="ctr"/>
              <a:endParaRPr lang="en-US" dirty="0">
                <a:solidFill>
                  <a:srgbClr val="FFFFFF"/>
                </a:solidFill>
              </a:endParaRPr>
            </a:p>
            <a:p>
              <a:pPr algn="ctr"/>
              <a:r>
                <a:rPr lang="en-US" dirty="0">
                  <a:solidFill>
                    <a:srgbClr val="FFFFFF"/>
                  </a:solidFill>
                </a:rPr>
                <a:t>I/O</a:t>
              </a:r>
            </a:p>
            <a:p>
              <a:pPr algn="ctr"/>
              <a:endParaRPr lang="en-US" dirty="0">
                <a:solidFill>
                  <a:srgbClr val="FFFFFF"/>
                </a:solidFill>
              </a:endParaRPr>
            </a:p>
          </p:txBody>
        </p:sp>
        <p:sp>
          <p:nvSpPr>
            <p:cNvPr id="10" name="TextBox 9">
              <a:extLst>
                <a:ext uri="{FF2B5EF4-FFF2-40B4-BE49-F238E27FC236}">
                  <a16:creationId xmlns:a16="http://schemas.microsoft.com/office/drawing/2014/main" id="{1D5973B5-E903-48AC-AE98-605A762D2BA2}"/>
                </a:ext>
              </a:extLst>
            </p:cNvPr>
            <p:cNvSpPr txBox="1"/>
            <p:nvPr/>
          </p:nvSpPr>
          <p:spPr>
            <a:xfrm>
              <a:off x="759619" y="3809951"/>
              <a:ext cx="1226344" cy="1847644"/>
            </a:xfrm>
            <a:prstGeom prst="rect">
              <a:avLst/>
            </a:prstGeom>
            <a:solidFill>
              <a:srgbClr val="00B0F0"/>
            </a:solidFill>
            <a:ln>
              <a:solidFill>
                <a:schemeClr val="tx1"/>
              </a:solidFill>
            </a:ln>
            <a:effectLst/>
          </p:spPr>
          <p:txBody>
            <a:bodyPr wrap="square" rtlCol="0">
              <a:noAutofit/>
            </a:bodyPr>
            <a:lstStyle/>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RAM</a:t>
              </a:r>
            </a:p>
            <a:p>
              <a:pPr algn="ctr"/>
              <a:r>
                <a:rPr lang="en-US" dirty="0">
                  <a:solidFill>
                    <a:schemeClr val="bg1"/>
                  </a:solidFill>
                </a:rPr>
                <a:t>Memory</a:t>
              </a:r>
            </a:p>
            <a:p>
              <a:pPr algn="ctr"/>
              <a:endParaRPr lang="en-US" dirty="0">
                <a:solidFill>
                  <a:schemeClr val="bg1"/>
                </a:solidFill>
              </a:endParaRPr>
            </a:p>
            <a:p>
              <a:pPr algn="ctr"/>
              <a:endParaRPr lang="en-US" dirty="0">
                <a:solidFill>
                  <a:schemeClr val="bg1"/>
                </a:solidFill>
              </a:endParaRPr>
            </a:p>
          </p:txBody>
        </p:sp>
      </p:grpSp>
      <p:sp>
        <p:nvSpPr>
          <p:cNvPr id="11" name="Rectangle 10">
            <a:extLst>
              <a:ext uri="{FF2B5EF4-FFF2-40B4-BE49-F238E27FC236}">
                <a16:creationId xmlns:a16="http://schemas.microsoft.com/office/drawing/2014/main" id="{E3CC3E78-B2DB-4795-857C-B33FE766F8F1}"/>
              </a:ext>
            </a:extLst>
          </p:cNvPr>
          <p:cNvSpPr/>
          <p:nvPr/>
        </p:nvSpPr>
        <p:spPr>
          <a:xfrm>
            <a:off x="1160191" y="3770065"/>
            <a:ext cx="3420000" cy="209244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ED33C1-F58D-4CD6-BE99-A7B330D695F9}"/>
              </a:ext>
            </a:extLst>
          </p:cNvPr>
          <p:cNvSpPr txBox="1"/>
          <p:nvPr/>
        </p:nvSpPr>
        <p:spPr>
          <a:xfrm>
            <a:off x="4643438" y="6315075"/>
            <a:ext cx="914400" cy="914400"/>
          </a:xfrm>
          <a:prstGeom prst="rect">
            <a:avLst/>
          </a:prstGeom>
        </p:spPr>
        <p:txBody>
          <a:bodyPr vert="horz" wrap="none" lIns="0" tIns="0" rIns="0" bIns="0" rtlCol="0" anchor="t">
            <a:normAutofit/>
          </a:bodyPr>
          <a:lstStyle/>
          <a:p>
            <a:endParaRPr lang="en-US" dirty="0"/>
          </a:p>
        </p:txBody>
      </p:sp>
      <p:sp>
        <p:nvSpPr>
          <p:cNvPr id="13" name="TextBox 12">
            <a:extLst>
              <a:ext uri="{FF2B5EF4-FFF2-40B4-BE49-F238E27FC236}">
                <a16:creationId xmlns:a16="http://schemas.microsoft.com/office/drawing/2014/main" id="{560D57D9-E74C-40C8-BEC1-267E2E9C45F4}"/>
              </a:ext>
            </a:extLst>
          </p:cNvPr>
          <p:cNvSpPr txBox="1"/>
          <p:nvPr/>
        </p:nvSpPr>
        <p:spPr>
          <a:xfrm>
            <a:off x="1139955" y="3429000"/>
            <a:ext cx="2171700" cy="300037"/>
          </a:xfrm>
          <a:prstGeom prst="rect">
            <a:avLst/>
          </a:prstGeom>
        </p:spPr>
        <p:txBody>
          <a:bodyPr vert="horz" wrap="none" lIns="0" tIns="0" rIns="0" bIns="0" rtlCol="0" anchor="t">
            <a:normAutofit/>
          </a:bodyPr>
          <a:lstStyle/>
          <a:p>
            <a:pPr algn="ctr"/>
            <a:r>
              <a:rPr lang="en-US" dirty="0">
                <a:solidFill>
                  <a:srgbClr val="128CAB"/>
                </a:solidFill>
              </a:rPr>
              <a:t>Microcontroller (MCU)</a:t>
            </a:r>
            <a:endParaRPr lang="en-US" dirty="0"/>
          </a:p>
        </p:txBody>
      </p:sp>
      <p:sp>
        <p:nvSpPr>
          <p:cNvPr id="14" name="Rectangle 13">
            <a:extLst>
              <a:ext uri="{FF2B5EF4-FFF2-40B4-BE49-F238E27FC236}">
                <a16:creationId xmlns:a16="http://schemas.microsoft.com/office/drawing/2014/main" id="{1D15E836-3499-4D05-9EFC-0398E69DAFFC}"/>
              </a:ext>
            </a:extLst>
          </p:cNvPr>
          <p:cNvSpPr/>
          <p:nvPr/>
        </p:nvSpPr>
        <p:spPr bwMode="auto">
          <a:xfrm>
            <a:off x="5746481" y="3429000"/>
            <a:ext cx="5314299" cy="258420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br">
              <a:srgbClr val="000000">
                <a:alpha val="43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ahoma" pitchFamily="34" charset="0"/>
            </a:endParaRPr>
          </a:p>
        </p:txBody>
      </p:sp>
      <p:sp>
        <p:nvSpPr>
          <p:cNvPr id="15" name="TextBox 14">
            <a:extLst>
              <a:ext uri="{FF2B5EF4-FFF2-40B4-BE49-F238E27FC236}">
                <a16:creationId xmlns:a16="http://schemas.microsoft.com/office/drawing/2014/main" id="{EDA4EA64-6259-4F1D-BE33-3C781EE81A65}"/>
              </a:ext>
            </a:extLst>
          </p:cNvPr>
          <p:cNvSpPr txBox="1"/>
          <p:nvPr/>
        </p:nvSpPr>
        <p:spPr>
          <a:xfrm>
            <a:off x="9658224" y="3879540"/>
            <a:ext cx="1202060" cy="1847658"/>
          </a:xfrm>
          <a:prstGeom prst="rect">
            <a:avLst/>
          </a:prstGeom>
          <a:solidFill>
            <a:srgbClr val="92D050"/>
          </a:solidFill>
          <a:ln>
            <a:solidFill>
              <a:schemeClr val="tx1"/>
            </a:solidFill>
          </a:ln>
          <a:effectLst>
            <a:outerShdw blurRad="50800" dist="38100" dir="2700000" algn="br">
              <a:srgbClr val="000000">
                <a:alpha val="43000"/>
              </a:srgbClr>
            </a:outerShdw>
          </a:effectLst>
        </p:spPr>
        <p:txBody>
          <a:bodyPr wrap="square" rtlCol="0" anchor="ctr">
            <a:noAutofit/>
          </a:bodyPr>
          <a:lstStyle/>
          <a:p>
            <a:pPr algn="ctr"/>
            <a:endParaRPr lang="en-US" dirty="0">
              <a:solidFill>
                <a:srgbClr val="FFFFFF"/>
              </a:solidFill>
            </a:endParaRPr>
          </a:p>
          <a:p>
            <a:pPr algn="ctr"/>
            <a:r>
              <a:rPr lang="en-US" dirty="0">
                <a:solidFill>
                  <a:srgbClr val="FFFFFF"/>
                </a:solidFill>
              </a:rPr>
              <a:t>Mass Memory</a:t>
            </a:r>
          </a:p>
          <a:p>
            <a:pPr algn="ctr"/>
            <a:r>
              <a:rPr lang="en-US" dirty="0">
                <a:solidFill>
                  <a:srgbClr val="FFFFFF"/>
                </a:solidFill>
              </a:rPr>
              <a:t>Flash</a:t>
            </a:r>
          </a:p>
          <a:p>
            <a:pPr algn="ctr"/>
            <a:endParaRPr lang="en-US" dirty="0">
              <a:solidFill>
                <a:srgbClr val="FFFFFF"/>
              </a:solidFill>
            </a:endParaRPr>
          </a:p>
        </p:txBody>
      </p:sp>
      <p:grpSp>
        <p:nvGrpSpPr>
          <p:cNvPr id="16" name="Group 15">
            <a:extLst>
              <a:ext uri="{FF2B5EF4-FFF2-40B4-BE49-F238E27FC236}">
                <a16:creationId xmlns:a16="http://schemas.microsoft.com/office/drawing/2014/main" id="{9FDF5CC6-FBF4-4FF2-AB5B-62E9FD6442A4}"/>
              </a:ext>
            </a:extLst>
          </p:cNvPr>
          <p:cNvGrpSpPr/>
          <p:nvPr/>
        </p:nvGrpSpPr>
        <p:grpSpPr>
          <a:xfrm>
            <a:off x="6005381" y="3879554"/>
            <a:ext cx="3445674" cy="1847644"/>
            <a:chOff x="502439" y="3809951"/>
            <a:chExt cx="3445674" cy="1847644"/>
          </a:xfrm>
          <a:effectLst>
            <a:outerShdw blurRad="50800" dist="76200" dir="2700000" algn="tl" rotWithShape="0">
              <a:prstClr val="black">
                <a:alpha val="40000"/>
              </a:prstClr>
            </a:outerShdw>
          </a:effectLst>
        </p:grpSpPr>
        <p:sp>
          <p:nvSpPr>
            <p:cNvPr id="17" name="TextBox 16">
              <a:extLst>
                <a:ext uri="{FF2B5EF4-FFF2-40B4-BE49-F238E27FC236}">
                  <a16:creationId xmlns:a16="http://schemas.microsoft.com/office/drawing/2014/main" id="{81D91164-4EE8-468D-99AA-0CAA79115B56}"/>
                </a:ext>
              </a:extLst>
            </p:cNvPr>
            <p:cNvSpPr txBox="1"/>
            <p:nvPr/>
          </p:nvSpPr>
          <p:spPr>
            <a:xfrm>
              <a:off x="1985963" y="3810935"/>
              <a:ext cx="1962150" cy="923330"/>
            </a:xfrm>
            <a:prstGeom prst="rect">
              <a:avLst/>
            </a:prstGeom>
            <a:solidFill>
              <a:srgbClr val="128CAB"/>
            </a:solidFill>
            <a:ln>
              <a:solidFill>
                <a:schemeClr val="tx1"/>
              </a:solidFill>
            </a:ln>
            <a:effectLst/>
          </p:spPr>
          <p:txBody>
            <a:bodyPr wrap="square" rtlCol="0">
              <a:spAutoFit/>
            </a:bodyPr>
            <a:lstStyle/>
            <a:p>
              <a:pPr algn="ctr"/>
              <a:endParaRPr lang="en-US" dirty="0">
                <a:solidFill>
                  <a:schemeClr val="bg1"/>
                </a:solidFill>
              </a:endParaRPr>
            </a:p>
            <a:p>
              <a:pPr algn="ctr"/>
              <a:r>
                <a:rPr lang="en-US" dirty="0">
                  <a:solidFill>
                    <a:schemeClr val="bg1"/>
                  </a:solidFill>
                </a:rPr>
                <a:t>CPU</a:t>
              </a:r>
            </a:p>
            <a:p>
              <a:pPr algn="ctr"/>
              <a:endParaRPr lang="en-US" dirty="0">
                <a:solidFill>
                  <a:schemeClr val="bg1"/>
                </a:solidFill>
              </a:endParaRPr>
            </a:p>
          </p:txBody>
        </p:sp>
        <p:sp>
          <p:nvSpPr>
            <p:cNvPr id="18" name="TextBox 17">
              <a:extLst>
                <a:ext uri="{FF2B5EF4-FFF2-40B4-BE49-F238E27FC236}">
                  <a16:creationId xmlns:a16="http://schemas.microsoft.com/office/drawing/2014/main" id="{14810292-8108-4D61-90AA-ECECC340023A}"/>
                </a:ext>
              </a:extLst>
            </p:cNvPr>
            <p:cNvSpPr txBox="1"/>
            <p:nvPr/>
          </p:nvSpPr>
          <p:spPr>
            <a:xfrm>
              <a:off x="2928938" y="4734265"/>
              <a:ext cx="1019175" cy="923330"/>
            </a:xfrm>
            <a:prstGeom prst="rect">
              <a:avLst/>
            </a:prstGeom>
            <a:solidFill>
              <a:srgbClr val="008000"/>
            </a:solidFill>
            <a:ln>
              <a:solidFill>
                <a:schemeClr val="tx1"/>
              </a:solidFill>
            </a:ln>
            <a:effectLst/>
          </p:spPr>
          <p:txBody>
            <a:bodyPr wrap="square" rtlCol="0" anchor="ctr">
              <a:noAutofit/>
            </a:bodyPr>
            <a:lstStyle/>
            <a:p>
              <a:pPr algn="ctr"/>
              <a:r>
                <a:rPr lang="en-US" dirty="0">
                  <a:solidFill>
                    <a:schemeClr val="bg1"/>
                  </a:solidFill>
                </a:rPr>
                <a:t>Boot Flash</a:t>
              </a:r>
            </a:p>
          </p:txBody>
        </p:sp>
        <p:sp>
          <p:nvSpPr>
            <p:cNvPr id="19" name="TextBox 18">
              <a:extLst>
                <a:ext uri="{FF2B5EF4-FFF2-40B4-BE49-F238E27FC236}">
                  <a16:creationId xmlns:a16="http://schemas.microsoft.com/office/drawing/2014/main" id="{BE03D420-FC0E-451E-9F8A-CE614D647E07}"/>
                </a:ext>
              </a:extLst>
            </p:cNvPr>
            <p:cNvSpPr txBox="1"/>
            <p:nvPr/>
          </p:nvSpPr>
          <p:spPr>
            <a:xfrm>
              <a:off x="1985963" y="4734265"/>
              <a:ext cx="942975" cy="923330"/>
            </a:xfrm>
            <a:prstGeom prst="rect">
              <a:avLst/>
            </a:prstGeom>
            <a:solidFill>
              <a:srgbClr val="0070C0"/>
            </a:solidFill>
            <a:ln>
              <a:solidFill>
                <a:schemeClr val="tx1"/>
              </a:solidFill>
            </a:ln>
            <a:effectLst/>
          </p:spPr>
          <p:txBody>
            <a:bodyPr wrap="square" rtlCol="0">
              <a:spAutoFit/>
            </a:bodyPr>
            <a:lstStyle/>
            <a:p>
              <a:pPr algn="ctr"/>
              <a:endParaRPr lang="en-US" dirty="0">
                <a:solidFill>
                  <a:srgbClr val="FFFFFF"/>
                </a:solidFill>
              </a:endParaRPr>
            </a:p>
            <a:p>
              <a:pPr algn="ctr"/>
              <a:r>
                <a:rPr lang="en-US" dirty="0">
                  <a:solidFill>
                    <a:srgbClr val="FFFFFF"/>
                  </a:solidFill>
                </a:rPr>
                <a:t>I/O</a:t>
              </a:r>
            </a:p>
            <a:p>
              <a:pPr algn="ctr"/>
              <a:endParaRPr lang="en-US" dirty="0">
                <a:solidFill>
                  <a:srgbClr val="FFFFFF"/>
                </a:solidFill>
              </a:endParaRPr>
            </a:p>
          </p:txBody>
        </p:sp>
        <p:sp>
          <p:nvSpPr>
            <p:cNvPr id="20" name="TextBox 19">
              <a:extLst>
                <a:ext uri="{FF2B5EF4-FFF2-40B4-BE49-F238E27FC236}">
                  <a16:creationId xmlns:a16="http://schemas.microsoft.com/office/drawing/2014/main" id="{8167A36C-EA7D-49C9-9700-32333912486F}"/>
                </a:ext>
              </a:extLst>
            </p:cNvPr>
            <p:cNvSpPr txBox="1"/>
            <p:nvPr/>
          </p:nvSpPr>
          <p:spPr>
            <a:xfrm>
              <a:off x="502439" y="3809951"/>
              <a:ext cx="1226344" cy="1847644"/>
            </a:xfrm>
            <a:prstGeom prst="rect">
              <a:avLst/>
            </a:prstGeom>
            <a:solidFill>
              <a:srgbClr val="00B0F0"/>
            </a:solidFill>
            <a:ln>
              <a:solidFill>
                <a:schemeClr val="tx1"/>
              </a:solidFill>
            </a:ln>
            <a:effectLst/>
          </p:spPr>
          <p:txBody>
            <a:bodyPr wrap="square" rtlCol="0">
              <a:noAutofit/>
            </a:bodyPr>
            <a:lstStyle/>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RAM</a:t>
              </a:r>
            </a:p>
            <a:p>
              <a:pPr algn="ctr"/>
              <a:r>
                <a:rPr lang="en-US" dirty="0">
                  <a:solidFill>
                    <a:schemeClr val="bg1"/>
                  </a:solidFill>
                </a:rPr>
                <a:t>Memory</a:t>
              </a:r>
            </a:p>
            <a:p>
              <a:pPr algn="ctr"/>
              <a:endParaRPr lang="en-US" dirty="0">
                <a:solidFill>
                  <a:schemeClr val="bg1"/>
                </a:solidFill>
              </a:endParaRPr>
            </a:p>
            <a:p>
              <a:pPr algn="ctr"/>
              <a:endParaRPr lang="en-US" dirty="0">
                <a:solidFill>
                  <a:schemeClr val="bg1"/>
                </a:solidFill>
              </a:endParaRPr>
            </a:p>
          </p:txBody>
        </p:sp>
      </p:grpSp>
      <p:sp>
        <p:nvSpPr>
          <p:cNvPr id="21" name="Rectangle 20">
            <a:extLst>
              <a:ext uri="{FF2B5EF4-FFF2-40B4-BE49-F238E27FC236}">
                <a16:creationId xmlns:a16="http://schemas.microsoft.com/office/drawing/2014/main" id="{356F3C30-38D6-4FE6-AD8E-EBFBFAED88BE}"/>
              </a:ext>
            </a:extLst>
          </p:cNvPr>
          <p:cNvSpPr/>
          <p:nvPr/>
        </p:nvSpPr>
        <p:spPr>
          <a:xfrm>
            <a:off x="7356205" y="3770065"/>
            <a:ext cx="2202529" cy="2092447"/>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970EA8F-67B2-4F9C-B565-0C5ABC11E20C}"/>
              </a:ext>
            </a:extLst>
          </p:cNvPr>
          <p:cNvSpPr txBox="1"/>
          <p:nvPr/>
        </p:nvSpPr>
        <p:spPr>
          <a:xfrm>
            <a:off x="7390091" y="3429000"/>
            <a:ext cx="2171700" cy="300037"/>
          </a:xfrm>
          <a:prstGeom prst="rect">
            <a:avLst/>
          </a:prstGeom>
        </p:spPr>
        <p:txBody>
          <a:bodyPr vert="horz" wrap="none" lIns="0" tIns="0" rIns="0" bIns="0" rtlCol="0" anchor="t">
            <a:normAutofit/>
          </a:bodyPr>
          <a:lstStyle/>
          <a:p>
            <a:pPr algn="ctr"/>
            <a:r>
              <a:rPr lang="en-US">
                <a:solidFill>
                  <a:srgbClr val="128CAB"/>
                </a:solidFill>
              </a:rPr>
              <a:t>System on Chip (</a:t>
            </a:r>
            <a:r>
              <a:rPr lang="en-US" dirty="0" err="1">
                <a:solidFill>
                  <a:srgbClr val="128CAB"/>
                </a:solidFill>
              </a:rPr>
              <a:t>SoC</a:t>
            </a:r>
            <a:r>
              <a:rPr lang="en-US" dirty="0">
                <a:solidFill>
                  <a:srgbClr val="128CAB"/>
                </a:solidFill>
              </a:rPr>
              <a:t>)</a:t>
            </a:r>
            <a:endParaRPr lang="en-US" dirty="0"/>
          </a:p>
        </p:txBody>
      </p:sp>
    </p:spTree>
    <p:extLst>
      <p:ext uri="{BB962C8B-B14F-4D97-AF65-F5344CB8AC3E}">
        <p14:creationId xmlns:p14="http://schemas.microsoft.com/office/powerpoint/2010/main" val="305036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CPU Memory Map</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7000056" cy="4086225"/>
          </a:xfrm>
        </p:spPr>
        <p:txBody>
          <a:bodyPr wrap="square" numCol="1" anchor="t" anchorCtr="0" compatLnSpc="1">
            <a:prstTxWarp prst="textNoShape">
              <a:avLst/>
            </a:prstTxWarp>
          </a:bodyPr>
          <a:lstStyle/>
          <a:p>
            <a:r>
              <a:rPr lang="en-US" dirty="0"/>
              <a:t>The CPU generates </a:t>
            </a:r>
            <a:r>
              <a:rPr lang="en-US" dirty="0" err="1"/>
              <a:t>2</a:t>
            </a:r>
            <a:r>
              <a:rPr lang="en-US" baseline="30000" dirty="0" err="1"/>
              <a:t>N</a:t>
            </a:r>
            <a:r>
              <a:rPr lang="en-US" dirty="0"/>
              <a:t> different addresses (</a:t>
            </a:r>
            <a:r>
              <a:rPr lang="en-US" dirty="0" err="1"/>
              <a:t>0</a:t>
            </a:r>
            <a:r>
              <a:rPr lang="en-US" dirty="0" err="1">
                <a:sym typeface="Wingdings"/>
              </a:rPr>
              <a:t></a:t>
            </a:r>
            <a:r>
              <a:rPr lang="en-US" dirty="0" err="1"/>
              <a:t>2</a:t>
            </a:r>
            <a:r>
              <a:rPr lang="en-US" baseline="30000" dirty="0" err="1"/>
              <a:t>N</a:t>
            </a:r>
            <a:r>
              <a:rPr lang="en-US" dirty="0" err="1"/>
              <a:t>-1</a:t>
            </a:r>
            <a:r>
              <a:rPr lang="en-US" dirty="0"/>
              <a:t>).</a:t>
            </a:r>
            <a:endParaRPr lang="en-US" altLang="en-US" dirty="0">
              <a:ea typeface="ＭＳ Ｐゴシック" panose="020B0600070205080204" pitchFamily="34" charset="-128"/>
            </a:endParaRPr>
          </a:p>
          <a:p>
            <a:pPr lvl="1"/>
            <a:r>
              <a:rPr lang="en-US" dirty="0"/>
              <a:t>N=number of bits of the address bus</a:t>
            </a:r>
            <a:endParaRPr lang="en-US" altLang="en-US" dirty="0">
              <a:ea typeface="ＭＳ Ｐゴシック" panose="020B0600070205080204" pitchFamily="34" charset="-128"/>
            </a:endParaRPr>
          </a:p>
          <a:p>
            <a:r>
              <a:rPr lang="en-US" dirty="0"/>
              <a:t>Each device (memory, I/O, etc.) is associated with a range of addresses.</a:t>
            </a:r>
          </a:p>
          <a:p>
            <a:r>
              <a:rPr lang="en-US" dirty="0"/>
              <a:t>The </a:t>
            </a:r>
            <a:r>
              <a:rPr lang="en-US" dirty="0">
                <a:solidFill>
                  <a:srgbClr val="128CAB"/>
                </a:solidFill>
              </a:rPr>
              <a:t>memory map</a:t>
            </a:r>
            <a:r>
              <a:rPr lang="en-US" dirty="0"/>
              <a:t> describes this association for all the devices.</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38EFE3E9-8AC8-4C4E-A74B-1CDE01121F4A}"/>
              </a:ext>
            </a:extLst>
          </p:cNvPr>
          <p:cNvPicPr>
            <a:picLocks noChangeAspect="1"/>
          </p:cNvPicPr>
          <p:nvPr/>
        </p:nvPicPr>
        <p:blipFill>
          <a:blip r:embed="rId3"/>
          <a:stretch>
            <a:fillRect/>
          </a:stretch>
        </p:blipFill>
        <p:spPr>
          <a:xfrm>
            <a:off x="7757267" y="1234630"/>
            <a:ext cx="2884920" cy="4856794"/>
          </a:xfrm>
          <a:prstGeom prst="rect">
            <a:avLst/>
          </a:prstGeom>
        </p:spPr>
      </p:pic>
      <p:sp>
        <p:nvSpPr>
          <p:cNvPr id="6" name="TextBox 5">
            <a:extLst>
              <a:ext uri="{FF2B5EF4-FFF2-40B4-BE49-F238E27FC236}">
                <a16:creationId xmlns:a16="http://schemas.microsoft.com/office/drawing/2014/main" id="{A28CEF26-8F08-4AB5-A3F6-734E8EF1445A}"/>
              </a:ext>
            </a:extLst>
          </p:cNvPr>
          <p:cNvSpPr txBox="1"/>
          <p:nvPr/>
        </p:nvSpPr>
        <p:spPr>
          <a:xfrm>
            <a:off x="8113877" y="438000"/>
            <a:ext cx="2171700" cy="738000"/>
          </a:xfrm>
          <a:prstGeom prst="rect">
            <a:avLst/>
          </a:prstGeom>
        </p:spPr>
        <p:txBody>
          <a:bodyPr vert="horz" wrap="none" lIns="0" tIns="0" rIns="0" bIns="0" rtlCol="0" anchor="t">
            <a:noAutofit/>
          </a:bodyPr>
          <a:lstStyle/>
          <a:p>
            <a:pPr algn="ctr"/>
            <a:r>
              <a:rPr lang="en-US" dirty="0"/>
              <a:t>Memory map of NXP </a:t>
            </a:r>
            <a:br>
              <a:rPr lang="en-US" dirty="0"/>
            </a:br>
            <a:r>
              <a:rPr lang="en-US" dirty="0"/>
              <a:t>LPC1768 (Cortex-M3)</a:t>
            </a:r>
          </a:p>
        </p:txBody>
      </p:sp>
    </p:spTree>
    <p:extLst>
      <p:ext uri="{BB962C8B-B14F-4D97-AF65-F5344CB8AC3E}">
        <p14:creationId xmlns:p14="http://schemas.microsoft.com/office/powerpoint/2010/main" val="423377557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2780</Words>
  <Application>Microsoft Office PowerPoint</Application>
  <PresentationFormat>Widescreen</PresentationFormat>
  <Paragraphs>634</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Tahoma</vt:lpstr>
      <vt:lpstr>Wingdings</vt:lpstr>
      <vt:lpstr>ARM PPT template 2017_Confidential</vt:lpstr>
      <vt:lpstr>Embedded Linux</vt:lpstr>
      <vt:lpstr>Goals</vt:lpstr>
      <vt:lpstr>Summary</vt:lpstr>
      <vt:lpstr>Summary</vt:lpstr>
      <vt:lpstr>Linux-based Embedded System Components</vt:lpstr>
      <vt:lpstr>Linux-based Embedded System Components</vt:lpstr>
      <vt:lpstr>Reference Hardware Model</vt:lpstr>
      <vt:lpstr>Reference Hardware Model Implementations</vt:lpstr>
      <vt:lpstr>CPU Memory Map</vt:lpstr>
      <vt:lpstr>Summary</vt:lpstr>
      <vt:lpstr>The Role of the Bootloader</vt:lpstr>
      <vt:lpstr>The Role of the Bootloader</vt:lpstr>
      <vt:lpstr>Possible Scenarios</vt:lpstr>
      <vt:lpstr>Possible Scenarios</vt:lpstr>
      <vt:lpstr>An Example of Bootloader Operations</vt:lpstr>
      <vt:lpstr>An Example of Bootloader Operations</vt:lpstr>
      <vt:lpstr>An Example of Bootloader Operations</vt:lpstr>
      <vt:lpstr>An Example of Bootloader Operations</vt:lpstr>
      <vt:lpstr>An Example of Bootloader Operations</vt:lpstr>
      <vt:lpstr>Summary</vt:lpstr>
      <vt:lpstr>Linux Kernel</vt:lpstr>
      <vt:lpstr>Linux Kernel</vt:lpstr>
      <vt:lpstr>Linux Kernel</vt:lpstr>
      <vt:lpstr>Summary</vt:lpstr>
      <vt:lpstr>Device Tree</vt:lpstr>
      <vt:lpstr>Summary</vt:lpstr>
      <vt:lpstr>System Programs</vt:lpstr>
      <vt:lpstr>Summary</vt:lpstr>
      <vt:lpstr>Application</vt:lpstr>
      <vt:lpstr>Summary</vt:lpstr>
      <vt:lpstr>Root Filesystem</vt:lpstr>
      <vt:lpstr>Typical Layout of the Root Filesystem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2019-03-07T10:17:28Z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