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8"/>
  </p:notesMasterIdLst>
  <p:handoutMasterIdLst>
    <p:handoutMasterId r:id="rId49"/>
  </p:handoutMasterIdLst>
  <p:sldIdLst>
    <p:sldId id="329" r:id="rId5"/>
    <p:sldId id="302"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84" r:id="rId22"/>
    <p:sldId id="353" r:id="rId23"/>
    <p:sldId id="354" r:id="rId24"/>
    <p:sldId id="355" r:id="rId25"/>
    <p:sldId id="356" r:id="rId26"/>
    <p:sldId id="357" r:id="rId27"/>
    <p:sldId id="385" r:id="rId28"/>
    <p:sldId id="386" r:id="rId29"/>
    <p:sldId id="360" r:id="rId30"/>
    <p:sldId id="361" r:id="rId31"/>
    <p:sldId id="362" r:id="rId32"/>
    <p:sldId id="363" r:id="rId33"/>
    <p:sldId id="364" r:id="rId34"/>
    <p:sldId id="365" r:id="rId35"/>
    <p:sldId id="366" r:id="rId36"/>
    <p:sldId id="367" r:id="rId37"/>
    <p:sldId id="368" r:id="rId38"/>
    <p:sldId id="370" r:id="rId39"/>
    <p:sldId id="371" r:id="rId40"/>
    <p:sldId id="372" r:id="rId41"/>
    <p:sldId id="373" r:id="rId42"/>
    <p:sldId id="374" r:id="rId43"/>
    <p:sldId id="375" r:id="rId44"/>
    <p:sldId id="376" r:id="rId45"/>
    <p:sldId id="377" r:id="rId46"/>
    <p:sldId id="378"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663F1-703F-4657-9188-B4B11D4768EF}" v="5" dt="2019-03-05T11:35:58.13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80" autoAdjust="0"/>
    <p:restoredTop sz="77049" autoAdjust="0"/>
  </p:normalViewPr>
  <p:slideViewPr>
    <p:cSldViewPr snapToGrid="0">
      <p:cViewPr varScale="1">
        <p:scale>
          <a:sx n="90" d="100"/>
          <a:sy n="90" d="100"/>
        </p:scale>
        <p:origin x="198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2/11/2022</a:t>
            </a:fld>
            <a:endParaRPr lang="en-US" altLang="en-US"/>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2/11/2022</a:t>
            </a:fld>
            <a:endParaRPr lang="en-US" altLang="en-US"/>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Hello and welcome to the Linux for Embedded Systems lecture. This is the third lecture of the course.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a:t>
            </a:fld>
            <a:endParaRPr lang="en-US" altLang="en-US"/>
          </a:p>
        </p:txBody>
      </p:sp>
    </p:spTree>
    <p:extLst>
      <p:ext uri="{BB962C8B-B14F-4D97-AF65-F5344CB8AC3E}">
        <p14:creationId xmlns:p14="http://schemas.microsoft.com/office/powerpoint/2010/main" val="63852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System calls interface faces towards the user space, such as the fork method. While the intra-kernel interface faces towards the kernel space, such as the create module method.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scheduler is called directly from system calls such as sleep. It is called indirectly after every system call.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10</a:t>
            </a:fld>
            <a:endParaRPr lang="en-US" altLang="en-US"/>
          </a:p>
        </p:txBody>
      </p:sp>
    </p:spTree>
    <p:extLst>
      <p:ext uri="{BB962C8B-B14F-4D97-AF65-F5344CB8AC3E}">
        <p14:creationId xmlns:p14="http://schemas.microsoft.com/office/powerpoint/2010/main" val="2652828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128CAB"/>
                </a:solidFill>
              </a:rPr>
              <a:t>Fast interrupt requests (FIQ) </a:t>
            </a:r>
            <a:r>
              <a:rPr lang="en-US" dirty="0">
                <a:solidFill>
                  <a:schemeClr val="tx1"/>
                </a:solidFill>
              </a:rPr>
              <a:t>can be generated for events that need to be handled as they occur – this can include things such as keyboard or mice input. </a:t>
            </a:r>
            <a:r>
              <a:rPr lang="en-US" altLang="en-US" dirty="0">
                <a:solidFill>
                  <a:srgbClr val="128CAB"/>
                </a:solidFill>
                <a:ea typeface="ＭＳ Ｐゴシック" panose="020B0600070205080204" pitchFamily="34" charset="-128"/>
              </a:rPr>
              <a:t>Standard interrupt requests (IRQ) </a:t>
            </a:r>
            <a:r>
              <a:rPr lang="en-US" altLang="en-US" dirty="0">
                <a:solidFill>
                  <a:schemeClr val="tx1"/>
                </a:solidFill>
                <a:ea typeface="ＭＳ Ｐゴシック" panose="020B0600070205080204" pitchFamily="34" charset="-128"/>
              </a:rPr>
              <a:t>can be generated for more general and common interrupt events. As such, FIQs have a higher priority – this means that they can interrupt code servicing an IRQ, but not </a:t>
            </a:r>
            <a:r>
              <a:rPr lang="en-US" altLang="en-US">
                <a:solidFill>
                  <a:schemeClr val="tx1"/>
                </a:solidFill>
                <a:ea typeface="ＭＳ Ｐゴシック" panose="020B0600070205080204" pitchFamily="34" charset="-128"/>
              </a:rPr>
              <a:t>vice versa.</a:t>
            </a:r>
            <a:endParaRPr lang="en-US" altLang="en-US" dirty="0">
              <a:solidFill>
                <a:schemeClr val="tx1"/>
              </a:solidFill>
              <a:ea typeface="ＭＳ Ｐゴシック" panose="020B060007020508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11</a:t>
            </a:fld>
            <a:endParaRPr lang="en-US" altLang="en-US"/>
          </a:p>
        </p:txBody>
      </p:sp>
    </p:spTree>
    <p:extLst>
      <p:ext uri="{BB962C8B-B14F-4D97-AF65-F5344CB8AC3E}">
        <p14:creationId xmlns:p14="http://schemas.microsoft.com/office/powerpoint/2010/main" val="3457270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next component we will look at is the memory manager. This component is responsible for handling a variety of tasks. The first is the ability to sort and manage a large address space. This means that user processes can reference more RAM than what exists physically.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Another task for the memory manager is memory protection. The memory for a process is private and should not be read or modified by another process. Also, the memory manager prevents processes from overwriting code and read-only data.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This component is also responsible for memory mapping. A process can map a file into an area of virtual memory and then access the file as memory.</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12</a:t>
            </a:fld>
            <a:endParaRPr lang="en-US" altLang="en-US"/>
          </a:p>
        </p:txBody>
      </p:sp>
    </p:spTree>
    <p:extLst>
      <p:ext uri="{BB962C8B-B14F-4D97-AF65-F5344CB8AC3E}">
        <p14:creationId xmlns:p14="http://schemas.microsoft.com/office/powerpoint/2010/main" val="147320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Another of its responsibilities is to allow fair access to physical memory. It is required to ensure that processes all have fair access to the memory resource, while also ensuring reasonable system performance.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Finally, it is responsible for managing shared memory. It needs to allow processes to share some portion of their memory if required. For example, executable code is usually shared amongst processes.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13</a:t>
            </a:fld>
            <a:endParaRPr lang="en-US" altLang="en-US"/>
          </a:p>
        </p:txBody>
      </p:sp>
    </p:spTree>
    <p:extLst>
      <p:ext uri="{BB962C8B-B14F-4D97-AF65-F5344CB8AC3E}">
        <p14:creationId xmlns:p14="http://schemas.microsoft.com/office/powerpoint/2010/main" val="6773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component makes use of the memory management unit (MMU) to map virtual addresses to physical addresses. It is conventional for a Linux system to have a form of MMU support.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advantages of this are that processes can be moved about in physical memory, while maintaining the same virtual address. Also, the physical memory may be shared among different processes.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14</a:t>
            </a:fld>
            <a:endParaRPr lang="en-US" altLang="en-US"/>
          </a:p>
        </p:txBody>
      </p:sp>
    </p:spTree>
    <p:extLst>
      <p:ext uri="{BB962C8B-B14F-4D97-AF65-F5344CB8AC3E}">
        <p14:creationId xmlns:p14="http://schemas.microsoft.com/office/powerpoint/2010/main" val="2747918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memory manager swaps process memory out to a paging file while it is not in use. Due to this, processes using more memory than physically available can be executed.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a:t>
            </a:r>
            <a:r>
              <a:rPr lang="en-US" sz="1200" kern="1200" dirty="0" err="1">
                <a:solidFill>
                  <a:schemeClr val="tx1"/>
                </a:solidFill>
                <a:effectLst/>
                <a:latin typeface="+mn-lt"/>
                <a:ea typeface="ＭＳ Ｐゴシック" charset="0"/>
                <a:cs typeface="ＭＳ Ｐゴシック" charset="0"/>
              </a:rPr>
              <a:t>kswapd</a:t>
            </a:r>
            <a:r>
              <a:rPr lang="en-US" sz="1200" kern="1200" dirty="0">
                <a:solidFill>
                  <a:schemeClr val="tx1"/>
                </a:solidFill>
                <a:effectLst/>
                <a:latin typeface="+mn-lt"/>
                <a:ea typeface="ＭＳ Ｐゴシック" charset="0"/>
                <a:cs typeface="ＭＳ Ｐゴシック" charset="0"/>
              </a:rPr>
              <a:t> (“k swap d”) kernel-space process or daemon is used for this purpose. It checks if there are any physical memory pages that haven’t been referenced recently. These pages are evicted from physical memory and stored in a paging file.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15</a:t>
            </a:fld>
            <a:endParaRPr lang="en-US" altLang="en-US"/>
          </a:p>
        </p:txBody>
      </p:sp>
    </p:spTree>
    <p:extLst>
      <p:ext uri="{BB962C8B-B14F-4D97-AF65-F5344CB8AC3E}">
        <p14:creationId xmlns:p14="http://schemas.microsoft.com/office/powerpoint/2010/main" val="981663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MMU detects when a user process accesses a memory address that is not currently mapped to a physical memory location. The MMU notifies the Linux kernel of the event, known as a page fault. The memory manager subsystem will then resolve the page fault.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16</a:t>
            </a:fld>
            <a:endParaRPr lang="en-US" altLang="en-US"/>
          </a:p>
        </p:txBody>
      </p:sp>
    </p:spTree>
    <p:extLst>
      <p:ext uri="{BB962C8B-B14F-4D97-AF65-F5344CB8AC3E}">
        <p14:creationId xmlns:p14="http://schemas.microsoft.com/office/powerpoint/2010/main" val="3394448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If the page is currently swapped out to the paging file, it is swapped back in. If the memory manager detects an invalid memory access, it notifies the event to the user process with a signal. If the process doesn’t handle this signal, it is terminated.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17</a:t>
            </a:fld>
            <a:endParaRPr lang="en-US" altLang="en-US"/>
          </a:p>
        </p:txBody>
      </p:sp>
    </p:spTree>
    <p:extLst>
      <p:ext uri="{BB962C8B-B14F-4D97-AF65-F5344CB8AC3E}">
        <p14:creationId xmlns:p14="http://schemas.microsoft.com/office/powerpoint/2010/main" val="372891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There are a bunch of methods for interfacing with the memory manager.</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For the system call interface, there is</a:t>
            </a:r>
          </a:p>
          <a:p>
            <a:pPr lvl="1"/>
            <a:r>
              <a:rPr lang="en-US" sz="1200" kern="1200" dirty="0">
                <a:solidFill>
                  <a:schemeClr val="tx1"/>
                </a:solidFill>
                <a:effectLst/>
                <a:latin typeface="+mn-lt"/>
                <a:ea typeface="ＭＳ Ｐゴシック" charset="0"/>
                <a:cs typeface="ＭＳ Ｐゴシック" charset="0"/>
              </a:rPr>
              <a:t>- “malloc” or “free”, which allocates or frees a region of memory for the process to use.</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mmap</a:t>
            </a:r>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munmap</a:t>
            </a:r>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msync</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mremap</a:t>
            </a:r>
            <a:r>
              <a:rPr lang="en-US" sz="1200" kern="1200" dirty="0">
                <a:solidFill>
                  <a:schemeClr val="tx1"/>
                </a:solidFill>
                <a:effectLst/>
                <a:latin typeface="+mn-lt"/>
                <a:ea typeface="ＭＳ Ｐゴシック" charset="0"/>
                <a:cs typeface="ＭＳ Ｐゴシック" charset="0"/>
              </a:rPr>
              <a:t>”, which maps files into regions in virtual memory.</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mprotect</a:t>
            </a:r>
            <a:r>
              <a:rPr lang="en-US" sz="1200" kern="1200" dirty="0">
                <a:solidFill>
                  <a:schemeClr val="tx1"/>
                </a:solidFill>
                <a:effectLst/>
                <a:latin typeface="+mn-lt"/>
                <a:ea typeface="ＭＳ Ｐゴシック" charset="0"/>
                <a:cs typeface="ＭＳ Ｐゴシック" charset="0"/>
              </a:rPr>
              <a:t>”, which changes the protection on a region of virtual memory</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mlock</a:t>
            </a:r>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mlockall</a:t>
            </a:r>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munlock</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munlockall</a:t>
            </a:r>
            <a:r>
              <a:rPr lang="en-US" sz="1200" kern="1200" dirty="0">
                <a:solidFill>
                  <a:schemeClr val="tx1"/>
                </a:solidFill>
                <a:effectLst/>
                <a:latin typeface="+mn-lt"/>
                <a:ea typeface="ＭＳ Ｐゴシック" charset="0"/>
                <a:cs typeface="ＭＳ Ｐゴシック" charset="0"/>
              </a:rPr>
              <a:t>”, which are super user routines to prevent memory being swapped</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swapon</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swapoff</a:t>
            </a:r>
            <a:r>
              <a:rPr lang="en-US" sz="1200" kern="1200" dirty="0">
                <a:solidFill>
                  <a:schemeClr val="tx1"/>
                </a:solidFill>
                <a:effectLst/>
                <a:latin typeface="+mn-lt"/>
                <a:ea typeface="ＭＳ Ｐゴシック" charset="0"/>
                <a:cs typeface="ＭＳ Ｐゴシック" charset="0"/>
              </a:rPr>
              <a:t>”, which are super user routines to add and remove swap files for the system</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18</a:t>
            </a:fld>
            <a:endParaRPr lang="en-US" altLang="en-US"/>
          </a:p>
        </p:txBody>
      </p:sp>
    </p:spTree>
    <p:extLst>
      <p:ext uri="{BB962C8B-B14F-4D97-AF65-F5344CB8AC3E}">
        <p14:creationId xmlns:p14="http://schemas.microsoft.com/office/powerpoint/2010/main" val="2800771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Regarding the architecture of the memory manager, it can be broken into smaller components or functionalities.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first part of the memory manager is the system call interface, which provides memory manager services to the user space as previously seen.</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next part of the memory manager is memory-mapped files. This implements the functionality of memory file mapping algorithms.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core memory manager is another part and is responsible for implementing memory allocation algorithms.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memory manager also controls the paging file access through “</a:t>
            </a:r>
            <a:r>
              <a:rPr lang="en-US" sz="1200" kern="1200" dirty="0" err="1">
                <a:solidFill>
                  <a:schemeClr val="tx1"/>
                </a:solidFill>
                <a:effectLst/>
                <a:latin typeface="+mn-lt"/>
                <a:ea typeface="ＭＳ Ｐゴシック" charset="0"/>
                <a:cs typeface="ＭＳ Ｐゴシック" charset="0"/>
              </a:rPr>
              <a:t>Swapfile</a:t>
            </a:r>
            <a:r>
              <a:rPr lang="en-US" sz="1200" kern="1200" dirty="0">
                <a:solidFill>
                  <a:schemeClr val="tx1"/>
                </a:solidFill>
                <a:effectLst/>
                <a:latin typeface="+mn-lt"/>
                <a:ea typeface="ＭＳ Ｐゴシック" charset="0"/>
                <a:cs typeface="ＭＳ Ｐゴシック" charset="0"/>
              </a:rPr>
              <a:t> Access”.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Finally, architecture-specific modules are part of it. They handle hardware-specific operations related to memory management, for example, access to the MMU.</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19</a:t>
            </a:fld>
            <a:endParaRPr lang="en-US" altLang="en-US"/>
          </a:p>
        </p:txBody>
      </p:sp>
    </p:spTree>
    <p:extLst>
      <p:ext uri="{BB962C8B-B14F-4D97-AF65-F5344CB8AC3E}">
        <p14:creationId xmlns:p14="http://schemas.microsoft.com/office/powerpoint/2010/main" val="396829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aim of this lecture is to</a:t>
            </a:r>
          </a:p>
          <a:p>
            <a:pPr lvl="1"/>
            <a:r>
              <a:rPr lang="en-US" sz="1200" kern="1200" dirty="0">
                <a:solidFill>
                  <a:schemeClr val="tx1"/>
                </a:solidFill>
                <a:effectLst/>
                <a:latin typeface="+mn-lt"/>
                <a:ea typeface="ＭＳ Ｐゴシック" charset="0"/>
                <a:cs typeface="ＭＳ Ｐゴシック" charset="0"/>
              </a:rPr>
              <a:t>- Provide a more detailed overview of the Linux architecture.</a:t>
            </a:r>
          </a:p>
          <a:p>
            <a:pPr lvl="1"/>
            <a:r>
              <a:rPr lang="en-US" sz="1200" kern="1200" dirty="0">
                <a:solidFill>
                  <a:schemeClr val="tx1"/>
                </a:solidFill>
                <a:effectLst/>
                <a:latin typeface="+mn-lt"/>
                <a:ea typeface="ＭＳ Ｐゴシック" charset="0"/>
                <a:cs typeface="ＭＳ Ｐゴシック" charset="0"/>
              </a:rPr>
              <a:t>- Illustrate the device tree details.</a:t>
            </a:r>
          </a:p>
          <a:p>
            <a:pPr lvl="1"/>
            <a:r>
              <a:rPr lang="en-US" sz="1200" kern="1200" dirty="0">
                <a:solidFill>
                  <a:schemeClr val="tx1"/>
                </a:solidFill>
                <a:effectLst/>
                <a:latin typeface="+mn-lt"/>
                <a:ea typeface="ＭＳ Ｐゴシック" charset="0"/>
                <a:cs typeface="ＭＳ Ｐゴシック" charset="0"/>
              </a:rPr>
              <a:t>- Introduce the U-Boot bootloader.</a:t>
            </a:r>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a:t>
            </a:fld>
            <a:endParaRPr lang="en-US" altLang="en-US"/>
          </a:p>
        </p:txBody>
      </p:sp>
    </p:spTree>
    <p:extLst>
      <p:ext uri="{BB962C8B-B14F-4D97-AF65-F5344CB8AC3E}">
        <p14:creationId xmlns:p14="http://schemas.microsoft.com/office/powerpoint/2010/main" val="1222953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next component of the overall kernel, the virtual file system, is also responsible for handling a variety of tasks.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provides uniform access to hardware devices and supports multiple logical file systems.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also supports multiple executable file formats such as </a:t>
            </a:r>
            <a:r>
              <a:rPr lang="en-US" sz="1200" kern="1200" dirty="0" err="1">
                <a:solidFill>
                  <a:schemeClr val="tx1"/>
                </a:solidFill>
                <a:effectLst/>
                <a:latin typeface="+mn-lt"/>
                <a:ea typeface="ＭＳ Ｐゴシック" charset="0"/>
                <a:cs typeface="ＭＳ Ｐゴシック" charset="0"/>
              </a:rPr>
              <a:t>a.out</a:t>
            </a:r>
            <a:r>
              <a:rPr lang="en-US" sz="1200" kern="1200" dirty="0">
                <a:solidFill>
                  <a:schemeClr val="tx1"/>
                </a:solidFill>
                <a:effectLst/>
                <a:latin typeface="+mn-lt"/>
                <a:ea typeface="ＭＳ Ｐゴシック" charset="0"/>
                <a:cs typeface="ＭＳ Ｐゴシック" charset="0"/>
              </a:rPr>
              <a:t> and ELF.</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Furthermore, it presents a common interface to all of the logical file systems and all the hardware devices.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20</a:t>
            </a:fld>
            <a:endParaRPr lang="en-US" altLang="en-US"/>
          </a:p>
        </p:txBody>
      </p:sp>
    </p:spTree>
    <p:extLst>
      <p:ext uri="{BB962C8B-B14F-4D97-AF65-F5344CB8AC3E}">
        <p14:creationId xmlns:p14="http://schemas.microsoft.com/office/powerpoint/2010/main" val="3157895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Another responsibility it has is to provide high-speed access to files to ensure high performance. It even enforces policies to not lose or corrupt data to ensure safety and integrity. Finally, it enforces policies to grant access to files only to allowed users and it restricts user total file size with quotas.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21</a:t>
            </a:fld>
            <a:endParaRPr lang="en-US" altLang="en-US"/>
          </a:p>
        </p:txBody>
      </p:sp>
    </p:spTree>
    <p:extLst>
      <p:ext uri="{BB962C8B-B14F-4D97-AF65-F5344CB8AC3E}">
        <p14:creationId xmlns:p14="http://schemas.microsoft.com/office/powerpoint/2010/main" val="3944537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external interfaces for the virtual file system are the system call interface and the intra-kernel interface. The system call interface is based on normal operations on files from the POSIX standard. These include open, close, read, and write. The intra-kernel interface is based on an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interface and a file interface.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22</a:t>
            </a:fld>
            <a:endParaRPr lang="en-US" altLang="en-US"/>
          </a:p>
        </p:txBody>
      </p:sp>
    </p:spTree>
    <p:extLst>
      <p:ext uri="{BB962C8B-B14F-4D97-AF65-F5344CB8AC3E}">
        <p14:creationId xmlns:p14="http://schemas.microsoft.com/office/powerpoint/2010/main" val="45543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An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is a data structure and it stores all the information about a file except its name and the data it contains.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When a file is created, it is assigned a name and unique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number.</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When a file is accessed, the unique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number is used for accessing the data structure containing the information about the file that is being accessed.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23</a:t>
            </a:fld>
            <a:endParaRPr lang="en-US" altLang="en-US"/>
          </a:p>
        </p:txBody>
      </p:sp>
    </p:spTree>
    <p:extLst>
      <p:ext uri="{BB962C8B-B14F-4D97-AF65-F5344CB8AC3E}">
        <p14:creationId xmlns:p14="http://schemas.microsoft.com/office/powerpoint/2010/main" val="3797806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interface previously referenced provides a lot of functionality. This includes</a:t>
            </a:r>
          </a:p>
          <a:p>
            <a:pPr lvl="1"/>
            <a:r>
              <a:rPr lang="en-US" sz="1200" kern="1200" dirty="0">
                <a:solidFill>
                  <a:schemeClr val="tx1"/>
                </a:solidFill>
                <a:effectLst/>
                <a:latin typeface="+mn-lt"/>
                <a:ea typeface="ＭＳ Ｐゴシック" charset="0"/>
                <a:cs typeface="ＭＳ Ｐゴシック" charset="0"/>
              </a:rPr>
              <a:t>- “create”, which creates a file in a directory</a:t>
            </a:r>
          </a:p>
          <a:p>
            <a:pPr lvl="1"/>
            <a:r>
              <a:rPr lang="en-US" sz="1200" kern="1200" dirty="0">
                <a:solidFill>
                  <a:schemeClr val="tx1"/>
                </a:solidFill>
                <a:effectLst/>
                <a:latin typeface="+mn-lt"/>
                <a:ea typeface="ＭＳ Ｐゴシック" charset="0"/>
                <a:cs typeface="ＭＳ Ｐゴシック" charset="0"/>
              </a:rPr>
              <a:t>- “lookup”, which finds a file by name within a directory</a:t>
            </a:r>
          </a:p>
          <a:p>
            <a:pPr lvl="1"/>
            <a:r>
              <a:rPr lang="en-US" sz="1200" kern="1200" dirty="0">
                <a:solidFill>
                  <a:schemeClr val="tx1"/>
                </a:solidFill>
                <a:effectLst/>
                <a:latin typeface="+mn-lt"/>
                <a:ea typeface="ＭＳ Ｐゴシック" charset="0"/>
                <a:cs typeface="ＭＳ Ｐゴシック" charset="0"/>
              </a:rPr>
              <a:t>- “link”, “</a:t>
            </a:r>
            <a:r>
              <a:rPr lang="en-US" sz="1200" kern="1200" dirty="0" err="1">
                <a:solidFill>
                  <a:schemeClr val="tx1"/>
                </a:solidFill>
                <a:effectLst/>
                <a:latin typeface="+mn-lt"/>
                <a:ea typeface="ＭＳ Ｐゴシック" charset="0"/>
                <a:cs typeface="ＭＳ Ｐゴシック" charset="0"/>
              </a:rPr>
              <a:t>symlink</a:t>
            </a:r>
            <a:r>
              <a:rPr lang="en-US" sz="1200" kern="1200" dirty="0">
                <a:solidFill>
                  <a:schemeClr val="tx1"/>
                </a:solidFill>
                <a:effectLst/>
                <a:latin typeface="+mn-lt"/>
                <a:ea typeface="ＭＳ Ｐゴシック" charset="0"/>
                <a:cs typeface="ＭＳ Ｐゴシック" charset="0"/>
              </a:rPr>
              <a:t>”, “unlink”, “</a:t>
            </a:r>
            <a:r>
              <a:rPr lang="en-US" sz="1200" kern="1200" dirty="0" err="1">
                <a:solidFill>
                  <a:schemeClr val="tx1"/>
                </a:solidFill>
                <a:effectLst/>
                <a:latin typeface="+mn-lt"/>
                <a:ea typeface="ＭＳ Ｐゴシック" charset="0"/>
                <a:cs typeface="ＭＳ Ｐゴシック" charset="0"/>
              </a:rPr>
              <a:t>readlink</a:t>
            </a:r>
            <a:r>
              <a:rPr lang="en-US" sz="1200" kern="1200" dirty="0">
                <a:solidFill>
                  <a:schemeClr val="tx1"/>
                </a:solidFill>
                <a:effectLst/>
                <a:latin typeface="+mn-lt"/>
                <a:ea typeface="ＭＳ Ｐゴシック" charset="0"/>
                <a:cs typeface="ＭＳ Ｐゴシック" charset="0"/>
              </a:rPr>
              <a:t>”, or “follow link”, which manages file system links</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mkdir</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rmdir</a:t>
            </a:r>
            <a:r>
              <a:rPr lang="en-US" sz="1200" kern="1200" dirty="0">
                <a:solidFill>
                  <a:schemeClr val="tx1"/>
                </a:solidFill>
                <a:effectLst/>
                <a:latin typeface="+mn-lt"/>
                <a:ea typeface="ＭＳ Ｐゴシック" charset="0"/>
                <a:cs typeface="ＭＳ Ｐゴシック" charset="0"/>
              </a:rPr>
              <a:t>”, which creates or removes a sub-directory</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mknod</a:t>
            </a:r>
            <a:r>
              <a:rPr lang="en-US" sz="1200" kern="1200" dirty="0">
                <a:solidFill>
                  <a:schemeClr val="tx1"/>
                </a:solidFill>
                <a:effectLst/>
                <a:latin typeface="+mn-lt"/>
                <a:ea typeface="ＭＳ Ｐゴシック" charset="0"/>
                <a:cs typeface="ＭＳ Ｐゴシック" charset="0"/>
              </a:rPr>
              <a:t>”, which creates a directory, special file, or regular file</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readpage</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writepage</a:t>
            </a:r>
            <a:r>
              <a:rPr lang="en-US" sz="1200" kern="1200" dirty="0">
                <a:solidFill>
                  <a:schemeClr val="tx1"/>
                </a:solidFill>
                <a:effectLst/>
                <a:latin typeface="+mn-lt"/>
                <a:ea typeface="ＭＳ Ｐゴシック" charset="0"/>
                <a:cs typeface="ＭＳ Ｐゴシック" charset="0"/>
              </a:rPr>
              <a:t>”, which reads or writes a page of physical memory</a:t>
            </a:r>
          </a:p>
          <a:p>
            <a:pPr lvl="1"/>
            <a:r>
              <a:rPr lang="en-US" sz="1200" kern="1200" dirty="0">
                <a:solidFill>
                  <a:schemeClr val="tx1"/>
                </a:solidFill>
                <a:effectLst/>
                <a:latin typeface="+mn-lt"/>
                <a:ea typeface="ＭＳ Ｐゴシック" charset="0"/>
                <a:cs typeface="ＭＳ Ｐゴシック" charset="0"/>
              </a:rPr>
              <a:t>- “truncate”, which sets the length of a file to zero</a:t>
            </a:r>
          </a:p>
          <a:p>
            <a:pPr lvl="1"/>
            <a:r>
              <a:rPr lang="en-US" sz="1200" kern="1200" dirty="0">
                <a:solidFill>
                  <a:schemeClr val="tx1"/>
                </a:solidFill>
                <a:effectLst/>
                <a:latin typeface="+mn-lt"/>
                <a:ea typeface="ＭＳ Ｐゴシック" charset="0"/>
                <a:cs typeface="ＭＳ Ｐゴシック" charset="0"/>
              </a:rPr>
              <a:t>- “permission”, which checks to see if a user process has permission to execute an operation</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smap</a:t>
            </a:r>
            <a:r>
              <a:rPr lang="en-US" sz="1200" kern="1200" dirty="0">
                <a:solidFill>
                  <a:schemeClr val="tx1"/>
                </a:solidFill>
                <a:effectLst/>
                <a:latin typeface="+mn-lt"/>
                <a:ea typeface="ＭＳ Ｐゴシック" charset="0"/>
                <a:cs typeface="ＭＳ Ｐゴシック" charset="0"/>
              </a:rPr>
              <a:t>”, which maps a logical file block to a physical device sector</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bmap</a:t>
            </a:r>
            <a:r>
              <a:rPr lang="en-US" sz="1200" kern="1200" dirty="0">
                <a:solidFill>
                  <a:schemeClr val="tx1"/>
                </a:solidFill>
                <a:effectLst/>
                <a:latin typeface="+mn-lt"/>
                <a:ea typeface="ＭＳ Ｐゴシック" charset="0"/>
                <a:cs typeface="ＭＳ Ｐゴシック" charset="0"/>
              </a:rPr>
              <a:t>”, which maps a logical file block to a physical device block</a:t>
            </a:r>
          </a:p>
          <a:p>
            <a:pPr lvl="1"/>
            <a:r>
              <a:rPr lang="en-US" sz="1200" kern="1200" dirty="0">
                <a:solidFill>
                  <a:schemeClr val="tx1"/>
                </a:solidFill>
                <a:effectLst/>
                <a:latin typeface="+mn-lt"/>
                <a:ea typeface="ＭＳ Ｐゴシック" charset="0"/>
                <a:cs typeface="ＭＳ Ｐゴシック" charset="0"/>
              </a:rPr>
              <a:t>- “rename”, which renames a file or directory</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24</a:t>
            </a:fld>
            <a:endParaRPr lang="en-US" altLang="en-US"/>
          </a:p>
        </p:txBody>
      </p:sp>
    </p:spTree>
    <p:extLst>
      <p:ext uri="{BB962C8B-B14F-4D97-AF65-F5344CB8AC3E}">
        <p14:creationId xmlns:p14="http://schemas.microsoft.com/office/powerpoint/2010/main" val="3840946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Then, there is the file interface, which was also mentioned. This, too, provides similar functionality, such as</a:t>
            </a:r>
          </a:p>
          <a:p>
            <a:pPr lvl="1"/>
            <a:r>
              <a:rPr lang="en-US" sz="1200" kern="1200" dirty="0">
                <a:solidFill>
                  <a:schemeClr val="tx1"/>
                </a:solidFill>
                <a:effectLst/>
                <a:latin typeface="+mn-lt"/>
                <a:ea typeface="ＭＳ Ｐゴシック" charset="0"/>
                <a:cs typeface="ＭＳ Ｐゴシック" charset="0"/>
              </a:rPr>
              <a:t>- “open” or “release”, which opens or closes the file</a:t>
            </a:r>
          </a:p>
          <a:p>
            <a:pPr lvl="1"/>
            <a:r>
              <a:rPr lang="en-US" sz="1200" kern="1200" dirty="0">
                <a:solidFill>
                  <a:schemeClr val="tx1"/>
                </a:solidFill>
                <a:effectLst/>
                <a:latin typeface="+mn-lt"/>
                <a:ea typeface="ＭＳ Ｐゴシック" charset="0"/>
                <a:cs typeface="ＭＳ Ｐゴシック" charset="0"/>
              </a:rPr>
              <a:t>- “read” or “write”, which reads or writes to the file</a:t>
            </a:r>
          </a:p>
          <a:p>
            <a:pPr lvl="1"/>
            <a:r>
              <a:rPr lang="en-US" sz="1200" kern="1200" dirty="0">
                <a:solidFill>
                  <a:schemeClr val="tx1"/>
                </a:solidFill>
                <a:effectLst/>
                <a:latin typeface="+mn-lt"/>
                <a:ea typeface="ＭＳ Ｐゴシック" charset="0"/>
                <a:cs typeface="ＭＳ Ｐゴシック" charset="0"/>
              </a:rPr>
              <a:t>- “select”, which waits until the file is in a particular state, such as readable or writeable </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lseek</a:t>
            </a:r>
            <a:r>
              <a:rPr lang="en-US" sz="1200" kern="1200" dirty="0">
                <a:solidFill>
                  <a:schemeClr val="tx1"/>
                </a:solidFill>
                <a:effectLst/>
                <a:latin typeface="+mn-lt"/>
                <a:ea typeface="ＭＳ Ｐゴシック" charset="0"/>
                <a:cs typeface="ＭＳ Ｐゴシック" charset="0"/>
              </a:rPr>
              <a:t>”, which moves to a particular offset in the file</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mmap</a:t>
            </a:r>
            <a:r>
              <a:rPr lang="en-US" sz="1200" kern="1200" dirty="0">
                <a:solidFill>
                  <a:schemeClr val="tx1"/>
                </a:solidFill>
                <a:effectLst/>
                <a:latin typeface="+mn-lt"/>
                <a:ea typeface="ＭＳ Ｐゴシック" charset="0"/>
                <a:cs typeface="ＭＳ Ｐゴシック" charset="0"/>
              </a:rPr>
              <a:t>”, which maps a region of the file into the virtual memory of a user process</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fsync</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fasync</a:t>
            </a:r>
            <a:r>
              <a:rPr lang="en-US" sz="1200" kern="1200" dirty="0">
                <a:solidFill>
                  <a:schemeClr val="tx1"/>
                </a:solidFill>
                <a:effectLst/>
                <a:latin typeface="+mn-lt"/>
                <a:ea typeface="ＭＳ Ｐゴシック" charset="0"/>
                <a:cs typeface="ＭＳ Ｐゴシック" charset="0"/>
              </a:rPr>
              <a:t>”, which synchronizes any memory buffers with the physical device</a:t>
            </a:r>
          </a:p>
          <a:p>
            <a:pPr lvl="1"/>
            <a:r>
              <a:rPr lang="en-US" sz="1200" kern="1200" dirty="0">
                <a:solidFill>
                  <a:schemeClr val="tx1"/>
                </a:solidFill>
                <a:effectLst/>
                <a:latin typeface="+mn-lt"/>
                <a:ea typeface="ＭＳ Ｐゴシック" charset="0"/>
                <a:cs typeface="ＭＳ Ｐゴシック" charset="0"/>
              </a:rPr>
              <a:t>- “read </a:t>
            </a:r>
            <a:r>
              <a:rPr lang="en-US" sz="1200" kern="1200" dirty="0" err="1">
                <a:solidFill>
                  <a:schemeClr val="tx1"/>
                </a:solidFill>
                <a:effectLst/>
                <a:latin typeface="+mn-lt"/>
                <a:ea typeface="ＭＳ Ｐゴシック" charset="0"/>
                <a:cs typeface="ＭＳ Ｐゴシック" charset="0"/>
              </a:rPr>
              <a:t>dir</a:t>
            </a:r>
            <a:r>
              <a:rPr lang="en-US" sz="1200" kern="1200" dirty="0">
                <a:solidFill>
                  <a:schemeClr val="tx1"/>
                </a:solidFill>
                <a:effectLst/>
                <a:latin typeface="+mn-lt"/>
                <a:ea typeface="ＭＳ Ｐゴシック" charset="0"/>
                <a:cs typeface="ＭＳ Ｐゴシック" charset="0"/>
              </a:rPr>
              <a:t>”, which reads the files that are pointed to by a directory file</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 o control”, which sets file attributes</a:t>
            </a:r>
          </a:p>
          <a:p>
            <a:pPr lvl="1"/>
            <a:r>
              <a:rPr lang="en-US" sz="1200" kern="1200" dirty="0">
                <a:solidFill>
                  <a:schemeClr val="tx1"/>
                </a:solidFill>
                <a:effectLst/>
                <a:latin typeface="+mn-lt"/>
                <a:ea typeface="ＭＳ Ｐゴシック" charset="0"/>
                <a:cs typeface="ＭＳ Ｐゴシック" charset="0"/>
              </a:rPr>
              <a:t>- “check media change”, which checks to see if a removable media has been removed</a:t>
            </a:r>
          </a:p>
          <a:p>
            <a:pPr lvl="1"/>
            <a:r>
              <a:rPr lang="en-US" sz="1200" kern="1200" dirty="0">
                <a:solidFill>
                  <a:schemeClr val="tx1"/>
                </a:solidFill>
                <a:effectLst/>
                <a:latin typeface="+mn-lt"/>
                <a:ea typeface="ＭＳ Ｐゴシック" charset="0"/>
                <a:cs typeface="ＭＳ Ｐゴシック" charset="0"/>
              </a:rPr>
              <a:t>- “revalidate”, which verifies that all cached information is valid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25</a:t>
            </a:fld>
            <a:endParaRPr lang="en-US" altLang="en-US"/>
          </a:p>
        </p:txBody>
      </p:sp>
    </p:spTree>
    <p:extLst>
      <p:ext uri="{BB962C8B-B14F-4D97-AF65-F5344CB8AC3E}">
        <p14:creationId xmlns:p14="http://schemas.microsoft.com/office/powerpoint/2010/main" val="266683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Here is a diagram that displays the flow of the virtual file system architecture.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26</a:t>
            </a:fld>
            <a:endParaRPr lang="en-US" altLang="en-US"/>
          </a:p>
        </p:txBody>
      </p:sp>
    </p:spTree>
    <p:extLst>
      <p:ext uri="{BB962C8B-B14F-4D97-AF65-F5344CB8AC3E}">
        <p14:creationId xmlns:p14="http://schemas.microsoft.com/office/powerpoint/2010/main" val="1439133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architecture of the virtual file system provides virtual file system services to the user space, in the form of a system call interface. It also provides a logical structure for the information stored in a storage medium, in the form of a logical file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This supports several logical file system types, such as ext2 and fat. All of the files appear the same to the user and the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is used to hide logical file system details. For each file, the corresponding logical file system type is stored in the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Depending on the information in the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the proper operations are carried out when reading and writing to a file in a given logical file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architecture also includes a buffer cache, providing data caching mechanisms to improve performance of storage media access operations.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Support for different types of executable files is also included.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27</a:t>
            </a:fld>
            <a:endParaRPr lang="en-US" altLang="en-US"/>
          </a:p>
        </p:txBody>
      </p:sp>
    </p:spTree>
    <p:extLst>
      <p:ext uri="{BB962C8B-B14F-4D97-AF65-F5344CB8AC3E}">
        <p14:creationId xmlns:p14="http://schemas.microsoft.com/office/powerpoint/2010/main" val="3167860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Device drivers are another important part and provide a uniform interface to access hardware devices. There are typically two types of devices: character-based and block-based. Character-based devices are hardware devices that are accessed sequentially, such as a serial port. A block-based device is accessed randomly, and data is read or written in block, for example, a hard-disk unit.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Device drivers use the file interface abstraction. Each device can be accessed as a file in the file system through a special file, known as the device file, that is associated with it. A new device driver is a new implementation of the hardware-specific code to customize the file interface abstraction.</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28</a:t>
            </a:fld>
            <a:endParaRPr lang="en-US" altLang="en-US"/>
          </a:p>
        </p:txBody>
      </p:sp>
    </p:spTree>
    <p:extLst>
      <p:ext uri="{BB962C8B-B14F-4D97-AF65-F5344CB8AC3E}">
        <p14:creationId xmlns:p14="http://schemas.microsoft.com/office/powerpoint/2010/main" val="2336822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Another feature the kernel supports is IPC. This encompasses the ability to share resources, as well as synchronize and exchange data.</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29</a:t>
            </a:fld>
            <a:endParaRPr lang="en-US" altLang="en-US"/>
          </a:p>
        </p:txBody>
      </p:sp>
    </p:spTree>
    <p:extLst>
      <p:ext uri="{BB962C8B-B14F-4D97-AF65-F5344CB8AC3E}">
        <p14:creationId xmlns:p14="http://schemas.microsoft.com/office/powerpoint/2010/main" val="414620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We will start with a more in-depth look at the Linux architecture.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a:t>
            </a:fld>
            <a:endParaRPr lang="en-US" altLang="en-US"/>
          </a:p>
        </p:txBody>
      </p:sp>
    </p:spTree>
    <p:extLst>
      <p:ext uri="{BB962C8B-B14F-4D97-AF65-F5344CB8AC3E}">
        <p14:creationId xmlns:p14="http://schemas.microsoft.com/office/powerpoint/2010/main" val="1815763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IPC service is provided to the user space as a system call interface. IPC can take many forms, as different processes may need to communicate via different methods. Some examples include pipes, message queues, shared memory, semaphores, domain sockets, wait queues, and signals. Looking at this diagram, we can see how each of these methods falls into different categories in regard to IPC and what they may be used for. For example, pipes are commonly used for IPC regarding files.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30</a:t>
            </a:fld>
            <a:endParaRPr lang="en-US" altLang="en-US"/>
          </a:p>
        </p:txBody>
      </p:sp>
    </p:spTree>
    <p:extLst>
      <p:ext uri="{BB962C8B-B14F-4D97-AF65-F5344CB8AC3E}">
        <p14:creationId xmlns:p14="http://schemas.microsoft.com/office/powerpoint/2010/main" val="1324242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kernel also supports networking and provides support for network connectivity. In order to do this, it implements network protocols such as TCP and IP through hardware-independent code. It also implements the network card drivers; however, these are implemented with hardware-specific code.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31</a:t>
            </a:fld>
            <a:endParaRPr lang="en-US" altLang="en-US"/>
          </a:p>
        </p:txBody>
      </p:sp>
    </p:spTree>
    <p:extLst>
      <p:ext uri="{BB962C8B-B14F-4D97-AF65-F5344CB8AC3E}">
        <p14:creationId xmlns:p14="http://schemas.microsoft.com/office/powerpoint/2010/main" val="3316460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We will now take a look at device trees.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32</a:t>
            </a:fld>
            <a:endParaRPr lang="en-US" altLang="en-US"/>
          </a:p>
        </p:txBody>
      </p:sp>
    </p:spTree>
    <p:extLst>
      <p:ext uri="{BB962C8B-B14F-4D97-AF65-F5344CB8AC3E}">
        <p14:creationId xmlns:p14="http://schemas.microsoft.com/office/powerpoint/2010/main" val="1537562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order for the kernel to manage its hardware resource, it needs to know which resources are actually available to the embedded system, for example, looking back to the hardware description and things such as I/O devices and memory.</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There are two ways for the kernel to retrieve this information. One is that the information can be hardcoded into the kernel binary code. However, this means that each modification to the hardware definition requires recompiling the source code. The other method is to provide the information to the kernel when the bootloader uses a binary file, which is the device tree blob (DTB).</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 DTB file is produced from a device tree source (DTS). The definition of the hardware can be changed much more easily, as only the DTS requires recompilation. This saves a large amount of time.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33</a:t>
            </a:fld>
            <a:endParaRPr lang="en-US" altLang="en-US"/>
          </a:p>
        </p:txBody>
      </p:sp>
    </p:spTree>
    <p:extLst>
      <p:ext uri="{BB962C8B-B14F-4D97-AF65-F5344CB8AC3E}">
        <p14:creationId xmlns:p14="http://schemas.microsoft.com/office/powerpoint/2010/main" val="535252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Arm architecture, the DTS files are typically located in arch/arm/boot/</a:t>
            </a:r>
            <a:r>
              <a:rPr lang="en-US" sz="1200" kern="1200" dirty="0" err="1">
                <a:solidFill>
                  <a:schemeClr val="tx1"/>
                </a:solidFill>
                <a:effectLst/>
                <a:latin typeface="+mn-lt"/>
                <a:ea typeface="ＭＳ Ｐゴシック" charset="0"/>
                <a:cs typeface="ＭＳ Ｐゴシック" charset="0"/>
              </a:rPr>
              <a:t>dts</a:t>
            </a:r>
            <a:r>
              <a:rPr lang="en-US" sz="1200" kern="1200" dirty="0">
                <a:solidFill>
                  <a:schemeClr val="tx1"/>
                </a:solidFill>
                <a:effectLst/>
                <a:latin typeface="+mn-lt"/>
                <a:ea typeface="ＭＳ Ｐゴシック" charset="0"/>
                <a:cs typeface="ＭＳ Ｐゴシック" charset="0"/>
              </a:rPr>
              <a:t> or arch/arm64/boot/</a:t>
            </a:r>
            <a:r>
              <a:rPr lang="en-US" sz="1200" kern="1200" dirty="0" err="1">
                <a:solidFill>
                  <a:schemeClr val="tx1"/>
                </a:solidFill>
                <a:effectLst/>
                <a:latin typeface="+mn-lt"/>
                <a:ea typeface="ＭＳ Ｐゴシック" charset="0"/>
                <a:cs typeface="ＭＳ Ｐゴシック" charset="0"/>
              </a:rPr>
              <a:t>dts</a:t>
            </a:r>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a:t>
            </a:r>
            <a:r>
              <a:rPr lang="en-US" sz="1200" kern="1200" dirty="0" err="1">
                <a:solidFill>
                  <a:schemeClr val="tx1"/>
                </a:solidFill>
                <a:effectLst/>
                <a:latin typeface="+mn-lt"/>
                <a:ea typeface="ＭＳ Ｐゴシック" charset="0"/>
                <a:cs typeface="ＭＳ Ｐゴシック" charset="0"/>
              </a:rPr>
              <a:t>dts</a:t>
            </a:r>
            <a:r>
              <a:rPr lang="en-US" sz="1200" kern="1200" dirty="0">
                <a:solidFill>
                  <a:schemeClr val="tx1"/>
                </a:solidFill>
                <a:effectLst/>
                <a:latin typeface="+mn-lt"/>
                <a:ea typeface="ＭＳ Ｐゴシック" charset="0"/>
                <a:cs typeface="ＭＳ Ｐゴシック" charset="0"/>
              </a:rPr>
              <a:t>” files are for board-level definitions and the “.</a:t>
            </a:r>
            <a:r>
              <a:rPr lang="en-US" sz="1200" kern="1200" dirty="0" err="1">
                <a:solidFill>
                  <a:schemeClr val="tx1"/>
                </a:solidFill>
                <a:effectLst/>
                <a:latin typeface="+mn-lt"/>
                <a:ea typeface="ＭＳ Ｐゴシック" charset="0"/>
                <a:cs typeface="ＭＳ Ｐゴシック" charset="0"/>
              </a:rPr>
              <a:t>dtsi</a:t>
            </a:r>
            <a:r>
              <a:rPr lang="en-US" sz="1200" kern="1200" dirty="0">
                <a:solidFill>
                  <a:schemeClr val="tx1"/>
                </a:solidFill>
                <a:effectLst/>
                <a:latin typeface="+mn-lt"/>
                <a:ea typeface="ＭＳ Ｐゴシック" charset="0"/>
                <a:cs typeface="ＭＳ Ｐゴシック" charset="0"/>
              </a:rPr>
              <a:t>” files are for included files.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device tree compiler is a tool that compiles the source into a binary form: the DTB. The DTB is then loaded by the bootloader and parsed by the kernel at boot time.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These device tree files are not monolithic, so they can be split into several files, including each other.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34</a:t>
            </a:fld>
            <a:endParaRPr lang="en-US" altLang="en-US"/>
          </a:p>
        </p:txBody>
      </p:sp>
    </p:spTree>
    <p:extLst>
      <p:ext uri="{BB962C8B-B14F-4D97-AF65-F5344CB8AC3E}">
        <p14:creationId xmlns:p14="http://schemas.microsoft.com/office/powerpoint/2010/main" val="19164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This is the content of a device tree file, and each of the parts are labelled to described what they are for.</a:t>
            </a:r>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35</a:t>
            </a:fld>
            <a:endParaRPr lang="en-US" altLang="en-US"/>
          </a:p>
        </p:txBody>
      </p:sp>
    </p:spTree>
    <p:extLst>
      <p:ext uri="{BB962C8B-B14F-4D97-AF65-F5344CB8AC3E}">
        <p14:creationId xmlns:p14="http://schemas.microsoft.com/office/powerpoint/2010/main" val="620660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Under the root of the device tree, we can find a number of nodes. One is the “</a:t>
            </a:r>
            <a:r>
              <a:rPr lang="en-US" sz="1200" kern="1200" dirty="0" err="1">
                <a:solidFill>
                  <a:schemeClr val="tx1"/>
                </a:solidFill>
                <a:effectLst/>
                <a:latin typeface="+mn-lt"/>
                <a:ea typeface="ＭＳ Ｐゴシック" charset="0"/>
                <a:cs typeface="ＭＳ Ｐゴシック" charset="0"/>
              </a:rPr>
              <a:t>cpu</a:t>
            </a:r>
            <a:r>
              <a:rPr lang="en-US" sz="1200" kern="1200" dirty="0">
                <a:solidFill>
                  <a:schemeClr val="tx1"/>
                </a:solidFill>
                <a:effectLst/>
                <a:latin typeface="+mn-lt"/>
                <a:ea typeface="ＭＳ Ｐゴシック" charset="0"/>
                <a:cs typeface="ＭＳ Ｐゴシック" charset="0"/>
              </a:rPr>
              <a:t>” node, which will have sub-nodes that describe each CPU in the system. It will also have a “memory” node, which will define the location and the size of the RAM.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Another node under the root of the device tree is a “chosen” node, which is used to pass parameters to the kernel at boot time.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An “alias” node is also present and defines shortcuts to other nodes.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36</a:t>
            </a:fld>
            <a:endParaRPr lang="en-US" altLang="en-US"/>
          </a:p>
        </p:txBody>
      </p:sp>
    </p:spTree>
    <p:extLst>
      <p:ext uri="{BB962C8B-B14F-4D97-AF65-F5344CB8AC3E}">
        <p14:creationId xmlns:p14="http://schemas.microsoft.com/office/powerpoint/2010/main" val="1921538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terms of device tree addressing, the following properties are used:</a:t>
            </a:r>
          </a:p>
          <a:p>
            <a:pPr lvl="1"/>
            <a:r>
              <a:rPr lang="en-US" sz="1200" kern="1200" dirty="0">
                <a:solidFill>
                  <a:schemeClr val="tx1"/>
                </a:solidFill>
                <a:effectLst/>
                <a:latin typeface="+mn-lt"/>
                <a:ea typeface="ＭＳ Ｐゴシック" charset="0"/>
                <a:cs typeface="ＭＳ Ｐゴシック" charset="0"/>
              </a:rPr>
              <a:t>- The first, called “req”, is a list of the address sets assigned to the node.</a:t>
            </a:r>
          </a:p>
          <a:p>
            <a:pPr lvl="1"/>
            <a:r>
              <a:rPr lang="en-US" sz="1200" kern="1200" dirty="0">
                <a:solidFill>
                  <a:schemeClr val="tx1"/>
                </a:solidFill>
                <a:effectLst/>
                <a:latin typeface="+mn-lt"/>
                <a:ea typeface="ＭＳ Ｐゴシック" charset="0"/>
                <a:cs typeface="ＭＳ Ｐゴシック" charset="0"/>
              </a:rPr>
              <a:t>- The second, called “#address-cells”, states the number of address sets for the node.</a:t>
            </a:r>
          </a:p>
          <a:p>
            <a:pPr marL="457200" lvl="1" indent="0">
              <a:buFontTx/>
              <a:buNone/>
            </a:pPr>
            <a:r>
              <a:rPr lang="en-US" sz="1200" kern="1200" dirty="0">
                <a:solidFill>
                  <a:schemeClr val="tx1"/>
                </a:solidFill>
                <a:effectLst/>
                <a:latin typeface="+mn-lt"/>
                <a:ea typeface="ＭＳ Ｐゴシック" charset="0"/>
                <a:cs typeface="ＭＳ Ｐゴシック" charset="0"/>
              </a:rPr>
              <a:t>- The third, called “#size-cells”, states the size for each set.</a:t>
            </a:r>
          </a:p>
          <a:p>
            <a:pPr marL="457200" lvl="1" indent="0">
              <a:buFontTx/>
              <a:buNone/>
            </a:pPr>
            <a:endParaRPr lang="en-US" sz="1200" kern="1200" dirty="0">
              <a:solidFill>
                <a:schemeClr val="tx1"/>
              </a:solidFill>
              <a:effectLst/>
              <a:latin typeface="+mn-lt"/>
              <a:ea typeface="ＭＳ Ｐゴシック" charset="0"/>
              <a:cs typeface="ＭＳ Ｐゴシック" charset="0"/>
            </a:endParaRPr>
          </a:p>
          <a:p>
            <a:pPr marL="457200" lvl="1" indent="0">
              <a:buFontTx/>
              <a:buNone/>
            </a:pPr>
            <a:r>
              <a:rPr lang="en-US" sz="1200" kern="1200" dirty="0">
                <a:solidFill>
                  <a:schemeClr val="tx1"/>
                </a:solidFill>
                <a:effectLst/>
                <a:latin typeface="+mn-lt"/>
                <a:ea typeface="ＭＳ Ｐゴシック" charset="0"/>
                <a:cs typeface="ＭＳ Ｐゴシック" charset="0"/>
              </a:rPr>
              <a:t>Every node in the tree that represents a device is required to have the compatible property. “compatible” is the key Linux uses to decide which device driver to bind to a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37</a:t>
            </a:fld>
            <a:endParaRPr lang="en-US" altLang="en-US"/>
          </a:p>
        </p:txBody>
      </p:sp>
    </p:spTree>
    <p:extLst>
      <p:ext uri="{BB962C8B-B14F-4D97-AF65-F5344CB8AC3E}">
        <p14:creationId xmlns:p14="http://schemas.microsoft.com/office/powerpoint/2010/main" val="34942054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For CPU addressing, each CPU is associated with a unique ID.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Memory-mapped devices are typically defined by one 32-bit based address and one 32-bit length.</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38</a:t>
            </a:fld>
            <a:endParaRPr lang="en-US" altLang="en-US"/>
          </a:p>
        </p:txBody>
      </p:sp>
    </p:spTree>
    <p:extLst>
      <p:ext uri="{BB962C8B-B14F-4D97-AF65-F5344CB8AC3E}">
        <p14:creationId xmlns:p14="http://schemas.microsoft.com/office/powerpoint/2010/main" val="1023198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Typically, address cells use two cells for the address value: one for the chip select number and one for the offset from the base of the chip select.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length field remains as a single cell.</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mapping between bus addressing and CPU addressing is defined by the “ranges” property.</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39</a:t>
            </a:fld>
            <a:endParaRPr lang="en-US" altLang="en-US"/>
          </a:p>
        </p:txBody>
      </p:sp>
    </p:spTree>
    <p:extLst>
      <p:ext uri="{BB962C8B-B14F-4D97-AF65-F5344CB8AC3E}">
        <p14:creationId xmlns:p14="http://schemas.microsoft.com/office/powerpoint/2010/main" val="1359204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We will start with a more in-depth look at the Linux architecture.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a:t>
            </a:fld>
            <a:endParaRPr lang="en-US" altLang="en-US"/>
          </a:p>
        </p:txBody>
      </p:sp>
    </p:spTree>
    <p:extLst>
      <p:ext uri="{BB962C8B-B14F-4D97-AF65-F5344CB8AC3E}">
        <p14:creationId xmlns:p14="http://schemas.microsoft.com/office/powerpoint/2010/main" val="4248190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We will now look at the U-Boot bootloader.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40</a:t>
            </a:fld>
            <a:endParaRPr lang="en-US" altLang="en-US"/>
          </a:p>
        </p:txBody>
      </p:sp>
    </p:spTree>
    <p:extLst>
      <p:ext uri="{BB962C8B-B14F-4D97-AF65-F5344CB8AC3E}">
        <p14:creationId xmlns:p14="http://schemas.microsoft.com/office/powerpoint/2010/main" val="4265457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U-Boot bootloader is one of the most popular among embedded system developers.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Throughout the years, it has updated and been made available for a number of computer architectures, as shown on this timeline.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As it stands today, it is the de-facto standard among embedded systems.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41</a:t>
            </a:fld>
            <a:endParaRPr lang="en-US" altLang="en-US"/>
          </a:p>
        </p:txBody>
      </p:sp>
    </p:spTree>
    <p:extLst>
      <p:ext uri="{BB962C8B-B14F-4D97-AF65-F5344CB8AC3E}">
        <p14:creationId xmlns:p14="http://schemas.microsoft.com/office/powerpoint/2010/main" val="12565228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U-Boot is a first- and second-stage bootloader. The first half is written mostly in assembly code and runs from the CPU on-chip memory, for example, on-chip static RAM. It initializes the CPU RAM controller and relocates itself in off-chip RAM.</a:t>
            </a:r>
          </a:p>
          <a:p>
            <a:r>
              <a:rPr lang="en-US" sz="1200" kern="1200" dirty="0">
                <a:solidFill>
                  <a:schemeClr val="tx1"/>
                </a:solidFill>
                <a:effectLst/>
                <a:latin typeface="+mn-lt"/>
                <a:ea typeface="ＭＳ Ｐゴシック" charset="0"/>
                <a:cs typeface="ＭＳ Ｐゴシック" charset="0"/>
              </a:rPr>
              <a:t>The second half is written primarily in C code and implements a command-line human-machine interface with scripting capabilities. It initializes the minimum set of peripherals to load the DTB, the Linux kernel, and possibly the initial RAM disk to RAM (memory). It also starts the execution of the Linux kernel.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42</a:t>
            </a:fld>
            <a:endParaRPr lang="en-US" altLang="en-US"/>
          </a:p>
        </p:txBody>
      </p:sp>
    </p:spTree>
    <p:extLst>
      <p:ext uri="{BB962C8B-B14F-4D97-AF65-F5344CB8AC3E}">
        <p14:creationId xmlns:p14="http://schemas.microsoft.com/office/powerpoint/2010/main" val="36859618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There are different groups of files in regard to the bootloader. One group of files is those that are considered “processor-dependent” files. These are specific to the CPU that is going to be running U-Boot, for example, in this diagram, “CPU 1” to “CPU n”.</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There are also board-dependent files. These are specific to the boards that are hosting the CPU, which may have different sets of I/O, for example, in this diagram, “Board 1” hosting “CPU 1” and “I/O A”, versus “Board 2” hosting “CPU 1” and “I/O B”.</a:t>
            </a:r>
          </a:p>
          <a:p>
            <a:r>
              <a:rPr lang="en-US" sz="1200" kern="1200" dirty="0">
                <a:solidFill>
                  <a:schemeClr val="tx1"/>
                </a:solidFill>
                <a:effectLst/>
                <a:latin typeface="+mn-lt"/>
                <a:ea typeface="ＭＳ Ｐゴシック" charset="0"/>
                <a:cs typeface="ＭＳ Ｐゴシック" charset="0"/>
              </a:rPr>
              <a:t>Then finally, there are the general-purpose files. These are suitable for all of the boards or CPUs. They implement the human-machine interface and the scripting feature of U-Boot.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43</a:t>
            </a:fld>
            <a:endParaRPr lang="en-US" altLang="en-US"/>
          </a:p>
        </p:txBody>
      </p:sp>
    </p:spTree>
    <p:extLst>
      <p:ext uri="{BB962C8B-B14F-4D97-AF65-F5344CB8AC3E}">
        <p14:creationId xmlns:p14="http://schemas.microsoft.com/office/powerpoint/2010/main" val="262939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Linux architecture is layered and based on two main levels: user space and kernel space. These two spaces are independent of one another and isolated. They are able to communicate with one another through special-purpose functions known as system calls.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a:t>
            </a:fld>
            <a:endParaRPr lang="en-US" altLang="en-US"/>
          </a:p>
        </p:txBody>
      </p:sp>
    </p:spTree>
    <p:extLst>
      <p:ext uri="{BB962C8B-B14F-4D97-AF65-F5344CB8AC3E}">
        <p14:creationId xmlns:p14="http://schemas.microsoft.com/office/powerpoint/2010/main" val="3916896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Taking a more detailed look at the user space, this diagram illustrates three main components. The first component of user space is the application. This is software that implements the functionalities to be delivered to the embedded system user.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second component is system programs. These are user-friendly utilities that enable access to operating system services.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final component is the GNU C Library or </a:t>
            </a:r>
            <a:r>
              <a:rPr lang="en-US" sz="1200" kern="1200" dirty="0" err="1">
                <a:solidFill>
                  <a:schemeClr val="tx1"/>
                </a:solidFill>
                <a:effectLst/>
                <a:latin typeface="+mn-lt"/>
                <a:ea typeface="ＭＳ Ｐゴシック" charset="0"/>
                <a:cs typeface="ＭＳ Ｐゴシック" charset="0"/>
              </a:rPr>
              <a:t>glibc</a:t>
            </a:r>
            <a:r>
              <a:rPr lang="en-US" sz="1200" kern="1200" dirty="0">
                <a:solidFill>
                  <a:schemeClr val="tx1"/>
                </a:solidFill>
                <a:effectLst/>
                <a:latin typeface="+mn-lt"/>
                <a:ea typeface="ＭＳ Ｐゴシック" charset="0"/>
                <a:cs typeface="ＭＳ Ｐゴシック" charset="0"/>
              </a:rPr>
              <a:t>, which acts as an interface between user space and the kernel space.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6</a:t>
            </a:fld>
            <a:endParaRPr lang="en-US" altLang="en-US"/>
          </a:p>
        </p:txBody>
      </p:sp>
    </p:spTree>
    <p:extLst>
      <p:ext uri="{BB962C8B-B14F-4D97-AF65-F5344CB8AC3E}">
        <p14:creationId xmlns:p14="http://schemas.microsoft.com/office/powerpoint/2010/main" val="2950481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can then look at the three main components of the kernel space. The first being the system call interface. This provides entry points to access the services provided by the kernel, such as process management and memory management.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Then, there is the actual kernel itself. This is architecture-independent operating system code. It implements the hardware-agnostic services of the operating system, such as the process scheduler.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Finally, there is the board support package or BSP, which is architecture-dependent operating system code. This implements hardware-specific services of the operating system, such as context switches.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7</a:t>
            </a:fld>
            <a:endParaRPr lang="en-US" altLang="en-US"/>
          </a:p>
        </p:txBody>
      </p:sp>
    </p:spTree>
    <p:extLst>
      <p:ext uri="{BB962C8B-B14F-4D97-AF65-F5344CB8AC3E}">
        <p14:creationId xmlns:p14="http://schemas.microsoft.com/office/powerpoint/2010/main" val="393576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Let’s take a deeper look at the kernel and its different parts.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kernel can be divided into five subsystems. These are the process scheduler, memory manager, virtual file system, inter-process communication (IPC), and the network.</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Most of them are made up of both hardware-independent and hardware-dependent code.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8</a:t>
            </a:fld>
            <a:endParaRPr lang="en-US" altLang="en-US"/>
          </a:p>
        </p:txBody>
      </p:sp>
    </p:spTree>
    <p:extLst>
      <p:ext uri="{BB962C8B-B14F-4D97-AF65-F5344CB8AC3E}">
        <p14:creationId xmlns:p14="http://schemas.microsoft.com/office/powerpoint/2010/main" val="41582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First, we will take a look at the process scheduler. Simply put, a process scheduler is responsible for the decision making of which processes are running at what time. This is achieved with the help of a variety of functions.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main functions are as follows:</a:t>
            </a:r>
          </a:p>
          <a:p>
            <a:pPr lvl="1"/>
            <a:r>
              <a:rPr lang="en-US" sz="1200" kern="1200" dirty="0">
                <a:solidFill>
                  <a:schemeClr val="tx1"/>
                </a:solidFill>
                <a:effectLst/>
                <a:latin typeface="+mn-lt"/>
                <a:ea typeface="ＭＳ Ｐゴシック" charset="0"/>
                <a:cs typeface="ＭＳ Ｐゴシック" charset="0"/>
              </a:rPr>
              <a:t>- Processes can create new copies of themselves.</a:t>
            </a:r>
          </a:p>
          <a:p>
            <a:pPr lvl="1"/>
            <a:r>
              <a:rPr lang="en-US" sz="1200" kern="1200" dirty="0">
                <a:solidFill>
                  <a:schemeClr val="tx1"/>
                </a:solidFill>
                <a:effectLst/>
                <a:latin typeface="+mn-lt"/>
                <a:ea typeface="ＭＳ Ｐゴシック" charset="0"/>
                <a:cs typeface="ＭＳ Ｐゴシック" charset="0"/>
              </a:rPr>
              <a:t>- Implements CPU scheduling policy and context switch</a:t>
            </a:r>
          </a:p>
          <a:p>
            <a:pPr lvl="1"/>
            <a:r>
              <a:rPr lang="en-US" sz="1200" kern="1200" dirty="0">
                <a:solidFill>
                  <a:schemeClr val="tx1"/>
                </a:solidFill>
                <a:effectLst/>
                <a:latin typeface="+mn-lt"/>
                <a:ea typeface="ＭＳ Ｐゴシック" charset="0"/>
                <a:cs typeface="ＭＳ Ｐゴシック" charset="0"/>
              </a:rPr>
              <a:t>- Receives interrupts and routes them to the appropriate kernel subsystem</a:t>
            </a:r>
          </a:p>
          <a:p>
            <a:pPr lvl="1"/>
            <a:r>
              <a:rPr lang="en-US" sz="1200" kern="1200" dirty="0">
                <a:solidFill>
                  <a:schemeClr val="tx1"/>
                </a:solidFill>
                <a:effectLst/>
                <a:latin typeface="+mn-lt"/>
                <a:ea typeface="ＭＳ Ｐゴシック" charset="0"/>
                <a:cs typeface="ＭＳ Ｐゴシック" charset="0"/>
              </a:rPr>
              <a:t>- Sends signals to user processes</a:t>
            </a:r>
          </a:p>
          <a:p>
            <a:pPr lvl="1"/>
            <a:r>
              <a:rPr lang="en-US" sz="1200" kern="1200" dirty="0">
                <a:solidFill>
                  <a:schemeClr val="tx1"/>
                </a:solidFill>
                <a:effectLst/>
                <a:latin typeface="+mn-lt"/>
                <a:ea typeface="ＭＳ Ｐゴシック" charset="0"/>
                <a:cs typeface="ＭＳ Ｐゴシック" charset="0"/>
              </a:rPr>
              <a:t>- Manages the hardware timer</a:t>
            </a:r>
          </a:p>
          <a:p>
            <a:pPr lvl="1"/>
            <a:r>
              <a:rPr lang="en-US" sz="1200" kern="1200" dirty="0">
                <a:solidFill>
                  <a:schemeClr val="tx1"/>
                </a:solidFill>
                <a:effectLst/>
                <a:latin typeface="+mn-lt"/>
                <a:ea typeface="ＭＳ Ｐゴシック" charset="0"/>
                <a:cs typeface="ＭＳ Ｐゴシック" charset="0"/>
              </a:rPr>
              <a:t>- Cleans up process resources when a process finishes execution</a:t>
            </a:r>
          </a:p>
          <a:p>
            <a:pPr lvl="1"/>
            <a:r>
              <a:rPr lang="en-US" sz="1200" kern="1200" dirty="0">
                <a:solidFill>
                  <a:schemeClr val="tx1"/>
                </a:solidFill>
                <a:effectLst/>
                <a:latin typeface="+mn-lt"/>
                <a:ea typeface="ＭＳ Ｐゴシック" charset="0"/>
                <a:cs typeface="ＭＳ Ｐゴシック" charset="0"/>
              </a:rPr>
              <a:t>- Provides support for loadable kernel modules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9</a:t>
            </a:fld>
            <a:endParaRPr lang="en-US" altLang="en-US"/>
          </a:p>
        </p:txBody>
      </p:sp>
    </p:spTree>
    <p:extLst>
      <p:ext uri="{BB962C8B-B14F-4D97-AF65-F5344CB8AC3E}">
        <p14:creationId xmlns:p14="http://schemas.microsoft.com/office/powerpoint/2010/main" val="3009017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None/>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809037"/>
            <a:ext cx="2606675" cy="1953683"/>
          </a:xfrm>
        </p:spPr>
        <p:txBody>
          <a:bodyPr/>
          <a:lstStyle>
            <a:lvl1pPr marL="0" indent="0">
              <a:buNone/>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71610"/>
            <a:ext cx="2606675" cy="1953683"/>
          </a:xfrm>
        </p:spPr>
        <p:txBody>
          <a:bodyPr/>
          <a:lstStyle>
            <a:lvl1pPr marL="0" indent="0">
              <a:buNone/>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809037"/>
            <a:ext cx="2606675" cy="1953683"/>
          </a:xfrm>
        </p:spPr>
        <p:txBody>
          <a:bodyPr/>
          <a:lstStyle>
            <a:lvl1pPr marL="0" indent="0">
              <a:buNone/>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err="1">
                <a:solidFill>
                  <a:schemeClr val="bg1"/>
                </a:solidFill>
              </a:rPr>
              <a:t>Danke</a:t>
            </a:r>
            <a:r>
              <a:rPr lang="en-US" altLang="en-US" sz="3700" dirty="0">
                <a:solidFill>
                  <a:schemeClr val="bg1"/>
                </a:solidFill>
              </a:rPr>
              <a:t>!</a:t>
            </a:r>
          </a:p>
          <a:p>
            <a:pPr>
              <a:defRPr/>
            </a:pPr>
            <a:r>
              <a:rPr lang="en-US" altLang="en-US" sz="3700" dirty="0">
                <a:solidFill>
                  <a:schemeClr val="bg1"/>
                </a:solidFill>
              </a:rPr>
              <a:t>Merci!</a:t>
            </a:r>
          </a:p>
          <a:p>
            <a:pPr>
              <a:defRPr/>
            </a:pPr>
            <a:r>
              <a:rPr lang="en-US" altLang="en-US" sz="3700" dirty="0" err="1">
                <a:solidFill>
                  <a:schemeClr val="bg1"/>
                </a:solidFill>
              </a:rPr>
              <a:t>谢谢</a:t>
            </a:r>
            <a:r>
              <a:rPr lang="en-US" altLang="en-US" sz="3700" dirty="0">
                <a:solidFill>
                  <a:schemeClr val="bg1"/>
                </a:solidFill>
              </a:rPr>
              <a:t>!</a:t>
            </a:r>
          </a:p>
          <a:p>
            <a:pPr>
              <a:defRPr/>
            </a:pPr>
            <a:r>
              <a:rPr lang="en-US" altLang="en-US" sz="3700" dirty="0" err="1">
                <a:solidFill>
                  <a:schemeClr val="bg1"/>
                </a:solidFill>
              </a:rPr>
              <a:t>ありがとう</a:t>
            </a:r>
            <a:r>
              <a:rPr lang="en-US" altLang="en-US" sz="3700" dirty="0">
                <a:solidFill>
                  <a:schemeClr val="bg1"/>
                </a:solidFill>
              </a:rPr>
              <a:t>!</a:t>
            </a:r>
          </a:p>
          <a:p>
            <a:pPr>
              <a:defRPr/>
            </a:pPr>
            <a:r>
              <a:rPr lang="en-US" altLang="en-US" sz="3700" dirty="0">
                <a:solidFill>
                  <a:schemeClr val="bg1"/>
                </a:solidFill>
              </a:rPr>
              <a:t>Gracias!</a:t>
            </a:r>
          </a:p>
          <a:p>
            <a:pPr>
              <a:defRPr/>
            </a:pPr>
            <a:r>
              <a:rPr lang="en-US" altLang="en-US" sz="3700" dirty="0" err="1">
                <a:solidFill>
                  <a:schemeClr val="bg1"/>
                </a:solidFill>
              </a:rPr>
              <a:t>Kiitos</a:t>
            </a:r>
            <a:r>
              <a:rPr lang="en-US" altLang="en-US" sz="3700" dirty="0">
                <a:solidFill>
                  <a:schemeClr val="bg1"/>
                </a:solidFill>
              </a:rPr>
              <a:t>!</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err="1">
                <a:solidFill>
                  <a:schemeClr val="bg1"/>
                </a:solidFill>
              </a:rPr>
              <a:t>www.arm.com</a:t>
            </a:r>
            <a:r>
              <a:rPr lang="en-US" altLang="x-none" sz="1200" dirty="0">
                <a:solidFill>
                  <a:schemeClr val="bg1"/>
                </a:solidFill>
              </a:rPr>
              <a:t>/company/policies/trademarks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6294438" y="1563688"/>
            <a:ext cx="5045075" cy="1555750"/>
          </a:xfrm>
        </p:spPr>
        <p:txBody>
          <a:bodyPr wrap="square" numCol="1" compatLnSpc="1">
            <a:prstTxWarp prst="textNoShape">
              <a:avLst/>
            </a:prstTxWarp>
          </a:bodyPr>
          <a:lstStyle/>
          <a:p>
            <a:pPr>
              <a:defRPr/>
            </a:pPr>
            <a:r>
              <a:rPr lang="en-US" dirty="0"/>
              <a:t>Embedded Linux</a:t>
            </a:r>
          </a:p>
        </p:txBody>
      </p:sp>
      <p:sp>
        <p:nvSpPr>
          <p:cNvPr id="23555" name="Subtitle 2">
            <a:extLst>
              <a:ext uri="{FF2B5EF4-FFF2-40B4-BE49-F238E27FC236}">
                <a16:creationId xmlns:a16="http://schemas.microsoft.com/office/drawing/2014/main" id="{BA26D659-3551-45F0-9606-6E59BEA59060}"/>
              </a:ext>
            </a:extLst>
          </p:cNvPr>
          <p:cNvSpPr>
            <a:spLocks noGrp="1" noChangeArrowheads="1"/>
          </p:cNvSpPr>
          <p:nvPr>
            <p:ph type="subTitle" idx="1"/>
          </p:nvPr>
        </p:nvSpPr>
        <p:spPr bwMode="auto">
          <a:xfrm>
            <a:off x="6299200" y="3176588"/>
            <a:ext cx="5040313" cy="739775"/>
          </a:xfrm>
        </p:spPr>
        <p:txBody>
          <a:bodyPr wrap="square" numCol="1" anchor="t" anchorCtr="0" compatLnSpc="1">
            <a:prstTxWarp prst="textNoShape">
              <a:avLst/>
            </a:prstTxWarp>
          </a:bodyPr>
          <a:lstStyle/>
          <a:p>
            <a:pPr fontAlgn="base">
              <a:spcBef>
                <a:spcPct val="0"/>
              </a:spcBef>
            </a:pPr>
            <a:r>
              <a:rPr lang="en-US" dirty="0"/>
              <a:t>Anatomy of a Linux-based System</a:t>
            </a:r>
          </a:p>
          <a:p>
            <a:pPr fontAlgn="base">
              <a:spcBef>
                <a:spcPct val="0"/>
              </a:spcBef>
            </a:pPr>
            <a:endParaRPr lang="en-US" altLang="en-US"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Process Scheduler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6199910" cy="4086225"/>
          </a:xfrm>
        </p:spPr>
        <p:txBody>
          <a:bodyPr wrap="square" numCol="1" anchor="t" anchorCtr="0" compatLnSpc="1">
            <a:prstTxWarp prst="textNoShape">
              <a:avLst/>
            </a:prstTxWarp>
          </a:bodyPr>
          <a:lstStyle/>
          <a:p>
            <a:r>
              <a:rPr lang="en-US" dirty="0"/>
              <a:t>External interface:</a:t>
            </a:r>
            <a:endParaRPr lang="en-US" altLang="en-US" dirty="0">
              <a:ea typeface="ＭＳ Ｐゴシック" panose="020B0600070205080204" pitchFamily="34" charset="-128"/>
            </a:endParaRPr>
          </a:p>
          <a:p>
            <a:pPr lvl="1"/>
            <a:r>
              <a:rPr lang="en-US" dirty="0"/>
              <a:t>System calls interface towards the user space (e.g. </a:t>
            </a:r>
            <a:r>
              <a:rPr lang="en-US" sz="1600" dirty="0">
                <a:latin typeface="Courier" charset="0"/>
                <a:ea typeface="Courier" charset="0"/>
                <a:cs typeface="Courier" charset="0"/>
              </a:rPr>
              <a:t>fork()</a:t>
            </a:r>
            <a:r>
              <a:rPr lang="en-US" dirty="0"/>
              <a:t>)</a:t>
            </a:r>
          </a:p>
          <a:p>
            <a:pPr lvl="1"/>
            <a:r>
              <a:rPr lang="en-US" dirty="0"/>
              <a:t>Intra-Kernel interface towards the kernel space (e.g. </a:t>
            </a:r>
            <a:r>
              <a:rPr lang="en-US" sz="1600" dirty="0" err="1">
                <a:latin typeface="Courier" charset="0"/>
                <a:ea typeface="Courier" charset="0"/>
                <a:cs typeface="Courier" charset="0"/>
              </a:rPr>
              <a:t>create_module</a:t>
            </a:r>
            <a:r>
              <a:rPr lang="en-US" sz="1600" dirty="0">
                <a:latin typeface="Courier" charset="0"/>
                <a:ea typeface="Courier" charset="0"/>
                <a:cs typeface="Courier" charset="0"/>
              </a:rPr>
              <a:t>()</a:t>
            </a:r>
            <a:r>
              <a:rPr lang="en-US" sz="1600" dirty="0"/>
              <a:t> )</a:t>
            </a:r>
            <a:endParaRPr lang="en-US" altLang="en-US" dirty="0">
              <a:ea typeface="ＭＳ Ｐゴシック" panose="020B0600070205080204" pitchFamily="34" charset="-128"/>
            </a:endParaRPr>
          </a:p>
          <a:p>
            <a:r>
              <a:rPr lang="en-US" dirty="0"/>
              <a:t>Scheduler tick:</a:t>
            </a:r>
            <a:endParaRPr lang="en-US" altLang="en-US" dirty="0">
              <a:ea typeface="ＭＳ Ｐゴシック" panose="020B0600070205080204" pitchFamily="34" charset="-128"/>
            </a:endParaRPr>
          </a:p>
          <a:p>
            <a:pPr lvl="1"/>
            <a:r>
              <a:rPr lang="en-US" dirty="0"/>
              <a:t>Directly from system calls (e.g. </a:t>
            </a:r>
            <a:r>
              <a:rPr lang="en-US" sz="1600" dirty="0">
                <a:latin typeface="Courier" charset="0"/>
                <a:ea typeface="Courier" charset="0"/>
                <a:cs typeface="Courier" charset="0"/>
              </a:rPr>
              <a:t>sleep()</a:t>
            </a:r>
            <a:r>
              <a:rPr lang="en-US" dirty="0"/>
              <a:t>)</a:t>
            </a:r>
          </a:p>
          <a:p>
            <a:pPr lvl="1"/>
            <a:r>
              <a:rPr lang="en-US" dirty="0"/>
              <a:t>Indirectly after every system call</a:t>
            </a:r>
          </a:p>
          <a:p>
            <a:pPr lvl="3"/>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79101C66-91EC-4844-9839-94C4CDE83A81}"/>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DCD6C25D-6FEB-40F3-A494-2B65C99CCBB6}"/>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60D6C447-A776-4C52-91CD-9DBB95B07036}"/>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25175243-5966-469A-AE3B-4AC3A912E2EC}"/>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618CA220-8DD1-4327-BB43-48AB8E175211}"/>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468A99FA-4D41-48A9-A624-013E96167BD2}"/>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5A61DE44-AFFA-495B-A4D7-F7449DDD0FD7}"/>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BD6C2142-8A0F-42F3-8CD2-0EFBA7C11386}"/>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E2E2E1A2-DAA3-4017-B48F-46E2D2EA8AD1}"/>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a:t>
              </a:r>
            </a:p>
          </p:txBody>
        </p:sp>
      </p:grpSp>
      <p:grpSp>
        <p:nvGrpSpPr>
          <p:cNvPr id="14" name="Group 13">
            <a:extLst>
              <a:ext uri="{FF2B5EF4-FFF2-40B4-BE49-F238E27FC236}">
                <a16:creationId xmlns:a16="http://schemas.microsoft.com/office/drawing/2014/main" id="{7FE87A54-C55B-4D14-BE04-8198AA93D3CB}"/>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D4BD14BA-0AAB-4B8D-B319-DB627BCE8E2B}"/>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75335430-481B-4E1F-A3EA-072B7A540A8C}"/>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3DC8FC3B-696C-4409-BEEF-A70F07309E1C}"/>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Drivers</a:t>
              </a:r>
            </a:p>
          </p:txBody>
        </p:sp>
      </p:grpSp>
      <p:grpSp>
        <p:nvGrpSpPr>
          <p:cNvPr id="18" name="Group 17">
            <a:extLst>
              <a:ext uri="{FF2B5EF4-FFF2-40B4-BE49-F238E27FC236}">
                <a16:creationId xmlns:a16="http://schemas.microsoft.com/office/drawing/2014/main" id="{E1C9722D-1814-4FFD-ABEF-2F6A88D67864}"/>
              </a:ext>
            </a:extLst>
          </p:cNvPr>
          <p:cNvGrpSpPr/>
          <p:nvPr/>
        </p:nvGrpSpPr>
        <p:grpSpPr>
          <a:xfrm>
            <a:off x="8167138" y="2940470"/>
            <a:ext cx="1836000" cy="1200329"/>
            <a:chOff x="7140939" y="1486096"/>
            <a:chExt cx="1836000" cy="1200329"/>
          </a:xfrm>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EA9A5E46-2D0A-486E-82AD-A0600AA8884F}"/>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9525">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2AA8AEA4-AE72-4ADE-81B6-A0149C413A2D}"/>
                </a:ext>
              </a:extLst>
            </p:cNvPr>
            <p:cNvSpPr txBox="1">
              <a:spLocks noChangeArrowheads="1"/>
            </p:cNvSpPr>
            <p:nvPr/>
          </p:nvSpPr>
          <p:spPr bwMode="auto">
            <a:xfrm>
              <a:off x="7279480" y="1843274"/>
              <a:ext cx="1548000" cy="288000"/>
            </a:xfrm>
            <a:prstGeom prst="roundRect">
              <a:avLst/>
            </a:prstGeom>
            <a:solidFill>
              <a:srgbClr val="FFC000"/>
            </a:solidFill>
            <a:ln w="9525">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013165BA-1107-4379-9A69-56B441361009}"/>
                </a:ext>
              </a:extLst>
            </p:cNvPr>
            <p:cNvSpPr txBox="1">
              <a:spLocks noChangeArrowheads="1"/>
            </p:cNvSpPr>
            <p:nvPr/>
          </p:nvSpPr>
          <p:spPr bwMode="auto">
            <a:xfrm>
              <a:off x="7298530" y="2290957"/>
              <a:ext cx="1548000"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0FC1F0F4-5650-4304-B031-12B369ADE42F}"/>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3D7378B-DC8C-4419-A8DA-D0BAD61E9836}"/>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6D424F9-D1B3-4B56-869E-AEB64F701C4C}"/>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EE12DC4-EF02-4D35-8A8C-F68232B828DF}"/>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E023980D-C5AC-4CD3-913D-1A8DFB7D2369}"/>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F175F14B-9F45-4448-BAEB-A7A7C0C85D70}"/>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7138DEB3-4B23-40FC-A573-E577A4DF0DD1}"/>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0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Process Scheduler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079334" cy="4086225"/>
          </a:xfrm>
        </p:spPr>
        <p:txBody>
          <a:bodyPr wrap="square" numCol="1" anchor="t" anchorCtr="0" compatLnSpc="1">
            <a:prstTxWarp prst="textNoShape">
              <a:avLst/>
            </a:prstTxWarp>
          </a:bodyPr>
          <a:lstStyle/>
          <a:p>
            <a:r>
              <a:rPr lang="en-US" dirty="0"/>
              <a:t>Interrupts:</a:t>
            </a:r>
            <a:endParaRPr lang="en-US" altLang="en-US" dirty="0">
              <a:ea typeface="ＭＳ Ｐゴシック" panose="020B0600070205080204" pitchFamily="34" charset="-128"/>
            </a:endParaRPr>
          </a:p>
          <a:p>
            <a:pPr marL="231775" lvl="1" indent="0">
              <a:buNone/>
            </a:pPr>
            <a:endParaRPr lang="en-US" dirty="0"/>
          </a:p>
          <a:p>
            <a:pPr lvl="1"/>
            <a:r>
              <a:rPr lang="en-US" dirty="0">
                <a:solidFill>
                  <a:srgbClr val="128CAB"/>
                </a:solidFill>
              </a:rPr>
              <a:t>Fast interrupt requests (FIQ) </a:t>
            </a:r>
            <a:r>
              <a:rPr lang="en-US" dirty="0">
                <a:solidFill>
                  <a:schemeClr val="tx1"/>
                </a:solidFill>
              </a:rPr>
              <a:t>can be generated for events that need to be handled as they occur. </a:t>
            </a:r>
          </a:p>
          <a:p>
            <a:pPr lvl="1"/>
            <a:endParaRPr lang="en-US" altLang="en-US" dirty="0">
              <a:solidFill>
                <a:srgbClr val="128CAB"/>
              </a:solidFill>
              <a:ea typeface="ＭＳ Ｐゴシック" panose="020B0600070205080204" pitchFamily="34" charset="-128"/>
            </a:endParaRPr>
          </a:p>
          <a:p>
            <a:pPr lvl="1"/>
            <a:r>
              <a:rPr lang="en-US" altLang="en-US" dirty="0">
                <a:solidFill>
                  <a:srgbClr val="128CAB"/>
                </a:solidFill>
                <a:ea typeface="ＭＳ Ｐゴシック" panose="020B0600070205080204" pitchFamily="34" charset="-128"/>
              </a:rPr>
              <a:t>Standard interrupt requests (IRQ) </a:t>
            </a:r>
            <a:r>
              <a:rPr lang="en-US" altLang="en-US" dirty="0">
                <a:solidFill>
                  <a:schemeClr val="tx1"/>
                </a:solidFill>
                <a:ea typeface="ＭＳ Ｐゴシック" panose="020B0600070205080204" pitchFamily="34" charset="-128"/>
              </a:rPr>
              <a:t>can be generated for more general interrupt events.</a:t>
            </a:r>
          </a:p>
          <a:p>
            <a:pPr lvl="1"/>
            <a:endParaRPr lang="en-US" altLang="en-US" dirty="0">
              <a:solidFill>
                <a:schemeClr val="tx1"/>
              </a:solidFill>
              <a:ea typeface="ＭＳ Ｐゴシック" panose="020B0600070205080204" pitchFamily="34" charset="-128"/>
            </a:endParaRPr>
          </a:p>
          <a:p>
            <a:pPr lvl="1"/>
            <a:r>
              <a:rPr lang="en-US" altLang="en-US" dirty="0">
                <a:solidFill>
                  <a:schemeClr val="tx1"/>
                </a:solidFill>
                <a:ea typeface="ＭＳ Ｐゴシック" panose="020B0600070205080204" pitchFamily="34" charset="-128"/>
              </a:rPr>
              <a:t>As such – FIQs have a higher priority.</a:t>
            </a:r>
          </a:p>
          <a:p>
            <a:pPr lvl="2"/>
            <a:r>
              <a:rPr lang="en-US" altLang="en-US" dirty="0">
                <a:solidFill>
                  <a:schemeClr val="tx1"/>
                </a:solidFill>
                <a:ea typeface="ＭＳ Ｐゴシック" panose="020B0600070205080204" pitchFamily="34" charset="-128"/>
              </a:rPr>
              <a:t>FIQs can interrupt code servicing an IRQ, but not vice versa</a:t>
            </a:r>
          </a:p>
          <a:p>
            <a:pPr lvl="1"/>
            <a:endParaRPr lang="en-US" dirty="0"/>
          </a:p>
          <a:p>
            <a:pPr lvl="1"/>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47D7CCF5-4CA3-433B-A5EC-2595E4B36861}"/>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AE9CE363-5E7F-409A-A774-04694CD7EDFE}"/>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06E707EF-34A9-47C7-A6A6-B98A048B6C7A}"/>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CD579093-AFC4-49A5-B582-482125BADCFC}"/>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0C1956E1-CC99-49DF-9117-2A1E6E354A82}"/>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15B21D68-1B5F-42E1-970F-C3D183DB9201}"/>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5D341DEE-3D07-4E2F-958A-61663D9DDA1D}"/>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D7DB6FA8-8444-4467-BC4F-C8567F332F62}"/>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2E4DF780-B909-40D0-890E-DD98DAC57A8A}"/>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a:t>
              </a:r>
            </a:p>
          </p:txBody>
        </p:sp>
      </p:grpSp>
      <p:grpSp>
        <p:nvGrpSpPr>
          <p:cNvPr id="14" name="Group 13">
            <a:extLst>
              <a:ext uri="{FF2B5EF4-FFF2-40B4-BE49-F238E27FC236}">
                <a16:creationId xmlns:a16="http://schemas.microsoft.com/office/drawing/2014/main" id="{98795182-A223-48C5-9A24-3D4716DD92D4}"/>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1FF51C9C-E72E-45A6-B522-B5A83B22FFF6}"/>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FA7E9D14-328D-4872-93DC-3AFB0E248575}"/>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406E5468-D503-434A-83AC-7FE99AB516F4}"/>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Drivers</a:t>
              </a:r>
            </a:p>
          </p:txBody>
        </p:sp>
      </p:grpSp>
      <p:grpSp>
        <p:nvGrpSpPr>
          <p:cNvPr id="18" name="Group 17">
            <a:extLst>
              <a:ext uri="{FF2B5EF4-FFF2-40B4-BE49-F238E27FC236}">
                <a16:creationId xmlns:a16="http://schemas.microsoft.com/office/drawing/2014/main" id="{659C955A-8026-4E9F-BE51-C0B684FB81AB}"/>
              </a:ext>
            </a:extLst>
          </p:cNvPr>
          <p:cNvGrpSpPr/>
          <p:nvPr/>
        </p:nvGrpSpPr>
        <p:grpSpPr>
          <a:xfrm>
            <a:off x="8167138" y="2940470"/>
            <a:ext cx="1836000" cy="1200329"/>
            <a:chOff x="7140939" y="1486096"/>
            <a:chExt cx="1836000" cy="1200329"/>
          </a:xfrm>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544769B5-7DB8-47CF-BFBB-4521E88F9F66}"/>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9525">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85EDFE92-D7E5-4776-B040-135978E2B8E2}"/>
                </a:ext>
              </a:extLst>
            </p:cNvPr>
            <p:cNvSpPr txBox="1">
              <a:spLocks noChangeArrowheads="1"/>
            </p:cNvSpPr>
            <p:nvPr/>
          </p:nvSpPr>
          <p:spPr bwMode="auto">
            <a:xfrm>
              <a:off x="7279480" y="1843274"/>
              <a:ext cx="1548000" cy="288000"/>
            </a:xfrm>
            <a:prstGeom prst="roundRect">
              <a:avLst/>
            </a:prstGeom>
            <a:solidFill>
              <a:srgbClr val="FFC000"/>
            </a:solidFill>
            <a:ln w="9525">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12612A1A-D964-46B2-B713-D505EB9544A2}"/>
                </a:ext>
              </a:extLst>
            </p:cNvPr>
            <p:cNvSpPr txBox="1">
              <a:spLocks noChangeArrowheads="1"/>
            </p:cNvSpPr>
            <p:nvPr/>
          </p:nvSpPr>
          <p:spPr bwMode="auto">
            <a:xfrm>
              <a:off x="7298530" y="2290957"/>
              <a:ext cx="1548000"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00E32F9E-C227-476B-A99E-BA66DE58F94E}"/>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44C3F4C-2959-40D7-ABFD-850393717131}"/>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A310249-14A7-4617-A852-BD013F089445}"/>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A492A59-1E93-4982-80B8-F16687F4D35D}"/>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027A404D-F392-49A9-A107-611A42AED153}"/>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2A8036F6-E60D-4AFD-ADC3-C03B3234BBAD}"/>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FBA56AC6-96C9-4599-8760-C864360488C4}"/>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229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506893" cy="4086225"/>
          </a:xfrm>
        </p:spPr>
        <p:txBody>
          <a:bodyPr wrap="square" numCol="1" anchor="t" anchorCtr="0" compatLnSpc="1">
            <a:prstTxWarp prst="textNoShape">
              <a:avLst/>
            </a:prstTxWarp>
          </a:bodyPr>
          <a:lstStyle/>
          <a:p>
            <a:r>
              <a:rPr lang="en-US" dirty="0"/>
              <a:t>It is responsible for handling:</a:t>
            </a:r>
            <a:endParaRPr lang="en-US" altLang="en-US" dirty="0">
              <a:ea typeface="ＭＳ Ｐゴシック" panose="020B0600070205080204" pitchFamily="34" charset="-128"/>
            </a:endParaRPr>
          </a:p>
          <a:p>
            <a:pPr lvl="1"/>
            <a:r>
              <a:rPr lang="en-US" dirty="0">
                <a:solidFill>
                  <a:srgbClr val="128CAB"/>
                </a:solidFill>
              </a:rPr>
              <a:t>Large address space</a:t>
            </a:r>
            <a:r>
              <a:rPr lang="en-US" dirty="0"/>
              <a:t>: user processes can reference more RAM memory than what exists physically </a:t>
            </a:r>
          </a:p>
          <a:p>
            <a:pPr lvl="1"/>
            <a:r>
              <a:rPr lang="en-US" dirty="0">
                <a:solidFill>
                  <a:srgbClr val="128CAB"/>
                </a:solidFill>
              </a:rPr>
              <a:t>Protection</a:t>
            </a:r>
            <a:r>
              <a:rPr lang="en-US" dirty="0"/>
              <a:t>: the memory for a process is private and cannot be read or modified by another process; also, the memory manager prevents processes from overwriting code and read-only-data.</a:t>
            </a:r>
          </a:p>
          <a:p>
            <a:pPr lvl="1"/>
            <a:r>
              <a:rPr lang="en-US" dirty="0">
                <a:solidFill>
                  <a:srgbClr val="128CAB"/>
                </a:solidFill>
              </a:rPr>
              <a:t>Memory mapping</a:t>
            </a:r>
            <a:r>
              <a:rPr lang="en-US" dirty="0"/>
              <a:t>: processes can map a file into an area of virtual memory and access the file as memory.</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FDED79D1-B587-417F-99E4-D7C0E70274A2}"/>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D9F26FDF-5080-49C0-B8BC-E7E027B98999}"/>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305881EF-B8CF-4E30-AB1C-FF6443842565}"/>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C5F116D3-D6EE-4B98-80BD-BCD84B522FEA}"/>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060CF535-8A39-4B51-8DB8-62B0F1EC0B4E}"/>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3B516E1E-F7D4-45A5-875E-178FC4A8BED3}"/>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F75367C4-8657-479C-A91F-1C88CF12E69A}"/>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1748EC83-2108-4846-A7E9-7E8980D029DE}"/>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0B8B43C8-6BB4-4B90-B1B1-F2F38E60E56B}"/>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DA9E1202-B594-48B5-9077-3D03154AC031}"/>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5245E94D-8581-4D4B-BD1D-CCE4569105A0}"/>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A1A652DF-891B-4B8A-8542-524413B7FFE7}"/>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3A5B54BA-550A-48FE-8A6F-110A040F621A}"/>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5658F44B-7BB3-4C35-86BF-98E4B91BE9F1}"/>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F583130C-3721-433A-ACCE-B17F6B1B5AAE}"/>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C82B77E2-D682-4E49-869C-95BAD002DCB3}"/>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79D352E8-C2AD-481D-B6D1-261A3847D0EC}"/>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C75B7D88-42FD-486B-9D57-339BD71AEDED}"/>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B0393B1-3851-416B-9B1A-D7C08E74915D}"/>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2F32F2F-CE82-4630-8506-39274535AC19}"/>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8D8D373-CDC2-426A-BB16-E2F5C94604DE}"/>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60F50B94-4823-4E0D-B097-C1B617B538AC}"/>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04CCE950-91B5-43A3-9EB4-91C687D3144F}"/>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401B636E-76B1-4FF2-BD34-2FD870D4EC1C}"/>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5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345311" cy="4086225"/>
          </a:xfrm>
        </p:spPr>
        <p:txBody>
          <a:bodyPr wrap="square" numCol="1" anchor="t" anchorCtr="0" compatLnSpc="1">
            <a:prstTxWarp prst="textNoShape">
              <a:avLst/>
            </a:prstTxWarp>
          </a:bodyPr>
          <a:lstStyle/>
          <a:p>
            <a:r>
              <a:rPr lang="en-US" dirty="0"/>
              <a:t>It is responsible for handling:</a:t>
            </a:r>
            <a:endParaRPr lang="en-US" altLang="en-US" dirty="0">
              <a:ea typeface="ＭＳ Ｐゴシック" panose="020B0600070205080204" pitchFamily="34" charset="-128"/>
            </a:endParaRPr>
          </a:p>
          <a:p>
            <a:pPr lvl="1"/>
            <a:r>
              <a:rPr lang="en-US" dirty="0">
                <a:solidFill>
                  <a:srgbClr val="128CAB"/>
                </a:solidFill>
              </a:rPr>
              <a:t>Fair access to physical memory</a:t>
            </a:r>
            <a:r>
              <a:rPr lang="en-US" dirty="0"/>
              <a:t>: it ensures that processes all have fair access to the memory resources, ensuring reasonable system performance.</a:t>
            </a:r>
          </a:p>
          <a:p>
            <a:pPr lvl="1"/>
            <a:r>
              <a:rPr lang="en-US" dirty="0">
                <a:solidFill>
                  <a:srgbClr val="128CAB"/>
                </a:solidFill>
              </a:rPr>
              <a:t>Shared memory</a:t>
            </a:r>
            <a:r>
              <a:rPr lang="en-US" dirty="0"/>
              <a:t>: it allows processes to share some portion of their memory (e.g. executable code is usually shared amongst processes).</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518FA029-8A5C-44DF-8337-783C3517B038}"/>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F4FA19B6-5962-4C5E-854C-BE3505D81E4C}"/>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75FAA1B9-77AD-4CCA-81AC-52019975504C}"/>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934DA18E-DC20-43AF-88E6-5749DBE156D0}"/>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FB864E76-9F6B-46A4-9034-8EBB747A6CAC}"/>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2DBAFCAD-4E5E-4DE5-BE18-C557BFB52D13}"/>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DEB78315-021B-4A26-949D-28D0B3787018}"/>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03BEA9C0-6BE5-428C-A2C3-A72FA01FF56E}"/>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CB2D73CA-5289-49CD-99A2-0957060225EA}"/>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777E0617-E2F3-43D1-A215-DBD79F6C2CC7}"/>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90E98347-358E-4707-B6E6-B14EA77B507D}"/>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39C16F57-5C8F-470B-925F-EC5748FE4236}"/>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251054F5-8CE7-46A1-A577-64F95F7185D0}"/>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EEE15A9D-4B85-451C-BAE7-57A5B78736FE}"/>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322D2B14-E45F-4996-9E73-EDD06E947E4F}"/>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5777785D-D9FB-4F70-B0B0-B237D806F28E}"/>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FB4A034D-7930-494D-8237-4E783AC2B81B}"/>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98BCF7BD-D72A-4F24-8EC1-5CED2CAA4CE9}"/>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25C52132-CDE8-4A44-A60F-22DCF10B8779}"/>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CDDEB8B-DAE5-4AF5-A27F-B9796722A4C5}"/>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8D02EEA-0285-43E4-9DF4-63D991D981D0}"/>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7EB8B621-E571-4BF8-AAF7-5631BC8C0F1F}"/>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EB0E3030-6225-4BC9-B5C5-73117E364FD7}"/>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D704AC9A-D91C-40BF-8D49-2078DDE80270}"/>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340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451475" cy="4086225"/>
          </a:xfrm>
        </p:spPr>
        <p:txBody>
          <a:bodyPr wrap="square" numCol="1" anchor="t" anchorCtr="0" compatLnSpc="1">
            <a:prstTxWarp prst="textNoShape">
              <a:avLst/>
            </a:prstTxWarp>
          </a:bodyPr>
          <a:lstStyle/>
          <a:p>
            <a:r>
              <a:rPr lang="en-US" dirty="0"/>
              <a:t>It uses the Memory Management Unit (</a:t>
            </a:r>
            <a:r>
              <a:rPr lang="en-US" dirty="0" err="1"/>
              <a:t>MMU</a:t>
            </a:r>
            <a:r>
              <a:rPr lang="en-US" dirty="0"/>
              <a:t>) to map virtual addresses to physical addresses.</a:t>
            </a:r>
            <a:endParaRPr lang="en-US" altLang="en-US" dirty="0">
              <a:ea typeface="ＭＳ Ｐゴシック" panose="020B0600070205080204" pitchFamily="34" charset="-128"/>
            </a:endParaRPr>
          </a:p>
          <a:p>
            <a:pPr lvl="1"/>
            <a:r>
              <a:rPr lang="en-US" dirty="0"/>
              <a:t>It is conventional for a Linux system to have a form of MMU support.</a:t>
            </a:r>
          </a:p>
          <a:p>
            <a:r>
              <a:rPr lang="en-US" dirty="0"/>
              <a:t>Advantages:</a:t>
            </a:r>
            <a:endParaRPr lang="en-US" altLang="en-US" dirty="0">
              <a:ea typeface="ＭＳ Ｐゴシック" panose="020B0600070205080204" pitchFamily="34" charset="-128"/>
            </a:endParaRPr>
          </a:p>
          <a:p>
            <a:pPr lvl="1"/>
            <a:r>
              <a:rPr lang="en-US" dirty="0"/>
              <a:t>Processes can be moved among physical memory maintaining the same virtual addresses.	</a:t>
            </a:r>
          </a:p>
          <a:p>
            <a:pPr lvl="1"/>
            <a:r>
              <a:rPr lang="en-US" dirty="0"/>
              <a:t>The same physical memory may be shared among different processes.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81540922-13C3-4BA0-BABE-42E3F5F85493}"/>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C22D05CB-116A-4243-ACF9-24C994442130}"/>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2705DD68-9636-4401-8F7E-74FB56044E12}"/>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1152496D-4F75-4C60-AD7E-557D1505904D}"/>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4829F84E-F17E-4A22-9498-E96272936C74}"/>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70827A8F-4C72-4A83-944F-FBE76E52483D}"/>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5BC64C57-A6F9-491C-A76B-39AAB27FD49B}"/>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9284DE46-EE2A-424A-8778-4BCA67CA3E26}"/>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D919EAC5-B7C4-4E81-8F56-DF08E20D1E33}"/>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8ABDF13C-6E69-4B9E-A70D-8B0BC02F98A0}"/>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F98983AA-3A55-4B40-992E-3FC96DBAC99C}"/>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B82A884A-FDCD-4C67-BE14-78F0A2B21D82}"/>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F616CFB4-AFFF-4DE1-A0D5-9FDCCAAC37D1}"/>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6550CC84-961A-493D-92A8-EFED8F3C3798}"/>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9721E789-1C25-491B-85F2-2619D5E64627}"/>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437BA7CC-1FC9-4523-864F-8E7BD9207F22}"/>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B5885877-2067-4CE5-A619-4E1EE47A7A35}"/>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FCBA60D0-5A68-49B4-A81B-7A7C9C9BEB8C}"/>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0501A7A-4E17-413E-942E-61FCDD2311F9}"/>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80925ED-804E-4309-A8A9-B1E83E7136B9}"/>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F8A837-07C1-4D4C-893F-31C5CBA8984A}"/>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CD255E94-C529-456F-BEC8-4AEC205A0A55}"/>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055FC7DE-40B4-4C13-B705-818887874213}"/>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BFA1EE5E-2CDC-43CB-B577-2A21A32ADEAF}"/>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22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603875" cy="4086225"/>
          </a:xfrm>
        </p:spPr>
        <p:txBody>
          <a:bodyPr wrap="square" numCol="1" anchor="t" anchorCtr="0" compatLnSpc="1">
            <a:prstTxWarp prst="textNoShape">
              <a:avLst/>
            </a:prstTxWarp>
          </a:bodyPr>
          <a:lstStyle/>
          <a:p>
            <a:r>
              <a:rPr lang="en-US" dirty="0"/>
              <a:t>It swaps process memory out to a paging file when it is not in use:</a:t>
            </a:r>
            <a:endParaRPr lang="en-US" altLang="en-US" dirty="0">
              <a:ea typeface="ＭＳ Ｐゴシック" panose="020B0600070205080204" pitchFamily="34" charset="-128"/>
            </a:endParaRPr>
          </a:p>
          <a:p>
            <a:pPr lvl="1"/>
            <a:r>
              <a:rPr lang="en-US" dirty="0"/>
              <a:t>Processes using more memory than physically available can be executed.</a:t>
            </a:r>
          </a:p>
          <a:p>
            <a:r>
              <a:rPr lang="en-US" dirty="0"/>
              <a:t>The </a:t>
            </a:r>
            <a:r>
              <a:rPr lang="en-US" sz="2000" dirty="0" err="1">
                <a:latin typeface="Courier" charset="0"/>
                <a:ea typeface="Courier" charset="0"/>
                <a:cs typeface="Courier" charset="0"/>
              </a:rPr>
              <a:t>kswapd</a:t>
            </a:r>
            <a:r>
              <a:rPr lang="en-US" sz="2000" dirty="0"/>
              <a:t> K</a:t>
            </a:r>
            <a:r>
              <a:rPr lang="en-US" dirty="0"/>
              <a:t>ernel-space process (also known as daemon) is used for this purpose.</a:t>
            </a:r>
            <a:endParaRPr lang="en-US" altLang="en-US" dirty="0">
              <a:ea typeface="ＭＳ Ｐゴシック" panose="020B0600070205080204" pitchFamily="34" charset="-128"/>
            </a:endParaRPr>
          </a:p>
          <a:p>
            <a:pPr lvl="1"/>
            <a:r>
              <a:rPr lang="en-US" dirty="0"/>
              <a:t>It checks if there are any physical memory pages that haven’t been referenced recently .</a:t>
            </a:r>
          </a:p>
          <a:p>
            <a:pPr lvl="1"/>
            <a:r>
              <a:rPr lang="en-US" dirty="0"/>
              <a:t>These pages are evicted from physical memory and stored in a paging file.</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0D76AD7F-BEDE-4F87-ABD4-C7822813515E}"/>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D03087F2-43C1-4D02-BCCB-250861B9222E}"/>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7A91DACD-4E73-49A3-B20D-A2B026F1D08E}"/>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8E39D42B-E487-40FF-B176-6E1DCD1B63A0}"/>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4F30CBBC-0557-45DF-B705-6AFD7BC7480C}"/>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727850EE-B096-45A4-9510-43F270C20124}"/>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1E8C5127-E4BE-4B9F-A8EC-FDDFEDE37545}"/>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D02A8FB1-A959-4C99-B09D-3DCF752DBD17}"/>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167353B3-9D9D-44AD-88B1-6E8E4361816F}"/>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38C7DA2A-4A61-4981-AC05-EDB46B5C8632}"/>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D631D1AF-F2A5-442F-9081-3D42E4AD0008}"/>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2FABFFBC-1D2B-4B30-8D1E-8A36A150EBF5}"/>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C0A81463-88DA-4C98-922F-3EC0E06F9AC7}"/>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7A7C369D-BBAB-4B09-B628-1C453EF2D8C4}"/>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10A1B436-8C4F-46FA-BEC0-600EFD5B5610}"/>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912FADD5-6E05-41E9-A053-BE2FFFA463F3}"/>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4121E1A7-47C1-4D10-BB95-91177331605F}"/>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5A029FFF-82FD-40EA-BBDE-C934B8E437DA}"/>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3BF6C6C-6B67-4AAF-A09B-342F21B8C840}"/>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AB9C0F9-C7C4-4716-8006-FC46069705E4}"/>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78A2916-69DE-49E4-9F80-F4A73115B37A}"/>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B83399C6-42FF-4EEE-86EF-35C7A039B15E}"/>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E4B993F5-37EE-43FD-8A12-1C461DCD77ED}"/>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DC5080FC-D766-44A7-84DE-3DA0CC86B6ED}"/>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841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345312" cy="4086225"/>
          </a:xfrm>
        </p:spPr>
        <p:txBody>
          <a:bodyPr wrap="square" numCol="1" anchor="t" anchorCtr="0" compatLnSpc="1">
            <a:prstTxWarp prst="textNoShape">
              <a:avLst/>
            </a:prstTxWarp>
          </a:bodyPr>
          <a:lstStyle/>
          <a:p>
            <a:r>
              <a:rPr lang="en-US" dirty="0"/>
              <a:t>The </a:t>
            </a:r>
            <a:r>
              <a:rPr lang="en-US" dirty="0" err="1"/>
              <a:t>MMU</a:t>
            </a:r>
            <a:r>
              <a:rPr lang="en-US" dirty="0"/>
              <a:t> detects when a user process accesses a memory address that is not currently mapped to a physical memory location. </a:t>
            </a:r>
          </a:p>
          <a:p>
            <a:r>
              <a:rPr lang="en-US" dirty="0"/>
              <a:t>The </a:t>
            </a:r>
            <a:r>
              <a:rPr lang="en-US" dirty="0" err="1"/>
              <a:t>MMU</a:t>
            </a:r>
            <a:r>
              <a:rPr lang="en-US" dirty="0"/>
              <a:t> notifies the Linux Kernel the event known as </a:t>
            </a:r>
            <a:r>
              <a:rPr lang="en-US" dirty="0">
                <a:solidFill>
                  <a:srgbClr val="128CAB"/>
                </a:solidFill>
              </a:rPr>
              <a:t>page fault.</a:t>
            </a:r>
          </a:p>
          <a:p>
            <a:r>
              <a:rPr lang="en-US" dirty="0"/>
              <a:t>The memory manager subsystem resolves the page fault.</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F90D3DB8-1E0E-43E9-9694-E54B0F0BEE6C}"/>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DEA0C788-AEC5-4D3E-9F3F-CA253612F39F}"/>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A938B0B7-2C3D-4E97-8FAB-39E44BA00835}"/>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160DB73C-B276-4BE4-B9F5-734B62D35ACD}"/>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8D12554D-87E4-4A0C-8C10-697E249E12F2}"/>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555497DC-2BC6-40A4-9C6D-9F32AF5B6DCA}"/>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C8F71D98-B401-40D9-8AB9-32A3191C6507}"/>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BA239022-CAA6-4BA0-B47A-2A855B5DAEBF}"/>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3BD01122-9A07-44AD-83ED-F6C5AFE20559}"/>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458A13A9-974C-45C6-B9B3-86C5C8074E42}"/>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4F7B8AA6-2720-4D06-968E-514B9A6404B0}"/>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D581F176-BAF0-4A2F-8C74-68460463387D}"/>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9BAE8D61-2E73-4A6D-820C-C58EDF7D2E0A}"/>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47EBEBFD-E17E-471E-A054-11DE1BB6BE41}"/>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44A10B54-2092-4D3D-8640-900F91A80823}"/>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092F6901-E1FD-4039-BE1C-A0C8200146E7}"/>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0F989918-91FD-4080-9364-B2CE3CB1D74E}"/>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976EDED2-5BFD-4B1D-9A5A-7DB127C7A752}"/>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2D75FDE2-DBBC-45E9-9DF3-D2809F185140}"/>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8B10FE2-02A7-41C2-8EE7-01F6AD3E43A9}"/>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9568BD9-AA77-442E-9E1F-BB2C9494F105}"/>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CC96AFA0-9CC2-4C6F-B033-5E7954FB1A0B}"/>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A1EBBB12-FB3F-4E1B-82C4-E5803C09A34F}"/>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37C45055-9DA7-4536-89DA-E18C16FD9B33}"/>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671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380615" cy="4086225"/>
          </a:xfrm>
        </p:spPr>
        <p:txBody>
          <a:bodyPr wrap="square" numCol="1" anchor="t" anchorCtr="0" compatLnSpc="1">
            <a:prstTxWarp prst="textNoShape">
              <a:avLst/>
            </a:prstTxWarp>
          </a:bodyPr>
          <a:lstStyle/>
          <a:p>
            <a:r>
              <a:rPr lang="en-US" dirty="0"/>
              <a:t>If the page is currently swapped out to the paging file, it is swapped back in. </a:t>
            </a:r>
          </a:p>
          <a:p>
            <a:r>
              <a:rPr lang="en-US" dirty="0"/>
              <a:t>If the memory manager detects an invalid memory access, it notifies the event to the user process with a signal.</a:t>
            </a:r>
          </a:p>
          <a:p>
            <a:r>
              <a:rPr lang="en-US" dirty="0"/>
              <a:t>If the process doesn’t handle this signal, it is terminated.</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A9D821A1-EDC4-42D9-8FEA-00F9958031F2}"/>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A76DA7BA-555E-4F9A-8C42-25D437C074F0}"/>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86ECD7FA-B89C-427F-B7A3-FCA97283324C}"/>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0DB12B7B-2C93-49D7-B4C9-E3410E2869AA}"/>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B7B2DA61-C0E6-4B61-8807-011BF5A9C6EB}"/>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98AA8746-9A93-46E6-BD88-CE003AB7B1FB}"/>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8095CEB7-2D6F-4090-B6EA-7535254A825E}"/>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5A0B72B9-7E11-4C85-9969-407B3713B7F8}"/>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9C234D96-554C-46CF-BC22-EAC6F9B9E0CE}"/>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AEFAFE08-95AC-4717-B50B-B2884E5F8A2D}"/>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E2AAD475-1CF9-40FC-9B8D-39BF35A0C4A8}"/>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EB4F9DF3-6775-4619-B8A5-CF60ABC1B7B3}"/>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508ADF18-0551-46F1-BEDE-86B17A219FF1}"/>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89D34E01-640D-4BA0-A407-15992A44FB89}"/>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6CF53E01-B039-4E5E-B586-B5D29B335423}"/>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AFC0E911-4A01-40B2-BF7A-DA85F3BCCCF5}"/>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3895DE1F-45D4-4C37-A4DB-CCD6A957A144}"/>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9509FEB1-2A14-410F-A5AB-33D0E27B364F}"/>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909ECDA-0CD5-4EDB-AFC6-DDE2E7719D7D}"/>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6979671-CDDF-4B78-B4E6-7646CC794DBF}"/>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9285761-74BC-4BB4-AA4C-75C414F17959}"/>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5CE8CD64-5FD1-45AA-B26C-2BFAEBB7F228}"/>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E28A8559-8B47-4184-9D65-A5BAA25EE29E}"/>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8A7387AB-5B02-4615-AC68-B62DE97CA12A}"/>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80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Memory Manager External Interfaces</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519112" y="1626394"/>
            <a:ext cx="5332413" cy="3605212"/>
          </a:xfrm>
        </p:spPr>
        <p:txBody>
          <a:bodyPr wrap="square" numCol="1" anchor="t" anchorCtr="0" compatLnSpc="1">
            <a:prstTxWarp prst="textNoShape">
              <a:avLst/>
            </a:prstTxWarp>
          </a:bodyPr>
          <a:lstStyle/>
          <a:p>
            <a:r>
              <a:rPr lang="en-US" dirty="0"/>
              <a:t>System call interface:</a:t>
            </a:r>
            <a:endParaRPr lang="en-US" altLang="en-US" dirty="0">
              <a:ea typeface="ＭＳ Ｐゴシック" panose="020B0600070205080204" pitchFamily="34" charset="-128"/>
            </a:endParaRPr>
          </a:p>
          <a:p>
            <a:pPr lvl="1"/>
            <a:r>
              <a:rPr lang="en-US" sz="1600" dirty="0">
                <a:latin typeface="Courier" charset="0"/>
                <a:ea typeface="Courier" charset="0"/>
                <a:cs typeface="Courier" charset="0"/>
              </a:rPr>
              <a:t>malloc()/free()</a:t>
            </a:r>
            <a:r>
              <a:rPr lang="en-US" dirty="0"/>
              <a:t>: allocate or free a region of memory for the process's use</a:t>
            </a:r>
          </a:p>
          <a:p>
            <a:pPr lvl="1"/>
            <a:r>
              <a:rPr lang="en-US" sz="1600" dirty="0" err="1">
                <a:latin typeface="Courier" charset="0"/>
                <a:ea typeface="Courier" charset="0"/>
                <a:cs typeface="Courier" charset="0"/>
              </a:rPr>
              <a:t>mmap</a:t>
            </a:r>
            <a:r>
              <a:rPr lang="en-US" sz="1600" dirty="0">
                <a:latin typeface="Courier" charset="0"/>
                <a:ea typeface="Courier" charset="0"/>
                <a:cs typeface="Courier" charset="0"/>
              </a:rPr>
              <a:t>()/</a:t>
            </a:r>
            <a:r>
              <a:rPr lang="en-US" sz="1600" dirty="0" err="1">
                <a:latin typeface="Courier" charset="0"/>
                <a:ea typeface="Courier" charset="0"/>
                <a:cs typeface="Courier" charset="0"/>
              </a:rPr>
              <a:t>munmap</a:t>
            </a:r>
            <a:r>
              <a:rPr lang="en-US" sz="1600" dirty="0">
                <a:latin typeface="Courier" charset="0"/>
                <a:ea typeface="Courier" charset="0"/>
                <a:cs typeface="Courier" charset="0"/>
              </a:rPr>
              <a:t>()/</a:t>
            </a:r>
            <a:r>
              <a:rPr lang="en-US" sz="1600" dirty="0" err="1">
                <a:latin typeface="Courier" charset="0"/>
                <a:ea typeface="Courier" charset="0"/>
                <a:cs typeface="Courier" charset="0"/>
              </a:rPr>
              <a:t>msync</a:t>
            </a:r>
            <a:r>
              <a:rPr lang="en-US" sz="1600" dirty="0">
                <a:latin typeface="Courier" charset="0"/>
                <a:ea typeface="Courier" charset="0"/>
                <a:cs typeface="Courier" charset="0"/>
              </a:rPr>
              <a:t>()/</a:t>
            </a:r>
            <a:r>
              <a:rPr lang="en-US" sz="1600" dirty="0" err="1">
                <a:latin typeface="Courier" charset="0"/>
                <a:ea typeface="Courier" charset="0"/>
                <a:cs typeface="Courier" charset="0"/>
              </a:rPr>
              <a:t>mremap</a:t>
            </a:r>
            <a:r>
              <a:rPr lang="en-US" sz="1600" dirty="0">
                <a:latin typeface="Courier" charset="0"/>
                <a:ea typeface="Courier" charset="0"/>
                <a:cs typeface="Courier" charset="0"/>
              </a:rPr>
              <a:t>()</a:t>
            </a:r>
            <a:r>
              <a:rPr lang="en-US" dirty="0"/>
              <a:t>: map files into virtual memory regions</a:t>
            </a:r>
          </a:p>
          <a:p>
            <a:pPr lvl="1"/>
            <a:r>
              <a:rPr lang="en-US" sz="1600" dirty="0" err="1">
                <a:latin typeface="Courier" charset="0"/>
                <a:ea typeface="Courier" charset="0"/>
                <a:cs typeface="Courier" charset="0"/>
              </a:rPr>
              <a:t>mprotect</a:t>
            </a:r>
            <a:r>
              <a:rPr lang="en-US" sz="1600" dirty="0">
                <a:latin typeface="Courier" charset="0"/>
                <a:ea typeface="Courier" charset="0"/>
                <a:cs typeface="Courier" charset="0"/>
              </a:rPr>
              <a:t>()</a:t>
            </a:r>
            <a:r>
              <a:rPr lang="en-US" dirty="0"/>
              <a:t>: change the protection on a region of virtual memory</a:t>
            </a:r>
          </a:p>
          <a:p>
            <a:pPr lvl="1"/>
            <a:r>
              <a:rPr lang="en-US" sz="1600" dirty="0" err="1">
                <a:latin typeface="Courier" charset="0"/>
                <a:ea typeface="Courier" charset="0"/>
                <a:cs typeface="Courier" charset="0"/>
              </a:rPr>
              <a:t>mlock</a:t>
            </a:r>
            <a:r>
              <a:rPr lang="en-US" sz="1600" dirty="0">
                <a:latin typeface="Courier" charset="0"/>
                <a:ea typeface="Courier" charset="0"/>
                <a:cs typeface="Courier" charset="0"/>
              </a:rPr>
              <a:t>()/</a:t>
            </a:r>
            <a:r>
              <a:rPr lang="en-US" sz="1600" dirty="0" err="1">
                <a:latin typeface="Courier" charset="0"/>
                <a:ea typeface="Courier" charset="0"/>
                <a:cs typeface="Courier" charset="0"/>
              </a:rPr>
              <a:t>mlockall</a:t>
            </a:r>
            <a:r>
              <a:rPr lang="en-US" sz="1600" dirty="0">
                <a:latin typeface="Courier" charset="0"/>
                <a:ea typeface="Courier" charset="0"/>
                <a:cs typeface="Courier" charset="0"/>
              </a:rPr>
              <a:t>()/</a:t>
            </a:r>
            <a:r>
              <a:rPr lang="en-US" sz="1600" dirty="0" err="1">
                <a:latin typeface="Courier" charset="0"/>
                <a:ea typeface="Courier" charset="0"/>
                <a:cs typeface="Courier" charset="0"/>
              </a:rPr>
              <a:t>munlock</a:t>
            </a:r>
            <a:r>
              <a:rPr lang="en-US" sz="1600" dirty="0">
                <a:latin typeface="Courier" charset="0"/>
                <a:ea typeface="Courier" charset="0"/>
                <a:cs typeface="Courier" charset="0"/>
              </a:rPr>
              <a:t>()/</a:t>
            </a:r>
            <a:r>
              <a:rPr lang="en-US" sz="1600" dirty="0" err="1">
                <a:latin typeface="Courier" charset="0"/>
                <a:ea typeface="Courier" charset="0"/>
                <a:cs typeface="Courier" charset="0"/>
              </a:rPr>
              <a:t>munlockall</a:t>
            </a:r>
            <a:r>
              <a:rPr lang="en-US" sz="1600" dirty="0">
                <a:latin typeface="Courier" charset="0"/>
                <a:ea typeface="Courier" charset="0"/>
                <a:cs typeface="Courier" charset="0"/>
              </a:rPr>
              <a:t>()</a:t>
            </a:r>
            <a:r>
              <a:rPr lang="en-US" dirty="0"/>
              <a:t>: super-user routines to prevent memory being swapped</a:t>
            </a:r>
          </a:p>
          <a:p>
            <a:pPr lvl="1"/>
            <a:r>
              <a:rPr lang="en-US" sz="1600" dirty="0" err="1">
                <a:latin typeface="Courier" charset="0"/>
                <a:ea typeface="Courier" charset="0"/>
                <a:cs typeface="Courier" charset="0"/>
              </a:rPr>
              <a:t>swapon</a:t>
            </a:r>
            <a:r>
              <a:rPr lang="en-US" sz="1600" dirty="0">
                <a:latin typeface="Courier" charset="0"/>
                <a:ea typeface="Courier" charset="0"/>
                <a:cs typeface="Courier" charset="0"/>
              </a:rPr>
              <a:t>()/</a:t>
            </a:r>
            <a:r>
              <a:rPr lang="en-US" sz="1600" dirty="0" err="1">
                <a:latin typeface="Courier" charset="0"/>
                <a:ea typeface="Courier" charset="0"/>
                <a:cs typeface="Courier" charset="0"/>
              </a:rPr>
              <a:t>swapoff</a:t>
            </a:r>
            <a:r>
              <a:rPr lang="en-US" sz="1600" dirty="0">
                <a:latin typeface="Courier" charset="0"/>
                <a:ea typeface="Courier" charset="0"/>
                <a:cs typeface="Courier" charset="0"/>
              </a:rPr>
              <a:t>():</a:t>
            </a:r>
            <a:r>
              <a:rPr lang="en-US" dirty="0"/>
              <a:t> super-user routines to add and remove swap files for the system</a:t>
            </a:r>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0477" y="1626394"/>
            <a:ext cx="5330825" cy="3605212"/>
          </a:xfrm>
        </p:spPr>
        <p:txBody>
          <a:bodyPr wrap="square" numCol="1" anchor="t" anchorCtr="0" compatLnSpc="1">
            <a:prstTxWarp prst="textNoShape">
              <a:avLst/>
            </a:prstTxWarp>
          </a:bodyPr>
          <a:lstStyle/>
          <a:p>
            <a:r>
              <a:rPr lang="en-US" dirty="0"/>
              <a:t>Intra-Kernel interface:</a:t>
            </a:r>
            <a:endParaRPr lang="en-US" altLang="en-US" dirty="0">
              <a:ea typeface="ＭＳ Ｐゴシック" panose="020B0600070205080204" pitchFamily="34" charset="-128"/>
            </a:endParaRPr>
          </a:p>
          <a:p>
            <a:pPr lvl="1"/>
            <a:r>
              <a:rPr lang="en-US" sz="1600" dirty="0" err="1">
                <a:latin typeface="Courier" charset="0"/>
                <a:ea typeface="Courier" charset="0"/>
                <a:cs typeface="Courier" charset="0"/>
              </a:rPr>
              <a:t>kmalloc</a:t>
            </a:r>
            <a:r>
              <a:rPr lang="en-US" sz="1600" dirty="0">
                <a:latin typeface="Courier" charset="0"/>
                <a:ea typeface="Courier" charset="0"/>
                <a:cs typeface="Courier" charset="0"/>
              </a:rPr>
              <a:t>()/</a:t>
            </a:r>
            <a:r>
              <a:rPr lang="en-US" sz="1600" dirty="0" err="1">
                <a:latin typeface="Courier" charset="0"/>
                <a:ea typeface="Courier" charset="0"/>
                <a:cs typeface="Courier" charset="0"/>
              </a:rPr>
              <a:t>kfree</a:t>
            </a:r>
            <a:r>
              <a:rPr lang="en-US" sz="1600" dirty="0">
                <a:latin typeface="Courier" charset="0"/>
                <a:ea typeface="Courier" charset="0"/>
                <a:cs typeface="Courier" charset="0"/>
              </a:rPr>
              <a:t>()</a:t>
            </a:r>
            <a:r>
              <a:rPr lang="en-US" dirty="0"/>
              <a:t>: allocate and free memory for use by the kernel’s data structures</a:t>
            </a:r>
          </a:p>
          <a:p>
            <a:pPr lvl="1"/>
            <a:r>
              <a:rPr lang="en-US" sz="1600" dirty="0" err="1">
                <a:latin typeface="Courier" charset="0"/>
                <a:ea typeface="Courier" charset="0"/>
                <a:cs typeface="Courier" charset="0"/>
              </a:rPr>
              <a:t>verify_area</a:t>
            </a:r>
            <a:r>
              <a:rPr lang="en-US" sz="1600" dirty="0">
                <a:latin typeface="Courier" charset="0"/>
                <a:ea typeface="Courier" charset="0"/>
                <a:cs typeface="Courier" charset="0"/>
              </a:rPr>
              <a:t>():</a:t>
            </a:r>
            <a:r>
              <a:rPr lang="en-US" dirty="0"/>
              <a:t> verify that a region of user memory is mapped with required permissions</a:t>
            </a:r>
          </a:p>
          <a:p>
            <a:pPr lvl="1"/>
            <a:r>
              <a:rPr lang="en-US" sz="1600" dirty="0" err="1">
                <a:latin typeface="Courier" charset="0"/>
                <a:ea typeface="Courier" charset="0"/>
                <a:cs typeface="Courier" charset="0"/>
              </a:rPr>
              <a:t>get_free_page</a:t>
            </a:r>
            <a:r>
              <a:rPr lang="en-US" sz="1600" dirty="0">
                <a:latin typeface="Courier" charset="0"/>
                <a:ea typeface="Courier" charset="0"/>
                <a:cs typeface="Courier" charset="0"/>
              </a:rPr>
              <a:t>()/</a:t>
            </a:r>
            <a:r>
              <a:rPr lang="en-US" sz="1600" dirty="0" err="1">
                <a:latin typeface="Courier" charset="0"/>
                <a:ea typeface="Courier" charset="0"/>
                <a:cs typeface="Courier" charset="0"/>
              </a:rPr>
              <a:t>free_page</a:t>
            </a:r>
            <a:r>
              <a:rPr lang="en-US" sz="1600" dirty="0">
                <a:latin typeface="Courier" charset="0"/>
                <a:ea typeface="Courier" charset="0"/>
                <a:cs typeface="Courier" charset="0"/>
              </a:rPr>
              <a:t>()</a:t>
            </a:r>
            <a:r>
              <a:rPr lang="en-US" dirty="0"/>
              <a:t>: allocate and free physical memory pages</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32508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839402" cy="4086225"/>
          </a:xfrm>
        </p:spPr>
        <p:txBody>
          <a:bodyPr wrap="square" numCol="1" anchor="t" anchorCtr="0" compatLnSpc="1">
            <a:prstTxWarp prst="textNoShape">
              <a:avLst/>
            </a:prstTxWarp>
          </a:bodyPr>
          <a:lstStyle/>
          <a:p>
            <a:r>
              <a:rPr lang="en-US" dirty="0"/>
              <a:t>Main components:</a:t>
            </a:r>
            <a:endParaRPr lang="en-US" altLang="en-US" dirty="0">
              <a:ea typeface="ＭＳ Ｐゴシック" panose="020B0600070205080204" pitchFamily="34" charset="-128"/>
            </a:endParaRPr>
          </a:p>
          <a:p>
            <a:pPr lvl="1"/>
            <a:r>
              <a:rPr lang="en-US" dirty="0">
                <a:solidFill>
                  <a:srgbClr val="128CAB"/>
                </a:solidFill>
              </a:rPr>
              <a:t>System call interface</a:t>
            </a:r>
            <a:r>
              <a:rPr lang="en-US" dirty="0"/>
              <a:t>: it provides memory manager services to the user space.</a:t>
            </a:r>
          </a:p>
          <a:p>
            <a:pPr lvl="1"/>
            <a:r>
              <a:rPr lang="en-US" dirty="0">
                <a:solidFill>
                  <a:srgbClr val="128CAB"/>
                </a:solidFill>
              </a:rPr>
              <a:t>Memory mapped files</a:t>
            </a:r>
            <a:r>
              <a:rPr lang="en-US" dirty="0"/>
              <a:t>: it implements memory file mapping algorithms.</a:t>
            </a:r>
          </a:p>
          <a:p>
            <a:pPr lvl="1"/>
            <a:r>
              <a:rPr lang="en-US" dirty="0">
                <a:solidFill>
                  <a:srgbClr val="128CAB"/>
                </a:solidFill>
              </a:rPr>
              <a:t>Core memory manager</a:t>
            </a:r>
            <a:r>
              <a:rPr lang="en-US" dirty="0"/>
              <a:t>: it is responsible for implementing memory allocation algorithms.</a:t>
            </a:r>
          </a:p>
          <a:p>
            <a:pPr lvl="1"/>
            <a:r>
              <a:rPr lang="en-US" dirty="0" err="1">
                <a:solidFill>
                  <a:srgbClr val="128CAB"/>
                </a:solidFill>
              </a:rPr>
              <a:t>Swapfile</a:t>
            </a:r>
            <a:r>
              <a:rPr lang="en-US" dirty="0">
                <a:solidFill>
                  <a:srgbClr val="128CAB"/>
                </a:solidFill>
              </a:rPr>
              <a:t> access</a:t>
            </a:r>
            <a:r>
              <a:rPr lang="en-US" dirty="0"/>
              <a:t>: it controls the paging file access.</a:t>
            </a:r>
          </a:p>
          <a:p>
            <a:pPr lvl="1"/>
            <a:r>
              <a:rPr lang="en-US" dirty="0">
                <a:solidFill>
                  <a:srgbClr val="128CAB"/>
                </a:solidFill>
              </a:rPr>
              <a:t>Architecture-specific modules</a:t>
            </a:r>
            <a:r>
              <a:rPr lang="en-US" dirty="0"/>
              <a:t>: they handle hardware-specific operations related to memory management (e.g. access to the </a:t>
            </a:r>
            <a:r>
              <a:rPr lang="en-US" dirty="0" err="1"/>
              <a:t>MMU</a:t>
            </a:r>
            <a:r>
              <a:rPr lang="en-US" dirty="0"/>
              <a:t>).</a:t>
            </a:r>
            <a:endParaRPr lang="en-US" altLang="en-US" dirty="0">
              <a:ea typeface="ＭＳ Ｐゴシック" panose="020B0600070205080204" pitchFamily="34" charset="-128"/>
            </a:endParaRPr>
          </a:p>
        </p:txBody>
      </p:sp>
      <p:sp>
        <p:nvSpPr>
          <p:cNvPr id="5" name="TextBox 9">
            <a:extLst>
              <a:ext uri="{FF2B5EF4-FFF2-40B4-BE49-F238E27FC236}">
                <a16:creationId xmlns:a16="http://schemas.microsoft.com/office/drawing/2014/main" id="{D41AC566-C8F4-4AC6-A2B2-7695666BFC55}"/>
              </a:ext>
            </a:extLst>
          </p:cNvPr>
          <p:cNvSpPr txBox="1">
            <a:spLocks noChangeArrowheads="1"/>
          </p:cNvSpPr>
          <p:nvPr/>
        </p:nvSpPr>
        <p:spPr bwMode="auto">
          <a:xfrm>
            <a:off x="7853120" y="4649115"/>
            <a:ext cx="2238191" cy="715089"/>
          </a:xfrm>
          <a:prstGeom prst="roundRect">
            <a:avLst/>
          </a:prstGeom>
          <a:solidFill>
            <a:srgbClr val="C00000"/>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a:latin typeface="+mn-lt"/>
              </a:rPr>
              <a:t>Architecture specific </a:t>
            </a:r>
          </a:p>
          <a:p>
            <a:pPr algn="ctr" eaLnBrk="1" hangingPunct="1"/>
            <a:r>
              <a:rPr lang="en-US" sz="1800">
                <a:latin typeface="+mn-lt"/>
              </a:rPr>
              <a:t>modules</a:t>
            </a:r>
          </a:p>
        </p:txBody>
      </p:sp>
      <p:sp>
        <p:nvSpPr>
          <p:cNvPr id="6" name="TextBox 5">
            <a:extLst>
              <a:ext uri="{FF2B5EF4-FFF2-40B4-BE49-F238E27FC236}">
                <a16:creationId xmlns:a16="http://schemas.microsoft.com/office/drawing/2014/main" id="{E95CCB3B-890C-4B51-BC11-CC677DD75C77}"/>
              </a:ext>
            </a:extLst>
          </p:cNvPr>
          <p:cNvSpPr txBox="1">
            <a:spLocks noChangeArrowheads="1"/>
          </p:cNvSpPr>
          <p:nvPr/>
        </p:nvSpPr>
        <p:spPr bwMode="auto">
          <a:xfrm>
            <a:off x="9865874" y="1374064"/>
            <a:ext cx="1951029" cy="954156"/>
          </a:xfrm>
          <a:prstGeom prst="roundRect">
            <a:avLst>
              <a:gd name="adj" fmla="val 6984"/>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Mapped Files</a:t>
            </a:r>
          </a:p>
        </p:txBody>
      </p:sp>
      <p:sp>
        <p:nvSpPr>
          <p:cNvPr id="7" name="TextBox 6">
            <a:extLst>
              <a:ext uri="{FF2B5EF4-FFF2-40B4-BE49-F238E27FC236}">
                <a16:creationId xmlns:a16="http://schemas.microsoft.com/office/drawing/2014/main" id="{C4D5822E-A51C-45BA-99F1-BCF65FD2CFAB}"/>
              </a:ext>
            </a:extLst>
          </p:cNvPr>
          <p:cNvSpPr txBox="1">
            <a:spLocks noChangeArrowheads="1"/>
          </p:cNvSpPr>
          <p:nvPr/>
        </p:nvSpPr>
        <p:spPr bwMode="auto">
          <a:xfrm>
            <a:off x="6645192" y="2868445"/>
            <a:ext cx="1791931" cy="1258372"/>
          </a:xfrm>
          <a:prstGeom prst="roundRect">
            <a:avLst>
              <a:gd name="adj" fmla="val 9136"/>
            </a:avLst>
          </a:prstGeom>
          <a:solidFill>
            <a:srgbClr val="FFC000"/>
          </a:solidFill>
          <a:ln w="9525">
            <a:solidFill>
              <a:schemeClr val="tx1"/>
            </a:solidFill>
            <a:miter lim="800000"/>
            <a:headEnd/>
            <a:tailEnd/>
          </a:ln>
        </p:spPr>
        <p:txBody>
          <a:bodyPr wrap="square"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err="1">
                <a:solidFill>
                  <a:schemeClr val="bg1"/>
                </a:solidFill>
                <a:latin typeface="+mn-lt"/>
              </a:rPr>
              <a:t>Swapfile</a:t>
            </a:r>
            <a:r>
              <a:rPr lang="en-US" sz="1800" dirty="0">
                <a:solidFill>
                  <a:schemeClr val="bg1"/>
                </a:solidFill>
                <a:latin typeface="+mn-lt"/>
              </a:rPr>
              <a:t> Access</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7">
            <a:extLst>
              <a:ext uri="{FF2B5EF4-FFF2-40B4-BE49-F238E27FC236}">
                <a16:creationId xmlns:a16="http://schemas.microsoft.com/office/drawing/2014/main" id="{B7805DBE-E531-46B4-B80A-2C6BDF267E30}"/>
              </a:ext>
            </a:extLst>
          </p:cNvPr>
          <p:cNvSpPr txBox="1">
            <a:spLocks noChangeArrowheads="1"/>
          </p:cNvSpPr>
          <p:nvPr/>
        </p:nvSpPr>
        <p:spPr bwMode="auto">
          <a:xfrm>
            <a:off x="9856349" y="2904452"/>
            <a:ext cx="1960554" cy="1239867"/>
          </a:xfrm>
          <a:prstGeom prst="roundRect">
            <a:avLst>
              <a:gd name="adj" fmla="val 10212"/>
            </a:avLst>
          </a:prstGeom>
          <a:solidFill>
            <a:srgbClr val="FFC000"/>
          </a:solidFill>
          <a:ln w="9525">
            <a:solidFill>
              <a:schemeClr val="tx1"/>
            </a:solidFill>
            <a:miter lim="800000"/>
            <a:headEnd/>
            <a:tailEnd/>
          </a:ln>
        </p:spPr>
        <p:txBody>
          <a:bodyPr wrap="squar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Core Memory Manager</a:t>
            </a:r>
          </a:p>
        </p:txBody>
      </p:sp>
      <p:sp>
        <p:nvSpPr>
          <p:cNvPr id="9" name="TextBox 8">
            <a:extLst>
              <a:ext uri="{FF2B5EF4-FFF2-40B4-BE49-F238E27FC236}">
                <a16:creationId xmlns:a16="http://schemas.microsoft.com/office/drawing/2014/main" id="{F93F5B90-B9E0-4254-99FD-C0420454988E}"/>
              </a:ext>
            </a:extLst>
          </p:cNvPr>
          <p:cNvSpPr txBox="1">
            <a:spLocks noChangeArrowheads="1"/>
          </p:cNvSpPr>
          <p:nvPr/>
        </p:nvSpPr>
        <p:spPr bwMode="auto">
          <a:xfrm>
            <a:off x="7967420" y="4720552"/>
            <a:ext cx="2238191" cy="715089"/>
          </a:xfrm>
          <a:prstGeom prst="roundRect">
            <a:avLst/>
          </a:prstGeom>
          <a:solidFill>
            <a:srgbClr val="C00000"/>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Architecture-specific </a:t>
            </a:r>
          </a:p>
          <a:p>
            <a:pPr algn="ctr" eaLnBrk="1" hangingPunct="1"/>
            <a:r>
              <a:rPr lang="en-US" sz="1800" dirty="0">
                <a:solidFill>
                  <a:schemeClr val="bg1"/>
                </a:solidFill>
                <a:latin typeface="+mn-lt"/>
              </a:rPr>
              <a:t>modules</a:t>
            </a:r>
          </a:p>
        </p:txBody>
      </p:sp>
      <p:sp>
        <p:nvSpPr>
          <p:cNvPr id="10" name="TextBox 9">
            <a:extLst>
              <a:ext uri="{FF2B5EF4-FFF2-40B4-BE49-F238E27FC236}">
                <a16:creationId xmlns:a16="http://schemas.microsoft.com/office/drawing/2014/main" id="{9EB84A4B-1AE4-44E6-B7C8-6579EE22CB34}"/>
              </a:ext>
            </a:extLst>
          </p:cNvPr>
          <p:cNvSpPr txBox="1">
            <a:spLocks noChangeArrowheads="1"/>
          </p:cNvSpPr>
          <p:nvPr/>
        </p:nvSpPr>
        <p:spPr bwMode="auto">
          <a:xfrm>
            <a:off x="8781974" y="5732236"/>
            <a:ext cx="741445" cy="408623"/>
          </a:xfrm>
          <a:prstGeom prst="roundRect">
            <a:avLst/>
          </a:prstGeom>
          <a:solidFill>
            <a:srgbClr val="C00000"/>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a:solidFill>
                  <a:schemeClr val="bg1"/>
                </a:solidFill>
                <a:latin typeface="+mn-lt"/>
              </a:rPr>
              <a:t>MMU</a:t>
            </a:r>
          </a:p>
        </p:txBody>
      </p:sp>
      <p:sp>
        <p:nvSpPr>
          <p:cNvPr id="11" name="Rounded Rectangle 11">
            <a:extLst>
              <a:ext uri="{FF2B5EF4-FFF2-40B4-BE49-F238E27FC236}">
                <a16:creationId xmlns:a16="http://schemas.microsoft.com/office/drawing/2014/main" id="{71DDF07D-59E4-4236-8066-D240BCB11A2F}"/>
              </a:ext>
            </a:extLst>
          </p:cNvPr>
          <p:cNvSpPr>
            <a:spLocks noChangeArrowheads="1"/>
          </p:cNvSpPr>
          <p:nvPr/>
        </p:nvSpPr>
        <p:spPr bwMode="auto">
          <a:xfrm>
            <a:off x="7081604" y="3469219"/>
            <a:ext cx="914400" cy="350837"/>
          </a:xfrm>
          <a:prstGeom prst="roundRect">
            <a:avLst>
              <a:gd name="adj" fmla="val 16667"/>
            </a:avLst>
          </a:prstGeom>
          <a:solidFill>
            <a:srgbClr val="FFC000"/>
          </a:solidFill>
          <a:ln w="9525">
            <a:solidFill>
              <a:schemeClr val="tx1"/>
            </a:solidFill>
            <a:round/>
            <a:headEnd/>
            <a:tailEnd/>
          </a:ln>
        </p:spPr>
        <p:txBody>
          <a:bodyPr wrap="none" anchor="ctr"/>
          <a:lstStyle/>
          <a:p>
            <a:pPr algn="ctr"/>
            <a:r>
              <a:rPr lang="en-US" sz="1600" dirty="0" err="1">
                <a:solidFill>
                  <a:schemeClr val="bg1"/>
                </a:solidFill>
                <a:latin typeface="Courier" charset="0"/>
                <a:ea typeface="Courier" charset="0"/>
                <a:cs typeface="Courier" charset="0"/>
              </a:rPr>
              <a:t>kswapd</a:t>
            </a:r>
            <a:endParaRPr lang="en-US" sz="1600" dirty="0">
              <a:solidFill>
                <a:schemeClr val="bg1"/>
              </a:solidFill>
              <a:latin typeface="Courier" charset="0"/>
              <a:ea typeface="Courier" charset="0"/>
              <a:cs typeface="Courier" charset="0"/>
            </a:endParaRPr>
          </a:p>
        </p:txBody>
      </p:sp>
      <p:cxnSp>
        <p:nvCxnSpPr>
          <p:cNvPr id="12" name="Straight Arrow Connector 15">
            <a:extLst>
              <a:ext uri="{FF2B5EF4-FFF2-40B4-BE49-F238E27FC236}">
                <a16:creationId xmlns:a16="http://schemas.microsoft.com/office/drawing/2014/main" id="{13FB508C-E0EA-41B6-9705-DE1BF0FBED8E}"/>
              </a:ext>
            </a:extLst>
          </p:cNvPr>
          <p:cNvCxnSpPr>
            <a:cxnSpLocks noChangeShapeType="1"/>
          </p:cNvCxnSpPr>
          <p:nvPr/>
        </p:nvCxnSpPr>
        <p:spPr bwMode="auto">
          <a:xfrm>
            <a:off x="8315690" y="1751987"/>
            <a:ext cx="1569243" cy="2569"/>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7">
            <a:extLst>
              <a:ext uri="{FF2B5EF4-FFF2-40B4-BE49-F238E27FC236}">
                <a16:creationId xmlns:a16="http://schemas.microsoft.com/office/drawing/2014/main" id="{BA0EA6FF-1770-4B05-8CA5-88D436E5043C}"/>
              </a:ext>
            </a:extLst>
          </p:cNvPr>
          <p:cNvCxnSpPr>
            <a:cxnSpLocks noChangeShapeType="1"/>
            <a:stCxn id="22" idx="2"/>
            <a:endCxn id="7" idx="0"/>
          </p:cNvCxnSpPr>
          <p:nvPr/>
        </p:nvCxnSpPr>
        <p:spPr bwMode="auto">
          <a:xfrm>
            <a:off x="7541157" y="2328220"/>
            <a:ext cx="1" cy="54022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9">
            <a:extLst>
              <a:ext uri="{FF2B5EF4-FFF2-40B4-BE49-F238E27FC236}">
                <a16:creationId xmlns:a16="http://schemas.microsoft.com/office/drawing/2014/main" id="{EEF3F08B-9310-4C9A-AAF9-D0C1D22E2676}"/>
              </a:ext>
            </a:extLst>
          </p:cNvPr>
          <p:cNvCxnSpPr>
            <a:cxnSpLocks noChangeShapeType="1"/>
          </p:cNvCxnSpPr>
          <p:nvPr/>
        </p:nvCxnSpPr>
        <p:spPr bwMode="auto">
          <a:xfrm flipH="1">
            <a:off x="8437125" y="2328220"/>
            <a:ext cx="1447808" cy="569336"/>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21">
            <a:extLst>
              <a:ext uri="{FF2B5EF4-FFF2-40B4-BE49-F238E27FC236}">
                <a16:creationId xmlns:a16="http://schemas.microsoft.com/office/drawing/2014/main" id="{ADBD5C97-1C98-422E-AAA8-AF493213B1C2}"/>
              </a:ext>
            </a:extLst>
          </p:cNvPr>
          <p:cNvCxnSpPr>
            <a:cxnSpLocks noChangeShapeType="1"/>
            <a:stCxn id="6" idx="2"/>
          </p:cNvCxnSpPr>
          <p:nvPr/>
        </p:nvCxnSpPr>
        <p:spPr bwMode="auto">
          <a:xfrm flipH="1">
            <a:off x="10836627" y="2328220"/>
            <a:ext cx="4762" cy="57623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23">
            <a:extLst>
              <a:ext uri="{FF2B5EF4-FFF2-40B4-BE49-F238E27FC236}">
                <a16:creationId xmlns:a16="http://schemas.microsoft.com/office/drawing/2014/main" id="{A261EE26-8BE4-4EC1-AC7E-F424C9DDCC3A}"/>
              </a:ext>
            </a:extLst>
          </p:cNvPr>
          <p:cNvCxnSpPr>
            <a:cxnSpLocks noChangeShapeType="1"/>
          </p:cNvCxnSpPr>
          <p:nvPr/>
        </p:nvCxnSpPr>
        <p:spPr bwMode="auto">
          <a:xfrm>
            <a:off x="8437124" y="3497631"/>
            <a:ext cx="1419225"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7" name="Straight Arrow Connector 25">
            <a:extLst>
              <a:ext uri="{FF2B5EF4-FFF2-40B4-BE49-F238E27FC236}">
                <a16:creationId xmlns:a16="http://schemas.microsoft.com/office/drawing/2014/main" id="{A72CFD97-E5CD-4AD2-800D-6EC51FB509EE}"/>
              </a:ext>
            </a:extLst>
          </p:cNvPr>
          <p:cNvCxnSpPr>
            <a:cxnSpLocks noChangeShapeType="1"/>
            <a:stCxn id="22" idx="2"/>
          </p:cNvCxnSpPr>
          <p:nvPr/>
        </p:nvCxnSpPr>
        <p:spPr bwMode="auto">
          <a:xfrm>
            <a:off x="7541157" y="2328220"/>
            <a:ext cx="2343776" cy="569336"/>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traight Arrow Connector 27">
            <a:extLst>
              <a:ext uri="{FF2B5EF4-FFF2-40B4-BE49-F238E27FC236}">
                <a16:creationId xmlns:a16="http://schemas.microsoft.com/office/drawing/2014/main" id="{4AF43797-378A-4F17-B597-9C378752C1D3}"/>
              </a:ext>
            </a:extLst>
          </p:cNvPr>
          <p:cNvCxnSpPr>
            <a:cxnSpLocks noChangeShapeType="1"/>
            <a:stCxn id="7" idx="2"/>
          </p:cNvCxnSpPr>
          <p:nvPr/>
        </p:nvCxnSpPr>
        <p:spPr bwMode="auto">
          <a:xfrm>
            <a:off x="7541158" y="4126817"/>
            <a:ext cx="457816" cy="628114"/>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29">
            <a:extLst>
              <a:ext uri="{FF2B5EF4-FFF2-40B4-BE49-F238E27FC236}">
                <a16:creationId xmlns:a16="http://schemas.microsoft.com/office/drawing/2014/main" id="{F595064D-9A2D-49E7-ADCC-4CE85A2DDE5F}"/>
              </a:ext>
            </a:extLst>
          </p:cNvPr>
          <p:cNvCxnSpPr>
            <a:cxnSpLocks noChangeShapeType="1"/>
            <a:stCxn id="8" idx="2"/>
          </p:cNvCxnSpPr>
          <p:nvPr/>
        </p:nvCxnSpPr>
        <p:spPr bwMode="auto">
          <a:xfrm flipH="1">
            <a:off x="10205611" y="4144319"/>
            <a:ext cx="631015" cy="61061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hape 31">
            <a:extLst>
              <a:ext uri="{FF2B5EF4-FFF2-40B4-BE49-F238E27FC236}">
                <a16:creationId xmlns:a16="http://schemas.microsoft.com/office/drawing/2014/main" id="{4AEA4BEB-22AC-45B6-BF8D-CA5E921A2A2C}"/>
              </a:ext>
            </a:extLst>
          </p:cNvPr>
          <p:cNvCxnSpPr>
            <a:cxnSpLocks noChangeShapeType="1"/>
          </p:cNvCxnSpPr>
          <p:nvPr/>
        </p:nvCxnSpPr>
        <p:spPr bwMode="auto">
          <a:xfrm rot="10800000" flipV="1">
            <a:off x="9146737" y="1997444"/>
            <a:ext cx="719137" cy="2757487"/>
          </a:xfrm>
          <a:prstGeom prst="bentConnector2">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33">
            <a:extLst>
              <a:ext uri="{FF2B5EF4-FFF2-40B4-BE49-F238E27FC236}">
                <a16:creationId xmlns:a16="http://schemas.microsoft.com/office/drawing/2014/main" id="{B663370F-2789-4EC6-9BAC-295127CE2FC5}"/>
              </a:ext>
            </a:extLst>
          </p:cNvPr>
          <p:cNvCxnSpPr>
            <a:cxnSpLocks noChangeShapeType="1"/>
          </p:cNvCxnSpPr>
          <p:nvPr/>
        </p:nvCxnSpPr>
        <p:spPr bwMode="auto">
          <a:xfrm flipH="1">
            <a:off x="9143563" y="5435641"/>
            <a:ext cx="3174" cy="31624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2" name="TextBox 4">
            <a:extLst>
              <a:ext uri="{FF2B5EF4-FFF2-40B4-BE49-F238E27FC236}">
                <a16:creationId xmlns:a16="http://schemas.microsoft.com/office/drawing/2014/main" id="{253E9857-BEDD-4ED1-B7E8-B3186A23DD89}"/>
              </a:ext>
            </a:extLst>
          </p:cNvPr>
          <p:cNvSpPr txBox="1">
            <a:spLocks noChangeArrowheads="1"/>
          </p:cNvSpPr>
          <p:nvPr/>
        </p:nvSpPr>
        <p:spPr bwMode="auto">
          <a:xfrm>
            <a:off x="6645191" y="1374064"/>
            <a:ext cx="1791931" cy="954156"/>
          </a:xfrm>
          <a:prstGeom prst="roundRect">
            <a:avLst>
              <a:gd name="adj" fmla="val 8675"/>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System call interface</a:t>
            </a:r>
          </a:p>
        </p:txBody>
      </p:sp>
    </p:spTree>
    <p:extLst>
      <p:ext uri="{BB962C8B-B14F-4D97-AF65-F5344CB8AC3E}">
        <p14:creationId xmlns:p14="http://schemas.microsoft.com/office/powerpoint/2010/main" val="412183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Goals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provide a more detailed view of the Linux architecture</a:t>
            </a:r>
          </a:p>
          <a:p>
            <a:r>
              <a:rPr lang="en-US" dirty="0"/>
              <a:t>To illustrate the device tree details </a:t>
            </a:r>
          </a:p>
          <a:p>
            <a:r>
              <a:rPr lang="en-US" dirty="0"/>
              <a:t>To introduce the U-BOOT bootloader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406537" cy="4086225"/>
          </a:xfrm>
        </p:spPr>
        <p:txBody>
          <a:bodyPr wrap="square" numCol="1" anchor="t" anchorCtr="0" compatLnSpc="1">
            <a:prstTxWarp prst="textNoShape">
              <a:avLst/>
            </a:prstTxWarp>
          </a:bodyPr>
          <a:lstStyle/>
          <a:p>
            <a:r>
              <a:rPr lang="en-US" dirty="0"/>
              <a:t>It is responsible for handling:</a:t>
            </a:r>
            <a:endParaRPr lang="en-US" altLang="en-US" dirty="0">
              <a:ea typeface="ＭＳ Ｐゴシック" panose="020B0600070205080204" pitchFamily="34" charset="-128"/>
            </a:endParaRPr>
          </a:p>
          <a:p>
            <a:pPr lvl="1"/>
            <a:r>
              <a:rPr lang="en-US" dirty="0">
                <a:solidFill>
                  <a:srgbClr val="128CAB"/>
                </a:solidFill>
              </a:rPr>
              <a:t>Multiple hardware devices</a:t>
            </a:r>
            <a:r>
              <a:rPr lang="en-US" dirty="0"/>
              <a:t>: it provides uniform access to hardware devices.</a:t>
            </a:r>
          </a:p>
          <a:p>
            <a:pPr lvl="1"/>
            <a:r>
              <a:rPr lang="en-US" dirty="0">
                <a:solidFill>
                  <a:srgbClr val="128CAB"/>
                </a:solidFill>
              </a:rPr>
              <a:t>Multiple logical file systems</a:t>
            </a:r>
            <a:r>
              <a:rPr lang="en-US" dirty="0"/>
              <a:t>: it supports many different logical organizations of information on storage media.</a:t>
            </a:r>
          </a:p>
          <a:p>
            <a:pPr lvl="1"/>
            <a:r>
              <a:rPr lang="en-US" dirty="0">
                <a:solidFill>
                  <a:srgbClr val="128CAB"/>
                </a:solidFill>
              </a:rPr>
              <a:t>Multiple executable formats</a:t>
            </a:r>
            <a:r>
              <a:rPr lang="en-US" dirty="0"/>
              <a:t>: it supports different executable file formats (e.g. </a:t>
            </a:r>
            <a:r>
              <a:rPr lang="en-US" dirty="0" err="1"/>
              <a:t>a.out</a:t>
            </a:r>
            <a:r>
              <a:rPr lang="en-US" dirty="0"/>
              <a:t>, ELF).</a:t>
            </a:r>
          </a:p>
          <a:p>
            <a:pPr lvl="1"/>
            <a:r>
              <a:rPr lang="en-US" dirty="0">
                <a:solidFill>
                  <a:srgbClr val="128CAB"/>
                </a:solidFill>
              </a:rPr>
              <a:t>Homogeneity</a:t>
            </a:r>
            <a:r>
              <a:rPr lang="en-US" dirty="0"/>
              <a:t>: it presents a common interface to all of the logical file systems and all hardware devices.</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DC348BC9-F0E1-41F7-B0C9-DF5CC2E297EF}"/>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83AC417E-6B07-4A27-8DE8-082F2633528B}"/>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CE254060-2C94-4440-8A1E-FC757D1C9B4B}"/>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4AB71478-393B-4C41-9224-8B4E48176783}"/>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12D47926-A4C5-4F74-9C46-32F4FB6C49F8}"/>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54DD28F3-6175-4294-92B9-E79C78C0A110}"/>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F1C86DD2-1032-40CB-AC3C-E61C3255150D}"/>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43657D05-C1CF-4D4C-B1A8-A32535F88085}"/>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EB0500B6-E192-4841-84F3-6BC63ECA2BF5}"/>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008795E8-F474-4B70-AC67-CE80602E94CB}"/>
              </a:ext>
            </a:extLst>
          </p:cNvPr>
          <p:cNvGrpSpPr/>
          <p:nvPr/>
        </p:nvGrpSpPr>
        <p:grpSpPr>
          <a:xfrm>
            <a:off x="6022199" y="2940470"/>
            <a:ext cx="1836000" cy="1200329"/>
            <a:chOff x="4550569" y="2838450"/>
            <a:chExt cx="2052000" cy="1200329"/>
          </a:xfrm>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E60FBA3D-5BE7-4744-A574-EED3D4A28188}"/>
                </a:ext>
              </a:extLst>
            </p:cNvPr>
            <p:cNvSpPr txBox="1">
              <a:spLocks noChangeArrowheads="1"/>
            </p:cNvSpPr>
            <p:nvPr/>
          </p:nvSpPr>
          <p:spPr bwMode="auto">
            <a:xfrm>
              <a:off x="4550569" y="2838450"/>
              <a:ext cx="2052000" cy="1200329"/>
            </a:xfrm>
            <a:prstGeom prst="roundRect">
              <a:avLst>
                <a:gd name="adj" fmla="val 8335"/>
              </a:avLst>
            </a:prstGeom>
            <a:solidFill>
              <a:srgbClr val="FFC000"/>
            </a:solidFill>
            <a:ln w="9525">
              <a:solidFill>
                <a:schemeClr val="tx1"/>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D63EB4CC-3131-4401-9598-401F2094283F}"/>
                </a:ext>
              </a:extLst>
            </p:cNvPr>
            <p:cNvSpPr txBox="1">
              <a:spLocks noChangeArrowheads="1"/>
            </p:cNvSpPr>
            <p:nvPr/>
          </p:nvSpPr>
          <p:spPr bwMode="auto">
            <a:xfrm>
              <a:off x="4698208" y="3235324"/>
              <a:ext cx="1728000"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86B25B4D-0D61-401D-BFEB-9AF9D93D00E0}"/>
                </a:ext>
              </a:extLst>
            </p:cNvPr>
            <p:cNvSpPr txBox="1">
              <a:spLocks noChangeArrowheads="1"/>
            </p:cNvSpPr>
            <p:nvPr/>
          </p:nvSpPr>
          <p:spPr bwMode="auto">
            <a:xfrm>
              <a:off x="4702970" y="3602037"/>
              <a:ext cx="1728788"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6691BD63-AD24-4137-80AA-B5D5B8E47805}"/>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FB9ABB87-3270-4B73-B19F-AC33B3C8E518}"/>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39D75D20-62AB-414B-9630-3BA321F8C8EA}"/>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9328F22C-3050-497A-A7A5-0DE5F9E8C4CE}"/>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6E3748FB-3C68-4329-A549-D1103A67F37C}"/>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7246776-80F9-4B82-9892-62A8CC9C4D4F}"/>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06E5766-869A-4791-9EC9-E2367897219E}"/>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6DD3BA9-C10A-42B2-A6DE-C7A7BE6D11EE}"/>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A3112CD9-9ED6-4871-9292-0FDCC280FE51}"/>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614EDD6B-82CA-401D-B48B-56F618EAB3A6}"/>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F0E2FC36-5A61-4F06-9E69-B7763D7F9E0F}"/>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871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132820" cy="4086225"/>
          </a:xfrm>
        </p:spPr>
        <p:txBody>
          <a:bodyPr wrap="square" numCol="1" anchor="t" anchorCtr="0" compatLnSpc="1">
            <a:prstTxWarp prst="textNoShape">
              <a:avLst/>
            </a:prstTxWarp>
          </a:bodyPr>
          <a:lstStyle/>
          <a:p>
            <a:r>
              <a:rPr lang="en-US" dirty="0"/>
              <a:t>It is responsible for handling:</a:t>
            </a:r>
            <a:endParaRPr lang="en-US" altLang="en-US" dirty="0">
              <a:ea typeface="ＭＳ Ｐゴシック" panose="020B0600070205080204" pitchFamily="34" charset="-128"/>
            </a:endParaRPr>
          </a:p>
          <a:p>
            <a:pPr lvl="1"/>
            <a:r>
              <a:rPr lang="en-US" dirty="0">
                <a:solidFill>
                  <a:srgbClr val="128CAB"/>
                </a:solidFill>
              </a:rPr>
              <a:t>Performance</a:t>
            </a:r>
            <a:r>
              <a:rPr lang="en-US" dirty="0"/>
              <a:t>: it provides high-speed access to files</a:t>
            </a:r>
          </a:p>
          <a:p>
            <a:pPr lvl="1"/>
            <a:r>
              <a:rPr lang="en-US" dirty="0">
                <a:solidFill>
                  <a:srgbClr val="128CAB"/>
                </a:solidFill>
              </a:rPr>
              <a:t>Safety</a:t>
            </a:r>
            <a:r>
              <a:rPr lang="en-US" dirty="0"/>
              <a:t>: it enforces policies to not lose or corrupt data</a:t>
            </a:r>
          </a:p>
          <a:p>
            <a:pPr lvl="1"/>
            <a:r>
              <a:rPr lang="en-US" dirty="0">
                <a:solidFill>
                  <a:srgbClr val="128CAB"/>
                </a:solidFill>
              </a:rPr>
              <a:t>Security</a:t>
            </a:r>
            <a:r>
              <a:rPr lang="en-US" dirty="0"/>
              <a:t>: it enforces policies to grant access to files only to allowed users, and it restricts user total file size with quotas.</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E9DB1B55-DDAE-49F1-B154-E281F574BEA3}"/>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E93B481C-8258-4E33-8E53-C0B7F593E252}"/>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D22C6226-D128-4498-BDDF-5D48151C9F42}"/>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1D4FEF18-40F2-460E-BAC2-19FD8AA305C8}"/>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CAAE2CD0-0B0B-4C81-B1EE-4A53B36F5F42}"/>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5949AD03-C6EB-484E-91C7-4F4416F4D819}"/>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47853C27-1CD7-4F48-B84F-451EC48A5B4E}"/>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651D255A-C49E-496C-8E6D-A2F52192A671}"/>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3C075D06-400D-469E-8B84-EB9D4813C438}"/>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48A601F0-099C-42A8-836E-743D9B3064B9}"/>
              </a:ext>
            </a:extLst>
          </p:cNvPr>
          <p:cNvGrpSpPr/>
          <p:nvPr/>
        </p:nvGrpSpPr>
        <p:grpSpPr>
          <a:xfrm>
            <a:off x="6022199" y="2940470"/>
            <a:ext cx="1836000" cy="1200329"/>
            <a:chOff x="4550569" y="2838450"/>
            <a:chExt cx="2052000" cy="1200329"/>
          </a:xfrm>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10906D6C-C7FD-435F-82B1-A22F6984B1B3}"/>
                </a:ext>
              </a:extLst>
            </p:cNvPr>
            <p:cNvSpPr txBox="1">
              <a:spLocks noChangeArrowheads="1"/>
            </p:cNvSpPr>
            <p:nvPr/>
          </p:nvSpPr>
          <p:spPr bwMode="auto">
            <a:xfrm>
              <a:off x="4550569" y="2838450"/>
              <a:ext cx="2052000" cy="1200329"/>
            </a:xfrm>
            <a:prstGeom prst="roundRect">
              <a:avLst>
                <a:gd name="adj" fmla="val 8335"/>
              </a:avLst>
            </a:prstGeom>
            <a:solidFill>
              <a:srgbClr val="FFC000"/>
            </a:solidFill>
            <a:ln w="9525">
              <a:solidFill>
                <a:schemeClr val="tx1"/>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9ACB52DF-F496-47F5-9C0B-E94C6B2CA0F1}"/>
                </a:ext>
              </a:extLst>
            </p:cNvPr>
            <p:cNvSpPr txBox="1">
              <a:spLocks noChangeArrowheads="1"/>
            </p:cNvSpPr>
            <p:nvPr/>
          </p:nvSpPr>
          <p:spPr bwMode="auto">
            <a:xfrm>
              <a:off x="4698208" y="3235324"/>
              <a:ext cx="1728000"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FA2AB206-7CB1-42B6-8696-D35867B81304}"/>
                </a:ext>
              </a:extLst>
            </p:cNvPr>
            <p:cNvSpPr txBox="1">
              <a:spLocks noChangeArrowheads="1"/>
            </p:cNvSpPr>
            <p:nvPr/>
          </p:nvSpPr>
          <p:spPr bwMode="auto">
            <a:xfrm>
              <a:off x="4702970" y="3602037"/>
              <a:ext cx="1728788"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D06FDEB2-7458-4B60-A32C-1FCB5AD3403C}"/>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9CAAEF28-3AB2-46AE-95F4-BEEEF52ECE61}"/>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F010F353-9635-4EF0-AA97-FEE2EB16D1B3}"/>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A27D36DD-506E-4431-A042-62F5B2FC0583}"/>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C3217273-3F7E-4AD5-8836-926D1D08840D}"/>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D72F68DB-88A9-4D4E-A2E9-E3A99CD2F62B}"/>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18C9E07-DCFC-449C-8E0D-2C10D5ADAA5B}"/>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A1228FA-5EFD-4198-86BD-07754A9DB353}"/>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2E70A38C-8386-4192-9992-7A95540228B1}"/>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A52C49AF-EC80-4B54-AA9F-F32DE981EB15}"/>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9AF03428-A656-4850-A7C7-768F92130C5A}"/>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84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18323" y="1660944"/>
            <a:ext cx="5603875" cy="4086225"/>
          </a:xfrm>
        </p:spPr>
        <p:txBody>
          <a:bodyPr wrap="square" numCol="1" anchor="t" anchorCtr="0" compatLnSpc="1">
            <a:prstTxWarp prst="textNoShape">
              <a:avLst/>
            </a:prstTxWarp>
          </a:bodyPr>
          <a:lstStyle/>
          <a:p>
            <a:r>
              <a:rPr lang="en-US" dirty="0"/>
              <a:t>External interface:</a:t>
            </a:r>
            <a:endParaRPr lang="en-US" altLang="en-US" dirty="0">
              <a:ea typeface="ＭＳ Ｐゴシック" panose="020B0600070205080204" pitchFamily="34" charset="-128"/>
            </a:endParaRPr>
          </a:p>
          <a:p>
            <a:pPr lvl="1"/>
            <a:r>
              <a:rPr lang="en-US" dirty="0">
                <a:solidFill>
                  <a:srgbClr val="128CAB"/>
                </a:solidFill>
              </a:rPr>
              <a:t>System-call interface</a:t>
            </a:r>
            <a:r>
              <a:rPr lang="en-US" dirty="0"/>
              <a:t> based on normal operations on file from the POSIX standard (e.g. open/close/read/write)</a:t>
            </a:r>
          </a:p>
          <a:p>
            <a:pPr lvl="1"/>
            <a:r>
              <a:rPr lang="en-US" dirty="0">
                <a:solidFill>
                  <a:srgbClr val="128CAB"/>
                </a:solidFill>
              </a:rPr>
              <a:t>Intra-kernel interface</a:t>
            </a:r>
            <a:r>
              <a:rPr lang="en-US" dirty="0"/>
              <a:t> based on </a:t>
            </a:r>
            <a:r>
              <a:rPr lang="en-US" dirty="0" err="1"/>
              <a:t>i</a:t>
            </a:r>
            <a:r>
              <a:rPr lang="en-US" dirty="0"/>
              <a:t>-node interface and file interface</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ED48017A-445D-4393-BF41-FFC225370E59}"/>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0968F782-E3F4-473B-97E4-3482953D03CD}"/>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19716C7B-479F-4467-96A2-5321AA36FEC9}"/>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A21B120D-3CAD-4E1B-8A4E-106C475A4AE5}"/>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9FD0DF1C-4D73-4AEF-A592-ACB71AE3B267}"/>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33E7F0BE-30AC-4594-98C4-6EB0E01CAAD1}"/>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76DFD8B1-01E1-446E-A788-F240BC93BE9B}"/>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11F64800-840B-4328-A8BE-FF7CA29AE8A8}"/>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FBBBDC87-AC35-464E-B395-C52E65D67357}"/>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10007424-4484-4232-8273-649B44888497}"/>
              </a:ext>
            </a:extLst>
          </p:cNvPr>
          <p:cNvGrpSpPr/>
          <p:nvPr/>
        </p:nvGrpSpPr>
        <p:grpSpPr>
          <a:xfrm>
            <a:off x="6022199" y="2940470"/>
            <a:ext cx="1836000" cy="1200329"/>
            <a:chOff x="4550569" y="2838450"/>
            <a:chExt cx="2052000" cy="1200329"/>
          </a:xfrm>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83A1F7C5-771E-4864-84F6-7CBDA91B2C6D}"/>
                </a:ext>
              </a:extLst>
            </p:cNvPr>
            <p:cNvSpPr txBox="1">
              <a:spLocks noChangeArrowheads="1"/>
            </p:cNvSpPr>
            <p:nvPr/>
          </p:nvSpPr>
          <p:spPr bwMode="auto">
            <a:xfrm>
              <a:off x="4550569" y="2838450"/>
              <a:ext cx="2052000" cy="1200329"/>
            </a:xfrm>
            <a:prstGeom prst="roundRect">
              <a:avLst>
                <a:gd name="adj" fmla="val 8335"/>
              </a:avLst>
            </a:prstGeom>
            <a:solidFill>
              <a:srgbClr val="FFC000"/>
            </a:solidFill>
            <a:ln w="9525">
              <a:solidFill>
                <a:schemeClr val="tx1"/>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3371F355-8E88-43FD-A1E9-49D15D641C26}"/>
                </a:ext>
              </a:extLst>
            </p:cNvPr>
            <p:cNvSpPr txBox="1">
              <a:spLocks noChangeArrowheads="1"/>
            </p:cNvSpPr>
            <p:nvPr/>
          </p:nvSpPr>
          <p:spPr bwMode="auto">
            <a:xfrm>
              <a:off x="4698208" y="3235324"/>
              <a:ext cx="1728000"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340E6DE1-C329-4F16-BCEC-85713C1FE7B0}"/>
                </a:ext>
              </a:extLst>
            </p:cNvPr>
            <p:cNvSpPr txBox="1">
              <a:spLocks noChangeArrowheads="1"/>
            </p:cNvSpPr>
            <p:nvPr/>
          </p:nvSpPr>
          <p:spPr bwMode="auto">
            <a:xfrm>
              <a:off x="4702970" y="3602037"/>
              <a:ext cx="1728788"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82D76DC6-C747-4B7B-BA17-314A214BDDA2}"/>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A5AAE65F-921C-4784-BAE7-CC1838EEDDB8}"/>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5F174AF3-4DA2-4A55-9A54-E78259DF4C45}"/>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B6DCCB50-0885-421B-8685-3C2588A7939B}"/>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05458CF1-E5C9-40FA-9C98-5E3664855FD8}"/>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99D844B-C765-465A-84A2-2E26B815399B}"/>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51E77CC-8A1C-476C-A94D-84BE6600AD25}"/>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C12168E-91F1-4CA8-8A1A-A60740A083B9}"/>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E5BB03DF-B6AA-4E70-9957-C4F507D15D92}"/>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05434C8C-62A6-4C2A-93B3-F4419CC50011}"/>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AD5140CC-F64E-4541-A299-80987AEE84D4}"/>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38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err="1"/>
              <a:t>i</a:t>
            </a:r>
            <a:r>
              <a:rPr lang="en-US" dirty="0"/>
              <a:t>-node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451582" cy="4086225"/>
          </a:xfrm>
        </p:spPr>
        <p:txBody>
          <a:bodyPr wrap="square" numCol="1" anchor="t" anchorCtr="0" compatLnSpc="1">
            <a:prstTxWarp prst="textNoShape">
              <a:avLst/>
            </a:prstTxWarp>
          </a:bodyPr>
          <a:lstStyle/>
          <a:p>
            <a:r>
              <a:rPr lang="en-US" dirty="0"/>
              <a:t>It stores all the information about a file excepts its name and the data it contains.</a:t>
            </a:r>
          </a:p>
          <a:p>
            <a:r>
              <a:rPr lang="en-US" dirty="0"/>
              <a:t>When a file is created, it is assigned a name and a unique </a:t>
            </a:r>
            <a:r>
              <a:rPr lang="en-US" dirty="0" err="1"/>
              <a:t>i</a:t>
            </a:r>
            <a:r>
              <a:rPr lang="en-US" dirty="0"/>
              <a:t>-node number (a unique integer number).</a:t>
            </a:r>
          </a:p>
          <a:p>
            <a:r>
              <a:rPr lang="en-US" dirty="0"/>
              <a:t>When a file is accessed</a:t>
            </a:r>
            <a:endParaRPr lang="en-US" altLang="en-US" dirty="0">
              <a:ea typeface="ＭＳ Ｐゴシック" panose="020B0600070205080204" pitchFamily="34" charset="-128"/>
            </a:endParaRPr>
          </a:p>
          <a:p>
            <a:pPr lvl="1"/>
            <a:r>
              <a:rPr lang="en-US" dirty="0"/>
              <a:t>Each file is associated with a unique </a:t>
            </a:r>
            <a:r>
              <a:rPr lang="en-US" dirty="0" err="1"/>
              <a:t>i</a:t>
            </a:r>
            <a:r>
              <a:rPr lang="en-US" dirty="0"/>
              <a:t>-node number.</a:t>
            </a:r>
          </a:p>
          <a:p>
            <a:pPr lvl="1"/>
            <a:r>
              <a:rPr lang="en-US" dirty="0"/>
              <a:t>The </a:t>
            </a:r>
            <a:r>
              <a:rPr lang="en-US" dirty="0" err="1"/>
              <a:t>i</a:t>
            </a:r>
            <a:r>
              <a:rPr lang="en-US" dirty="0"/>
              <a:t>-node number is then used for accessing the data structure containing the information about the file being accessed.</a:t>
            </a:r>
            <a:endParaRPr lang="en-US" altLang="en-US" dirty="0">
              <a:ea typeface="ＭＳ Ｐゴシック" panose="020B0600070205080204" pitchFamily="34" charset="-128"/>
            </a:endParaRPr>
          </a:p>
        </p:txBody>
      </p:sp>
      <p:sp>
        <p:nvSpPr>
          <p:cNvPr id="5" name="Content Placeholder 2">
            <a:extLst>
              <a:ext uri="{FF2B5EF4-FFF2-40B4-BE49-F238E27FC236}">
                <a16:creationId xmlns:a16="http://schemas.microsoft.com/office/drawing/2014/main" id="{5C6634C2-35D0-4AA6-8CBF-42CC91B82761}"/>
              </a:ext>
            </a:extLst>
          </p:cNvPr>
          <p:cNvSpPr txBox="1">
            <a:spLocks/>
          </p:cNvSpPr>
          <p:nvPr/>
        </p:nvSpPr>
        <p:spPr>
          <a:xfrm>
            <a:off x="7149700" y="295275"/>
            <a:ext cx="4523188" cy="4286113"/>
          </a:xfrm>
          <a:prstGeom prst="rect">
            <a:avLst/>
          </a:prstGeom>
        </p:spPr>
        <p:txBody>
          <a:bodyPr vert="horz" lIns="0" tIns="0" rIns="0" bIns="0" rtlCol="0">
            <a:noAutofit/>
          </a:bodyPr>
          <a:lstStyle>
            <a:lvl1pPr marL="0" indent="0" algn="l" rtl="0" eaLnBrk="1" fontAlgn="base" hangingPunct="1">
              <a:lnSpc>
                <a:spcPct val="90000"/>
              </a:lnSpc>
              <a:spcBef>
                <a:spcPct val="0"/>
              </a:spcBef>
              <a:spcAft>
                <a:spcPts val="1600"/>
              </a:spcAft>
              <a:buFont typeface="Calibri" panose="020F0502020204030204" pitchFamily="34" charset="0"/>
              <a:buNone/>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chemeClr val="tx2"/>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chemeClr val="tx2"/>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chemeClr val="tx2"/>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inode</a:t>
            </a:r>
            <a:r>
              <a:rPr lang="en-US" sz="1200" dirty="0">
                <a:latin typeface="Courier" charset="0"/>
                <a:ea typeface="Courier" charset="0"/>
                <a:cs typeface="Courier" charset="0"/>
              </a:rPr>
              <a:t> {</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hlist_node</a:t>
            </a:r>
            <a:r>
              <a:rPr lang="en-US" sz="1200" dirty="0">
                <a:latin typeface="Courier" charset="0"/>
                <a:ea typeface="Courier" charset="0"/>
                <a:cs typeface="Courier" charset="0"/>
              </a:rPr>
              <a:t>       </a:t>
            </a:r>
            <a:r>
              <a:rPr lang="en-US" sz="1200" dirty="0" err="1">
                <a:latin typeface="Courier" charset="0"/>
                <a:ea typeface="Courier" charset="0"/>
                <a:cs typeface="Courier" charset="0"/>
              </a:rPr>
              <a:t>i_hash</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list_head</a:t>
            </a:r>
            <a:r>
              <a:rPr lang="en-US" sz="1200" dirty="0">
                <a:latin typeface="Courier" charset="0"/>
                <a:ea typeface="Courier" charset="0"/>
                <a:cs typeface="Courier" charset="0"/>
              </a:rPr>
              <a:t>        </a:t>
            </a:r>
            <a:r>
              <a:rPr lang="en-US" sz="1200" dirty="0" err="1">
                <a:latin typeface="Courier" charset="0"/>
                <a:ea typeface="Courier" charset="0"/>
                <a:cs typeface="Courier" charset="0"/>
              </a:rPr>
              <a:t>i_list</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list_head</a:t>
            </a:r>
            <a:r>
              <a:rPr lang="en-US" sz="1200" dirty="0">
                <a:latin typeface="Courier" charset="0"/>
                <a:ea typeface="Courier" charset="0"/>
                <a:cs typeface="Courier" charset="0"/>
              </a:rPr>
              <a:t>        </a:t>
            </a:r>
            <a:r>
              <a:rPr lang="en-US" sz="1200" dirty="0" err="1">
                <a:latin typeface="Courier" charset="0"/>
                <a:ea typeface="Courier" charset="0"/>
                <a:cs typeface="Courier" charset="0"/>
              </a:rPr>
              <a:t>i_sb_list</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list_head</a:t>
            </a:r>
            <a:r>
              <a:rPr lang="en-US" sz="1200" dirty="0">
                <a:latin typeface="Courier" charset="0"/>
                <a:ea typeface="Courier" charset="0"/>
                <a:cs typeface="Courier" charset="0"/>
              </a:rPr>
              <a:t>        </a:t>
            </a:r>
            <a:r>
              <a:rPr lang="en-US" sz="1200" dirty="0" err="1">
                <a:latin typeface="Courier" charset="0"/>
                <a:ea typeface="Courier" charset="0"/>
                <a:cs typeface="Courier" charset="0"/>
              </a:rPr>
              <a:t>i_dentry</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unsigned long           </a:t>
            </a:r>
            <a:r>
              <a:rPr lang="en-US" sz="1200" dirty="0" err="1">
                <a:latin typeface="Courier" charset="0"/>
                <a:ea typeface="Courier" charset="0"/>
                <a:cs typeface="Courier" charset="0"/>
              </a:rPr>
              <a:t>i_ino</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atomic_t</a:t>
            </a:r>
            <a:r>
              <a:rPr lang="en-US" sz="1200" dirty="0">
                <a:latin typeface="Courier" charset="0"/>
                <a:ea typeface="Courier" charset="0"/>
                <a:cs typeface="Courier" charset="0"/>
              </a:rPr>
              <a:t>                </a:t>
            </a:r>
            <a:r>
              <a:rPr lang="en-US" sz="1200" dirty="0" err="1">
                <a:latin typeface="Courier" charset="0"/>
                <a:ea typeface="Courier" charset="0"/>
                <a:cs typeface="Courier" charset="0"/>
              </a:rPr>
              <a:t>i_count</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umode_t</a:t>
            </a:r>
            <a:r>
              <a:rPr lang="en-US" sz="1200" dirty="0">
                <a:latin typeface="Courier" charset="0"/>
                <a:ea typeface="Courier" charset="0"/>
                <a:cs typeface="Courier" charset="0"/>
              </a:rPr>
              <a:t>                 </a:t>
            </a:r>
            <a:r>
              <a:rPr lang="en-US" sz="1200" dirty="0" err="1">
                <a:latin typeface="Courier" charset="0"/>
                <a:ea typeface="Courier" charset="0"/>
                <a:cs typeface="Courier" charset="0"/>
              </a:rPr>
              <a:t>i_mode</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unsigned int            </a:t>
            </a:r>
            <a:r>
              <a:rPr lang="en-US" sz="1200" dirty="0" err="1">
                <a:latin typeface="Courier" charset="0"/>
                <a:ea typeface="Courier" charset="0"/>
                <a:cs typeface="Courier" charset="0"/>
              </a:rPr>
              <a:t>i_nlink</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uid_t</a:t>
            </a:r>
            <a:r>
              <a:rPr lang="en-US" sz="1200" dirty="0">
                <a:latin typeface="Courier" charset="0"/>
                <a:ea typeface="Courier" charset="0"/>
                <a:cs typeface="Courier" charset="0"/>
              </a:rPr>
              <a:t>                   </a:t>
            </a:r>
            <a:r>
              <a:rPr lang="en-US" sz="1200" dirty="0" err="1">
                <a:latin typeface="Courier" charset="0"/>
                <a:ea typeface="Courier" charset="0"/>
                <a:cs typeface="Courier" charset="0"/>
              </a:rPr>
              <a:t>i_uid</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gid_t</a:t>
            </a:r>
            <a:r>
              <a:rPr lang="en-US" sz="1200" dirty="0">
                <a:latin typeface="Courier" charset="0"/>
                <a:ea typeface="Courier" charset="0"/>
                <a:cs typeface="Courier" charset="0"/>
              </a:rPr>
              <a:t>                   </a:t>
            </a:r>
            <a:r>
              <a:rPr lang="en-US" sz="1200" dirty="0" err="1">
                <a:latin typeface="Courier" charset="0"/>
                <a:ea typeface="Courier" charset="0"/>
                <a:cs typeface="Courier" charset="0"/>
              </a:rPr>
              <a:t>i_gid</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i_rdev</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loff_t</a:t>
            </a:r>
            <a:r>
              <a:rPr lang="en-US" sz="1200" dirty="0">
                <a:latin typeface="Courier" charset="0"/>
                <a:ea typeface="Courier" charset="0"/>
                <a:cs typeface="Courier" charset="0"/>
              </a:rPr>
              <a:t>                  </a:t>
            </a:r>
            <a:r>
              <a:rPr lang="en-US" sz="1200" dirty="0" err="1">
                <a:latin typeface="Courier" charset="0"/>
                <a:ea typeface="Courier" charset="0"/>
                <a:cs typeface="Courier" charset="0"/>
              </a:rPr>
              <a:t>i_size</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timespec</a:t>
            </a:r>
            <a:r>
              <a:rPr lang="en-US" sz="1200" dirty="0">
                <a:latin typeface="Courier" charset="0"/>
                <a:ea typeface="Courier" charset="0"/>
                <a:cs typeface="Courier" charset="0"/>
              </a:rPr>
              <a:t>         </a:t>
            </a:r>
            <a:r>
              <a:rPr lang="en-US" sz="1200" dirty="0" err="1">
                <a:latin typeface="Courier" charset="0"/>
                <a:ea typeface="Courier" charset="0"/>
                <a:cs typeface="Courier" charset="0"/>
              </a:rPr>
              <a:t>i_atime</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timespec</a:t>
            </a:r>
            <a:r>
              <a:rPr lang="en-US" sz="1200" dirty="0">
                <a:latin typeface="Courier" charset="0"/>
                <a:ea typeface="Courier" charset="0"/>
                <a:cs typeface="Courier" charset="0"/>
              </a:rPr>
              <a:t>         </a:t>
            </a:r>
            <a:r>
              <a:rPr lang="en-US" sz="1200" dirty="0" err="1">
                <a:latin typeface="Courier" charset="0"/>
                <a:ea typeface="Courier" charset="0"/>
                <a:cs typeface="Courier" charset="0"/>
              </a:rPr>
              <a:t>i_mtime</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timespec</a:t>
            </a:r>
            <a:r>
              <a:rPr lang="en-US" sz="1200" dirty="0">
                <a:latin typeface="Courier" charset="0"/>
                <a:ea typeface="Courier" charset="0"/>
                <a:cs typeface="Courier" charset="0"/>
              </a:rPr>
              <a:t>         </a:t>
            </a:r>
            <a:r>
              <a:rPr lang="en-US" sz="1200" dirty="0" err="1">
                <a:latin typeface="Courier" charset="0"/>
                <a:ea typeface="Courier" charset="0"/>
                <a:cs typeface="Courier" charset="0"/>
              </a:rPr>
              <a:t>i_ctime</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p>
        </p:txBody>
      </p:sp>
    </p:spTree>
    <p:extLst>
      <p:ext uri="{BB962C8B-B14F-4D97-AF65-F5344CB8AC3E}">
        <p14:creationId xmlns:p14="http://schemas.microsoft.com/office/powerpoint/2010/main" val="396564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err="1"/>
              <a:t>i</a:t>
            </a:r>
            <a:r>
              <a:rPr lang="en-US" dirty="0"/>
              <a:t>-node Interface</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418576"/>
            <a:ext cx="5332413" cy="3605212"/>
          </a:xfrm>
        </p:spPr>
        <p:txBody>
          <a:bodyPr wrap="square" numCol="1" anchor="t" anchorCtr="0" compatLnSpc="1">
            <a:prstTxWarp prst="textNoShape">
              <a:avLst/>
            </a:prstTxWarp>
          </a:bodyPr>
          <a:lstStyle/>
          <a:p>
            <a:r>
              <a:rPr lang="en-US" sz="2000" dirty="0">
                <a:latin typeface="Courier" charset="0"/>
                <a:ea typeface="Courier" charset="0"/>
                <a:cs typeface="Courier" charset="0"/>
              </a:rPr>
              <a:t>create()</a:t>
            </a:r>
            <a:r>
              <a:rPr lang="en-US" dirty="0"/>
              <a:t>: creates a file in a directory</a:t>
            </a:r>
          </a:p>
          <a:p>
            <a:r>
              <a:rPr lang="en-US" sz="2000" dirty="0">
                <a:latin typeface="Courier" charset="0"/>
                <a:ea typeface="Courier" charset="0"/>
                <a:cs typeface="Courier" charset="0"/>
              </a:rPr>
              <a:t>lookup()</a:t>
            </a:r>
            <a:r>
              <a:rPr lang="en-US" dirty="0"/>
              <a:t>: finds a file by name within a directory</a:t>
            </a:r>
          </a:p>
          <a:p>
            <a:r>
              <a:rPr lang="en-US" sz="2000" dirty="0">
                <a:latin typeface="Courier" charset="0"/>
                <a:ea typeface="Courier" charset="0"/>
                <a:cs typeface="Courier" charset="0"/>
              </a:rPr>
              <a:t>link()/</a:t>
            </a:r>
            <a:r>
              <a:rPr lang="en-US" sz="2000" dirty="0" err="1">
                <a:latin typeface="Courier" charset="0"/>
                <a:ea typeface="Courier" charset="0"/>
                <a:cs typeface="Courier" charset="0"/>
              </a:rPr>
              <a:t>symlink</a:t>
            </a:r>
            <a:r>
              <a:rPr lang="en-US" sz="2000" dirty="0">
                <a:latin typeface="Courier" charset="0"/>
                <a:ea typeface="Courier" charset="0"/>
                <a:cs typeface="Courier" charset="0"/>
              </a:rPr>
              <a:t>()/unlink()/</a:t>
            </a:r>
            <a:r>
              <a:rPr lang="en-US" sz="2000" dirty="0" err="1">
                <a:latin typeface="Courier" charset="0"/>
                <a:ea typeface="Courier" charset="0"/>
                <a:cs typeface="Courier" charset="0"/>
              </a:rPr>
              <a:t>readlink</a:t>
            </a:r>
            <a:r>
              <a:rPr lang="en-US" sz="2000" dirty="0">
                <a:latin typeface="Courier" charset="0"/>
                <a:ea typeface="Courier" charset="0"/>
                <a:cs typeface="Courier" charset="0"/>
              </a:rPr>
              <a:t>()/</a:t>
            </a:r>
            <a:r>
              <a:rPr lang="en-US" sz="2000" dirty="0" err="1">
                <a:latin typeface="Courier" charset="0"/>
                <a:ea typeface="Courier" charset="0"/>
                <a:cs typeface="Courier" charset="0"/>
              </a:rPr>
              <a:t>follow_link</a:t>
            </a:r>
            <a:r>
              <a:rPr lang="en-US" sz="2000" dirty="0">
                <a:latin typeface="Courier" charset="0"/>
                <a:ea typeface="Courier" charset="0"/>
                <a:cs typeface="Courier" charset="0"/>
              </a:rPr>
              <a:t>()</a:t>
            </a:r>
            <a:r>
              <a:rPr lang="en-US" dirty="0"/>
              <a:t>: manages file system links</a:t>
            </a:r>
          </a:p>
          <a:p>
            <a:r>
              <a:rPr lang="en-US" sz="2000" dirty="0" err="1">
                <a:latin typeface="Courier" charset="0"/>
                <a:ea typeface="Courier" charset="0"/>
                <a:cs typeface="Courier" charset="0"/>
              </a:rPr>
              <a:t>mkdir</a:t>
            </a:r>
            <a:r>
              <a:rPr lang="en-US" sz="2000" dirty="0">
                <a:latin typeface="Courier" charset="0"/>
                <a:ea typeface="Courier" charset="0"/>
                <a:cs typeface="Courier" charset="0"/>
              </a:rPr>
              <a:t>()/</a:t>
            </a:r>
            <a:r>
              <a:rPr lang="en-US" sz="2000" dirty="0" err="1">
                <a:latin typeface="Courier" charset="0"/>
                <a:ea typeface="Courier" charset="0"/>
                <a:cs typeface="Courier" charset="0"/>
              </a:rPr>
              <a:t>rmdir</a:t>
            </a:r>
            <a:r>
              <a:rPr lang="en-US" sz="2000" dirty="0">
                <a:latin typeface="Courier" charset="0"/>
                <a:ea typeface="Courier" charset="0"/>
                <a:cs typeface="Courier" charset="0"/>
              </a:rPr>
              <a:t>():</a:t>
            </a:r>
            <a:r>
              <a:rPr lang="en-US" dirty="0"/>
              <a:t> creates or removes sub-directories</a:t>
            </a:r>
          </a:p>
          <a:p>
            <a:r>
              <a:rPr lang="en-US" sz="2000" dirty="0" err="1">
                <a:latin typeface="Courier" charset="0"/>
                <a:ea typeface="Courier" charset="0"/>
                <a:cs typeface="Courier" charset="0"/>
              </a:rPr>
              <a:t>mknod</a:t>
            </a:r>
            <a:r>
              <a:rPr lang="en-US" sz="2000" dirty="0">
                <a:latin typeface="Courier" charset="0"/>
                <a:ea typeface="Courier" charset="0"/>
                <a:cs typeface="Courier" charset="0"/>
              </a:rPr>
              <a:t>()</a:t>
            </a:r>
            <a:r>
              <a:rPr lang="en-US" dirty="0"/>
              <a:t>: creates a directory, special file, or regular file</a:t>
            </a:r>
          </a:p>
          <a:p>
            <a:r>
              <a:rPr lang="en-US" sz="2000" dirty="0" err="1">
                <a:latin typeface="Courier" charset="0"/>
                <a:ea typeface="Courier" charset="0"/>
                <a:cs typeface="Courier" charset="0"/>
              </a:rPr>
              <a:t>readpage</a:t>
            </a:r>
            <a:r>
              <a:rPr lang="en-US" sz="2000" dirty="0">
                <a:latin typeface="Courier" charset="0"/>
                <a:ea typeface="Courier" charset="0"/>
                <a:cs typeface="Courier" charset="0"/>
              </a:rPr>
              <a:t>()/</a:t>
            </a:r>
            <a:r>
              <a:rPr lang="en-US" sz="2000" dirty="0" err="1">
                <a:latin typeface="Courier" charset="0"/>
                <a:ea typeface="Courier" charset="0"/>
                <a:cs typeface="Courier" charset="0"/>
              </a:rPr>
              <a:t>writepage</a:t>
            </a:r>
            <a:r>
              <a:rPr lang="en-US" sz="2000" dirty="0">
                <a:latin typeface="Courier" charset="0"/>
                <a:ea typeface="Courier" charset="0"/>
                <a:cs typeface="Courier" charset="0"/>
              </a:rPr>
              <a:t>()</a:t>
            </a:r>
            <a:r>
              <a:rPr lang="en-US" dirty="0"/>
              <a:t>: reads or writes a page of physical memory</a:t>
            </a:r>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418576"/>
            <a:ext cx="5330825" cy="3605212"/>
          </a:xfrm>
        </p:spPr>
        <p:txBody>
          <a:bodyPr wrap="square" numCol="1" anchor="t" anchorCtr="0" compatLnSpc="1">
            <a:prstTxWarp prst="textNoShape">
              <a:avLst/>
            </a:prstTxWarp>
          </a:bodyPr>
          <a:lstStyle/>
          <a:p>
            <a:r>
              <a:rPr lang="en-US" sz="2000" dirty="0">
                <a:latin typeface="Courier" charset="0"/>
                <a:ea typeface="Courier" charset="0"/>
                <a:cs typeface="Courier" charset="0"/>
              </a:rPr>
              <a:t>truncate()</a:t>
            </a:r>
            <a:r>
              <a:rPr lang="en-US" dirty="0"/>
              <a:t>: sets the length of a file to zero</a:t>
            </a:r>
          </a:p>
          <a:p>
            <a:r>
              <a:rPr lang="en-US" sz="2000" dirty="0">
                <a:latin typeface="Courier" charset="0"/>
                <a:ea typeface="Courier" charset="0"/>
                <a:cs typeface="Courier" charset="0"/>
              </a:rPr>
              <a:t>permission()</a:t>
            </a:r>
            <a:r>
              <a:rPr lang="en-US" dirty="0"/>
              <a:t>: checks to see if a user process has permission to execute an operation</a:t>
            </a:r>
          </a:p>
          <a:p>
            <a:r>
              <a:rPr lang="en-US" sz="2000" dirty="0" err="1">
                <a:latin typeface="Courier" charset="0"/>
                <a:ea typeface="Courier" charset="0"/>
                <a:cs typeface="Courier" charset="0"/>
              </a:rPr>
              <a:t>smap</a:t>
            </a:r>
            <a:r>
              <a:rPr lang="en-US" sz="2000" dirty="0">
                <a:latin typeface="Courier" charset="0"/>
                <a:ea typeface="Courier" charset="0"/>
                <a:cs typeface="Courier" charset="0"/>
              </a:rPr>
              <a:t>()</a:t>
            </a:r>
            <a:r>
              <a:rPr lang="en-US" dirty="0"/>
              <a:t>: maps a logical file block to a physical device sector</a:t>
            </a:r>
          </a:p>
          <a:p>
            <a:r>
              <a:rPr lang="en-US" sz="2000" dirty="0" err="1">
                <a:latin typeface="Courier" charset="0"/>
                <a:ea typeface="Courier" charset="0"/>
                <a:cs typeface="Courier" charset="0"/>
              </a:rPr>
              <a:t>bmap</a:t>
            </a:r>
            <a:r>
              <a:rPr lang="en-US" sz="2000" dirty="0">
                <a:latin typeface="Courier" charset="0"/>
                <a:ea typeface="Courier" charset="0"/>
                <a:cs typeface="Courier" charset="0"/>
              </a:rPr>
              <a:t>()</a:t>
            </a:r>
            <a:r>
              <a:rPr lang="en-US" dirty="0"/>
              <a:t>: maps a logical file block to a physical device block</a:t>
            </a:r>
          </a:p>
          <a:p>
            <a:r>
              <a:rPr lang="en-US" sz="2000" dirty="0">
                <a:latin typeface="Courier" charset="0"/>
                <a:ea typeface="Courier" charset="0"/>
                <a:cs typeface="Courier" charset="0"/>
              </a:rPr>
              <a:t>rename()</a:t>
            </a:r>
            <a:r>
              <a:rPr lang="en-US" dirty="0"/>
              <a:t>: renames a file or directory</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053890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File Interface</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418576"/>
            <a:ext cx="5332413" cy="3605212"/>
          </a:xfrm>
        </p:spPr>
        <p:txBody>
          <a:bodyPr wrap="square" numCol="1" anchor="t" anchorCtr="0" compatLnSpc="1">
            <a:prstTxWarp prst="textNoShape">
              <a:avLst/>
            </a:prstTxWarp>
          </a:bodyPr>
          <a:lstStyle/>
          <a:p>
            <a:r>
              <a:rPr lang="en-US" dirty="0">
                <a:latin typeface="Courier" charset="0"/>
                <a:ea typeface="Courier" charset="0"/>
                <a:cs typeface="Courier" charset="0"/>
              </a:rPr>
              <a:t>open()/release()</a:t>
            </a:r>
            <a:r>
              <a:rPr lang="en-US" dirty="0"/>
              <a:t>: opens or closes the file</a:t>
            </a:r>
          </a:p>
          <a:p>
            <a:r>
              <a:rPr lang="en-US" dirty="0">
                <a:latin typeface="Courier" charset="0"/>
                <a:ea typeface="Courier" charset="0"/>
                <a:cs typeface="Courier" charset="0"/>
              </a:rPr>
              <a:t>read()/write()</a:t>
            </a:r>
            <a:r>
              <a:rPr lang="en-US" dirty="0"/>
              <a:t>: reads or writes the file</a:t>
            </a:r>
          </a:p>
          <a:p>
            <a:r>
              <a:rPr lang="en-US" dirty="0">
                <a:latin typeface="Courier" charset="0"/>
                <a:ea typeface="Courier" charset="0"/>
                <a:cs typeface="Courier" charset="0"/>
              </a:rPr>
              <a:t>select()</a:t>
            </a:r>
            <a:r>
              <a:rPr lang="en-US" dirty="0"/>
              <a:t>: waits until the file is in a particular state (readable or writeable)</a:t>
            </a:r>
          </a:p>
          <a:p>
            <a:r>
              <a:rPr lang="en-US" dirty="0" err="1">
                <a:latin typeface="Courier" charset="0"/>
                <a:ea typeface="Courier" charset="0"/>
                <a:cs typeface="Courier" charset="0"/>
              </a:rPr>
              <a:t>lseek</a:t>
            </a:r>
            <a:r>
              <a:rPr lang="en-US" dirty="0">
                <a:latin typeface="Courier" charset="0"/>
                <a:ea typeface="Courier" charset="0"/>
                <a:cs typeface="Courier" charset="0"/>
              </a:rPr>
              <a:t>()</a:t>
            </a:r>
            <a:r>
              <a:rPr lang="en-US" dirty="0"/>
              <a:t>: moves to a particular offset in the file</a:t>
            </a:r>
          </a:p>
          <a:p>
            <a:r>
              <a:rPr lang="en-US" dirty="0" err="1">
                <a:latin typeface="Courier" charset="0"/>
                <a:ea typeface="Courier" charset="0"/>
                <a:cs typeface="Courier" charset="0"/>
              </a:rPr>
              <a:t>mmap</a:t>
            </a:r>
            <a:r>
              <a:rPr lang="en-US" dirty="0">
                <a:latin typeface="Courier" charset="0"/>
                <a:ea typeface="Courier" charset="0"/>
                <a:cs typeface="Courier" charset="0"/>
              </a:rPr>
              <a:t>():</a:t>
            </a:r>
            <a:r>
              <a:rPr lang="en-US" dirty="0"/>
              <a:t> maps a region of the file onto the virtual memory of a user process</a:t>
            </a:r>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418576"/>
            <a:ext cx="5330825" cy="3605212"/>
          </a:xfrm>
        </p:spPr>
        <p:txBody>
          <a:bodyPr wrap="square" numCol="1" anchor="t" anchorCtr="0" compatLnSpc="1">
            <a:prstTxWarp prst="textNoShape">
              <a:avLst/>
            </a:prstTxWarp>
          </a:bodyPr>
          <a:lstStyle/>
          <a:p>
            <a:r>
              <a:rPr lang="en-US" dirty="0" err="1">
                <a:latin typeface="Courier" charset="0"/>
                <a:ea typeface="Courier" charset="0"/>
                <a:cs typeface="Courier" charset="0"/>
              </a:rPr>
              <a:t>fsync</a:t>
            </a:r>
            <a:r>
              <a:rPr lang="en-US" dirty="0">
                <a:latin typeface="Courier" charset="0"/>
                <a:ea typeface="Courier" charset="0"/>
                <a:cs typeface="Courier" charset="0"/>
              </a:rPr>
              <a:t>()/</a:t>
            </a:r>
            <a:r>
              <a:rPr lang="en-US" dirty="0" err="1">
                <a:latin typeface="Courier" charset="0"/>
                <a:ea typeface="Courier" charset="0"/>
                <a:cs typeface="Courier" charset="0"/>
              </a:rPr>
              <a:t>fasync</a:t>
            </a:r>
            <a:r>
              <a:rPr lang="en-US" dirty="0">
                <a:latin typeface="Courier" charset="0"/>
                <a:ea typeface="Courier" charset="0"/>
                <a:cs typeface="Courier" charset="0"/>
              </a:rPr>
              <a:t>()</a:t>
            </a:r>
            <a:r>
              <a:rPr lang="en-US" dirty="0"/>
              <a:t>: synchronizes any memory buffers with the physical device</a:t>
            </a:r>
          </a:p>
          <a:p>
            <a:r>
              <a:rPr lang="en-US" dirty="0" err="1">
                <a:latin typeface="Courier" charset="0"/>
                <a:ea typeface="Courier" charset="0"/>
                <a:cs typeface="Courier" charset="0"/>
              </a:rPr>
              <a:t>readdir</a:t>
            </a:r>
            <a:r>
              <a:rPr lang="en-US" dirty="0">
                <a:latin typeface="Courier" charset="0"/>
                <a:ea typeface="Courier" charset="0"/>
                <a:cs typeface="Courier" charset="0"/>
              </a:rPr>
              <a:t>()</a:t>
            </a:r>
            <a:r>
              <a:rPr lang="en-US" dirty="0"/>
              <a:t>: reads the files that are pointed to by a directory file</a:t>
            </a:r>
          </a:p>
          <a:p>
            <a:r>
              <a:rPr lang="en-US" dirty="0" err="1">
                <a:latin typeface="Courier" charset="0"/>
                <a:ea typeface="Courier" charset="0"/>
                <a:cs typeface="Courier" charset="0"/>
              </a:rPr>
              <a:t>ioctl</a:t>
            </a:r>
            <a:r>
              <a:rPr lang="en-US" dirty="0">
                <a:latin typeface="Courier" charset="0"/>
                <a:ea typeface="Courier" charset="0"/>
                <a:cs typeface="Courier" charset="0"/>
              </a:rPr>
              <a:t>():</a:t>
            </a:r>
            <a:r>
              <a:rPr lang="en-US" dirty="0"/>
              <a:t> sets file attributes</a:t>
            </a:r>
          </a:p>
          <a:p>
            <a:r>
              <a:rPr lang="en-US" dirty="0" err="1">
                <a:latin typeface="Courier" charset="0"/>
                <a:ea typeface="Courier" charset="0"/>
                <a:cs typeface="Courier" charset="0"/>
              </a:rPr>
              <a:t>check_media_change</a:t>
            </a:r>
            <a:r>
              <a:rPr lang="en-US" dirty="0">
                <a:latin typeface="Courier" charset="0"/>
                <a:ea typeface="Courier" charset="0"/>
                <a:cs typeface="Courier" charset="0"/>
              </a:rPr>
              <a:t>()</a:t>
            </a:r>
            <a:r>
              <a:rPr lang="en-US" dirty="0"/>
              <a:t>: checks to see if a removable media has been removed</a:t>
            </a:r>
          </a:p>
          <a:p>
            <a:r>
              <a:rPr lang="en-US" dirty="0">
                <a:latin typeface="Courier" charset="0"/>
                <a:ea typeface="Courier" charset="0"/>
                <a:cs typeface="Courier" charset="0"/>
              </a:rPr>
              <a:t>revalidate()</a:t>
            </a:r>
            <a:r>
              <a:rPr lang="en-US" dirty="0"/>
              <a:t>: verifies that all cached information is valid</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974947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 Architecture</a:t>
            </a:r>
          </a:p>
        </p:txBody>
      </p:sp>
      <p:sp>
        <p:nvSpPr>
          <p:cNvPr id="6" name="TextBox 5">
            <a:extLst>
              <a:ext uri="{FF2B5EF4-FFF2-40B4-BE49-F238E27FC236}">
                <a16:creationId xmlns:a16="http://schemas.microsoft.com/office/drawing/2014/main" id="{8D42886B-E00A-49BD-8478-3D0DF3012AB3}"/>
              </a:ext>
            </a:extLst>
          </p:cNvPr>
          <p:cNvSpPr txBox="1">
            <a:spLocks noChangeArrowheads="1"/>
          </p:cNvSpPr>
          <p:nvPr/>
        </p:nvSpPr>
        <p:spPr bwMode="auto">
          <a:xfrm>
            <a:off x="2528894" y="1269998"/>
            <a:ext cx="1500187" cy="715089"/>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System-Call interface</a:t>
            </a:r>
          </a:p>
        </p:txBody>
      </p:sp>
      <p:sp>
        <p:nvSpPr>
          <p:cNvPr id="7" name="TextBox 5">
            <a:extLst>
              <a:ext uri="{FF2B5EF4-FFF2-40B4-BE49-F238E27FC236}">
                <a16:creationId xmlns:a16="http://schemas.microsoft.com/office/drawing/2014/main" id="{1AC40489-FFFA-4200-9993-8D7907DF59F6}"/>
              </a:ext>
            </a:extLst>
          </p:cNvPr>
          <p:cNvSpPr txBox="1">
            <a:spLocks noChangeArrowheads="1"/>
          </p:cNvSpPr>
          <p:nvPr/>
        </p:nvSpPr>
        <p:spPr bwMode="auto">
          <a:xfrm>
            <a:off x="8039106" y="1269998"/>
            <a:ext cx="2276475" cy="2586037"/>
          </a:xfrm>
          <a:prstGeom prst="roundRect">
            <a:avLst>
              <a:gd name="adj" fmla="val 5998"/>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Logical file system</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6">
            <a:extLst>
              <a:ext uri="{FF2B5EF4-FFF2-40B4-BE49-F238E27FC236}">
                <a16:creationId xmlns:a16="http://schemas.microsoft.com/office/drawing/2014/main" id="{272DD229-6FD2-4D5F-8315-076ABFBBBC6D}"/>
              </a:ext>
            </a:extLst>
          </p:cNvPr>
          <p:cNvSpPr txBox="1">
            <a:spLocks noChangeArrowheads="1"/>
          </p:cNvSpPr>
          <p:nvPr/>
        </p:nvSpPr>
        <p:spPr bwMode="auto">
          <a:xfrm>
            <a:off x="9249586" y="1746965"/>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ext</a:t>
            </a:r>
            <a:endParaRPr lang="en-US" sz="1800">
              <a:solidFill>
                <a:schemeClr val="bg1"/>
              </a:solidFill>
              <a:latin typeface="+mn-lt"/>
            </a:endParaRPr>
          </a:p>
        </p:txBody>
      </p:sp>
      <p:sp>
        <p:nvSpPr>
          <p:cNvPr id="9" name="TextBox 7">
            <a:extLst>
              <a:ext uri="{FF2B5EF4-FFF2-40B4-BE49-F238E27FC236}">
                <a16:creationId xmlns:a16="http://schemas.microsoft.com/office/drawing/2014/main" id="{AA1357BE-0D1B-435D-AA23-4DD9395C1DCD}"/>
              </a:ext>
            </a:extLst>
          </p:cNvPr>
          <p:cNvSpPr txBox="1">
            <a:spLocks noChangeArrowheads="1"/>
          </p:cNvSpPr>
          <p:nvPr/>
        </p:nvSpPr>
        <p:spPr bwMode="auto">
          <a:xfrm>
            <a:off x="8172465" y="1746965"/>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ext2</a:t>
            </a:r>
            <a:endParaRPr lang="en-US" sz="1800">
              <a:solidFill>
                <a:schemeClr val="bg1"/>
              </a:solidFill>
              <a:latin typeface="+mn-lt"/>
            </a:endParaRPr>
          </a:p>
        </p:txBody>
      </p:sp>
      <p:sp>
        <p:nvSpPr>
          <p:cNvPr id="10" name="TextBox 8">
            <a:extLst>
              <a:ext uri="{FF2B5EF4-FFF2-40B4-BE49-F238E27FC236}">
                <a16:creationId xmlns:a16="http://schemas.microsoft.com/office/drawing/2014/main" id="{F9FA21A7-AE31-459D-89D5-108004E8C70A}"/>
              </a:ext>
            </a:extLst>
          </p:cNvPr>
          <p:cNvSpPr txBox="1">
            <a:spLocks noChangeArrowheads="1"/>
          </p:cNvSpPr>
          <p:nvPr/>
        </p:nvSpPr>
        <p:spPr bwMode="auto">
          <a:xfrm>
            <a:off x="9249586" y="2254936"/>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fat</a:t>
            </a:r>
            <a:endParaRPr lang="en-US" sz="1800">
              <a:solidFill>
                <a:schemeClr val="bg1"/>
              </a:solidFill>
              <a:latin typeface="+mn-lt"/>
            </a:endParaRPr>
          </a:p>
        </p:txBody>
      </p:sp>
      <p:sp>
        <p:nvSpPr>
          <p:cNvPr id="11" name="TextBox 9">
            <a:extLst>
              <a:ext uri="{FF2B5EF4-FFF2-40B4-BE49-F238E27FC236}">
                <a16:creationId xmlns:a16="http://schemas.microsoft.com/office/drawing/2014/main" id="{8B453178-1DC9-4C25-BE53-ACB88E3B1F29}"/>
              </a:ext>
            </a:extLst>
          </p:cNvPr>
          <p:cNvSpPr txBox="1">
            <a:spLocks noChangeArrowheads="1"/>
          </p:cNvSpPr>
          <p:nvPr/>
        </p:nvSpPr>
        <p:spPr bwMode="auto">
          <a:xfrm>
            <a:off x="8172465" y="2762907"/>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nfs</a:t>
            </a:r>
            <a:endParaRPr lang="en-US" sz="1800">
              <a:solidFill>
                <a:schemeClr val="bg1"/>
              </a:solidFill>
              <a:latin typeface="+mn-lt"/>
            </a:endParaRPr>
          </a:p>
        </p:txBody>
      </p:sp>
      <p:sp>
        <p:nvSpPr>
          <p:cNvPr id="12" name="TextBox 10">
            <a:extLst>
              <a:ext uri="{FF2B5EF4-FFF2-40B4-BE49-F238E27FC236}">
                <a16:creationId xmlns:a16="http://schemas.microsoft.com/office/drawing/2014/main" id="{F9340545-CB29-4E49-9783-65ED23F90813}"/>
              </a:ext>
            </a:extLst>
          </p:cNvPr>
          <p:cNvSpPr txBox="1">
            <a:spLocks noChangeArrowheads="1"/>
          </p:cNvSpPr>
          <p:nvPr/>
        </p:nvSpPr>
        <p:spPr bwMode="auto">
          <a:xfrm>
            <a:off x="8172465" y="2254936"/>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smbfs</a:t>
            </a:r>
            <a:endParaRPr lang="en-US" sz="1800">
              <a:solidFill>
                <a:schemeClr val="bg1"/>
              </a:solidFill>
              <a:latin typeface="+mn-lt"/>
            </a:endParaRPr>
          </a:p>
        </p:txBody>
      </p:sp>
      <p:sp>
        <p:nvSpPr>
          <p:cNvPr id="13" name="TextBox 11">
            <a:extLst>
              <a:ext uri="{FF2B5EF4-FFF2-40B4-BE49-F238E27FC236}">
                <a16:creationId xmlns:a16="http://schemas.microsoft.com/office/drawing/2014/main" id="{66A96EAD-239A-4425-8EE7-67A5EFB17FC9}"/>
              </a:ext>
            </a:extLst>
          </p:cNvPr>
          <p:cNvSpPr txBox="1">
            <a:spLocks noChangeArrowheads="1"/>
          </p:cNvSpPr>
          <p:nvPr/>
        </p:nvSpPr>
        <p:spPr bwMode="auto">
          <a:xfrm>
            <a:off x="9249587" y="2773771"/>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proc</a:t>
            </a:r>
            <a:endParaRPr lang="en-US" sz="1800">
              <a:solidFill>
                <a:schemeClr val="bg1"/>
              </a:solidFill>
              <a:latin typeface="+mn-lt"/>
            </a:endParaRPr>
          </a:p>
        </p:txBody>
      </p:sp>
      <p:sp>
        <p:nvSpPr>
          <p:cNvPr id="14" name="TextBox 12">
            <a:extLst>
              <a:ext uri="{FF2B5EF4-FFF2-40B4-BE49-F238E27FC236}">
                <a16:creationId xmlns:a16="http://schemas.microsoft.com/office/drawing/2014/main" id="{6CEF4CA8-78BB-4E42-AE82-F3C770E7870B}"/>
              </a:ext>
            </a:extLst>
          </p:cNvPr>
          <p:cNvSpPr txBox="1">
            <a:spLocks noChangeArrowheads="1"/>
          </p:cNvSpPr>
          <p:nvPr/>
        </p:nvSpPr>
        <p:spPr bwMode="auto">
          <a:xfrm>
            <a:off x="8715395" y="3292616"/>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iofs</a:t>
            </a:r>
            <a:endParaRPr lang="en-US" sz="1800">
              <a:solidFill>
                <a:schemeClr val="bg1"/>
              </a:solidFill>
              <a:latin typeface="+mn-lt"/>
            </a:endParaRPr>
          </a:p>
        </p:txBody>
      </p:sp>
      <p:sp>
        <p:nvSpPr>
          <p:cNvPr id="15" name="TextBox 16">
            <a:extLst>
              <a:ext uri="{FF2B5EF4-FFF2-40B4-BE49-F238E27FC236}">
                <a16:creationId xmlns:a16="http://schemas.microsoft.com/office/drawing/2014/main" id="{7943FC62-B014-48D3-AF00-F5C785648176}"/>
              </a:ext>
            </a:extLst>
          </p:cNvPr>
          <p:cNvSpPr txBox="1">
            <a:spLocks noChangeArrowheads="1"/>
          </p:cNvSpPr>
          <p:nvPr/>
        </p:nvSpPr>
        <p:spPr bwMode="auto">
          <a:xfrm>
            <a:off x="3606806" y="2552698"/>
            <a:ext cx="2276475" cy="1548765"/>
          </a:xfrm>
          <a:prstGeom prst="roundRect">
            <a:avLst>
              <a:gd name="adj" fmla="val 8800"/>
            </a:avLst>
          </a:prstGeom>
          <a:solidFill>
            <a:srgbClr val="FFC000"/>
          </a:solidFill>
          <a:ln w="9525">
            <a:solidFill>
              <a:schemeClr val="tx1"/>
            </a:solidFill>
            <a:miter lim="800000"/>
            <a:headEnd/>
            <a:tailEnd/>
          </a:ln>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Binary Executable</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6" name="TextBox 17">
            <a:extLst>
              <a:ext uri="{FF2B5EF4-FFF2-40B4-BE49-F238E27FC236}">
                <a16:creationId xmlns:a16="http://schemas.microsoft.com/office/drawing/2014/main" id="{31C940B3-8A07-457F-84D7-FFA95FC6CE6E}"/>
              </a:ext>
            </a:extLst>
          </p:cNvPr>
          <p:cNvSpPr txBox="1">
            <a:spLocks noChangeArrowheads="1"/>
          </p:cNvSpPr>
          <p:nvPr/>
        </p:nvSpPr>
        <p:spPr bwMode="auto">
          <a:xfrm>
            <a:off x="4817286" y="3029738"/>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ELF</a:t>
            </a:r>
            <a:endParaRPr lang="en-US" sz="1800">
              <a:solidFill>
                <a:schemeClr val="bg1"/>
              </a:solidFill>
              <a:latin typeface="+mn-lt"/>
            </a:endParaRPr>
          </a:p>
        </p:txBody>
      </p:sp>
      <p:sp>
        <p:nvSpPr>
          <p:cNvPr id="17" name="TextBox 18">
            <a:extLst>
              <a:ext uri="{FF2B5EF4-FFF2-40B4-BE49-F238E27FC236}">
                <a16:creationId xmlns:a16="http://schemas.microsoft.com/office/drawing/2014/main" id="{7CAD06B4-CE4A-4987-9D55-AE630E8E1E82}"/>
              </a:ext>
            </a:extLst>
          </p:cNvPr>
          <p:cNvSpPr txBox="1">
            <a:spLocks noChangeArrowheads="1"/>
          </p:cNvSpPr>
          <p:nvPr/>
        </p:nvSpPr>
        <p:spPr bwMode="auto">
          <a:xfrm>
            <a:off x="3740165" y="3029738"/>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dirty="0" err="1">
                <a:solidFill>
                  <a:schemeClr val="bg1"/>
                </a:solidFill>
                <a:latin typeface="+mn-lt"/>
              </a:rPr>
              <a:t>a.out</a:t>
            </a:r>
            <a:endParaRPr lang="en-US" sz="1800" dirty="0">
              <a:solidFill>
                <a:schemeClr val="bg1"/>
              </a:solidFill>
              <a:latin typeface="+mn-lt"/>
            </a:endParaRPr>
          </a:p>
        </p:txBody>
      </p:sp>
      <p:sp>
        <p:nvSpPr>
          <p:cNvPr id="18" name="TextBox 19">
            <a:extLst>
              <a:ext uri="{FF2B5EF4-FFF2-40B4-BE49-F238E27FC236}">
                <a16:creationId xmlns:a16="http://schemas.microsoft.com/office/drawing/2014/main" id="{CD27485E-C5E5-4937-8C41-39E6BE858E30}"/>
              </a:ext>
            </a:extLst>
          </p:cNvPr>
          <p:cNvSpPr txBox="1">
            <a:spLocks noChangeArrowheads="1"/>
          </p:cNvSpPr>
          <p:nvPr/>
        </p:nvSpPr>
        <p:spPr bwMode="auto">
          <a:xfrm>
            <a:off x="4288646" y="3537786"/>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script</a:t>
            </a:r>
            <a:endParaRPr lang="en-US" sz="1800">
              <a:solidFill>
                <a:schemeClr val="bg1"/>
              </a:solidFill>
              <a:latin typeface="+mn-lt"/>
            </a:endParaRPr>
          </a:p>
        </p:txBody>
      </p:sp>
      <p:sp>
        <p:nvSpPr>
          <p:cNvPr id="19" name="TextBox 26">
            <a:extLst>
              <a:ext uri="{FF2B5EF4-FFF2-40B4-BE49-F238E27FC236}">
                <a16:creationId xmlns:a16="http://schemas.microsoft.com/office/drawing/2014/main" id="{21AA03C3-BC27-4DFF-9F9A-6D01B3282A43}"/>
              </a:ext>
            </a:extLst>
          </p:cNvPr>
          <p:cNvSpPr txBox="1">
            <a:spLocks noChangeArrowheads="1"/>
          </p:cNvSpPr>
          <p:nvPr/>
        </p:nvSpPr>
        <p:spPr bwMode="auto">
          <a:xfrm>
            <a:off x="7529519" y="4235447"/>
            <a:ext cx="2276475" cy="976908"/>
          </a:xfrm>
          <a:prstGeom prst="roundRect">
            <a:avLst>
              <a:gd name="adj" fmla="val 9674"/>
            </a:avLst>
          </a:prstGeom>
          <a:solidFill>
            <a:srgbClr val="FFC000"/>
          </a:solidFill>
          <a:ln w="9525">
            <a:solidFill>
              <a:schemeClr val="tx1"/>
            </a:solidFill>
            <a:miter lim="800000"/>
            <a:headEnd/>
            <a:tailEnd/>
          </a:ln>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a:solidFill>
                  <a:schemeClr val="bg1"/>
                </a:solidFill>
                <a:latin typeface="+mn-lt"/>
              </a:rPr>
              <a:t>Buffer cache</a:t>
            </a:r>
          </a:p>
          <a:p>
            <a:pPr algn="ctr" eaLnBrk="1" hangingPunct="1"/>
            <a:endParaRPr lang="en-US" sz="1800">
              <a:solidFill>
                <a:schemeClr val="bg1"/>
              </a:solidFill>
              <a:latin typeface="+mn-lt"/>
            </a:endParaRPr>
          </a:p>
          <a:p>
            <a:pPr algn="ctr" eaLnBrk="1" hangingPunct="1"/>
            <a:endParaRPr lang="en-US" sz="1800">
              <a:solidFill>
                <a:schemeClr val="bg1"/>
              </a:solidFill>
              <a:latin typeface="+mn-lt"/>
            </a:endParaRPr>
          </a:p>
        </p:txBody>
      </p:sp>
      <p:sp>
        <p:nvSpPr>
          <p:cNvPr id="20" name="TextBox 29">
            <a:extLst>
              <a:ext uri="{FF2B5EF4-FFF2-40B4-BE49-F238E27FC236}">
                <a16:creationId xmlns:a16="http://schemas.microsoft.com/office/drawing/2014/main" id="{34A735DC-5343-4320-B31C-8F2F5B30FCA6}"/>
              </a:ext>
            </a:extLst>
          </p:cNvPr>
          <p:cNvSpPr>
            <a:spLocks noChangeArrowheads="1"/>
          </p:cNvSpPr>
          <p:nvPr/>
        </p:nvSpPr>
        <p:spPr bwMode="auto">
          <a:xfrm>
            <a:off x="8739999" y="4718444"/>
            <a:ext cx="923119" cy="374812"/>
          </a:xfrm>
          <a:prstGeom prst="roundRect">
            <a:avLst>
              <a:gd name="adj" fmla="val 16667"/>
            </a:avLst>
          </a:prstGeom>
          <a:solidFill>
            <a:srgbClr val="FFC000"/>
          </a:solidFill>
          <a:ln w="9525">
            <a:solidFill>
              <a:schemeClr val="tx1"/>
            </a:solidFill>
            <a:round/>
            <a:headEnd/>
            <a:tailEnd/>
          </a:ln>
          <a:effectLst>
            <a:outerShdw blurRad="50800" dist="76200" dir="2700000" algn="tl" rotWithShape="0">
              <a:prstClr val="black">
                <a:alpha val="40000"/>
              </a:prstClr>
            </a:outerShdw>
          </a:effectLst>
        </p:spPr>
        <p:txBody>
          <a:bodyPr>
            <a:spAutoFit/>
          </a:bodyPr>
          <a:lstStyle/>
          <a:p>
            <a:pPr algn="ctr"/>
            <a:r>
              <a:rPr lang="en-US" sz="1600">
                <a:solidFill>
                  <a:schemeClr val="bg1"/>
                </a:solidFill>
              </a:rPr>
              <a:t>kflushd</a:t>
            </a:r>
            <a:endParaRPr lang="en-US" sz="1800">
              <a:solidFill>
                <a:schemeClr val="bg1"/>
              </a:solidFill>
            </a:endParaRPr>
          </a:p>
        </p:txBody>
      </p:sp>
      <p:sp>
        <p:nvSpPr>
          <p:cNvPr id="21" name="TextBox 30">
            <a:extLst>
              <a:ext uri="{FF2B5EF4-FFF2-40B4-BE49-F238E27FC236}">
                <a16:creationId xmlns:a16="http://schemas.microsoft.com/office/drawing/2014/main" id="{116E5846-F920-42A0-AFBA-79912C731491}"/>
              </a:ext>
            </a:extLst>
          </p:cNvPr>
          <p:cNvSpPr txBox="1">
            <a:spLocks noChangeArrowheads="1"/>
          </p:cNvSpPr>
          <p:nvPr/>
        </p:nvSpPr>
        <p:spPr bwMode="auto">
          <a:xfrm>
            <a:off x="7662878" y="4718444"/>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buffer</a:t>
            </a:r>
            <a:endParaRPr lang="en-US" sz="1800">
              <a:solidFill>
                <a:schemeClr val="bg1"/>
              </a:solidFill>
              <a:latin typeface="+mn-lt"/>
            </a:endParaRPr>
          </a:p>
        </p:txBody>
      </p:sp>
      <p:sp>
        <p:nvSpPr>
          <p:cNvPr id="22" name="TextBox 33">
            <a:extLst>
              <a:ext uri="{FF2B5EF4-FFF2-40B4-BE49-F238E27FC236}">
                <a16:creationId xmlns:a16="http://schemas.microsoft.com/office/drawing/2014/main" id="{83240BE3-9A1D-4710-8295-D3BDFB8AA35B}"/>
              </a:ext>
            </a:extLst>
          </p:cNvPr>
          <p:cNvSpPr txBox="1">
            <a:spLocks noChangeArrowheads="1"/>
          </p:cNvSpPr>
          <p:nvPr/>
        </p:nvSpPr>
        <p:spPr bwMode="auto">
          <a:xfrm>
            <a:off x="2538419" y="5500685"/>
            <a:ext cx="7777162" cy="1021556"/>
          </a:xfrm>
          <a:prstGeom prst="roundRect">
            <a:avLst>
              <a:gd name="adj" fmla="val 11073"/>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a:solidFill>
                  <a:schemeClr val="bg1"/>
                </a:solidFill>
                <a:latin typeface="+mn-lt"/>
              </a:rPr>
              <a:t>Device drivers</a:t>
            </a:r>
          </a:p>
          <a:p>
            <a:pPr algn="ctr" eaLnBrk="1" hangingPunct="1"/>
            <a:endParaRPr lang="en-US" sz="1800">
              <a:solidFill>
                <a:schemeClr val="bg1"/>
              </a:solidFill>
              <a:latin typeface="+mn-lt"/>
            </a:endParaRPr>
          </a:p>
          <a:p>
            <a:pPr algn="ctr" eaLnBrk="1" hangingPunct="1"/>
            <a:endParaRPr lang="en-US" sz="1800">
              <a:solidFill>
                <a:schemeClr val="bg1"/>
              </a:solidFill>
              <a:latin typeface="+mn-lt"/>
            </a:endParaRPr>
          </a:p>
        </p:txBody>
      </p:sp>
      <p:cxnSp>
        <p:nvCxnSpPr>
          <p:cNvPr id="23" name="Straight Arrow Connector 35">
            <a:extLst>
              <a:ext uri="{FF2B5EF4-FFF2-40B4-BE49-F238E27FC236}">
                <a16:creationId xmlns:a16="http://schemas.microsoft.com/office/drawing/2014/main" id="{AA46261B-2B70-47E9-9A03-70F0609E0BB7}"/>
              </a:ext>
            </a:extLst>
          </p:cNvPr>
          <p:cNvCxnSpPr>
            <a:cxnSpLocks noChangeShapeType="1"/>
          </p:cNvCxnSpPr>
          <p:nvPr/>
        </p:nvCxnSpPr>
        <p:spPr bwMode="auto">
          <a:xfrm>
            <a:off x="4029081" y="1593848"/>
            <a:ext cx="4010025" cy="492125"/>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4" name="Straight Arrow Connector 39">
            <a:extLst>
              <a:ext uri="{FF2B5EF4-FFF2-40B4-BE49-F238E27FC236}">
                <a16:creationId xmlns:a16="http://schemas.microsoft.com/office/drawing/2014/main" id="{A56D80FA-82BA-4CC8-BC76-EFA34040BED2}"/>
              </a:ext>
            </a:extLst>
          </p:cNvPr>
          <p:cNvCxnSpPr>
            <a:cxnSpLocks noChangeShapeType="1"/>
          </p:cNvCxnSpPr>
          <p:nvPr/>
        </p:nvCxnSpPr>
        <p:spPr bwMode="auto">
          <a:xfrm>
            <a:off x="3096433" y="1985087"/>
            <a:ext cx="2373" cy="3925173"/>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TextBox 40">
            <a:extLst>
              <a:ext uri="{FF2B5EF4-FFF2-40B4-BE49-F238E27FC236}">
                <a16:creationId xmlns:a16="http://schemas.microsoft.com/office/drawing/2014/main" id="{D485C7F8-C9DE-4612-8946-183BCB907C79}"/>
              </a:ext>
            </a:extLst>
          </p:cNvPr>
          <p:cNvSpPr txBox="1">
            <a:spLocks noChangeArrowheads="1"/>
          </p:cNvSpPr>
          <p:nvPr/>
        </p:nvSpPr>
        <p:spPr bwMode="auto">
          <a:xfrm>
            <a:off x="2743206" y="5915023"/>
            <a:ext cx="3643313" cy="374571"/>
          </a:xfrm>
          <a:prstGeom prst="roundRect">
            <a:avLst/>
          </a:prstGeom>
          <a:solidFill>
            <a:srgbClr val="C00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char</a:t>
            </a:r>
            <a:endParaRPr lang="en-US">
              <a:solidFill>
                <a:schemeClr val="bg1"/>
              </a:solidFill>
              <a:latin typeface="+mn-lt"/>
            </a:endParaRPr>
          </a:p>
        </p:txBody>
      </p:sp>
      <p:sp>
        <p:nvSpPr>
          <p:cNvPr id="26" name="TextBox 41">
            <a:extLst>
              <a:ext uri="{FF2B5EF4-FFF2-40B4-BE49-F238E27FC236}">
                <a16:creationId xmlns:a16="http://schemas.microsoft.com/office/drawing/2014/main" id="{4F659846-3AC0-4F50-B461-EE1F8B950B2F}"/>
              </a:ext>
            </a:extLst>
          </p:cNvPr>
          <p:cNvSpPr txBox="1">
            <a:spLocks noChangeArrowheads="1"/>
          </p:cNvSpPr>
          <p:nvPr/>
        </p:nvSpPr>
        <p:spPr bwMode="auto">
          <a:xfrm>
            <a:off x="6529394" y="5910260"/>
            <a:ext cx="3643312" cy="374571"/>
          </a:xfrm>
          <a:prstGeom prst="roundRect">
            <a:avLst/>
          </a:prstGeom>
          <a:solidFill>
            <a:srgbClr val="C00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block</a:t>
            </a:r>
            <a:endParaRPr lang="en-US">
              <a:solidFill>
                <a:schemeClr val="bg1"/>
              </a:solidFill>
              <a:latin typeface="+mn-lt"/>
            </a:endParaRPr>
          </a:p>
        </p:txBody>
      </p:sp>
      <p:sp>
        <p:nvSpPr>
          <p:cNvPr id="27" name="Freeform 50">
            <a:extLst>
              <a:ext uri="{FF2B5EF4-FFF2-40B4-BE49-F238E27FC236}">
                <a16:creationId xmlns:a16="http://schemas.microsoft.com/office/drawing/2014/main" id="{A514DB03-1D9C-44CB-9C48-48BCB2E41EA0}"/>
              </a:ext>
            </a:extLst>
          </p:cNvPr>
          <p:cNvSpPr>
            <a:spLocks noChangeArrowheads="1"/>
          </p:cNvSpPr>
          <p:nvPr/>
        </p:nvSpPr>
        <p:spPr bwMode="auto">
          <a:xfrm>
            <a:off x="4029081" y="1662110"/>
            <a:ext cx="3476625" cy="4248150"/>
          </a:xfrm>
          <a:custGeom>
            <a:avLst/>
            <a:gdLst>
              <a:gd name="T0" fmla="*/ 0 w 3476625"/>
              <a:gd name="T1" fmla="*/ 247650 h 4248150"/>
              <a:gd name="T2" fmla="*/ 1971682 w 3476625"/>
              <a:gd name="T3" fmla="*/ 666750 h 4248150"/>
              <a:gd name="T4" fmla="*/ 3476625 w 3476625"/>
              <a:gd name="T5" fmla="*/ 4248150 h 4248150"/>
              <a:gd name="T6" fmla="*/ 0 60000 65536"/>
              <a:gd name="T7" fmla="*/ 0 60000 65536"/>
              <a:gd name="T8" fmla="*/ 0 60000 65536"/>
              <a:gd name="T9" fmla="*/ 0 w 3476625"/>
              <a:gd name="T10" fmla="*/ 0 h 4248150"/>
              <a:gd name="T11" fmla="*/ 3476625 w 3476625"/>
              <a:gd name="T12" fmla="*/ 4248150 h 4248150"/>
            </a:gdLst>
            <a:ahLst/>
            <a:cxnLst>
              <a:cxn ang="T6">
                <a:pos x="T0" y="T1"/>
              </a:cxn>
              <a:cxn ang="T7">
                <a:pos x="T2" y="T3"/>
              </a:cxn>
              <a:cxn ang="T8">
                <a:pos x="T4" y="T5"/>
              </a:cxn>
            </a:cxnLst>
            <a:rect l="T9" t="T10" r="T11" b="T12"/>
            <a:pathLst>
              <a:path w="3476625" h="4248150">
                <a:moveTo>
                  <a:pt x="0" y="247650"/>
                </a:moveTo>
                <a:cubicBezTo>
                  <a:pt x="696119" y="123825"/>
                  <a:pt x="1392238" y="0"/>
                  <a:pt x="1971675" y="666750"/>
                </a:cubicBezTo>
                <a:cubicBezTo>
                  <a:pt x="2551113" y="1333500"/>
                  <a:pt x="3224213" y="3656013"/>
                  <a:pt x="3476625" y="4248150"/>
                </a:cubicBezTo>
              </a:path>
            </a:pathLst>
          </a:cu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it-IT">
              <a:solidFill>
                <a:schemeClr val="bg1"/>
              </a:solidFill>
            </a:endParaRPr>
          </a:p>
        </p:txBody>
      </p:sp>
      <p:cxnSp>
        <p:nvCxnSpPr>
          <p:cNvPr id="28" name="Straight Arrow Connector 52">
            <a:extLst>
              <a:ext uri="{FF2B5EF4-FFF2-40B4-BE49-F238E27FC236}">
                <a16:creationId xmlns:a16="http://schemas.microsoft.com/office/drawing/2014/main" id="{708FFD44-EA35-4FA6-A55D-F7A7FAA54426}"/>
              </a:ext>
            </a:extLst>
          </p:cNvPr>
          <p:cNvCxnSpPr>
            <a:cxnSpLocks noChangeShapeType="1"/>
          </p:cNvCxnSpPr>
          <p:nvPr/>
        </p:nvCxnSpPr>
        <p:spPr bwMode="auto">
          <a:xfrm rot="10800000" flipV="1">
            <a:off x="5883281" y="2357435"/>
            <a:ext cx="2155825" cy="673100"/>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9" name="Straight Arrow Connector 54">
            <a:extLst>
              <a:ext uri="{FF2B5EF4-FFF2-40B4-BE49-F238E27FC236}">
                <a16:creationId xmlns:a16="http://schemas.microsoft.com/office/drawing/2014/main" id="{AE745BA8-6201-4F97-97E9-2C4940894C49}"/>
              </a:ext>
            </a:extLst>
          </p:cNvPr>
          <p:cNvCxnSpPr>
            <a:cxnSpLocks noChangeShapeType="1"/>
          </p:cNvCxnSpPr>
          <p:nvPr/>
        </p:nvCxnSpPr>
        <p:spPr bwMode="auto">
          <a:xfrm>
            <a:off x="5883281" y="4030660"/>
            <a:ext cx="1646238" cy="666750"/>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0" name="Straight Arrow Connector 56">
            <a:extLst>
              <a:ext uri="{FF2B5EF4-FFF2-40B4-BE49-F238E27FC236}">
                <a16:creationId xmlns:a16="http://schemas.microsoft.com/office/drawing/2014/main" id="{DCA9E4C9-FCB2-429F-8064-3D46B3ADCCFD}"/>
              </a:ext>
            </a:extLst>
          </p:cNvPr>
          <p:cNvCxnSpPr>
            <a:cxnSpLocks noChangeShapeType="1"/>
          </p:cNvCxnSpPr>
          <p:nvPr/>
        </p:nvCxnSpPr>
        <p:spPr bwMode="auto">
          <a:xfrm rot="5400000">
            <a:off x="8769356" y="3827460"/>
            <a:ext cx="379413" cy="436563"/>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Straight Arrow Connector 60">
            <a:extLst>
              <a:ext uri="{FF2B5EF4-FFF2-40B4-BE49-F238E27FC236}">
                <a16:creationId xmlns:a16="http://schemas.microsoft.com/office/drawing/2014/main" id="{8E7496E5-50F2-4DE9-835C-42C6A2B8337D}"/>
              </a:ext>
            </a:extLst>
          </p:cNvPr>
          <p:cNvCxnSpPr>
            <a:cxnSpLocks noChangeShapeType="1"/>
          </p:cNvCxnSpPr>
          <p:nvPr/>
        </p:nvCxnSpPr>
        <p:spPr bwMode="auto">
          <a:xfrm>
            <a:off x="8434392" y="5257004"/>
            <a:ext cx="0" cy="679702"/>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81167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05618" y="1385887"/>
            <a:ext cx="11180763" cy="4086225"/>
          </a:xfrm>
        </p:spPr>
        <p:txBody>
          <a:bodyPr wrap="square" numCol="1" anchor="t" anchorCtr="0" compatLnSpc="1">
            <a:prstTxWarp prst="textNoShape">
              <a:avLst/>
            </a:prstTxWarp>
          </a:bodyPr>
          <a:lstStyle/>
          <a:p>
            <a:r>
              <a:rPr lang="en-US" dirty="0">
                <a:solidFill>
                  <a:srgbClr val="128CAB"/>
                </a:solidFill>
              </a:rPr>
              <a:t>System call interface</a:t>
            </a:r>
            <a:r>
              <a:rPr lang="en-US" dirty="0"/>
              <a:t>: it provides Virtual File System services to the user space</a:t>
            </a:r>
          </a:p>
          <a:p>
            <a:r>
              <a:rPr lang="en-US" dirty="0">
                <a:solidFill>
                  <a:srgbClr val="128CAB"/>
                </a:solidFill>
              </a:rPr>
              <a:t>Logical file system</a:t>
            </a:r>
            <a:r>
              <a:rPr lang="en-US" dirty="0"/>
              <a:t>: it provides a logical structure for the information stored in a storage medium.</a:t>
            </a:r>
            <a:endParaRPr lang="en-US" dirty="0">
              <a:ea typeface="ＭＳ Ｐゴシック" panose="020B0600070205080204" pitchFamily="34" charset="-128"/>
            </a:endParaRPr>
          </a:p>
          <a:p>
            <a:pPr lvl="1"/>
            <a:r>
              <a:rPr lang="en-US" dirty="0"/>
              <a:t>Several logical file systems are supported (e.g. </a:t>
            </a:r>
            <a:r>
              <a:rPr lang="en-US" dirty="0" err="1"/>
              <a:t>ext2</a:t>
            </a:r>
            <a:r>
              <a:rPr lang="en-US" dirty="0"/>
              <a:t>, fat).</a:t>
            </a:r>
          </a:p>
          <a:p>
            <a:pPr lvl="1"/>
            <a:r>
              <a:rPr lang="en-US" dirty="0"/>
              <a:t>All files appear the same to the user.</a:t>
            </a:r>
          </a:p>
          <a:p>
            <a:pPr lvl="1"/>
            <a:r>
              <a:rPr lang="en-US" dirty="0"/>
              <a:t>The </a:t>
            </a:r>
            <a:r>
              <a:rPr lang="en-US" dirty="0" err="1"/>
              <a:t>i</a:t>
            </a:r>
            <a:r>
              <a:rPr lang="en-US" dirty="0"/>
              <a:t>-node is used to hide logical file system details.</a:t>
            </a:r>
          </a:p>
          <a:p>
            <a:pPr lvl="1"/>
            <a:r>
              <a:rPr lang="en-US" dirty="0"/>
              <a:t>For each file, the corresponding logical file system type is stored in the </a:t>
            </a:r>
            <a:r>
              <a:rPr lang="en-US" dirty="0" err="1"/>
              <a:t>i</a:t>
            </a:r>
            <a:r>
              <a:rPr lang="en-US" dirty="0"/>
              <a:t>-node.</a:t>
            </a:r>
          </a:p>
          <a:p>
            <a:pPr lvl="1"/>
            <a:r>
              <a:rPr lang="en-US" dirty="0"/>
              <a:t>Depending on the information in the </a:t>
            </a:r>
            <a:r>
              <a:rPr lang="en-US" dirty="0" err="1"/>
              <a:t>i</a:t>
            </a:r>
            <a:r>
              <a:rPr lang="en-US" dirty="0"/>
              <a:t>-node, the proper operations are activated when reading/writing a file in a given logical file system.</a:t>
            </a:r>
            <a:endParaRPr lang="en-US" altLang="en-US" dirty="0">
              <a:ea typeface="ＭＳ Ｐゴシック" panose="020B0600070205080204" pitchFamily="34" charset="-128"/>
            </a:endParaRPr>
          </a:p>
          <a:p>
            <a:r>
              <a:rPr lang="en-US" dirty="0">
                <a:solidFill>
                  <a:srgbClr val="128CAB"/>
                </a:solidFill>
              </a:rPr>
              <a:t>Buffer cache</a:t>
            </a:r>
            <a:r>
              <a:rPr lang="en-US" dirty="0"/>
              <a:t>: it provides data caching mechanisms to improve performance of storage media access operations.</a:t>
            </a:r>
          </a:p>
          <a:p>
            <a:r>
              <a:rPr lang="en-US" dirty="0">
                <a:solidFill>
                  <a:srgbClr val="128CAB"/>
                </a:solidFill>
              </a:rPr>
              <a:t>Binary executable</a:t>
            </a:r>
            <a:r>
              <a:rPr lang="en-US" dirty="0"/>
              <a:t>: it supports different types of executable files transparently to the user.</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32980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28CAB"/>
                </a:solidFill>
              </a:rPr>
              <a:t>Device drivers</a:t>
            </a:r>
            <a:r>
              <a:rPr lang="en-US" dirty="0"/>
              <a:t> provide a uniform interface to access hardware devices:</a:t>
            </a:r>
            <a:endParaRPr lang="en-US" altLang="en-US" dirty="0">
              <a:ea typeface="ＭＳ Ｐゴシック" panose="020B0600070205080204" pitchFamily="34" charset="-128"/>
            </a:endParaRPr>
          </a:p>
          <a:p>
            <a:pPr lvl="1"/>
            <a:r>
              <a:rPr lang="en-US" dirty="0">
                <a:solidFill>
                  <a:srgbClr val="128CAB"/>
                </a:solidFill>
              </a:rPr>
              <a:t>Character-based devices</a:t>
            </a:r>
            <a:r>
              <a:rPr lang="en-US" dirty="0"/>
              <a:t> are hardware devices accessed sequentially (e.g. serial port).</a:t>
            </a:r>
          </a:p>
          <a:p>
            <a:pPr lvl="1"/>
            <a:r>
              <a:rPr lang="en-US" dirty="0">
                <a:solidFill>
                  <a:srgbClr val="128CAB"/>
                </a:solidFill>
              </a:rPr>
              <a:t>Block-based devices</a:t>
            </a:r>
            <a:r>
              <a:rPr lang="en-US" dirty="0"/>
              <a:t> are devices that are accessed randomly and whose data is read/written in blocks (e.g. hard disk unit).</a:t>
            </a:r>
            <a:endParaRPr lang="en-US" altLang="en-US" dirty="0">
              <a:ea typeface="ＭＳ Ｐゴシック" panose="020B0600070205080204" pitchFamily="34" charset="-128"/>
            </a:endParaRPr>
          </a:p>
          <a:p>
            <a:r>
              <a:rPr lang="en-US" dirty="0"/>
              <a:t>Device drivers use the </a:t>
            </a:r>
            <a:r>
              <a:rPr lang="en-US" dirty="0">
                <a:solidFill>
                  <a:srgbClr val="128CAB"/>
                </a:solidFill>
              </a:rPr>
              <a:t>file interface abstraction</a:t>
            </a:r>
            <a:r>
              <a:rPr lang="en-US" dirty="0"/>
              <a:t>:</a:t>
            </a:r>
            <a:endParaRPr lang="en-US" altLang="en-US" dirty="0">
              <a:ea typeface="ＭＳ Ｐゴシック" panose="020B0600070205080204" pitchFamily="34" charset="-128"/>
            </a:endParaRPr>
          </a:p>
          <a:p>
            <a:pPr lvl="1"/>
            <a:r>
              <a:rPr lang="en-US" dirty="0"/>
              <a:t>Each device can be accessed as a file in the file system through a special file, the </a:t>
            </a:r>
            <a:r>
              <a:rPr lang="en-US" dirty="0">
                <a:solidFill>
                  <a:srgbClr val="128CAB"/>
                </a:solidFill>
              </a:rPr>
              <a:t>device file</a:t>
            </a:r>
            <a:r>
              <a:rPr lang="en-US" dirty="0"/>
              <a:t>, associated with it. </a:t>
            </a:r>
          </a:p>
          <a:p>
            <a:pPr lvl="1"/>
            <a:r>
              <a:rPr lang="en-US" dirty="0"/>
              <a:t>A new device driver is a new implementing of the hardware-specific code to customize the file interface abstraction (more about this later).</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377315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Inter-process Communication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It provides mechanisms to processes for allowing:</a:t>
            </a:r>
            <a:endParaRPr lang="en-US" altLang="en-US" dirty="0">
              <a:ea typeface="ＭＳ Ｐゴシック" panose="020B0600070205080204" pitchFamily="34" charset="-128"/>
            </a:endParaRPr>
          </a:p>
          <a:p>
            <a:pPr lvl="1"/>
            <a:r>
              <a:rPr lang="en-US" dirty="0"/>
              <a:t>Resource sharing</a:t>
            </a:r>
          </a:p>
          <a:p>
            <a:pPr lvl="1"/>
            <a:r>
              <a:rPr lang="en-US" dirty="0"/>
              <a:t>Synchronization</a:t>
            </a:r>
          </a:p>
          <a:p>
            <a:pPr lvl="1"/>
            <a:r>
              <a:rPr lang="en-US" dirty="0"/>
              <a:t>Data exchange</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4C3B4A9A-9CA0-4B35-A2CA-E20A1BE2AEE1}"/>
              </a:ext>
            </a:extLst>
          </p:cNvPr>
          <p:cNvSpPr txBox="1">
            <a:spLocks noChangeArrowheads="1"/>
          </p:cNvSpPr>
          <p:nvPr/>
        </p:nvSpPr>
        <p:spPr bwMode="auto">
          <a:xfrm>
            <a:off x="10319998" y="3217469"/>
            <a:ext cx="1632694" cy="646331"/>
          </a:xfrm>
          <a:prstGeom prst="roundRect">
            <a:avLst>
              <a:gd name="adj" fmla="val 10035"/>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64B40E56-DB69-4EE3-8118-0FC3CBA61039}"/>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1B4C0F2F-2D98-45BC-966D-CCDDB7DB2278}"/>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1F5649EF-F2BA-41B8-BA94-27D7F7ADF5C0}"/>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14677A3C-3CBE-4BC0-832A-C2A194A9A25C}"/>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C3509605-614B-4C79-9431-19DC60911832}"/>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15BD429E-D0E1-49B3-B9BC-AB26BD75CE52}"/>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03069B35-EDDD-41EE-85F2-2EFF821560DF}"/>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EF1C3481-13BE-446B-ADA9-E8C3A5150CCB}"/>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2D9AD448-57ED-4300-B882-34735C4DE7D8}"/>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3F186789-6592-46E6-A1C6-798D1D0185B5}"/>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A8B64517-2F7B-4F7E-938C-0C1EE474F011}"/>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16E19B1F-6374-40A3-8D41-BC38F3309A9A}"/>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2C282AE4-4567-4616-9A50-5777159141CA}"/>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F630926B-32FF-443D-9535-B50A230445D2}"/>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E73D0A17-6383-48CC-A396-76BC044B9874}"/>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D414CAC2-B06A-4370-BB98-886600B80B6B}"/>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E631AD0E-3B4A-4385-A515-D602884CD898}"/>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411AE1D-F2BB-4EB5-9511-7D3007645405}"/>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9FB68D5-9527-4C25-BB60-4F6207244681}"/>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4D2B752-1481-4370-BADF-161B544C5DC3}"/>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76927587-3D7C-49A0-A001-8CCE1EB000F8}"/>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0A096306-6991-4A06-A9DB-128706C8ADBC}"/>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B0912FBA-A232-4958-9EA7-78D2B08E4514}"/>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29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Linux architecture</a:t>
            </a:r>
          </a:p>
          <a:p>
            <a:r>
              <a:rPr lang="en-US" dirty="0"/>
              <a:t>Device trees</a:t>
            </a:r>
          </a:p>
          <a:p>
            <a:r>
              <a:rPr lang="en-US" dirty="0"/>
              <a:t>The U-BOOT bootloader</a:t>
            </a:r>
          </a:p>
        </p:txBody>
      </p:sp>
    </p:spTree>
    <p:extLst>
      <p:ext uri="{BB962C8B-B14F-4D97-AF65-F5344CB8AC3E}">
        <p14:creationId xmlns:p14="http://schemas.microsoft.com/office/powerpoint/2010/main" val="164162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Inter-process Communication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137153" cy="4086225"/>
          </a:xfrm>
        </p:spPr>
        <p:txBody>
          <a:bodyPr wrap="square" numCol="1" anchor="t" anchorCtr="0" compatLnSpc="1">
            <a:prstTxWarp prst="textNoShape">
              <a:avLst/>
            </a:prstTxWarp>
          </a:bodyPr>
          <a:lstStyle/>
          <a:p>
            <a:r>
              <a:rPr lang="en-US" dirty="0">
                <a:solidFill>
                  <a:srgbClr val="128CAB"/>
                </a:solidFill>
              </a:rPr>
              <a:t>System call interface</a:t>
            </a:r>
            <a:r>
              <a:rPr lang="en-US" dirty="0"/>
              <a:t>: it provides inter-process communication (IPC) services to the user space</a:t>
            </a:r>
          </a:p>
          <a:p>
            <a:r>
              <a:rPr lang="en-US" dirty="0"/>
              <a:t>The following </a:t>
            </a:r>
            <a:r>
              <a:rPr lang="en-US" dirty="0" err="1"/>
              <a:t>IPCs</a:t>
            </a:r>
            <a:r>
              <a:rPr lang="en-US" dirty="0"/>
              <a:t> are supported:</a:t>
            </a:r>
            <a:endParaRPr lang="en-US" altLang="en-US" dirty="0">
              <a:ea typeface="ＭＳ Ｐゴシック" panose="020B0600070205080204" pitchFamily="34" charset="-128"/>
            </a:endParaRPr>
          </a:p>
          <a:p>
            <a:pPr lvl="1"/>
            <a:r>
              <a:rPr lang="en-US" dirty="0"/>
              <a:t>Pipes</a:t>
            </a:r>
          </a:p>
          <a:p>
            <a:pPr lvl="1"/>
            <a:r>
              <a:rPr lang="en-US" dirty="0"/>
              <a:t>Message queues</a:t>
            </a:r>
          </a:p>
          <a:p>
            <a:pPr lvl="1"/>
            <a:r>
              <a:rPr lang="en-US" dirty="0"/>
              <a:t>Shared memory</a:t>
            </a:r>
          </a:p>
          <a:p>
            <a:pPr lvl="1"/>
            <a:r>
              <a:rPr lang="en-US" dirty="0"/>
              <a:t>Semaphores</a:t>
            </a:r>
          </a:p>
          <a:p>
            <a:pPr lvl="1"/>
            <a:r>
              <a:rPr lang="en-US" dirty="0"/>
              <a:t>Domain sockets</a:t>
            </a:r>
          </a:p>
          <a:p>
            <a:pPr lvl="1"/>
            <a:r>
              <a:rPr lang="en-US" dirty="0"/>
              <a:t>Wait queues</a:t>
            </a:r>
          </a:p>
          <a:p>
            <a:pPr lvl="1"/>
            <a:r>
              <a:rPr lang="en-US" dirty="0"/>
              <a:t>Signals</a:t>
            </a:r>
            <a:endParaRPr lang="en-US" altLang="en-US" dirty="0">
              <a:ea typeface="ＭＳ Ｐゴシック" panose="020B0600070205080204" pitchFamily="34" charset="-128"/>
            </a:endParaRPr>
          </a:p>
        </p:txBody>
      </p:sp>
      <p:cxnSp>
        <p:nvCxnSpPr>
          <p:cNvPr id="5" name="Straight Arrow Connector 45">
            <a:extLst>
              <a:ext uri="{FF2B5EF4-FFF2-40B4-BE49-F238E27FC236}">
                <a16:creationId xmlns:a16="http://schemas.microsoft.com/office/drawing/2014/main" id="{151A1BA8-AD71-433C-A7C5-A5EA9A2ABDBC}"/>
              </a:ext>
            </a:extLst>
          </p:cNvPr>
          <p:cNvCxnSpPr>
            <a:cxnSpLocks noChangeShapeType="1"/>
          </p:cNvCxnSpPr>
          <p:nvPr/>
        </p:nvCxnSpPr>
        <p:spPr bwMode="auto">
          <a:xfrm>
            <a:off x="7029450" y="5545934"/>
            <a:ext cx="900112" cy="1587"/>
          </a:xfrm>
          <a:prstGeom prst="straightConnector1">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6BFBE53E-A952-431F-90A1-825F4FBF28E9}"/>
              </a:ext>
            </a:extLst>
          </p:cNvPr>
          <p:cNvSpPr txBox="1">
            <a:spLocks noChangeArrowheads="1"/>
          </p:cNvSpPr>
          <p:nvPr/>
        </p:nvSpPr>
        <p:spPr bwMode="auto">
          <a:xfrm>
            <a:off x="5729290" y="1437484"/>
            <a:ext cx="1500188" cy="671334"/>
          </a:xfrm>
          <a:prstGeom prst="roundRect">
            <a:avLst>
              <a:gd name="adj" fmla="val 6677"/>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ea typeface="Courier" charset="0"/>
                <a:cs typeface="Courier" charset="0"/>
              </a:rPr>
              <a:t>System-Call interface</a:t>
            </a:r>
          </a:p>
        </p:txBody>
      </p:sp>
      <p:sp>
        <p:nvSpPr>
          <p:cNvPr id="7" name="TextBox 6">
            <a:extLst>
              <a:ext uri="{FF2B5EF4-FFF2-40B4-BE49-F238E27FC236}">
                <a16:creationId xmlns:a16="http://schemas.microsoft.com/office/drawing/2014/main" id="{8949DEB1-2F65-4BE8-9439-FCE567B67387}"/>
              </a:ext>
            </a:extLst>
          </p:cNvPr>
          <p:cNvSpPr txBox="1">
            <a:spLocks noChangeArrowheads="1"/>
          </p:cNvSpPr>
          <p:nvPr/>
        </p:nvSpPr>
        <p:spPr bwMode="auto">
          <a:xfrm>
            <a:off x="9529762" y="1440659"/>
            <a:ext cx="1643063" cy="967978"/>
          </a:xfrm>
          <a:prstGeom prst="roundRect">
            <a:avLst>
              <a:gd name="adj" fmla="val 8275"/>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solidFill>
                  <a:schemeClr val="bg1"/>
                </a:solidFill>
                <a:latin typeface="+mn-lt"/>
                <a:ea typeface="Courier" charset="0"/>
                <a:cs typeface="Courier" charset="0"/>
              </a:rPr>
              <a:t>File IPC</a:t>
            </a:r>
          </a:p>
          <a:p>
            <a:pPr eaLnBrk="1" hangingPunct="1"/>
            <a:endParaRPr lang="en-US" sz="1800" dirty="0">
              <a:solidFill>
                <a:schemeClr val="bg1"/>
              </a:solidFill>
              <a:latin typeface="+mn-lt"/>
              <a:ea typeface="Courier" charset="0"/>
              <a:cs typeface="Courier" charset="0"/>
            </a:endParaRPr>
          </a:p>
          <a:p>
            <a:pPr eaLnBrk="1" hangingPunct="1"/>
            <a:endParaRPr lang="en-US" sz="1800" dirty="0">
              <a:solidFill>
                <a:schemeClr val="bg1"/>
              </a:solidFill>
              <a:latin typeface="+mn-lt"/>
              <a:ea typeface="Courier" charset="0"/>
              <a:cs typeface="Courier" charset="0"/>
            </a:endParaRPr>
          </a:p>
        </p:txBody>
      </p:sp>
      <p:sp>
        <p:nvSpPr>
          <p:cNvPr id="8" name="TextBox 22">
            <a:extLst>
              <a:ext uri="{FF2B5EF4-FFF2-40B4-BE49-F238E27FC236}">
                <a16:creationId xmlns:a16="http://schemas.microsoft.com/office/drawing/2014/main" id="{775D8DFF-3415-43A5-99EE-19895CD23EE2}"/>
              </a:ext>
            </a:extLst>
          </p:cNvPr>
          <p:cNvSpPr txBox="1">
            <a:spLocks noChangeArrowheads="1"/>
          </p:cNvSpPr>
          <p:nvPr/>
        </p:nvSpPr>
        <p:spPr bwMode="auto">
          <a:xfrm>
            <a:off x="10101262" y="1913734"/>
            <a:ext cx="646523"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dirty="0">
                <a:solidFill>
                  <a:schemeClr val="bg1"/>
                </a:solidFill>
                <a:latin typeface="+mn-lt"/>
                <a:ea typeface="Courier" charset="0"/>
                <a:cs typeface="Courier" charset="0"/>
              </a:rPr>
              <a:t>pipes</a:t>
            </a:r>
          </a:p>
        </p:txBody>
      </p:sp>
      <p:sp>
        <p:nvSpPr>
          <p:cNvPr id="9" name="TextBox 5">
            <a:extLst>
              <a:ext uri="{FF2B5EF4-FFF2-40B4-BE49-F238E27FC236}">
                <a16:creationId xmlns:a16="http://schemas.microsoft.com/office/drawing/2014/main" id="{0F189861-6A3D-4086-A6C5-4BE4F5E5B348}"/>
              </a:ext>
            </a:extLst>
          </p:cNvPr>
          <p:cNvSpPr txBox="1">
            <a:spLocks noChangeArrowheads="1"/>
          </p:cNvSpPr>
          <p:nvPr/>
        </p:nvSpPr>
        <p:spPr bwMode="auto">
          <a:xfrm>
            <a:off x="7570787" y="2869409"/>
            <a:ext cx="3602038" cy="1505903"/>
          </a:xfrm>
          <a:prstGeom prst="roundRect">
            <a:avLst>
              <a:gd name="adj" fmla="val 3555"/>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solidFill>
                  <a:schemeClr val="bg1"/>
                </a:solidFill>
                <a:latin typeface="+mn-lt"/>
                <a:ea typeface="Courier" charset="0"/>
                <a:cs typeface="Courier" charset="0"/>
              </a:rPr>
              <a:t>System V IPC</a:t>
            </a:r>
          </a:p>
          <a:p>
            <a:pPr algn="l" eaLnBrk="1" hangingPunct="1"/>
            <a:endParaRPr lang="en-US" sz="1800" dirty="0">
              <a:solidFill>
                <a:schemeClr val="bg1"/>
              </a:solidFill>
              <a:latin typeface="+mn-lt"/>
              <a:ea typeface="Courier" charset="0"/>
              <a:cs typeface="Courier" charset="0"/>
            </a:endParaRPr>
          </a:p>
          <a:p>
            <a:pPr algn="l" eaLnBrk="1" hangingPunct="1"/>
            <a:endParaRPr lang="en-US" sz="1800" dirty="0">
              <a:solidFill>
                <a:schemeClr val="bg1"/>
              </a:solidFill>
              <a:latin typeface="+mn-lt"/>
              <a:ea typeface="Courier" charset="0"/>
              <a:cs typeface="Courier" charset="0"/>
            </a:endParaRPr>
          </a:p>
          <a:p>
            <a:pPr eaLnBrk="1" hangingPunct="1"/>
            <a:endParaRPr lang="en-US" sz="1800" dirty="0">
              <a:solidFill>
                <a:schemeClr val="bg1"/>
              </a:solidFill>
              <a:latin typeface="+mn-lt"/>
              <a:ea typeface="Courier" charset="0"/>
              <a:cs typeface="Courier" charset="0"/>
            </a:endParaRPr>
          </a:p>
          <a:p>
            <a:pPr eaLnBrk="1" hangingPunct="1"/>
            <a:endParaRPr lang="en-US" sz="1800" dirty="0">
              <a:solidFill>
                <a:schemeClr val="bg1"/>
              </a:solidFill>
              <a:latin typeface="+mn-lt"/>
              <a:ea typeface="Courier" charset="0"/>
              <a:cs typeface="Courier" charset="0"/>
            </a:endParaRPr>
          </a:p>
        </p:txBody>
      </p:sp>
      <p:sp>
        <p:nvSpPr>
          <p:cNvPr id="10" name="TextBox 24">
            <a:extLst>
              <a:ext uri="{FF2B5EF4-FFF2-40B4-BE49-F238E27FC236}">
                <a16:creationId xmlns:a16="http://schemas.microsoft.com/office/drawing/2014/main" id="{7EC0CB48-4310-4EED-B9BF-BD8D467658D9}"/>
              </a:ext>
            </a:extLst>
          </p:cNvPr>
          <p:cNvSpPr txBox="1">
            <a:spLocks noChangeArrowheads="1"/>
          </p:cNvSpPr>
          <p:nvPr/>
        </p:nvSpPr>
        <p:spPr bwMode="auto">
          <a:xfrm>
            <a:off x="7672387" y="3298034"/>
            <a:ext cx="1619250"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dirty="0">
                <a:solidFill>
                  <a:schemeClr val="bg1"/>
                </a:solidFill>
                <a:latin typeface="+mn-lt"/>
                <a:ea typeface="Courier" charset="0"/>
                <a:cs typeface="Courier" charset="0"/>
              </a:rPr>
              <a:t>Message queue</a:t>
            </a:r>
          </a:p>
        </p:txBody>
      </p:sp>
      <p:sp>
        <p:nvSpPr>
          <p:cNvPr id="11" name="TextBox 25">
            <a:extLst>
              <a:ext uri="{FF2B5EF4-FFF2-40B4-BE49-F238E27FC236}">
                <a16:creationId xmlns:a16="http://schemas.microsoft.com/office/drawing/2014/main" id="{E9590995-6B4C-491B-B98A-D22AF9C553B9}"/>
              </a:ext>
            </a:extLst>
          </p:cNvPr>
          <p:cNvSpPr txBox="1">
            <a:spLocks noChangeArrowheads="1"/>
          </p:cNvSpPr>
          <p:nvPr/>
        </p:nvSpPr>
        <p:spPr bwMode="auto">
          <a:xfrm>
            <a:off x="7672387" y="3731421"/>
            <a:ext cx="1543093"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ea typeface="Courier" charset="0"/>
                <a:cs typeface="Courier" charset="0"/>
              </a:rPr>
              <a:t>Shared memory</a:t>
            </a:r>
          </a:p>
        </p:txBody>
      </p:sp>
      <p:sp>
        <p:nvSpPr>
          <p:cNvPr id="12" name="TextBox 26">
            <a:extLst>
              <a:ext uri="{FF2B5EF4-FFF2-40B4-BE49-F238E27FC236}">
                <a16:creationId xmlns:a16="http://schemas.microsoft.com/office/drawing/2014/main" id="{FB929D0F-BB5E-428F-9A82-74C01D03C5EE}"/>
              </a:ext>
            </a:extLst>
          </p:cNvPr>
          <p:cNvSpPr txBox="1">
            <a:spLocks noChangeArrowheads="1"/>
          </p:cNvSpPr>
          <p:nvPr/>
        </p:nvSpPr>
        <p:spPr bwMode="auto">
          <a:xfrm>
            <a:off x="9386887" y="3731421"/>
            <a:ext cx="1619250"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dirty="0">
                <a:solidFill>
                  <a:schemeClr val="bg1"/>
                </a:solidFill>
                <a:latin typeface="+mn-lt"/>
                <a:ea typeface="Courier" charset="0"/>
                <a:cs typeface="Courier" charset="0"/>
              </a:rPr>
              <a:t>Semaphores</a:t>
            </a:r>
          </a:p>
        </p:txBody>
      </p:sp>
      <p:sp>
        <p:nvSpPr>
          <p:cNvPr id="13" name="TextBox 5">
            <a:extLst>
              <a:ext uri="{FF2B5EF4-FFF2-40B4-BE49-F238E27FC236}">
                <a16:creationId xmlns:a16="http://schemas.microsoft.com/office/drawing/2014/main" id="{12E010F2-64B5-4C96-A7FE-A16A65C6E2BD}"/>
              </a:ext>
            </a:extLst>
          </p:cNvPr>
          <p:cNvSpPr txBox="1">
            <a:spLocks noChangeArrowheads="1"/>
          </p:cNvSpPr>
          <p:nvPr/>
        </p:nvSpPr>
        <p:spPr bwMode="auto">
          <a:xfrm>
            <a:off x="7929562" y="5083971"/>
            <a:ext cx="2871788" cy="959048"/>
          </a:xfrm>
          <a:prstGeom prst="roundRect">
            <a:avLst>
              <a:gd name="adj" fmla="val 6877"/>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solidFill>
                  <a:schemeClr val="bg1"/>
                </a:solidFill>
                <a:latin typeface="+mn-lt"/>
                <a:ea typeface="Courier" charset="0"/>
                <a:cs typeface="Courier" charset="0"/>
              </a:rPr>
              <a:t>Kernel IPC</a:t>
            </a:r>
          </a:p>
          <a:p>
            <a:pPr eaLnBrk="1" hangingPunct="1"/>
            <a:endParaRPr lang="en-US" sz="1800" dirty="0">
              <a:solidFill>
                <a:schemeClr val="bg1"/>
              </a:solidFill>
              <a:latin typeface="+mn-lt"/>
              <a:ea typeface="Courier" charset="0"/>
              <a:cs typeface="Courier" charset="0"/>
            </a:endParaRPr>
          </a:p>
          <a:p>
            <a:pPr eaLnBrk="1" hangingPunct="1"/>
            <a:endParaRPr lang="en-US" sz="1800" dirty="0">
              <a:solidFill>
                <a:schemeClr val="bg1"/>
              </a:solidFill>
              <a:latin typeface="+mn-lt"/>
              <a:ea typeface="Courier" charset="0"/>
              <a:cs typeface="Courier" charset="0"/>
            </a:endParaRPr>
          </a:p>
        </p:txBody>
      </p:sp>
      <p:sp>
        <p:nvSpPr>
          <p:cNvPr id="14" name="TextBox 28">
            <a:extLst>
              <a:ext uri="{FF2B5EF4-FFF2-40B4-BE49-F238E27FC236}">
                <a16:creationId xmlns:a16="http://schemas.microsoft.com/office/drawing/2014/main" id="{23539BC3-640C-44CD-83FB-3CC347337BCA}"/>
              </a:ext>
            </a:extLst>
          </p:cNvPr>
          <p:cNvSpPr txBox="1">
            <a:spLocks noChangeArrowheads="1"/>
          </p:cNvSpPr>
          <p:nvPr/>
        </p:nvSpPr>
        <p:spPr bwMode="auto">
          <a:xfrm>
            <a:off x="8086725" y="5557046"/>
            <a:ext cx="118190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ea typeface="Courier" charset="0"/>
                <a:cs typeface="Courier" charset="0"/>
              </a:rPr>
              <a:t>Wait queue</a:t>
            </a:r>
          </a:p>
        </p:txBody>
      </p:sp>
      <p:sp>
        <p:nvSpPr>
          <p:cNvPr id="15" name="TextBox 29">
            <a:extLst>
              <a:ext uri="{FF2B5EF4-FFF2-40B4-BE49-F238E27FC236}">
                <a16:creationId xmlns:a16="http://schemas.microsoft.com/office/drawing/2014/main" id="{44F66FB2-50AD-426F-A9E3-0EF07D752C39}"/>
              </a:ext>
            </a:extLst>
          </p:cNvPr>
          <p:cNvSpPr txBox="1">
            <a:spLocks noChangeArrowheads="1"/>
          </p:cNvSpPr>
          <p:nvPr/>
        </p:nvSpPr>
        <p:spPr bwMode="auto">
          <a:xfrm>
            <a:off x="9453562" y="5557046"/>
            <a:ext cx="1204913"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ea typeface="Courier" charset="0"/>
                <a:cs typeface="Courier" charset="0"/>
              </a:rPr>
              <a:t>Signal</a:t>
            </a:r>
          </a:p>
        </p:txBody>
      </p:sp>
      <p:sp>
        <p:nvSpPr>
          <p:cNvPr id="16" name="TextBox 5">
            <a:extLst>
              <a:ext uri="{FF2B5EF4-FFF2-40B4-BE49-F238E27FC236}">
                <a16:creationId xmlns:a16="http://schemas.microsoft.com/office/drawing/2014/main" id="{8EA86BEC-1BB5-4AD7-AC73-56A8B1A26330}"/>
              </a:ext>
            </a:extLst>
          </p:cNvPr>
          <p:cNvSpPr txBox="1">
            <a:spLocks noChangeArrowheads="1"/>
          </p:cNvSpPr>
          <p:nvPr/>
        </p:nvSpPr>
        <p:spPr bwMode="auto">
          <a:xfrm>
            <a:off x="5629278" y="5083971"/>
            <a:ext cx="1785938" cy="967978"/>
          </a:xfrm>
          <a:prstGeom prst="roundRect">
            <a:avLst>
              <a:gd name="adj" fmla="val 8275"/>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solidFill>
                  <a:schemeClr val="bg1"/>
                </a:solidFill>
                <a:latin typeface="+mn-lt"/>
                <a:ea typeface="Courier" charset="0"/>
                <a:cs typeface="Courier" charset="0"/>
              </a:rPr>
              <a:t>Network</a:t>
            </a:r>
            <a:r>
              <a:rPr lang="en-US" sz="1800" dirty="0">
                <a:latin typeface="+mn-lt"/>
                <a:ea typeface="Courier" charset="0"/>
                <a:cs typeface="Courier" charset="0"/>
              </a:rPr>
              <a:t> </a:t>
            </a:r>
            <a:r>
              <a:rPr lang="en-US" sz="1800" dirty="0">
                <a:solidFill>
                  <a:schemeClr val="bg1"/>
                </a:solidFill>
                <a:latin typeface="+mn-lt"/>
                <a:ea typeface="Courier" charset="0"/>
                <a:cs typeface="Courier" charset="0"/>
              </a:rPr>
              <a:t>IPC</a:t>
            </a:r>
          </a:p>
          <a:p>
            <a:pPr eaLnBrk="1" hangingPunct="1"/>
            <a:endParaRPr lang="en-US" sz="1800" dirty="0">
              <a:latin typeface="+mn-lt"/>
              <a:ea typeface="Courier" charset="0"/>
              <a:cs typeface="Courier" charset="0"/>
            </a:endParaRPr>
          </a:p>
          <a:p>
            <a:pPr eaLnBrk="1" hangingPunct="1"/>
            <a:endParaRPr lang="en-US" sz="1800" dirty="0">
              <a:latin typeface="+mn-lt"/>
              <a:ea typeface="Courier" charset="0"/>
              <a:cs typeface="Courier" charset="0"/>
            </a:endParaRPr>
          </a:p>
        </p:txBody>
      </p:sp>
      <p:sp>
        <p:nvSpPr>
          <p:cNvPr id="17" name="TextBox 31">
            <a:extLst>
              <a:ext uri="{FF2B5EF4-FFF2-40B4-BE49-F238E27FC236}">
                <a16:creationId xmlns:a16="http://schemas.microsoft.com/office/drawing/2014/main" id="{38D2E5A1-1C2F-421D-9058-F5B9FD53D7A3}"/>
              </a:ext>
            </a:extLst>
          </p:cNvPr>
          <p:cNvSpPr txBox="1">
            <a:spLocks noChangeArrowheads="1"/>
          </p:cNvSpPr>
          <p:nvPr/>
        </p:nvSpPr>
        <p:spPr bwMode="auto">
          <a:xfrm>
            <a:off x="5732466" y="5557046"/>
            <a:ext cx="1473027"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ea typeface="Courier" charset="0"/>
                <a:cs typeface="Courier" charset="0"/>
              </a:rPr>
              <a:t>Domain socket</a:t>
            </a:r>
          </a:p>
        </p:txBody>
      </p:sp>
      <p:cxnSp>
        <p:nvCxnSpPr>
          <p:cNvPr id="18" name="Straight Arrow Connector 35">
            <a:extLst>
              <a:ext uri="{FF2B5EF4-FFF2-40B4-BE49-F238E27FC236}">
                <a16:creationId xmlns:a16="http://schemas.microsoft.com/office/drawing/2014/main" id="{A9AE9512-8D5A-4262-8FCB-46EA979E74E7}"/>
              </a:ext>
            </a:extLst>
          </p:cNvPr>
          <p:cNvCxnSpPr>
            <a:cxnSpLocks noChangeShapeType="1"/>
          </p:cNvCxnSpPr>
          <p:nvPr/>
        </p:nvCxnSpPr>
        <p:spPr bwMode="auto">
          <a:xfrm flipV="1">
            <a:off x="7229478" y="1585121"/>
            <a:ext cx="2322222" cy="2977"/>
          </a:xfrm>
          <a:prstGeom prst="straightConnector1">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Arrow Connector 37">
            <a:extLst>
              <a:ext uri="{FF2B5EF4-FFF2-40B4-BE49-F238E27FC236}">
                <a16:creationId xmlns:a16="http://schemas.microsoft.com/office/drawing/2014/main" id="{BE28E2E2-A725-4BD3-9F9E-03D02053604D}"/>
              </a:ext>
            </a:extLst>
          </p:cNvPr>
          <p:cNvCxnSpPr>
            <a:cxnSpLocks noChangeShapeType="1"/>
          </p:cNvCxnSpPr>
          <p:nvPr/>
        </p:nvCxnSpPr>
        <p:spPr bwMode="auto">
          <a:xfrm>
            <a:off x="7229478" y="2108818"/>
            <a:ext cx="1300159" cy="760591"/>
          </a:xfrm>
          <a:prstGeom prst="straightConnector1">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Arrow Connector 41">
            <a:extLst>
              <a:ext uri="{FF2B5EF4-FFF2-40B4-BE49-F238E27FC236}">
                <a16:creationId xmlns:a16="http://schemas.microsoft.com/office/drawing/2014/main" id="{FD23DACE-F392-4D96-9894-8ADD4BD8CE55}"/>
              </a:ext>
            </a:extLst>
          </p:cNvPr>
          <p:cNvCxnSpPr>
            <a:cxnSpLocks noChangeShapeType="1"/>
            <a:stCxn id="6" idx="2"/>
          </p:cNvCxnSpPr>
          <p:nvPr/>
        </p:nvCxnSpPr>
        <p:spPr bwMode="auto">
          <a:xfrm>
            <a:off x="6479384" y="2108818"/>
            <a:ext cx="13890" cy="2975153"/>
          </a:xfrm>
          <a:prstGeom prst="straightConnector1">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Arrow Connector 43">
            <a:extLst>
              <a:ext uri="{FF2B5EF4-FFF2-40B4-BE49-F238E27FC236}">
                <a16:creationId xmlns:a16="http://schemas.microsoft.com/office/drawing/2014/main" id="{DD122B6A-DCAC-4E97-BEBC-A886B71EF5B6}"/>
              </a:ext>
            </a:extLst>
          </p:cNvPr>
          <p:cNvCxnSpPr>
            <a:cxnSpLocks noChangeShapeType="1"/>
            <a:stCxn id="9" idx="2"/>
          </p:cNvCxnSpPr>
          <p:nvPr/>
        </p:nvCxnSpPr>
        <p:spPr bwMode="auto">
          <a:xfrm flipH="1">
            <a:off x="9366250" y="4375312"/>
            <a:ext cx="5556" cy="708659"/>
          </a:xfrm>
          <a:prstGeom prst="straightConnector1">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Elbow Connector 47">
            <a:extLst>
              <a:ext uri="{FF2B5EF4-FFF2-40B4-BE49-F238E27FC236}">
                <a16:creationId xmlns:a16="http://schemas.microsoft.com/office/drawing/2014/main" id="{ACE13FFB-82C2-4FE5-A6FD-95EAB457C3A5}"/>
              </a:ext>
            </a:extLst>
          </p:cNvPr>
          <p:cNvCxnSpPr>
            <a:cxnSpLocks noChangeShapeType="1"/>
          </p:cNvCxnSpPr>
          <p:nvPr/>
        </p:nvCxnSpPr>
        <p:spPr bwMode="auto">
          <a:xfrm flipH="1">
            <a:off x="10801350" y="1902621"/>
            <a:ext cx="371475" cy="3643313"/>
          </a:xfrm>
          <a:prstGeom prst="bentConnector3">
            <a:avLst>
              <a:gd name="adj1" fmla="val -61593"/>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23670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Network</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221134" cy="4086225"/>
          </a:xfrm>
        </p:spPr>
        <p:txBody>
          <a:bodyPr wrap="square" numCol="1" anchor="t" anchorCtr="0" compatLnSpc="1">
            <a:prstTxWarp prst="textNoShape">
              <a:avLst/>
            </a:prstTxWarp>
          </a:bodyPr>
          <a:lstStyle/>
          <a:p>
            <a:r>
              <a:rPr lang="en-US" dirty="0"/>
              <a:t>Provides support for network connectivity</a:t>
            </a:r>
            <a:endParaRPr lang="en-US" altLang="en-US" dirty="0">
              <a:ea typeface="ＭＳ Ｐゴシック" panose="020B0600070205080204" pitchFamily="34" charset="-128"/>
            </a:endParaRPr>
          </a:p>
          <a:p>
            <a:pPr lvl="1"/>
            <a:r>
              <a:rPr lang="en-US" dirty="0"/>
              <a:t>It implements network protocols (e.g. TCP/IP) through hardware-independent code.</a:t>
            </a:r>
          </a:p>
          <a:p>
            <a:pPr lvl="1"/>
            <a:r>
              <a:rPr lang="en-US" dirty="0"/>
              <a:t>It implements network card drivers through hardware-specific code.</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DE000056-BCB4-4731-9C5F-FCAD642DECB7}"/>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98D88372-ED5A-4E66-BDE4-4A446F94BFDA}"/>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FC76324A-FC9E-4E2B-917B-2505543C18E9}"/>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D5D6E328-396E-47E6-9CEB-3AF8F337CA2A}"/>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C639677B-CA53-4CEE-A156-C56188FBE225}"/>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668650D5-3BBE-4A2A-B835-AD0FFB6C37F9}"/>
              </a:ext>
            </a:extLst>
          </p:cNvPr>
          <p:cNvGrpSpPr/>
          <p:nvPr/>
        </p:nvGrpSpPr>
        <p:grpSpPr>
          <a:xfrm>
            <a:off x="8167138" y="4481704"/>
            <a:ext cx="1836000" cy="1200150"/>
            <a:chOff x="7169945" y="4338819"/>
            <a:chExt cx="2052637" cy="1200150"/>
          </a:xfrm>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48C4DCDF-66E7-4A28-814E-B19414F2031E}"/>
                </a:ext>
              </a:extLst>
            </p:cNvPr>
            <p:cNvSpPr txBox="1">
              <a:spLocks noChangeArrowheads="1"/>
            </p:cNvSpPr>
            <p:nvPr/>
          </p:nvSpPr>
          <p:spPr bwMode="auto">
            <a:xfrm>
              <a:off x="7169945" y="4338819"/>
              <a:ext cx="2052637" cy="1200150"/>
            </a:xfrm>
            <a:prstGeom prst="roundRect">
              <a:avLst>
                <a:gd name="adj" fmla="val 8334"/>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5935CEFF-F54D-4746-A47B-9D90CEF973B8}"/>
                </a:ext>
              </a:extLst>
            </p:cNvPr>
            <p:cNvSpPr txBox="1">
              <a:spLocks noChangeArrowheads="1"/>
            </p:cNvSpPr>
            <p:nvPr/>
          </p:nvSpPr>
          <p:spPr bwMode="auto">
            <a:xfrm>
              <a:off x="7355682" y="4757918"/>
              <a:ext cx="1728788"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A62BF1E7-F9D8-491A-BE04-C30E64001E2C}"/>
                </a:ext>
              </a:extLst>
            </p:cNvPr>
            <p:cNvSpPr txBox="1">
              <a:spLocks noChangeArrowheads="1"/>
            </p:cNvSpPr>
            <p:nvPr/>
          </p:nvSpPr>
          <p:spPr bwMode="auto">
            <a:xfrm>
              <a:off x="7360445" y="5124631"/>
              <a:ext cx="1728787"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1E55F36F-4C9A-46DD-A87E-7F7D40D8B140}"/>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AD0D66A3-3D41-4716-8767-DC8B39089472}"/>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8E52EB0A-38CF-4093-8F52-465ECF61C200}"/>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0D2F537A-293E-491C-A792-23D05C18CB20}"/>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F0C1C108-487A-418C-B7D5-B394B279E46A}"/>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1565F951-F25E-46F4-BE1D-98A04A83B2BD}"/>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A733B0F7-95AB-48B6-B8CE-3C754380EA8F}"/>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C98628D6-7FCA-4A0A-BC12-82DE789C637E}"/>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A41D6028-6131-474E-91DE-1935E60CA744}"/>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A90A4CA-185D-4547-A715-44D4BD899219}"/>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0D50A36-F2BE-4FB1-8E2B-B2FB1CFC5334}"/>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A5972F1-345A-47C1-A00A-5FA794BA515D}"/>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8BC8B05D-089F-487B-B5DE-C88D16C85556}"/>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1CC4687B-7A1F-4602-8C82-95FE03EC8BCE}"/>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E5603463-8FD5-43B4-BA56-D53FEF47D769}"/>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00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Linux architecture</a:t>
            </a:r>
          </a:p>
          <a:p>
            <a:r>
              <a:rPr lang="en-US" dirty="0">
                <a:solidFill>
                  <a:srgbClr val="128CAB"/>
                </a:solidFill>
              </a:rPr>
              <a:t>Device trees</a:t>
            </a:r>
          </a:p>
          <a:p>
            <a:r>
              <a:rPr lang="en-US" dirty="0"/>
              <a:t>The U-BOOT bootloader</a:t>
            </a:r>
          </a:p>
        </p:txBody>
      </p:sp>
    </p:spTree>
    <p:extLst>
      <p:ext uri="{BB962C8B-B14F-4D97-AF65-F5344CB8AC3E}">
        <p14:creationId xmlns:p14="http://schemas.microsoft.com/office/powerpoint/2010/main" val="8503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manage hardware resources, the Kernel must know which resources are available in the embedded system (i.e. the </a:t>
            </a:r>
            <a:r>
              <a:rPr lang="en-US" dirty="0">
                <a:solidFill>
                  <a:srgbClr val="128CAB"/>
                </a:solidFill>
              </a:rPr>
              <a:t>hardware description</a:t>
            </a:r>
            <a:r>
              <a:rPr lang="en-US" dirty="0"/>
              <a:t>: I/O devices, memory, </a:t>
            </a:r>
            <a:r>
              <a:rPr lang="en-US" dirty="0" err="1"/>
              <a:t>etc</a:t>
            </a:r>
            <a:r>
              <a:rPr lang="en-US" dirty="0"/>
              <a:t>).</a:t>
            </a:r>
            <a:endParaRPr lang="is-IS" dirty="0"/>
          </a:p>
          <a:p>
            <a:r>
              <a:rPr lang="is-IS" dirty="0"/>
              <a:t>There are two ways to provide this information to the Kernel:</a:t>
            </a:r>
            <a:endParaRPr lang="en-US" altLang="en-US" dirty="0">
              <a:ea typeface="ＭＳ Ｐゴシック" panose="020B0600070205080204" pitchFamily="34" charset="-128"/>
            </a:endParaRPr>
          </a:p>
          <a:p>
            <a:pPr lvl="1"/>
            <a:r>
              <a:rPr lang="en-US" dirty="0">
                <a:solidFill>
                  <a:srgbClr val="128CAB"/>
                </a:solidFill>
              </a:rPr>
              <a:t>Hardcode </a:t>
            </a:r>
            <a:r>
              <a:rPr lang="en-US" dirty="0"/>
              <a:t>it into the Kernel binary code.  Each modification to the hardware definition requires recompiling the source code.</a:t>
            </a:r>
          </a:p>
          <a:p>
            <a:pPr lvl="1"/>
            <a:r>
              <a:rPr lang="en-US" dirty="0"/>
              <a:t>Provide it to the Kernel when the bootloader uses a binary file, the </a:t>
            </a:r>
            <a:r>
              <a:rPr lang="en-US" dirty="0">
                <a:solidFill>
                  <a:srgbClr val="128CAB"/>
                </a:solidFill>
              </a:rPr>
              <a:t>device tree blob.</a:t>
            </a:r>
            <a:endParaRPr lang="en-US" altLang="en-US" dirty="0">
              <a:ea typeface="ＭＳ Ｐゴシック" panose="020B0600070205080204" pitchFamily="34" charset="-128"/>
            </a:endParaRPr>
          </a:p>
          <a:p>
            <a:r>
              <a:rPr lang="en-US" dirty="0"/>
              <a:t>A device tree blob (</a:t>
            </a:r>
            <a:r>
              <a:rPr lang="en-US" dirty="0" err="1"/>
              <a:t>DTB</a:t>
            </a:r>
            <a:r>
              <a:rPr lang="en-US" dirty="0"/>
              <a:t>) file is produced from a device tree source (DTS).</a:t>
            </a:r>
            <a:endParaRPr lang="en-US" altLang="en-US" dirty="0">
              <a:ea typeface="ＭＳ Ｐゴシック" panose="020B0600070205080204" pitchFamily="34" charset="-128"/>
            </a:endParaRPr>
          </a:p>
          <a:p>
            <a:pPr lvl="1"/>
            <a:r>
              <a:rPr lang="en-US" dirty="0"/>
              <a:t>A hardware definition can be changed more easily as only DTS recompilation is needed.</a:t>
            </a:r>
          </a:p>
          <a:p>
            <a:pPr lvl="1"/>
            <a:r>
              <a:rPr lang="en-US" dirty="0"/>
              <a:t>Kernel recompilation is not needed upon changes to the hardware definition. This is a </a:t>
            </a:r>
            <a:r>
              <a:rPr lang="en-US" dirty="0">
                <a:sym typeface="Wingdings"/>
              </a:rPr>
              <a:t>big time saver.</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06555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8263948" cy="4086225"/>
          </a:xfrm>
        </p:spPr>
        <p:txBody>
          <a:bodyPr wrap="square" numCol="1" anchor="t" anchorCtr="0" compatLnSpc="1">
            <a:prstTxWarp prst="textNoShape">
              <a:avLst/>
            </a:prstTxWarp>
          </a:bodyPr>
          <a:lstStyle/>
          <a:p>
            <a:r>
              <a:rPr lang="en-US" dirty="0"/>
              <a:t>In Arm architecture, all device tree source files are now located in either </a:t>
            </a:r>
            <a:r>
              <a:rPr lang="en-US" sz="2000" dirty="0">
                <a:latin typeface="Courier" charset="0"/>
                <a:ea typeface="Courier" charset="0"/>
                <a:cs typeface="Courier" charset="0"/>
              </a:rPr>
              <a:t>arch/arm/boot/</a:t>
            </a:r>
            <a:r>
              <a:rPr lang="en-US" sz="2000" dirty="0" err="1">
                <a:latin typeface="Courier" charset="0"/>
                <a:ea typeface="Courier" charset="0"/>
                <a:cs typeface="Courier" charset="0"/>
              </a:rPr>
              <a:t>dts</a:t>
            </a:r>
            <a:r>
              <a:rPr lang="en-US" sz="2000" dirty="0">
                <a:latin typeface="Courier" charset="0"/>
                <a:ea typeface="Courier" charset="0"/>
                <a:cs typeface="Courier" charset="0"/>
              </a:rPr>
              <a:t> </a:t>
            </a:r>
            <a:r>
              <a:rPr lang="en-US" dirty="0">
                <a:ea typeface="Courier" charset="0"/>
                <a:cs typeface="Courier" charset="0"/>
              </a:rPr>
              <a:t>or</a:t>
            </a:r>
            <a:r>
              <a:rPr lang="en-US" sz="2000" dirty="0">
                <a:latin typeface="Courier" charset="0"/>
                <a:ea typeface="Courier" charset="0"/>
                <a:cs typeface="Courier" charset="0"/>
              </a:rPr>
              <a:t> arch/arm64/boot/</a:t>
            </a:r>
            <a:r>
              <a:rPr lang="en-US" sz="2000" dirty="0" err="1">
                <a:latin typeface="Courier" charset="0"/>
                <a:ea typeface="Courier" charset="0"/>
                <a:cs typeface="Courier" charset="0"/>
              </a:rPr>
              <a:t>dts</a:t>
            </a:r>
            <a:r>
              <a:rPr lang="en-US" sz="2000" dirty="0">
                <a:latin typeface="Courier" charset="0"/>
                <a:ea typeface="Courier" charset="0"/>
                <a:cs typeface="Courier" charset="0"/>
              </a:rPr>
              <a:t>.</a:t>
            </a:r>
            <a:endParaRPr lang="en-US" altLang="en-US" dirty="0">
              <a:ea typeface="ＭＳ Ｐゴシック" panose="020B0600070205080204" pitchFamily="34" charset="-128"/>
            </a:endParaRPr>
          </a:p>
          <a:p>
            <a:pPr lvl="1"/>
            <a:r>
              <a:rPr lang="en-US" sz="1600" dirty="0">
                <a:latin typeface="Courier" charset="0"/>
                <a:ea typeface="Courier" charset="0"/>
                <a:cs typeface="Courier" charset="0"/>
              </a:rPr>
              <a:t>.</a:t>
            </a:r>
            <a:r>
              <a:rPr lang="en-US" sz="1600" dirty="0" err="1">
                <a:latin typeface="Courier" charset="0"/>
                <a:ea typeface="Courier" charset="0"/>
                <a:cs typeface="Courier" charset="0"/>
              </a:rPr>
              <a:t>dts</a:t>
            </a:r>
            <a:r>
              <a:rPr lang="en-US" dirty="0"/>
              <a:t> files for board-level definitions</a:t>
            </a:r>
          </a:p>
          <a:p>
            <a:pPr lvl="1"/>
            <a:r>
              <a:rPr lang="en-US" sz="1600" dirty="0">
                <a:latin typeface="Courier" charset="0"/>
                <a:ea typeface="Courier" charset="0"/>
                <a:cs typeface="Courier" charset="0"/>
              </a:rPr>
              <a:t>.</a:t>
            </a:r>
            <a:r>
              <a:rPr lang="en-US" sz="1600" dirty="0" err="1">
                <a:latin typeface="Courier" charset="0"/>
                <a:ea typeface="Courier" charset="0"/>
                <a:cs typeface="Courier" charset="0"/>
              </a:rPr>
              <a:t>dtsi</a:t>
            </a:r>
            <a:r>
              <a:rPr lang="en-US" dirty="0"/>
              <a:t> files for included files</a:t>
            </a:r>
            <a:endParaRPr lang="en-US" altLang="en-US" dirty="0">
              <a:ea typeface="ＭＳ Ｐゴシック" panose="020B0600070205080204" pitchFamily="34" charset="-128"/>
            </a:endParaRPr>
          </a:p>
          <a:p>
            <a:r>
              <a:rPr lang="en-US" dirty="0"/>
              <a:t>A tool, the device tree compiler, compiles the source into a binary form: the </a:t>
            </a:r>
            <a:r>
              <a:rPr lang="en-US" dirty="0">
                <a:solidFill>
                  <a:srgbClr val="128CAB"/>
                </a:solidFill>
              </a:rPr>
              <a:t>device tree blob </a:t>
            </a:r>
            <a:r>
              <a:rPr lang="en-US" dirty="0"/>
              <a:t>(</a:t>
            </a:r>
            <a:r>
              <a:rPr lang="en-US" dirty="0" err="1"/>
              <a:t>DTB</a:t>
            </a:r>
            <a:r>
              <a:rPr lang="en-US" dirty="0"/>
              <a:t>).</a:t>
            </a:r>
            <a:endParaRPr lang="en-US" altLang="en-US" dirty="0">
              <a:ea typeface="ＭＳ Ｐゴシック" panose="020B0600070205080204" pitchFamily="34" charset="-128"/>
            </a:endParaRPr>
          </a:p>
          <a:p>
            <a:pPr lvl="1"/>
            <a:r>
              <a:rPr lang="en-US" dirty="0"/>
              <a:t>The </a:t>
            </a:r>
            <a:r>
              <a:rPr lang="en-US" dirty="0" err="1"/>
              <a:t>DTB</a:t>
            </a:r>
            <a:r>
              <a:rPr lang="en-US" dirty="0"/>
              <a:t> is loaded by the bootloader and parsed by the kernel at boot time.</a:t>
            </a:r>
            <a:endParaRPr lang="en-US" altLang="en-US" dirty="0">
              <a:ea typeface="ＭＳ Ｐゴシック" panose="020B0600070205080204" pitchFamily="34" charset="-128"/>
            </a:endParaRPr>
          </a:p>
          <a:p>
            <a:r>
              <a:rPr lang="en-US" dirty="0"/>
              <a:t>Device tree files are not monolithic.  They can be split in several files, including each other.</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03A8D976-20A8-4114-851A-B076F9BA29F8}"/>
              </a:ext>
            </a:extLst>
          </p:cNvPr>
          <p:cNvSpPr txBox="1"/>
          <p:nvPr/>
        </p:nvSpPr>
        <p:spPr>
          <a:xfrm>
            <a:off x="10715625" y="2014538"/>
            <a:ext cx="914400" cy="914400"/>
          </a:xfrm>
          <a:prstGeom prst="rect">
            <a:avLst/>
          </a:prstGeom>
        </p:spPr>
        <p:txBody>
          <a:bodyPr vert="horz" wrap="none" lIns="0" tIns="0" rIns="0" bIns="0" rtlCol="0" anchor="t">
            <a:normAutofit/>
          </a:bodyPr>
          <a:lstStyle/>
          <a:p>
            <a:endParaRPr lang="en-US" dirty="0"/>
          </a:p>
        </p:txBody>
      </p:sp>
      <p:sp>
        <p:nvSpPr>
          <p:cNvPr id="6" name="TextBox 5">
            <a:extLst>
              <a:ext uri="{FF2B5EF4-FFF2-40B4-BE49-F238E27FC236}">
                <a16:creationId xmlns:a16="http://schemas.microsoft.com/office/drawing/2014/main" id="{A6EDC33F-F230-4B48-85C9-5460611B501D}"/>
              </a:ext>
            </a:extLst>
          </p:cNvPr>
          <p:cNvSpPr txBox="1"/>
          <p:nvPr/>
        </p:nvSpPr>
        <p:spPr>
          <a:xfrm>
            <a:off x="9315451" y="2676662"/>
            <a:ext cx="928687" cy="914400"/>
          </a:xfrm>
          <a:prstGeom prst="roundRect">
            <a:avLst/>
          </a:prstGeom>
          <a:solidFill>
            <a:srgbClr val="128CAB"/>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Autofit/>
          </a:bodyPr>
          <a:lstStyle/>
          <a:p>
            <a:pPr algn="ctr"/>
            <a:r>
              <a:rPr lang="en-US" dirty="0">
                <a:solidFill>
                  <a:schemeClr val="bg1"/>
                </a:solidFill>
              </a:rPr>
              <a:t>.</a:t>
            </a:r>
            <a:r>
              <a:rPr lang="en-US" dirty="0" err="1">
                <a:solidFill>
                  <a:schemeClr val="bg1"/>
                </a:solidFill>
              </a:rPr>
              <a:t>dtsi</a:t>
            </a:r>
            <a:endParaRPr lang="en-US" dirty="0">
              <a:solidFill>
                <a:schemeClr val="bg1"/>
              </a:solidFill>
            </a:endParaRPr>
          </a:p>
        </p:txBody>
      </p:sp>
      <p:cxnSp>
        <p:nvCxnSpPr>
          <p:cNvPr id="7" name="Straight Connector 6">
            <a:extLst>
              <a:ext uri="{FF2B5EF4-FFF2-40B4-BE49-F238E27FC236}">
                <a16:creationId xmlns:a16="http://schemas.microsoft.com/office/drawing/2014/main" id="{321474C2-C2E0-4B9C-8753-A430A88D7F2E}"/>
              </a:ext>
            </a:extLst>
          </p:cNvPr>
          <p:cNvCxnSpPr/>
          <p:nvPr/>
        </p:nvCxnSpPr>
        <p:spPr>
          <a:xfrm flipH="1">
            <a:off x="9779795" y="2337827"/>
            <a:ext cx="464343" cy="3388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225F96C-4142-4F06-AEF6-87FB6B9E732D}"/>
              </a:ext>
            </a:extLst>
          </p:cNvPr>
          <p:cNvSpPr txBox="1"/>
          <p:nvPr/>
        </p:nvSpPr>
        <p:spPr>
          <a:xfrm>
            <a:off x="11036822" y="2676662"/>
            <a:ext cx="928687" cy="914400"/>
          </a:xfrm>
          <a:prstGeom prst="roundRect">
            <a:avLst/>
          </a:prstGeom>
          <a:solidFill>
            <a:srgbClr val="128CAB"/>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Autofit/>
          </a:bodyPr>
          <a:lstStyle/>
          <a:p>
            <a:pPr algn="ctr"/>
            <a:r>
              <a:rPr lang="en-US" dirty="0">
                <a:solidFill>
                  <a:schemeClr val="bg1"/>
                </a:solidFill>
              </a:rPr>
              <a:t>.</a:t>
            </a:r>
            <a:r>
              <a:rPr lang="en-US" dirty="0" err="1">
                <a:solidFill>
                  <a:schemeClr val="bg1"/>
                </a:solidFill>
              </a:rPr>
              <a:t>dtsi</a:t>
            </a:r>
            <a:endParaRPr lang="en-US" dirty="0">
              <a:solidFill>
                <a:schemeClr val="bg1"/>
              </a:solidFill>
            </a:endParaRPr>
          </a:p>
        </p:txBody>
      </p:sp>
      <p:cxnSp>
        <p:nvCxnSpPr>
          <p:cNvPr id="9" name="Straight Connector 8">
            <a:extLst>
              <a:ext uri="{FF2B5EF4-FFF2-40B4-BE49-F238E27FC236}">
                <a16:creationId xmlns:a16="http://schemas.microsoft.com/office/drawing/2014/main" id="{3D9D6F5A-14DE-412B-9F5D-AF519F9AA933}"/>
              </a:ext>
            </a:extLst>
          </p:cNvPr>
          <p:cNvCxnSpPr/>
          <p:nvPr/>
        </p:nvCxnSpPr>
        <p:spPr>
          <a:xfrm>
            <a:off x="10900819" y="2337827"/>
            <a:ext cx="600347" cy="3388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9871E7E-47AA-49DC-85A3-14CFCF89192F}"/>
              </a:ext>
            </a:extLst>
          </p:cNvPr>
          <p:cNvSpPr txBox="1"/>
          <p:nvPr/>
        </p:nvSpPr>
        <p:spPr>
          <a:xfrm>
            <a:off x="9315450" y="4102489"/>
            <a:ext cx="928687" cy="914400"/>
          </a:xfrm>
          <a:prstGeom prst="roundRect">
            <a:avLst/>
          </a:prstGeom>
          <a:solidFill>
            <a:srgbClr val="128CAB"/>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Autofit/>
          </a:bodyPr>
          <a:lstStyle/>
          <a:p>
            <a:pPr algn="ctr"/>
            <a:r>
              <a:rPr lang="en-US" dirty="0">
                <a:solidFill>
                  <a:schemeClr val="bg1"/>
                </a:solidFill>
              </a:rPr>
              <a:t>.</a:t>
            </a:r>
            <a:r>
              <a:rPr lang="en-US" dirty="0" err="1">
                <a:solidFill>
                  <a:schemeClr val="bg1"/>
                </a:solidFill>
              </a:rPr>
              <a:t>dtsi</a:t>
            </a:r>
            <a:endParaRPr lang="en-US" dirty="0">
              <a:solidFill>
                <a:schemeClr val="bg1"/>
              </a:solidFill>
            </a:endParaRPr>
          </a:p>
        </p:txBody>
      </p:sp>
      <p:cxnSp>
        <p:nvCxnSpPr>
          <p:cNvPr id="11" name="Straight Connector 10">
            <a:extLst>
              <a:ext uri="{FF2B5EF4-FFF2-40B4-BE49-F238E27FC236}">
                <a16:creationId xmlns:a16="http://schemas.microsoft.com/office/drawing/2014/main" id="{40B71D7F-E643-4853-8F77-B57B21BD69E1}"/>
              </a:ext>
            </a:extLst>
          </p:cNvPr>
          <p:cNvCxnSpPr/>
          <p:nvPr/>
        </p:nvCxnSpPr>
        <p:spPr>
          <a:xfrm flipH="1">
            <a:off x="9779794" y="3591062"/>
            <a:ext cx="1" cy="5114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7255B0B-6023-4B5D-B686-E95C4AC84148}"/>
              </a:ext>
            </a:extLst>
          </p:cNvPr>
          <p:cNvSpPr txBox="1"/>
          <p:nvPr/>
        </p:nvSpPr>
        <p:spPr>
          <a:xfrm>
            <a:off x="10108135" y="1557338"/>
            <a:ext cx="928687" cy="914400"/>
          </a:xfrm>
          <a:prstGeom prst="roundRect">
            <a:avLst/>
          </a:prstGeom>
          <a:solidFill>
            <a:srgbClr val="128CAB"/>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Autofit/>
          </a:bodyPr>
          <a:lstStyle/>
          <a:p>
            <a:pPr algn="ctr"/>
            <a:r>
              <a:rPr lang="en-US" dirty="0">
                <a:solidFill>
                  <a:schemeClr val="bg1"/>
                </a:solidFill>
              </a:rPr>
              <a:t>.</a:t>
            </a:r>
            <a:r>
              <a:rPr lang="en-US" dirty="0" err="1">
                <a:solidFill>
                  <a:schemeClr val="bg1"/>
                </a:solidFill>
              </a:rPr>
              <a:t>dts</a:t>
            </a:r>
            <a:endParaRPr lang="en-US" dirty="0">
              <a:solidFill>
                <a:schemeClr val="bg1"/>
              </a:solidFill>
            </a:endParaRPr>
          </a:p>
        </p:txBody>
      </p:sp>
    </p:spTree>
    <p:extLst>
      <p:ext uri="{BB962C8B-B14F-4D97-AF65-F5344CB8AC3E}">
        <p14:creationId xmlns:p14="http://schemas.microsoft.com/office/powerpoint/2010/main" val="3489694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5">
            <a:extLst>
              <a:ext uri="{FF2B5EF4-FFF2-40B4-BE49-F238E27FC236}">
                <a16:creationId xmlns:a16="http://schemas.microsoft.com/office/drawing/2014/main" id="{4E34DDF2-F3F3-4C94-B829-D17896BB8D82}"/>
              </a:ext>
            </a:extLst>
          </p:cNvPr>
          <p:cNvSpPr txBox="1">
            <a:spLocks/>
          </p:cNvSpPr>
          <p:nvPr/>
        </p:nvSpPr>
        <p:spPr>
          <a:xfrm>
            <a:off x="942966" y="940576"/>
            <a:ext cx="6746308" cy="5503888"/>
          </a:xfrm>
          <a:prstGeom prst="rect">
            <a:avLst/>
          </a:prstGeom>
        </p:spPr>
        <p:txBody>
          <a:bodyPr/>
          <a:lst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node0</a:t>
            </a:r>
            <a:r>
              <a:rPr lang="en-US" sz="1400" dirty="0">
                <a:latin typeface="Courier" charset="0"/>
                <a:ea typeface="Courier" charset="0"/>
                <a:cs typeface="Courier" charset="0"/>
              </a:rPr>
              <a:t>: </a:t>
            </a:r>
            <a:r>
              <a:rPr lang="en-US" sz="1400" dirty="0" err="1">
                <a:latin typeface="Courier" charset="0"/>
                <a:ea typeface="Courier" charset="0"/>
                <a:cs typeface="Courier" charset="0"/>
              </a:rPr>
              <a:t>node@0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a-string-property = ”A string”;</a:t>
            </a:r>
          </a:p>
          <a:p>
            <a:pPr>
              <a:lnSpc>
                <a:spcPct val="100000"/>
              </a:lnSpc>
              <a:spcAft>
                <a:spcPts val="400"/>
              </a:spcAft>
            </a:pPr>
            <a:r>
              <a:rPr lang="en-US" sz="1400" dirty="0">
                <a:latin typeface="Courier" charset="0"/>
                <a:ea typeface="Courier" charset="0"/>
                <a:cs typeface="Courier" charset="0"/>
              </a:rPr>
              <a:t>    a-string-list-property = “string ”, “string 2”;</a:t>
            </a:r>
          </a:p>
          <a:p>
            <a:pPr>
              <a:lnSpc>
                <a:spcPct val="100000"/>
              </a:lnSpc>
              <a:spcAft>
                <a:spcPts val="400"/>
              </a:spcAft>
            </a:pPr>
            <a:r>
              <a:rPr lang="en-US" sz="1400" dirty="0">
                <a:latin typeface="Courier" charset="0"/>
                <a:ea typeface="Courier" charset="0"/>
                <a:cs typeface="Courier" charset="0"/>
              </a:rPr>
              <a:t>    a-byte-data-property = [</a:t>
            </a:r>
            <a:r>
              <a:rPr lang="en-US" sz="1400" dirty="0" err="1">
                <a:latin typeface="Courier" charset="0"/>
                <a:ea typeface="Courier" charset="0"/>
                <a:cs typeface="Courier" charset="0"/>
              </a:rPr>
              <a:t>0x12</a:t>
            </a:r>
            <a:r>
              <a:rPr lang="en-US" sz="1400" dirty="0">
                <a:latin typeface="Courier" charset="0"/>
                <a:ea typeface="Courier" charset="0"/>
                <a:cs typeface="Courier" charset="0"/>
              </a:rPr>
              <a:t> </a:t>
            </a:r>
            <a:r>
              <a:rPr lang="en-US" sz="1400" dirty="0" err="1">
                <a:latin typeface="Courier" charset="0"/>
                <a:ea typeface="Courier" charset="0"/>
                <a:cs typeface="Courier" charset="0"/>
              </a:rPr>
              <a:t>0x23</a:t>
            </a:r>
            <a:r>
              <a:rPr lang="en-US" sz="1400" dirty="0">
                <a:latin typeface="Courier" charset="0"/>
                <a:ea typeface="Courier" charset="0"/>
                <a:cs typeface="Courier" charset="0"/>
              </a:rPr>
              <a:t> </a:t>
            </a:r>
            <a:r>
              <a:rPr lang="en-US" sz="1400" dirty="0" err="1">
                <a:latin typeface="Courier" charset="0"/>
                <a:ea typeface="Courier" charset="0"/>
                <a:cs typeface="Courier" charset="0"/>
              </a:rPr>
              <a:t>0x45</a:t>
            </a:r>
            <a:r>
              <a:rPr lang="en-US" sz="1400" dirty="0">
                <a:latin typeface="Courier" charset="0"/>
                <a:ea typeface="Courier" charset="0"/>
                <a:cs typeface="Courier" charset="0"/>
              </a:rPr>
              <a:t> </a:t>
            </a:r>
            <a:r>
              <a:rPr lang="en-US" sz="1400" dirty="0" err="1">
                <a:latin typeface="Courier" charset="0"/>
                <a:ea typeface="Courier" charset="0"/>
                <a:cs typeface="Courier" charset="0"/>
              </a:rPr>
              <a:t>0x56</a:t>
            </a:r>
            <a:r>
              <a:rPr lang="en-US" sz="1400" dirty="0">
                <a:latin typeface="Courier" charset="0"/>
                <a:ea typeface="Courier" charset="0"/>
                <a:cs typeface="Courier" charset="0"/>
              </a:rPr>
              <a:t>];</a:t>
            </a:r>
          </a:p>
          <a:p>
            <a:pPr>
              <a:lnSpc>
                <a:spcPct val="100000"/>
              </a:lnSpc>
              <a:spcAft>
                <a:spcPts val="400"/>
              </a:spcAft>
            </a:pP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child-node@0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a-reference-to-something = &lt;&amp;</a:t>
            </a:r>
            <a:r>
              <a:rPr lang="en-US" sz="1400" dirty="0" err="1">
                <a:latin typeface="Courier" charset="0"/>
                <a:ea typeface="Courier" charset="0"/>
                <a:cs typeface="Courier" charset="0"/>
              </a:rPr>
              <a:t>node1</a:t>
            </a:r>
            <a:r>
              <a:rPr lang="en-US" sz="1400" dirty="0">
                <a:latin typeface="Courier" charset="0"/>
                <a:ea typeface="Courier" charset="0"/>
                <a:cs typeface="Courier" charset="0"/>
              </a:rPr>
              <a:t>&gt;;</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child-node@1</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node1</a:t>
            </a:r>
            <a:r>
              <a:rPr lang="en-US" sz="1400" dirty="0">
                <a:latin typeface="Courier" charset="0"/>
                <a:ea typeface="Courier" charset="0"/>
                <a:cs typeface="Courier" charset="0"/>
              </a:rPr>
              <a:t>: </a:t>
            </a:r>
            <a:r>
              <a:rPr lang="en-US" sz="1400" dirty="0" err="1">
                <a:latin typeface="Courier" charset="0"/>
                <a:ea typeface="Courier" charset="0"/>
                <a:cs typeface="Courier" charset="0"/>
              </a:rPr>
              <a:t>node@1</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an-empty-property;</a:t>
            </a:r>
          </a:p>
          <a:p>
            <a:pPr>
              <a:lnSpc>
                <a:spcPct val="100000"/>
              </a:lnSpc>
              <a:spcAft>
                <a:spcPts val="400"/>
              </a:spcAft>
            </a:pPr>
            <a:r>
              <a:rPr lang="en-US" sz="1400" dirty="0">
                <a:latin typeface="Courier" charset="0"/>
                <a:ea typeface="Courier" charset="0"/>
                <a:cs typeface="Courier" charset="0"/>
              </a:rPr>
              <a:t>    a-cell-property = &lt;1 2 3 4&gt;;</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child-node@0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a:t>
            </a:r>
          </a:p>
        </p:txBody>
      </p:sp>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 Syntax</a:t>
            </a:r>
          </a:p>
        </p:txBody>
      </p:sp>
      <p:sp>
        <p:nvSpPr>
          <p:cNvPr id="37" name="TextBox 36">
            <a:extLst>
              <a:ext uri="{FF2B5EF4-FFF2-40B4-BE49-F238E27FC236}">
                <a16:creationId xmlns:a16="http://schemas.microsoft.com/office/drawing/2014/main" id="{88682DCA-D708-4E70-8EDA-8860210F827C}"/>
              </a:ext>
            </a:extLst>
          </p:cNvPr>
          <p:cNvSpPr txBox="1"/>
          <p:nvPr/>
        </p:nvSpPr>
        <p:spPr>
          <a:xfrm>
            <a:off x="0" y="1875068"/>
            <a:ext cx="1528763" cy="282931"/>
          </a:xfrm>
          <a:prstGeom prst="rect">
            <a:avLst/>
          </a:prstGeom>
        </p:spPr>
        <p:txBody>
          <a:bodyPr vert="horz" wrap="square" lIns="0" tIns="0" rIns="0" bIns="0" rtlCol="0" anchor="t">
            <a:spAutoFit/>
          </a:bodyPr>
          <a:lstStyle/>
          <a:p>
            <a:pPr algn="ctr"/>
            <a:r>
              <a:rPr lang="en-US" dirty="0">
                <a:solidFill>
                  <a:srgbClr val="128CAB"/>
                </a:solidFill>
              </a:rPr>
              <a:t>Node label</a:t>
            </a:r>
          </a:p>
        </p:txBody>
      </p:sp>
      <p:cxnSp>
        <p:nvCxnSpPr>
          <p:cNvPr id="38" name="Straight Arrow Connector 37">
            <a:extLst>
              <a:ext uri="{FF2B5EF4-FFF2-40B4-BE49-F238E27FC236}">
                <a16:creationId xmlns:a16="http://schemas.microsoft.com/office/drawing/2014/main" id="{C3E97DCB-E142-40B2-92B3-11ADFE96213F}"/>
              </a:ext>
            </a:extLst>
          </p:cNvPr>
          <p:cNvCxnSpPr>
            <a:cxnSpLocks/>
          </p:cNvCxnSpPr>
          <p:nvPr/>
        </p:nvCxnSpPr>
        <p:spPr>
          <a:xfrm flipV="1">
            <a:off x="748161" y="1393745"/>
            <a:ext cx="460831" cy="453571"/>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EE10D9C1-C0E0-417B-B40A-3CBF6A353203}"/>
              </a:ext>
            </a:extLst>
          </p:cNvPr>
          <p:cNvSpPr txBox="1"/>
          <p:nvPr/>
        </p:nvSpPr>
        <p:spPr>
          <a:xfrm>
            <a:off x="4444918" y="1004029"/>
            <a:ext cx="1247775" cy="276999"/>
          </a:xfrm>
          <a:prstGeom prst="rect">
            <a:avLst/>
          </a:prstGeom>
        </p:spPr>
        <p:txBody>
          <a:bodyPr vert="horz" wrap="square" lIns="0" tIns="0" rIns="0" bIns="0" rtlCol="0" anchor="t">
            <a:spAutoFit/>
          </a:bodyPr>
          <a:lstStyle/>
          <a:p>
            <a:r>
              <a:rPr lang="en-US" dirty="0">
                <a:solidFill>
                  <a:srgbClr val="128CAB"/>
                </a:solidFill>
              </a:rPr>
              <a:t>Node name</a:t>
            </a:r>
          </a:p>
        </p:txBody>
      </p:sp>
      <p:cxnSp>
        <p:nvCxnSpPr>
          <p:cNvPr id="40" name="Straight Arrow Connector 39">
            <a:extLst>
              <a:ext uri="{FF2B5EF4-FFF2-40B4-BE49-F238E27FC236}">
                <a16:creationId xmlns:a16="http://schemas.microsoft.com/office/drawing/2014/main" id="{94F92D88-D1D1-475B-89A4-AE99DF3F50AE}"/>
              </a:ext>
            </a:extLst>
          </p:cNvPr>
          <p:cNvCxnSpPr>
            <a:cxnSpLocks/>
          </p:cNvCxnSpPr>
          <p:nvPr/>
        </p:nvCxnSpPr>
        <p:spPr>
          <a:xfrm flipH="1">
            <a:off x="2652116" y="1136280"/>
            <a:ext cx="1678344" cy="142166"/>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91DACAC-1F68-4608-B088-3B2111171F01}"/>
              </a:ext>
            </a:extLst>
          </p:cNvPr>
          <p:cNvSpPr txBox="1"/>
          <p:nvPr/>
        </p:nvSpPr>
        <p:spPr>
          <a:xfrm>
            <a:off x="3669699" y="2338715"/>
            <a:ext cx="1606846" cy="276999"/>
          </a:xfrm>
          <a:prstGeom prst="rect">
            <a:avLst/>
          </a:prstGeom>
        </p:spPr>
        <p:txBody>
          <a:bodyPr vert="horz" wrap="square" lIns="0" tIns="0" rIns="0" bIns="0" rtlCol="0" anchor="t">
            <a:spAutoFit/>
          </a:bodyPr>
          <a:lstStyle/>
          <a:p>
            <a:r>
              <a:rPr lang="en-US" dirty="0">
                <a:solidFill>
                  <a:srgbClr val="128CAB"/>
                </a:solidFill>
              </a:rPr>
              <a:t>Property name</a:t>
            </a:r>
          </a:p>
        </p:txBody>
      </p:sp>
      <p:cxnSp>
        <p:nvCxnSpPr>
          <p:cNvPr id="42" name="Straight Arrow Connector 41">
            <a:extLst>
              <a:ext uri="{FF2B5EF4-FFF2-40B4-BE49-F238E27FC236}">
                <a16:creationId xmlns:a16="http://schemas.microsoft.com/office/drawing/2014/main" id="{71CD32A6-AFE6-4BA9-A5AE-6A85A14A4453}"/>
              </a:ext>
            </a:extLst>
          </p:cNvPr>
          <p:cNvCxnSpPr>
            <a:cxnSpLocks/>
          </p:cNvCxnSpPr>
          <p:nvPr/>
        </p:nvCxnSpPr>
        <p:spPr>
          <a:xfrm flipH="1" flipV="1">
            <a:off x="2349097" y="2257429"/>
            <a:ext cx="1253085" cy="205497"/>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0D790325-3020-4DA5-8AC9-84273F39CB05}"/>
              </a:ext>
            </a:extLst>
          </p:cNvPr>
          <p:cNvSpPr txBox="1"/>
          <p:nvPr/>
        </p:nvSpPr>
        <p:spPr>
          <a:xfrm>
            <a:off x="6750389" y="1082052"/>
            <a:ext cx="1606846" cy="553998"/>
          </a:xfrm>
          <a:prstGeom prst="rect">
            <a:avLst/>
          </a:prstGeom>
        </p:spPr>
        <p:txBody>
          <a:bodyPr vert="horz" wrap="square" lIns="0" tIns="0" rIns="0" bIns="0" rtlCol="0" anchor="t">
            <a:spAutoFit/>
          </a:bodyPr>
          <a:lstStyle/>
          <a:p>
            <a:pPr algn="ctr"/>
            <a:r>
              <a:rPr lang="en-US" dirty="0">
                <a:solidFill>
                  <a:srgbClr val="128CAB"/>
                </a:solidFill>
              </a:rPr>
              <a:t>Property value as string</a:t>
            </a:r>
          </a:p>
        </p:txBody>
      </p:sp>
      <p:cxnSp>
        <p:nvCxnSpPr>
          <p:cNvPr id="44" name="Straight Arrow Connector 43">
            <a:extLst>
              <a:ext uri="{FF2B5EF4-FFF2-40B4-BE49-F238E27FC236}">
                <a16:creationId xmlns:a16="http://schemas.microsoft.com/office/drawing/2014/main" id="{E2C6F098-D36A-44B9-B15F-755AFC62A953}"/>
              </a:ext>
            </a:extLst>
          </p:cNvPr>
          <p:cNvCxnSpPr>
            <a:cxnSpLocks/>
          </p:cNvCxnSpPr>
          <p:nvPr/>
        </p:nvCxnSpPr>
        <p:spPr>
          <a:xfrm flipH="1">
            <a:off x="4864508" y="1448200"/>
            <a:ext cx="2035056" cy="168415"/>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372A3D0A-1250-45AA-87D9-5891E60559AF}"/>
              </a:ext>
            </a:extLst>
          </p:cNvPr>
          <p:cNvSpPr txBox="1"/>
          <p:nvPr/>
        </p:nvSpPr>
        <p:spPr>
          <a:xfrm>
            <a:off x="6096000" y="2529780"/>
            <a:ext cx="2180916" cy="553998"/>
          </a:xfrm>
          <a:prstGeom prst="rect">
            <a:avLst/>
          </a:prstGeom>
        </p:spPr>
        <p:txBody>
          <a:bodyPr vert="horz" wrap="square" lIns="0" tIns="0" rIns="0" bIns="0" rtlCol="0" anchor="t">
            <a:spAutoFit/>
          </a:bodyPr>
          <a:lstStyle/>
          <a:p>
            <a:pPr algn="ctr"/>
            <a:r>
              <a:rPr lang="en-US" dirty="0">
                <a:solidFill>
                  <a:srgbClr val="128CAB"/>
                </a:solidFill>
              </a:rPr>
              <a:t>Property value as sequence of bytes</a:t>
            </a:r>
          </a:p>
        </p:txBody>
      </p:sp>
      <p:cxnSp>
        <p:nvCxnSpPr>
          <p:cNvPr id="46" name="Straight Arrow Connector 45">
            <a:extLst>
              <a:ext uri="{FF2B5EF4-FFF2-40B4-BE49-F238E27FC236}">
                <a16:creationId xmlns:a16="http://schemas.microsoft.com/office/drawing/2014/main" id="{F863E8DE-84EF-4595-B467-AB28644057AA}"/>
              </a:ext>
            </a:extLst>
          </p:cNvPr>
          <p:cNvCxnSpPr>
            <a:cxnSpLocks/>
            <a:stCxn id="45" idx="0"/>
          </p:cNvCxnSpPr>
          <p:nvPr/>
        </p:nvCxnSpPr>
        <p:spPr>
          <a:xfrm flipH="1" flipV="1">
            <a:off x="6096000" y="2257428"/>
            <a:ext cx="1090458" cy="272352"/>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2C218204-9372-431F-BBAB-F5745B10AC2A}"/>
              </a:ext>
            </a:extLst>
          </p:cNvPr>
          <p:cNvSpPr txBox="1"/>
          <p:nvPr/>
        </p:nvSpPr>
        <p:spPr>
          <a:xfrm>
            <a:off x="4330460" y="5741335"/>
            <a:ext cx="2691762" cy="553998"/>
          </a:xfrm>
          <a:prstGeom prst="rect">
            <a:avLst/>
          </a:prstGeom>
        </p:spPr>
        <p:txBody>
          <a:bodyPr vert="horz" wrap="square" lIns="0" tIns="0" rIns="0" bIns="0" rtlCol="0" anchor="t">
            <a:spAutoFit/>
          </a:bodyPr>
          <a:lstStyle/>
          <a:p>
            <a:r>
              <a:rPr lang="en-US" dirty="0">
                <a:solidFill>
                  <a:srgbClr val="128CAB"/>
                </a:solidFill>
              </a:rPr>
              <a:t>Property value as sequence of 32-bit integers</a:t>
            </a:r>
          </a:p>
        </p:txBody>
      </p:sp>
      <p:cxnSp>
        <p:nvCxnSpPr>
          <p:cNvPr id="48" name="Straight Arrow Connector 47">
            <a:extLst>
              <a:ext uri="{FF2B5EF4-FFF2-40B4-BE49-F238E27FC236}">
                <a16:creationId xmlns:a16="http://schemas.microsoft.com/office/drawing/2014/main" id="{434826D0-7A53-4747-8A3A-730D92B5F34C}"/>
              </a:ext>
            </a:extLst>
          </p:cNvPr>
          <p:cNvCxnSpPr>
            <a:cxnSpLocks/>
            <a:stCxn id="47" idx="0"/>
          </p:cNvCxnSpPr>
          <p:nvPr/>
        </p:nvCxnSpPr>
        <p:spPr>
          <a:xfrm flipH="1" flipV="1">
            <a:off x="3889615" y="5239592"/>
            <a:ext cx="1786726" cy="501743"/>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BDBF8DA7-F664-42E8-B2CC-27E75DDD0AB8}"/>
              </a:ext>
            </a:extLst>
          </p:cNvPr>
          <p:cNvSpPr txBox="1"/>
          <p:nvPr/>
        </p:nvSpPr>
        <p:spPr>
          <a:xfrm>
            <a:off x="4530761" y="3475422"/>
            <a:ext cx="2180916" cy="553998"/>
          </a:xfrm>
          <a:prstGeom prst="rect">
            <a:avLst/>
          </a:prstGeom>
        </p:spPr>
        <p:txBody>
          <a:bodyPr vert="horz" wrap="square" lIns="0" tIns="0" rIns="0" bIns="0" rtlCol="0" anchor="t">
            <a:spAutoFit/>
          </a:bodyPr>
          <a:lstStyle/>
          <a:p>
            <a:pPr algn="ctr"/>
            <a:r>
              <a:rPr lang="en-US" dirty="0">
                <a:solidFill>
                  <a:srgbClr val="128CAB"/>
                </a:solidFill>
              </a:rPr>
              <a:t>Reference to another node</a:t>
            </a:r>
          </a:p>
        </p:txBody>
      </p:sp>
      <p:cxnSp>
        <p:nvCxnSpPr>
          <p:cNvPr id="50" name="Straight Arrow Connector 49">
            <a:extLst>
              <a:ext uri="{FF2B5EF4-FFF2-40B4-BE49-F238E27FC236}">
                <a16:creationId xmlns:a16="http://schemas.microsoft.com/office/drawing/2014/main" id="{175F6A06-24DC-4040-996E-C0397AE8B863}"/>
              </a:ext>
            </a:extLst>
          </p:cNvPr>
          <p:cNvCxnSpPr>
            <a:cxnSpLocks/>
          </p:cNvCxnSpPr>
          <p:nvPr/>
        </p:nvCxnSpPr>
        <p:spPr>
          <a:xfrm flipH="1" flipV="1">
            <a:off x="4736892" y="3083778"/>
            <a:ext cx="447308" cy="345222"/>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301236D2-EB2A-4437-A454-1A71FBC19D46}"/>
              </a:ext>
            </a:extLst>
          </p:cNvPr>
          <p:cNvSpPr txBox="1"/>
          <p:nvPr/>
        </p:nvSpPr>
        <p:spPr>
          <a:xfrm>
            <a:off x="10410716" y="3768655"/>
            <a:ext cx="871538" cy="282931"/>
          </a:xfrm>
          <a:prstGeom prst="rect">
            <a:avLst/>
          </a:prstGeom>
        </p:spPr>
        <p:txBody>
          <a:bodyPr vert="horz" wrap="none" lIns="0" tIns="0" rIns="0" bIns="0" rtlCol="0" anchor="t">
            <a:normAutofit/>
          </a:bodyPr>
          <a:lstStyle/>
          <a:p>
            <a:r>
              <a:rPr lang="en-US" dirty="0">
                <a:latin typeface="Courier" charset="0"/>
                <a:ea typeface="Courier" charset="0"/>
                <a:cs typeface="Courier" charset="0"/>
              </a:rPr>
              <a:t>node@1</a:t>
            </a:r>
          </a:p>
        </p:txBody>
      </p:sp>
      <p:sp>
        <p:nvSpPr>
          <p:cNvPr id="52" name="TextBox 51">
            <a:extLst>
              <a:ext uri="{FF2B5EF4-FFF2-40B4-BE49-F238E27FC236}">
                <a16:creationId xmlns:a16="http://schemas.microsoft.com/office/drawing/2014/main" id="{A587C749-81E0-49A4-B102-D01D3EC5F15E}"/>
              </a:ext>
            </a:extLst>
          </p:cNvPr>
          <p:cNvSpPr txBox="1"/>
          <p:nvPr/>
        </p:nvSpPr>
        <p:spPr>
          <a:xfrm>
            <a:off x="8806036" y="3800193"/>
            <a:ext cx="871538" cy="282931"/>
          </a:xfrm>
          <a:prstGeom prst="rect">
            <a:avLst/>
          </a:prstGeom>
        </p:spPr>
        <p:txBody>
          <a:bodyPr vert="horz" wrap="none" lIns="0" tIns="0" rIns="0" bIns="0" rtlCol="0" anchor="t">
            <a:normAutofit/>
          </a:bodyPr>
          <a:lstStyle/>
          <a:p>
            <a:r>
              <a:rPr lang="en-US" dirty="0">
                <a:latin typeface="Courier" charset="0"/>
                <a:ea typeface="Courier" charset="0"/>
                <a:cs typeface="Courier" charset="0"/>
              </a:rPr>
              <a:t>node@0</a:t>
            </a:r>
          </a:p>
        </p:txBody>
      </p:sp>
      <p:sp>
        <p:nvSpPr>
          <p:cNvPr id="53" name="TextBox 52">
            <a:extLst>
              <a:ext uri="{FF2B5EF4-FFF2-40B4-BE49-F238E27FC236}">
                <a16:creationId xmlns:a16="http://schemas.microsoft.com/office/drawing/2014/main" id="{2F20E7F9-DD68-48DD-8E27-00B2237835A4}"/>
              </a:ext>
            </a:extLst>
          </p:cNvPr>
          <p:cNvSpPr txBox="1"/>
          <p:nvPr/>
        </p:nvSpPr>
        <p:spPr>
          <a:xfrm>
            <a:off x="9539178" y="3162571"/>
            <a:ext cx="871538" cy="282931"/>
          </a:xfrm>
          <a:prstGeom prst="rect">
            <a:avLst/>
          </a:prstGeom>
        </p:spPr>
        <p:txBody>
          <a:bodyPr vert="horz" wrap="none" lIns="0" tIns="0" rIns="0" bIns="0" rtlCol="0" anchor="t">
            <a:normAutofit/>
          </a:bodyPr>
          <a:lstStyle/>
          <a:p>
            <a:pPr algn="ctr"/>
            <a:r>
              <a:rPr lang="en-US"/>
              <a:t>root</a:t>
            </a:r>
            <a:endParaRPr lang="en-US" dirty="0"/>
          </a:p>
        </p:txBody>
      </p:sp>
      <p:sp>
        <p:nvSpPr>
          <p:cNvPr id="54" name="TextBox 53">
            <a:extLst>
              <a:ext uri="{FF2B5EF4-FFF2-40B4-BE49-F238E27FC236}">
                <a16:creationId xmlns:a16="http://schemas.microsoft.com/office/drawing/2014/main" id="{5C25803B-19BB-4623-907D-B76A7808C123}"/>
              </a:ext>
            </a:extLst>
          </p:cNvPr>
          <p:cNvSpPr txBox="1"/>
          <p:nvPr/>
        </p:nvSpPr>
        <p:spPr>
          <a:xfrm>
            <a:off x="7831906" y="4571427"/>
            <a:ext cx="1409899" cy="297216"/>
          </a:xfrm>
          <a:prstGeom prst="rect">
            <a:avLst/>
          </a:prstGeom>
        </p:spPr>
        <p:txBody>
          <a:bodyPr vert="horz" wrap="none" lIns="0" tIns="0" rIns="0" bIns="0" rtlCol="0" anchor="t">
            <a:normAutofit/>
          </a:bodyPr>
          <a:lstStyle/>
          <a:p>
            <a:r>
              <a:rPr lang="en-US" dirty="0">
                <a:latin typeface="Courier" charset="0"/>
                <a:ea typeface="Courier" charset="0"/>
                <a:cs typeface="Courier" charset="0"/>
              </a:rPr>
              <a:t>child-node@0</a:t>
            </a:r>
          </a:p>
        </p:txBody>
      </p:sp>
      <p:sp>
        <p:nvSpPr>
          <p:cNvPr id="55" name="TextBox 54">
            <a:extLst>
              <a:ext uri="{FF2B5EF4-FFF2-40B4-BE49-F238E27FC236}">
                <a16:creationId xmlns:a16="http://schemas.microsoft.com/office/drawing/2014/main" id="{5950085C-38B1-4325-BBCA-B5F3E8D57D54}"/>
              </a:ext>
            </a:extLst>
          </p:cNvPr>
          <p:cNvSpPr txBox="1"/>
          <p:nvPr/>
        </p:nvSpPr>
        <p:spPr>
          <a:xfrm>
            <a:off x="8711482" y="5428547"/>
            <a:ext cx="1409899" cy="297216"/>
          </a:xfrm>
          <a:prstGeom prst="rect">
            <a:avLst/>
          </a:prstGeom>
        </p:spPr>
        <p:txBody>
          <a:bodyPr vert="horz" wrap="none" lIns="0" tIns="0" rIns="0" bIns="0" rtlCol="0" anchor="t">
            <a:normAutofit/>
          </a:bodyPr>
          <a:lstStyle/>
          <a:p>
            <a:r>
              <a:rPr lang="en-US" dirty="0">
                <a:latin typeface="Courier" charset="0"/>
                <a:ea typeface="Courier" charset="0"/>
                <a:cs typeface="Courier" charset="0"/>
              </a:rPr>
              <a:t>child-node@1</a:t>
            </a:r>
          </a:p>
        </p:txBody>
      </p:sp>
      <p:sp>
        <p:nvSpPr>
          <p:cNvPr id="56" name="TextBox 55">
            <a:extLst>
              <a:ext uri="{FF2B5EF4-FFF2-40B4-BE49-F238E27FC236}">
                <a16:creationId xmlns:a16="http://schemas.microsoft.com/office/drawing/2014/main" id="{2E6FE45A-745B-4CF1-BBC6-874D2834B658}"/>
              </a:ext>
            </a:extLst>
          </p:cNvPr>
          <p:cNvSpPr txBox="1"/>
          <p:nvPr/>
        </p:nvSpPr>
        <p:spPr>
          <a:xfrm>
            <a:off x="10353274" y="4815670"/>
            <a:ext cx="1409899" cy="297216"/>
          </a:xfrm>
          <a:prstGeom prst="rect">
            <a:avLst/>
          </a:prstGeom>
        </p:spPr>
        <p:txBody>
          <a:bodyPr vert="horz" wrap="none" lIns="0" tIns="0" rIns="0" bIns="0" rtlCol="0" anchor="t">
            <a:normAutofit/>
          </a:bodyPr>
          <a:lstStyle/>
          <a:p>
            <a:r>
              <a:rPr lang="en-US" dirty="0">
                <a:latin typeface="Courier" charset="0"/>
                <a:ea typeface="Courier" charset="0"/>
                <a:cs typeface="Courier" charset="0"/>
              </a:rPr>
              <a:t>child-node@0</a:t>
            </a:r>
          </a:p>
        </p:txBody>
      </p:sp>
      <p:cxnSp>
        <p:nvCxnSpPr>
          <p:cNvPr id="57" name="Straight Connector 56">
            <a:extLst>
              <a:ext uri="{FF2B5EF4-FFF2-40B4-BE49-F238E27FC236}">
                <a16:creationId xmlns:a16="http://schemas.microsoft.com/office/drawing/2014/main" id="{ECC9F9BC-F3D2-4B3E-B9A7-FB6CFBD765FA}"/>
              </a:ext>
            </a:extLst>
          </p:cNvPr>
          <p:cNvCxnSpPr>
            <a:stCxn id="53" idx="2"/>
            <a:endCxn id="52" idx="0"/>
          </p:cNvCxnSpPr>
          <p:nvPr/>
        </p:nvCxnSpPr>
        <p:spPr>
          <a:xfrm flipH="1">
            <a:off x="9241805" y="3445502"/>
            <a:ext cx="733142" cy="35469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23A313FC-D44E-4B44-84E7-ED6C7BA1BD5E}"/>
              </a:ext>
            </a:extLst>
          </p:cNvPr>
          <p:cNvCxnSpPr>
            <a:stCxn id="53" idx="2"/>
            <a:endCxn id="51" idx="0"/>
          </p:cNvCxnSpPr>
          <p:nvPr/>
        </p:nvCxnSpPr>
        <p:spPr>
          <a:xfrm>
            <a:off x="9974947" y="3445502"/>
            <a:ext cx="871538" cy="3231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9B2B0FFB-C5B2-4B96-890E-84548F33263E}"/>
              </a:ext>
            </a:extLst>
          </p:cNvPr>
          <p:cNvCxnSpPr>
            <a:stCxn id="52" idx="2"/>
            <a:endCxn id="54" idx="0"/>
          </p:cNvCxnSpPr>
          <p:nvPr/>
        </p:nvCxnSpPr>
        <p:spPr>
          <a:xfrm flipH="1">
            <a:off x="8536856" y="4083124"/>
            <a:ext cx="704949" cy="48830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2D6887B1-CA28-4498-B421-C51837233EC0}"/>
              </a:ext>
            </a:extLst>
          </p:cNvPr>
          <p:cNvCxnSpPr>
            <a:stCxn id="52" idx="2"/>
            <a:endCxn id="55" idx="0"/>
          </p:cNvCxnSpPr>
          <p:nvPr/>
        </p:nvCxnSpPr>
        <p:spPr>
          <a:xfrm>
            <a:off x="9241805" y="4083124"/>
            <a:ext cx="174627" cy="134542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F557037-8A9C-4D5A-AA4C-A8C9C929E3BB}"/>
              </a:ext>
            </a:extLst>
          </p:cNvPr>
          <p:cNvCxnSpPr>
            <a:stCxn id="51" idx="2"/>
            <a:endCxn id="56" idx="0"/>
          </p:cNvCxnSpPr>
          <p:nvPr/>
        </p:nvCxnSpPr>
        <p:spPr>
          <a:xfrm>
            <a:off x="10846485" y="4051586"/>
            <a:ext cx="211739" cy="76408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21965B75-768C-440F-BE93-8152CBD66A52}"/>
              </a:ext>
            </a:extLst>
          </p:cNvPr>
          <p:cNvCxnSpPr>
            <a:stCxn id="55" idx="0"/>
            <a:endCxn id="51" idx="2"/>
          </p:cNvCxnSpPr>
          <p:nvPr/>
        </p:nvCxnSpPr>
        <p:spPr>
          <a:xfrm flipV="1">
            <a:off x="9416432" y="4051586"/>
            <a:ext cx="1430053" cy="1376961"/>
          </a:xfrm>
          <a:prstGeom prst="straightConnector1">
            <a:avLst/>
          </a:prstGeom>
          <a:ln w="28575">
            <a:solidFill>
              <a:srgbClr val="C00000"/>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AD850F01-9E1C-4A0A-98FB-BCBFB593A852}"/>
              </a:ext>
            </a:extLst>
          </p:cNvPr>
          <p:cNvSpPr txBox="1"/>
          <p:nvPr/>
        </p:nvSpPr>
        <p:spPr>
          <a:xfrm>
            <a:off x="8884489" y="2567954"/>
            <a:ext cx="2180916" cy="553998"/>
          </a:xfrm>
          <a:prstGeom prst="rect">
            <a:avLst/>
          </a:prstGeom>
        </p:spPr>
        <p:txBody>
          <a:bodyPr vert="horz" wrap="square" lIns="0" tIns="0" rIns="0" bIns="0" rtlCol="0" anchor="t">
            <a:spAutoFit/>
          </a:bodyPr>
          <a:lstStyle/>
          <a:p>
            <a:pPr algn="ctr"/>
            <a:r>
              <a:rPr lang="en-US" dirty="0">
                <a:solidFill>
                  <a:srgbClr val="128CAB"/>
                </a:solidFill>
              </a:rPr>
              <a:t>Representation of the device tree</a:t>
            </a:r>
          </a:p>
        </p:txBody>
      </p:sp>
      <p:sp>
        <p:nvSpPr>
          <p:cNvPr id="64" name="TextBox 63">
            <a:extLst>
              <a:ext uri="{FF2B5EF4-FFF2-40B4-BE49-F238E27FC236}">
                <a16:creationId xmlns:a16="http://schemas.microsoft.com/office/drawing/2014/main" id="{038FBD53-6C2D-4514-B1FD-18155BE7A00E}"/>
              </a:ext>
            </a:extLst>
          </p:cNvPr>
          <p:cNvSpPr txBox="1"/>
          <p:nvPr/>
        </p:nvSpPr>
        <p:spPr>
          <a:xfrm>
            <a:off x="3431752" y="4255417"/>
            <a:ext cx="2765614" cy="276999"/>
          </a:xfrm>
          <a:prstGeom prst="rect">
            <a:avLst/>
          </a:prstGeom>
        </p:spPr>
        <p:txBody>
          <a:bodyPr vert="horz" wrap="square" lIns="0" tIns="0" rIns="0" bIns="0" rtlCol="0" anchor="t">
            <a:spAutoFit/>
          </a:bodyPr>
          <a:lstStyle/>
          <a:p>
            <a:pPr algn="ctr"/>
            <a:r>
              <a:rPr lang="en-US" dirty="0">
                <a:solidFill>
                  <a:srgbClr val="128CAB"/>
                </a:solidFill>
              </a:rPr>
              <a:t>Address of the node</a:t>
            </a:r>
          </a:p>
        </p:txBody>
      </p:sp>
      <p:cxnSp>
        <p:nvCxnSpPr>
          <p:cNvPr id="65" name="Straight Arrow Connector 64">
            <a:extLst>
              <a:ext uri="{FF2B5EF4-FFF2-40B4-BE49-F238E27FC236}">
                <a16:creationId xmlns:a16="http://schemas.microsoft.com/office/drawing/2014/main" id="{BC5FCE38-789B-47EF-9886-B17610AE6D95}"/>
              </a:ext>
            </a:extLst>
          </p:cNvPr>
          <p:cNvCxnSpPr>
            <a:cxnSpLocks/>
          </p:cNvCxnSpPr>
          <p:nvPr/>
        </p:nvCxnSpPr>
        <p:spPr>
          <a:xfrm flipH="1" flipV="1">
            <a:off x="2479838" y="3876460"/>
            <a:ext cx="1639580" cy="348181"/>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332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 Content</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823075" cy="4086225"/>
          </a:xfrm>
        </p:spPr>
        <p:txBody>
          <a:bodyPr wrap="square" numCol="1" anchor="t" anchorCtr="0" compatLnSpc="1">
            <a:prstTxWarp prst="textNoShape">
              <a:avLst/>
            </a:prstTxWarp>
          </a:bodyPr>
          <a:lstStyle/>
          <a:p>
            <a:r>
              <a:rPr lang="en-US" dirty="0"/>
              <a:t>Under the root of the device tree, we can find:</a:t>
            </a:r>
          </a:p>
          <a:p>
            <a:r>
              <a:rPr lang="en-US" dirty="0"/>
              <a:t>A </a:t>
            </a:r>
            <a:r>
              <a:rPr lang="en-US" sz="2000" dirty="0" err="1">
                <a:latin typeface="Courier" charset="0"/>
                <a:ea typeface="Courier" charset="0"/>
                <a:cs typeface="Courier" charset="0"/>
              </a:rPr>
              <a:t>cpus</a:t>
            </a:r>
            <a:r>
              <a:rPr lang="en-US" dirty="0"/>
              <a:t> node, which sub nodes describe each CPU in the system</a:t>
            </a:r>
          </a:p>
          <a:p>
            <a:r>
              <a:rPr lang="en-US" dirty="0"/>
              <a:t>A </a:t>
            </a:r>
            <a:r>
              <a:rPr lang="en-US" sz="2000" dirty="0">
                <a:latin typeface="Courier" charset="0"/>
                <a:ea typeface="Courier" charset="0"/>
                <a:cs typeface="Courier" charset="0"/>
              </a:rPr>
              <a:t>memory</a:t>
            </a:r>
            <a:r>
              <a:rPr lang="en-US" dirty="0"/>
              <a:t> node, which defines the location and size of the RAM</a:t>
            </a:r>
          </a:p>
          <a:p>
            <a:r>
              <a:rPr lang="en-US" dirty="0"/>
              <a:t>A </a:t>
            </a:r>
            <a:r>
              <a:rPr lang="en-US" sz="2000" dirty="0">
                <a:latin typeface="Courier" charset="0"/>
                <a:ea typeface="Courier" charset="0"/>
                <a:cs typeface="Courier" charset="0"/>
              </a:rPr>
              <a:t>chosen</a:t>
            </a:r>
            <a:r>
              <a:rPr lang="en-US" dirty="0"/>
              <a:t> node, which is used to pass parameters to kernel (the kernel command line) at boot time</a:t>
            </a:r>
          </a:p>
          <a:p>
            <a:r>
              <a:rPr lang="en-US" dirty="0"/>
              <a:t>An </a:t>
            </a:r>
            <a:r>
              <a:rPr lang="en-US" sz="2000" dirty="0">
                <a:latin typeface="Courier" charset="0"/>
                <a:ea typeface="Courier" charset="0"/>
                <a:cs typeface="Courier" charset="0"/>
              </a:rPr>
              <a:t>aliases</a:t>
            </a:r>
            <a:r>
              <a:rPr lang="en-US" dirty="0"/>
              <a:t> node, to define shortcuts to certain nodes</a:t>
            </a:r>
          </a:p>
          <a:p>
            <a:r>
              <a:rPr lang="en-US" dirty="0"/>
              <a:t>One or more nodes defining the buses in the SoC</a:t>
            </a:r>
          </a:p>
          <a:p>
            <a:r>
              <a:rPr lang="en-US" dirty="0"/>
              <a:t>One or mode nodes defining on-board devices</a:t>
            </a:r>
            <a:endParaRPr lang="en-US" altLang="en-US" dirty="0">
              <a:ea typeface="ＭＳ Ｐゴシック" panose="020B0600070205080204" pitchFamily="34" charset="-128"/>
            </a:endParaRPr>
          </a:p>
        </p:txBody>
      </p:sp>
      <p:sp>
        <p:nvSpPr>
          <p:cNvPr id="5" name="Content Placeholder 5">
            <a:extLst>
              <a:ext uri="{FF2B5EF4-FFF2-40B4-BE49-F238E27FC236}">
                <a16:creationId xmlns:a16="http://schemas.microsoft.com/office/drawing/2014/main" id="{D0029F29-6148-4C10-9A68-831BEC40B638}"/>
              </a:ext>
            </a:extLst>
          </p:cNvPr>
          <p:cNvSpPr txBox="1">
            <a:spLocks/>
          </p:cNvSpPr>
          <p:nvPr/>
        </p:nvSpPr>
        <p:spPr>
          <a:xfrm>
            <a:off x="7086601" y="1582879"/>
            <a:ext cx="4298950" cy="4848894"/>
          </a:xfrm>
          <a:prstGeom prst="rect">
            <a:avLst/>
          </a:prstGeom>
        </p:spPr>
        <p:txBody>
          <a:bodyPr/>
          <a:lst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alias {};</a:t>
            </a:r>
          </a:p>
          <a:p>
            <a:pPr>
              <a:lnSpc>
                <a:spcPct val="100000"/>
              </a:lnSpc>
              <a:spcAft>
                <a:spcPts val="400"/>
              </a:spcAft>
            </a:pP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cpus</a:t>
            </a:r>
            <a:r>
              <a:rPr lang="en-US" sz="1400" dirty="0">
                <a:latin typeface="Courier" charset="0"/>
                <a:ea typeface="Courier" charset="0"/>
                <a:cs typeface="Courier" charset="0"/>
              </a:rPr>
              <a:t> {};</a:t>
            </a:r>
          </a:p>
          <a:p>
            <a:pPr>
              <a:lnSpc>
                <a:spcPct val="100000"/>
              </a:lnSpc>
              <a:spcAft>
                <a:spcPts val="400"/>
              </a:spcAft>
            </a:pP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apb@80000000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apbh@80000000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 some devices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apbx@80040000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 some devices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    chosen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bootargs</a:t>
            </a:r>
            <a:r>
              <a:rPr lang="en-US" sz="1400" dirty="0">
                <a:latin typeface="Courier" charset="0"/>
                <a:ea typeface="Courier" charset="0"/>
                <a:cs typeface="Courier" charset="0"/>
              </a:rPr>
              <a:t> = “root=/dev/</a:t>
            </a:r>
            <a:r>
              <a:rPr lang="en-US" sz="1400" dirty="0" err="1">
                <a:latin typeface="Courier" charset="0"/>
                <a:ea typeface="Courier" charset="0"/>
                <a:cs typeface="Courier" charset="0"/>
              </a:rPr>
              <a:t>nfs</a:t>
            </a:r>
            <a:r>
              <a:rPr lang="en-US" sz="1400" dirty="0">
                <a:latin typeface="Courier" charset="0"/>
                <a:ea typeface="Courier" charset="0"/>
                <a:cs typeface="Courier" charset="0"/>
              </a:rPr>
              <a:t>”;</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a:t>
            </a:r>
          </a:p>
        </p:txBody>
      </p:sp>
    </p:spTree>
    <p:extLst>
      <p:ext uri="{BB962C8B-B14F-4D97-AF65-F5344CB8AC3E}">
        <p14:creationId xmlns:p14="http://schemas.microsoft.com/office/powerpoint/2010/main" val="225190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 Addressing</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964093" cy="4086225"/>
          </a:xfrm>
        </p:spPr>
        <p:txBody>
          <a:bodyPr wrap="square" numCol="1" anchor="t" anchorCtr="0" compatLnSpc="1">
            <a:prstTxWarp prst="textNoShape">
              <a:avLst/>
            </a:prstTxWarp>
          </a:bodyPr>
          <a:lstStyle/>
          <a:p>
            <a:r>
              <a:rPr lang="en-US" dirty="0"/>
              <a:t>The following properties are used:</a:t>
            </a:r>
            <a:endParaRPr lang="en-US" altLang="en-US" dirty="0">
              <a:ea typeface="ＭＳ Ｐゴシック" panose="020B0600070205080204" pitchFamily="34" charset="-128"/>
            </a:endParaRPr>
          </a:p>
          <a:p>
            <a:pPr lvl="1"/>
            <a:r>
              <a:rPr lang="en-US" sz="1600" dirty="0">
                <a:latin typeface="Courier" charset="0"/>
                <a:ea typeface="Courier" charset="0"/>
                <a:cs typeface="Courier" charset="0"/>
              </a:rPr>
              <a:t>reg = &lt;</a:t>
            </a:r>
            <a:r>
              <a:rPr lang="en-US" sz="1600" dirty="0" err="1">
                <a:latin typeface="Courier" charset="0"/>
                <a:ea typeface="Courier" charset="0"/>
                <a:cs typeface="Courier" charset="0"/>
              </a:rPr>
              <a:t>address1</a:t>
            </a:r>
            <a:r>
              <a:rPr lang="en-US" sz="1600" dirty="0">
                <a:latin typeface="Courier" charset="0"/>
                <a:ea typeface="Courier" charset="0"/>
                <a:cs typeface="Courier" charset="0"/>
              </a:rPr>
              <a:t> </a:t>
            </a:r>
            <a:r>
              <a:rPr lang="en-US" sz="1600" dirty="0" err="1">
                <a:latin typeface="Courier" charset="0"/>
                <a:ea typeface="Courier" charset="0"/>
                <a:cs typeface="Courier" charset="0"/>
              </a:rPr>
              <a:t>length1</a:t>
            </a:r>
            <a:r>
              <a:rPr lang="en-US" sz="1600" dirty="0">
                <a:latin typeface="Courier" charset="0"/>
                <a:ea typeface="Courier" charset="0"/>
                <a:cs typeface="Courier" charset="0"/>
              </a:rPr>
              <a:t> [</a:t>
            </a:r>
            <a:r>
              <a:rPr lang="is-IS" sz="1600" dirty="0">
                <a:latin typeface="Courier" charset="0"/>
                <a:ea typeface="Courier" charset="0"/>
                <a:cs typeface="Courier" charset="0"/>
              </a:rPr>
              <a:t>…</a:t>
            </a:r>
            <a:r>
              <a:rPr lang="en-US" sz="1600" dirty="0">
                <a:latin typeface="Courier" charset="0"/>
                <a:ea typeface="Courier" charset="0"/>
                <a:cs typeface="Courier" charset="0"/>
              </a:rPr>
              <a:t>] </a:t>
            </a:r>
            <a:r>
              <a:rPr lang="is-IS" sz="1600" dirty="0">
                <a:latin typeface="Courier" charset="0"/>
                <a:ea typeface="Courier" charset="0"/>
                <a:cs typeface="Courier" charset="0"/>
              </a:rPr>
              <a:t>&gt;</a:t>
            </a:r>
            <a:r>
              <a:rPr lang="en-US" sz="1600" dirty="0"/>
              <a:t>, </a:t>
            </a:r>
            <a:r>
              <a:rPr lang="is-IS" sz="1600" dirty="0">
                <a:latin typeface="Courier" charset="0"/>
                <a:ea typeface="Courier" charset="0"/>
                <a:cs typeface="Courier" charset="0"/>
              </a:rPr>
              <a:t> </a:t>
            </a:r>
            <a:r>
              <a:rPr lang="is-IS" dirty="0">
                <a:ea typeface="Courier" charset="0"/>
                <a:cs typeface="Courier" charset="0"/>
              </a:rPr>
              <a:t>which lists the address sets (each defined as starting address, length) assigned to the node</a:t>
            </a:r>
            <a:endParaRPr lang="en-US" sz="1600" dirty="0">
              <a:latin typeface="Courier" charset="0"/>
              <a:ea typeface="Courier" charset="0"/>
              <a:cs typeface="Courier" charset="0"/>
            </a:endParaRPr>
          </a:p>
          <a:p>
            <a:pPr lvl="1"/>
            <a:r>
              <a:rPr lang="en-US" sz="1600" dirty="0">
                <a:latin typeface="Courier" charset="0"/>
                <a:ea typeface="Courier" charset="0"/>
                <a:cs typeface="Courier" charset="0"/>
              </a:rPr>
              <a:t>#address-cells = &lt;num of addresses&gt;</a:t>
            </a:r>
            <a:r>
              <a:rPr lang="en-US" sz="1600" dirty="0"/>
              <a:t>, </a:t>
            </a:r>
            <a:r>
              <a:rPr lang="en-US" dirty="0"/>
              <a:t> which states the number of address sets for the node</a:t>
            </a:r>
          </a:p>
          <a:p>
            <a:pPr lvl="1"/>
            <a:r>
              <a:rPr lang="en-US" sz="1600" dirty="0">
                <a:latin typeface="Courier" charset="0"/>
                <a:ea typeface="Courier" charset="0"/>
                <a:cs typeface="Courier" charset="0"/>
              </a:rPr>
              <a:t>#size-cells=&lt;num of size cells&gt;</a:t>
            </a:r>
            <a:r>
              <a:rPr lang="en-US" dirty="0"/>
              <a:t>, which states the number of size for each set</a:t>
            </a:r>
          </a:p>
          <a:p>
            <a:r>
              <a:rPr lang="en-US" dirty="0"/>
              <a:t>Note:</a:t>
            </a:r>
            <a:endParaRPr lang="en-US" altLang="en-US" dirty="0">
              <a:ea typeface="ＭＳ Ｐゴシック" panose="020B0600070205080204" pitchFamily="34" charset="-128"/>
            </a:endParaRPr>
          </a:p>
          <a:p>
            <a:pPr lvl="1"/>
            <a:r>
              <a:rPr lang="en-US" dirty="0"/>
              <a:t>Every node in the tree that represents a device is required to have the </a:t>
            </a:r>
            <a:r>
              <a:rPr lang="en-US" sz="1600" dirty="0">
                <a:solidFill>
                  <a:srgbClr val="128CAB"/>
                </a:solidFill>
                <a:latin typeface="Courier" charset="0"/>
                <a:ea typeface="Courier" charset="0"/>
                <a:cs typeface="Courier" charset="0"/>
              </a:rPr>
              <a:t>compatible</a:t>
            </a:r>
            <a:r>
              <a:rPr lang="en-US" dirty="0"/>
              <a:t> property.</a:t>
            </a:r>
          </a:p>
          <a:p>
            <a:pPr lvl="1"/>
            <a:r>
              <a:rPr lang="en-US" sz="1600" dirty="0">
                <a:latin typeface="Courier" charset="0"/>
                <a:ea typeface="Courier" charset="0"/>
                <a:cs typeface="Courier" charset="0"/>
              </a:rPr>
              <a:t>compatible</a:t>
            </a:r>
            <a:r>
              <a:rPr lang="en-US" sz="1600" dirty="0"/>
              <a:t> </a:t>
            </a:r>
            <a:r>
              <a:rPr lang="en-US" dirty="0"/>
              <a:t>is the key Linux uses to decide which device driver to bind to a device.</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Content Placeholder 5">
            <a:extLst>
              <a:ext uri="{FF2B5EF4-FFF2-40B4-BE49-F238E27FC236}">
                <a16:creationId xmlns:a16="http://schemas.microsoft.com/office/drawing/2014/main" id="{C5EE3EC7-3CF3-4966-A47E-62E895D75758}"/>
              </a:ext>
            </a:extLst>
          </p:cNvPr>
          <p:cNvSpPr txBox="1">
            <a:spLocks/>
          </p:cNvSpPr>
          <p:nvPr/>
        </p:nvSpPr>
        <p:spPr>
          <a:xfrm>
            <a:off x="7086601" y="1440005"/>
            <a:ext cx="4298950" cy="3717784"/>
          </a:xfrm>
          <a:prstGeom prst="rect">
            <a:avLst/>
          </a:prstGeom>
        </p:spPr>
        <p:txBody>
          <a:bodyPr/>
          <a:lst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ro-RO" sz="1400" dirty="0">
                <a:latin typeface="Courier" charset="0"/>
                <a:ea typeface="Courier" charset="0"/>
                <a:cs typeface="Courier" charset="0"/>
              </a:rPr>
              <a:t>cpus {</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#address-cells = &lt;1&gt;;</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#size-cells = &lt;0&gt;;</a:t>
            </a:r>
          </a:p>
          <a:p>
            <a:pPr>
              <a:lnSpc>
                <a:spcPct val="100000"/>
              </a:lnSpc>
              <a:spcAft>
                <a:spcPts val="400"/>
              </a:spcAft>
            </a:pPr>
            <a:r>
              <a:rPr lang="ro-RO" sz="1400" dirty="0">
                <a:latin typeface="Courier" charset="0"/>
                <a:ea typeface="Courier" charset="0"/>
                <a:cs typeface="Courier" charset="0"/>
              </a:rPr>
              <a:t>      cpu@0 {</a:t>
            </a:r>
          </a:p>
          <a:p>
            <a:pPr>
              <a:lnSpc>
                <a:spcPct val="100000"/>
              </a:lnSpc>
              <a:spcAft>
                <a:spcPts val="400"/>
              </a:spcAft>
            </a:pPr>
            <a:r>
              <a:rPr lang="ro-RO" sz="1400" dirty="0">
                <a:latin typeface="Courier" charset="0"/>
                <a:ea typeface="Courier" charset="0"/>
                <a:cs typeface="Courier" charset="0"/>
              </a:rPr>
              <a:t>        compatible = "arm,cortex-a9";</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reg = &lt;0&gt;;</a:t>
            </a:r>
          </a:p>
          <a:p>
            <a:pPr>
              <a:lnSpc>
                <a:spcPct val="100000"/>
              </a:lnSpc>
              <a:spcAft>
                <a:spcPts val="400"/>
              </a:spcAft>
            </a:pPr>
            <a:r>
              <a:rPr lang="ro-RO" sz="1400" dirty="0">
                <a:latin typeface="Courier" charset="0"/>
                <a:ea typeface="Courier" charset="0"/>
                <a:cs typeface="Courier" charset="0"/>
              </a:rPr>
              <a:t>      };</a:t>
            </a:r>
          </a:p>
          <a:p>
            <a:pPr>
              <a:lnSpc>
                <a:spcPct val="100000"/>
              </a:lnSpc>
              <a:spcAft>
                <a:spcPts val="400"/>
              </a:spcAft>
            </a:pPr>
            <a:r>
              <a:rPr lang="ro-RO" sz="1400" dirty="0">
                <a:latin typeface="Courier" charset="0"/>
                <a:ea typeface="Courier" charset="0"/>
                <a:cs typeface="Courier" charset="0"/>
              </a:rPr>
              <a:t>      cpu@1 {</a:t>
            </a:r>
          </a:p>
          <a:p>
            <a:pPr>
              <a:lnSpc>
                <a:spcPct val="100000"/>
              </a:lnSpc>
              <a:spcAft>
                <a:spcPts val="400"/>
              </a:spcAft>
            </a:pPr>
            <a:r>
              <a:rPr lang="ro-RO" sz="1400" dirty="0">
                <a:latin typeface="Courier" charset="0"/>
                <a:ea typeface="Courier" charset="0"/>
                <a:cs typeface="Courier" charset="0"/>
              </a:rPr>
              <a:t>        compatible = "arm,cortex-a9";</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reg = &lt;1&gt;;</a:t>
            </a:r>
          </a:p>
          <a:p>
            <a:pPr>
              <a:lnSpc>
                <a:spcPct val="100000"/>
              </a:lnSpc>
              <a:spcAft>
                <a:spcPts val="400"/>
              </a:spcAft>
            </a:pPr>
            <a:r>
              <a:rPr lang="ro-RO" sz="1400" dirty="0">
                <a:latin typeface="Courier" charset="0"/>
                <a:ea typeface="Courier" charset="0"/>
                <a:cs typeface="Courier" charset="0"/>
              </a:rPr>
              <a:t>      };</a:t>
            </a:r>
          </a:p>
          <a:p>
            <a:pPr>
              <a:lnSpc>
                <a:spcPct val="100000"/>
              </a:lnSpc>
              <a:spcAft>
                <a:spcPts val="400"/>
              </a:spcAft>
            </a:pPr>
            <a:r>
              <a:rPr lang="ro-RO" sz="1400" dirty="0">
                <a:latin typeface="Courier" charset="0"/>
                <a:ea typeface="Courier" charset="0"/>
                <a:cs typeface="Courier" charset="0"/>
              </a:rPr>
              <a:t>    };</a:t>
            </a: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a:t>
            </a:r>
          </a:p>
        </p:txBody>
      </p:sp>
    </p:spTree>
    <p:extLst>
      <p:ext uri="{BB962C8B-B14F-4D97-AF65-F5344CB8AC3E}">
        <p14:creationId xmlns:p14="http://schemas.microsoft.com/office/powerpoint/2010/main" val="2960974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 Addressing</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603875" cy="4086225"/>
          </a:xfrm>
        </p:spPr>
        <p:txBody>
          <a:bodyPr wrap="square" numCol="1" anchor="t" anchorCtr="0" compatLnSpc="1">
            <a:prstTxWarp prst="textNoShape">
              <a:avLst/>
            </a:prstTxWarp>
          </a:bodyPr>
          <a:lstStyle/>
          <a:p>
            <a:r>
              <a:rPr lang="it-IT" dirty="0"/>
              <a:t>CPU addressing</a:t>
            </a:r>
            <a:endParaRPr lang="en-US" altLang="en-US" dirty="0">
              <a:ea typeface="ＭＳ Ｐゴシック" panose="020B0600070205080204" pitchFamily="34" charset="-128"/>
            </a:endParaRPr>
          </a:p>
          <a:p>
            <a:pPr lvl="1"/>
            <a:r>
              <a:rPr lang="it-IT" dirty="0"/>
              <a:t>Each CPU is associated with a unique ID only.</a:t>
            </a:r>
          </a:p>
          <a:p>
            <a:pPr lvl="1"/>
            <a:r>
              <a:rPr lang="en-US" sz="1600" dirty="0">
                <a:latin typeface="Courier" charset="0"/>
                <a:ea typeface="Courier" charset="0"/>
                <a:cs typeface="Courier" charset="0"/>
              </a:rPr>
              <a:t>#size-cells=&lt;0&gt;</a:t>
            </a:r>
            <a:r>
              <a:rPr lang="en-US" dirty="0"/>
              <a:t>, always</a:t>
            </a:r>
            <a:endParaRPr lang="en-US" altLang="en-US" dirty="0">
              <a:ea typeface="ＭＳ Ｐゴシック" panose="020B0600070205080204" pitchFamily="34" charset="-128"/>
            </a:endParaRPr>
          </a:p>
          <a:p>
            <a:r>
              <a:rPr lang="en-US" dirty="0"/>
              <a:t>Memory mapped devices</a:t>
            </a:r>
            <a:endParaRPr lang="en-US" altLang="en-US" dirty="0">
              <a:ea typeface="ＭＳ Ｐゴシック" panose="020B0600070205080204" pitchFamily="34" charset="-128"/>
            </a:endParaRPr>
          </a:p>
          <a:p>
            <a:pPr lvl="1"/>
            <a:r>
              <a:rPr lang="en-US" dirty="0"/>
              <a:t>Typically defined by one 32-bit based address, and one 32-bit length</a:t>
            </a:r>
          </a:p>
          <a:p>
            <a:pPr lvl="1"/>
            <a:r>
              <a:rPr lang="en-US" sz="1600" dirty="0">
                <a:latin typeface="Courier" charset="0"/>
                <a:ea typeface="Courier" charset="0"/>
                <a:cs typeface="Courier" charset="0"/>
              </a:rPr>
              <a:t>#address-cells=&lt;1&gt;</a:t>
            </a:r>
          </a:p>
          <a:p>
            <a:pPr lvl="1"/>
            <a:r>
              <a:rPr lang="en-US" sz="1600" dirty="0">
                <a:latin typeface="Courier" charset="0"/>
                <a:ea typeface="Courier" charset="0"/>
                <a:cs typeface="Courier" charset="0"/>
              </a:rPr>
              <a:t>#size-cells=&lt;1&gt;</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Content Placeholder 5">
            <a:extLst>
              <a:ext uri="{FF2B5EF4-FFF2-40B4-BE49-F238E27FC236}">
                <a16:creationId xmlns:a16="http://schemas.microsoft.com/office/drawing/2014/main" id="{45061E3E-06AE-40D7-9963-BB479EAF6666}"/>
              </a:ext>
            </a:extLst>
          </p:cNvPr>
          <p:cNvSpPr txBox="1">
            <a:spLocks/>
          </p:cNvSpPr>
          <p:nvPr/>
        </p:nvSpPr>
        <p:spPr>
          <a:xfrm>
            <a:off x="7086601" y="1082813"/>
            <a:ext cx="4298950" cy="2417620"/>
          </a:xfrm>
          <a:prstGeom prst="rect">
            <a:avLst/>
          </a:prstGeom>
        </p:spPr>
        <p:txBody>
          <a:bodyPr/>
          <a:lst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a:lnSpc>
                <a:spcPct val="100000"/>
              </a:lnSpc>
              <a:spcAft>
                <a:spcPts val="400"/>
              </a:spcAft>
            </a:pPr>
            <a:r>
              <a:rPr lang="ro-RO" sz="1400" dirty="0">
                <a:latin typeface="Courier" charset="0"/>
                <a:ea typeface="Courier" charset="0"/>
                <a:cs typeface="Courier" charset="0"/>
              </a:rPr>
              <a:t>cpus {</a:t>
            </a:r>
          </a:p>
          <a:p>
            <a:pPr>
              <a:lnSpc>
                <a:spcPct val="100000"/>
              </a:lnSpc>
              <a:spcAft>
                <a:spcPts val="400"/>
              </a:spcAft>
            </a:pPr>
            <a:r>
              <a:rPr lang="ro-RO" sz="1400" dirty="0">
                <a:solidFill>
                  <a:srgbClr val="128CAB"/>
                </a:solidFill>
                <a:latin typeface="Courier" charset="0"/>
                <a:ea typeface="Courier" charset="0"/>
                <a:cs typeface="Courier" charset="0"/>
              </a:rPr>
              <a:t>  #address-cells = &lt;1&gt;;</a:t>
            </a:r>
          </a:p>
          <a:p>
            <a:pPr>
              <a:lnSpc>
                <a:spcPct val="100000"/>
              </a:lnSpc>
              <a:spcAft>
                <a:spcPts val="400"/>
              </a:spcAft>
            </a:pPr>
            <a:r>
              <a:rPr lang="ro-RO" sz="1400" dirty="0">
                <a:solidFill>
                  <a:srgbClr val="128CAB"/>
                </a:solidFill>
                <a:latin typeface="Courier" charset="0"/>
                <a:ea typeface="Courier" charset="0"/>
                <a:cs typeface="Courier" charset="0"/>
              </a:rPr>
              <a:t>  #size-cells = &lt;0&gt;;</a:t>
            </a:r>
          </a:p>
          <a:p>
            <a:pPr>
              <a:lnSpc>
                <a:spcPct val="100000"/>
              </a:lnSpc>
              <a:spcAft>
                <a:spcPts val="400"/>
              </a:spcAft>
            </a:pPr>
            <a:r>
              <a:rPr lang="ro-RO" sz="1400" dirty="0">
                <a:latin typeface="Courier" charset="0"/>
                <a:ea typeface="Courier" charset="0"/>
                <a:cs typeface="Courier" charset="0"/>
              </a:rPr>
              <a:t>  cpu@0 {</a:t>
            </a:r>
          </a:p>
          <a:p>
            <a:pPr>
              <a:lnSpc>
                <a:spcPct val="100000"/>
              </a:lnSpc>
              <a:spcAft>
                <a:spcPts val="400"/>
              </a:spcAft>
            </a:pPr>
            <a:r>
              <a:rPr lang="ro-RO" sz="1400" dirty="0">
                <a:latin typeface="Courier" charset="0"/>
                <a:ea typeface="Courier" charset="0"/>
                <a:cs typeface="Courier" charset="0"/>
              </a:rPr>
              <a:t>    compatible = "arm,cortex-a9";</a:t>
            </a:r>
          </a:p>
          <a:p>
            <a:pPr>
              <a:lnSpc>
                <a:spcPct val="100000"/>
              </a:lnSpc>
              <a:spcAft>
                <a:spcPts val="400"/>
              </a:spcAft>
            </a:pPr>
            <a:r>
              <a:rPr lang="ro-RO" sz="1400" dirty="0">
                <a:solidFill>
                  <a:srgbClr val="128CAB"/>
                </a:solidFill>
                <a:latin typeface="Courier" charset="0"/>
                <a:ea typeface="Courier" charset="0"/>
                <a:cs typeface="Courier" charset="0"/>
              </a:rPr>
              <a:t>    reg = &lt;0&gt;;</a:t>
            </a:r>
          </a:p>
          <a:p>
            <a:pPr>
              <a:lnSpc>
                <a:spcPct val="100000"/>
              </a:lnSpc>
              <a:spcAft>
                <a:spcPts val="400"/>
              </a:spcAft>
            </a:pPr>
            <a:r>
              <a:rPr lang="ro-RO" sz="1400" dirty="0">
                <a:latin typeface="Courier" charset="0"/>
                <a:ea typeface="Courier" charset="0"/>
                <a:cs typeface="Courier" charset="0"/>
              </a:rPr>
              <a:t>  };</a:t>
            </a:r>
          </a:p>
          <a:p>
            <a:pPr>
              <a:lnSpc>
                <a:spcPct val="100000"/>
              </a:lnSpc>
              <a:spcAft>
                <a:spcPts val="400"/>
              </a:spcAft>
            </a:pPr>
            <a:r>
              <a:rPr lang="ro-RO" sz="1400" dirty="0">
                <a:latin typeface="Courier" charset="0"/>
                <a:ea typeface="Courier" charset="0"/>
                <a:cs typeface="Courier" charset="0"/>
              </a:rPr>
              <a:t>};</a:t>
            </a:r>
          </a:p>
        </p:txBody>
      </p:sp>
      <p:sp>
        <p:nvSpPr>
          <p:cNvPr id="6" name="Content Placeholder 5">
            <a:extLst>
              <a:ext uri="{FF2B5EF4-FFF2-40B4-BE49-F238E27FC236}">
                <a16:creationId xmlns:a16="http://schemas.microsoft.com/office/drawing/2014/main" id="{E025A177-10D4-49E9-B023-41AAFE3ABB69}"/>
              </a:ext>
            </a:extLst>
          </p:cNvPr>
          <p:cNvSpPr txBox="1">
            <a:spLocks/>
          </p:cNvSpPr>
          <p:nvPr/>
        </p:nvSpPr>
        <p:spPr>
          <a:xfrm>
            <a:off x="7065963" y="3449781"/>
            <a:ext cx="4298950" cy="241762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Font typeface="Wingdings" charset="2"/>
              <a:buNone/>
            </a:pPr>
            <a:r>
              <a:rPr lang="ro-RO" sz="1400" dirty="0">
                <a:latin typeface="Courier" charset="0"/>
                <a:ea typeface="Courier" charset="0"/>
                <a:cs typeface="Courier" charset="0"/>
              </a:rPr>
              <a:t>/{</a:t>
            </a:r>
          </a:p>
          <a:p>
            <a:pPr marL="0" indent="0">
              <a:buFont typeface="Wingdings" charset="2"/>
              <a:buNone/>
            </a:pPr>
            <a:r>
              <a:rPr lang="ro-RO" sz="1400" dirty="0">
                <a:solidFill>
                  <a:srgbClr val="128CAB"/>
                </a:solidFill>
                <a:latin typeface="Courier" charset="0"/>
                <a:ea typeface="Courier" charset="0"/>
                <a:cs typeface="Courier" charset="0"/>
              </a:rPr>
              <a:t>  #</a:t>
            </a:r>
            <a:r>
              <a:rPr lang="ro-RO" sz="1400" dirty="0" err="1">
                <a:solidFill>
                  <a:srgbClr val="128CAB"/>
                </a:solidFill>
                <a:latin typeface="Courier" charset="0"/>
                <a:ea typeface="Courier" charset="0"/>
                <a:cs typeface="Courier" charset="0"/>
              </a:rPr>
              <a:t>address-cells</a:t>
            </a:r>
            <a:r>
              <a:rPr lang="ro-RO" sz="1400" dirty="0">
                <a:solidFill>
                  <a:srgbClr val="128CAB"/>
                </a:solidFill>
                <a:latin typeface="Courier" charset="0"/>
                <a:ea typeface="Courier" charset="0"/>
                <a:cs typeface="Courier" charset="0"/>
              </a:rPr>
              <a:t> = &lt;1&gt;;</a:t>
            </a:r>
          </a:p>
          <a:p>
            <a:pPr marL="0" indent="0">
              <a:buFont typeface="Wingdings" charset="2"/>
              <a:buNone/>
            </a:pPr>
            <a:r>
              <a:rPr lang="ro-RO" sz="1400" dirty="0">
                <a:solidFill>
                  <a:srgbClr val="128CAB"/>
                </a:solidFill>
                <a:latin typeface="Courier" charset="0"/>
                <a:ea typeface="Courier" charset="0"/>
                <a:cs typeface="Courier" charset="0"/>
              </a:rPr>
              <a:t>  #</a:t>
            </a:r>
            <a:r>
              <a:rPr lang="ro-RO" sz="1400" dirty="0" err="1">
                <a:solidFill>
                  <a:srgbClr val="128CAB"/>
                </a:solidFill>
                <a:latin typeface="Courier" charset="0"/>
                <a:ea typeface="Courier" charset="0"/>
                <a:cs typeface="Courier" charset="0"/>
              </a:rPr>
              <a:t>size-cells</a:t>
            </a:r>
            <a:r>
              <a:rPr lang="ro-RO" sz="1400" dirty="0">
                <a:solidFill>
                  <a:srgbClr val="128CAB"/>
                </a:solidFill>
                <a:latin typeface="Courier" charset="0"/>
                <a:ea typeface="Courier" charset="0"/>
                <a:cs typeface="Courier" charset="0"/>
              </a:rPr>
              <a:t> = &lt;1&gt;;</a:t>
            </a:r>
          </a:p>
          <a:p>
            <a:pPr marL="0" indent="0">
              <a:buNone/>
            </a:pPr>
            <a:r>
              <a:rPr lang="ro-RO" sz="1400" dirty="0">
                <a:latin typeface="Courier" charset="0"/>
                <a:ea typeface="Courier" charset="0"/>
                <a:cs typeface="Courier" charset="0"/>
              </a:rPr>
              <a:t>  gpio1: gpio@0209c000 {</a:t>
            </a:r>
          </a:p>
          <a:p>
            <a:pPr marL="0" indent="0">
              <a:buNone/>
            </a:pPr>
            <a:r>
              <a:rPr lang="ro-RO" sz="1400" dirty="0">
                <a:latin typeface="Courier" charset="0"/>
                <a:ea typeface="Courier" charset="0"/>
                <a:cs typeface="Courier" charset="0"/>
              </a:rPr>
              <a:t>    </a:t>
            </a:r>
            <a:r>
              <a:rPr lang="ro-RO" sz="1400" dirty="0" err="1">
                <a:latin typeface="Courier" charset="0"/>
                <a:ea typeface="Courier" charset="0"/>
                <a:cs typeface="Courier" charset="0"/>
              </a:rPr>
              <a:t>compatible</a:t>
            </a:r>
            <a:r>
              <a:rPr lang="ro-RO" sz="1400" dirty="0">
                <a:latin typeface="Courier" charset="0"/>
                <a:ea typeface="Courier" charset="0"/>
                <a:cs typeface="Courier" charset="0"/>
              </a:rPr>
              <a:t> = "fsl,imx6sx-gpio",</a:t>
            </a:r>
          </a:p>
          <a:p>
            <a:pPr marL="0" indent="0">
              <a:buNone/>
            </a:pPr>
            <a:r>
              <a:rPr lang="ro-RO" sz="1400" dirty="0">
                <a:latin typeface="Courier" charset="0"/>
                <a:ea typeface="Courier" charset="0"/>
                <a:cs typeface="Courier" charset="0"/>
              </a:rPr>
              <a:t>                 "fsl,imx35-gpio";</a:t>
            </a:r>
          </a:p>
          <a:p>
            <a:pPr marL="0" indent="0">
              <a:buNone/>
            </a:pPr>
            <a:r>
              <a:rPr lang="ro-RO" sz="1400" dirty="0">
                <a:latin typeface="Courier" charset="0"/>
                <a:ea typeface="Courier" charset="0"/>
                <a:cs typeface="Courier" charset="0"/>
              </a:rPr>
              <a:t>    </a:t>
            </a:r>
            <a:r>
              <a:rPr lang="ro-RO" sz="1400" dirty="0" err="1">
                <a:solidFill>
                  <a:srgbClr val="128CAB"/>
                </a:solidFill>
                <a:latin typeface="Courier" charset="0"/>
                <a:ea typeface="Courier" charset="0"/>
                <a:cs typeface="Courier" charset="0"/>
              </a:rPr>
              <a:t>reg</a:t>
            </a:r>
            <a:r>
              <a:rPr lang="ro-RO" sz="1400" dirty="0">
                <a:solidFill>
                  <a:srgbClr val="128CAB"/>
                </a:solidFill>
                <a:latin typeface="Courier" charset="0"/>
                <a:ea typeface="Courier" charset="0"/>
                <a:cs typeface="Courier" charset="0"/>
              </a:rPr>
              <a:t> = &lt;0x0209c000 0x4000&gt;;</a:t>
            </a:r>
          </a:p>
          <a:p>
            <a:pPr marL="0" indent="0">
              <a:buNone/>
            </a:pPr>
            <a:r>
              <a:rPr lang="ro-RO" sz="1400" dirty="0">
                <a:latin typeface="Courier" charset="0"/>
                <a:ea typeface="Courier" charset="0"/>
                <a:cs typeface="Courier" charset="0"/>
              </a:rPr>
              <a:t>  };</a:t>
            </a:r>
          </a:p>
          <a:p>
            <a:pPr marL="0" indent="0">
              <a:buFont typeface="Wingdings" charset="2"/>
              <a:buNone/>
            </a:pPr>
            <a:r>
              <a:rPr lang="ro-RO" sz="1400" dirty="0">
                <a:latin typeface="Courier" charset="0"/>
                <a:ea typeface="Courier" charset="0"/>
                <a:cs typeface="Courier" charset="0"/>
              </a:rPr>
              <a:t>};</a:t>
            </a:r>
          </a:p>
        </p:txBody>
      </p:sp>
    </p:spTree>
    <p:extLst>
      <p:ext uri="{BB962C8B-B14F-4D97-AF65-F5344CB8AC3E}">
        <p14:creationId xmlns:p14="http://schemas.microsoft.com/office/powerpoint/2010/main" val="3659970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 Addressing</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6227330" cy="4086225"/>
          </a:xfrm>
        </p:spPr>
        <p:txBody>
          <a:bodyPr wrap="square" numCol="1" anchor="t" anchorCtr="0" compatLnSpc="1">
            <a:prstTxWarp prst="textNoShape">
              <a:avLst/>
            </a:prstTxWarp>
          </a:bodyPr>
          <a:lstStyle/>
          <a:p>
            <a:r>
              <a:rPr lang="en-US" dirty="0"/>
              <a:t>External bus with chip select line</a:t>
            </a:r>
            <a:endParaRPr lang="en-US" altLang="en-US" dirty="0">
              <a:ea typeface="ＭＳ Ｐゴシック" panose="020B0600070205080204" pitchFamily="34" charset="-128"/>
            </a:endParaRPr>
          </a:p>
          <a:p>
            <a:pPr lvl="1"/>
            <a:r>
              <a:rPr lang="en-US" dirty="0"/>
              <a:t>Typically, </a:t>
            </a:r>
            <a:r>
              <a:rPr lang="en-US" sz="1600" dirty="0">
                <a:latin typeface="Courier" charset="0"/>
                <a:ea typeface="Courier" charset="0"/>
                <a:cs typeface="Courier" charset="0"/>
              </a:rPr>
              <a:t>address-cells</a:t>
            </a:r>
            <a:r>
              <a:rPr lang="en-US" dirty="0"/>
              <a:t> uses 2 cells for the address value: one for the chip select number and one for the offset from the base of the chip select.</a:t>
            </a:r>
          </a:p>
          <a:p>
            <a:pPr lvl="1"/>
            <a:r>
              <a:rPr lang="en-US" sz="1600" dirty="0">
                <a:latin typeface="Courier" charset="0"/>
                <a:ea typeface="Courier" charset="0"/>
                <a:cs typeface="Courier" charset="0"/>
              </a:rPr>
              <a:t>#address-cells=&lt;2&gt;</a:t>
            </a:r>
          </a:p>
          <a:p>
            <a:pPr lvl="1"/>
            <a:r>
              <a:rPr lang="en-US" dirty="0"/>
              <a:t>The length field remains as a single cell.</a:t>
            </a:r>
          </a:p>
          <a:p>
            <a:pPr lvl="1"/>
            <a:r>
              <a:rPr lang="en-US" sz="1600" dirty="0">
                <a:latin typeface="Courier" charset="0"/>
                <a:ea typeface="Courier" charset="0"/>
                <a:cs typeface="Courier" charset="0"/>
              </a:rPr>
              <a:t>#size-cells=&lt;1&gt;</a:t>
            </a:r>
          </a:p>
          <a:p>
            <a:pPr lvl="1"/>
            <a:r>
              <a:rPr lang="en-US" sz="1600" dirty="0"/>
              <a:t>The mapping between bus addressing and CPU addressing is defined by the </a:t>
            </a:r>
            <a:r>
              <a:rPr lang="en-US" sz="1600" dirty="0">
                <a:latin typeface="Courier" charset="0"/>
                <a:ea typeface="Courier" charset="0"/>
                <a:cs typeface="Courier" charset="0"/>
              </a:rPr>
              <a:t>ranges</a:t>
            </a:r>
            <a:r>
              <a:rPr lang="en-US" sz="1600" dirty="0"/>
              <a:t> property.</a:t>
            </a:r>
            <a:endParaRPr lang="en-US" altLang="en-US" dirty="0">
              <a:ea typeface="ＭＳ Ｐゴシック" panose="020B0600070205080204" pitchFamily="34" charset="-128"/>
            </a:endParaRPr>
          </a:p>
        </p:txBody>
      </p:sp>
      <p:sp>
        <p:nvSpPr>
          <p:cNvPr id="5" name="Content Placeholder 5">
            <a:extLst>
              <a:ext uri="{FF2B5EF4-FFF2-40B4-BE49-F238E27FC236}">
                <a16:creationId xmlns:a16="http://schemas.microsoft.com/office/drawing/2014/main" id="{28825032-4642-4959-818D-59EB4B1D2FB5}"/>
              </a:ext>
            </a:extLst>
          </p:cNvPr>
          <p:cNvSpPr txBox="1">
            <a:spLocks/>
          </p:cNvSpPr>
          <p:nvPr/>
        </p:nvSpPr>
        <p:spPr>
          <a:xfrm>
            <a:off x="7065963" y="1082812"/>
            <a:ext cx="4319588" cy="5375138"/>
          </a:xfrm>
          <a:prstGeom prst="rect">
            <a:avLst/>
          </a:prstGeom>
        </p:spPr>
        <p:txBody>
          <a:bodyPr/>
          <a:lst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a:lnSpc>
                <a:spcPct val="100000"/>
              </a:lnSpc>
              <a:spcAft>
                <a:spcPts val="400"/>
              </a:spcAft>
            </a:pPr>
            <a:r>
              <a:rPr lang="ro-RO" sz="1400" dirty="0">
                <a:latin typeface="Courier" charset="0"/>
                <a:ea typeface="Courier" charset="0"/>
                <a:cs typeface="Courier" charset="0"/>
              </a:rPr>
              <a:t>external-bus {        </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#address-cells = &lt;2&gt;        </a:t>
            </a:r>
          </a:p>
          <a:p>
            <a:pPr>
              <a:lnSpc>
                <a:spcPct val="100000"/>
              </a:lnSpc>
              <a:spcAft>
                <a:spcPts val="400"/>
              </a:spcAft>
            </a:pPr>
            <a:r>
              <a:rPr lang="ro-RO" sz="1400" dirty="0">
                <a:solidFill>
                  <a:srgbClr val="128CAB"/>
                </a:solidFill>
                <a:latin typeface="Courier" charset="0"/>
                <a:ea typeface="Courier" charset="0"/>
                <a:cs typeface="Courier" charset="0"/>
              </a:rPr>
              <a:t>  #size-cells = &lt;1&gt;;  </a:t>
            </a:r>
            <a:r>
              <a:rPr lang="ro-RO" sz="1400" dirty="0">
                <a:latin typeface="Courier" charset="0"/>
                <a:ea typeface="Courier" charset="0"/>
                <a:cs typeface="Courier" charset="0"/>
              </a:rPr>
              <a:t>      </a:t>
            </a:r>
          </a:p>
          <a:p>
            <a:pPr>
              <a:lnSpc>
                <a:spcPct val="100000"/>
              </a:lnSpc>
              <a:spcAft>
                <a:spcPts val="400"/>
              </a:spcAft>
            </a:pPr>
            <a:r>
              <a:rPr lang="de-DE" sz="1400" dirty="0">
                <a:latin typeface="Courier" charset="0"/>
                <a:ea typeface="Courier" charset="0"/>
                <a:cs typeface="Courier" charset="0"/>
              </a:rPr>
              <a:t>  </a:t>
            </a:r>
          </a:p>
          <a:p>
            <a:pPr>
              <a:lnSpc>
                <a:spcPct val="100000"/>
              </a:lnSpc>
              <a:spcAft>
                <a:spcPts val="400"/>
              </a:spcAft>
            </a:pPr>
            <a:r>
              <a:rPr lang="de-DE" sz="1400" dirty="0">
                <a:latin typeface="Courier" charset="0"/>
                <a:ea typeface="Courier" charset="0"/>
                <a:cs typeface="Courier" charset="0"/>
              </a:rPr>
              <a:t>  </a:t>
            </a:r>
            <a:r>
              <a:rPr lang="de-DE" sz="1400" dirty="0">
                <a:solidFill>
                  <a:srgbClr val="128CAB"/>
                </a:solidFill>
                <a:latin typeface="Courier" charset="0"/>
                <a:ea typeface="Courier" charset="0"/>
                <a:cs typeface="Courier" charset="0"/>
              </a:rPr>
              <a:t>ranges = &lt;0 0  0x10100000   0x10000     </a:t>
            </a:r>
          </a:p>
          <a:p>
            <a:pPr>
              <a:lnSpc>
                <a:spcPct val="100000"/>
              </a:lnSpc>
              <a:spcAft>
                <a:spcPts val="400"/>
              </a:spcAft>
            </a:pPr>
            <a:r>
              <a:rPr lang="de-DE" sz="1400" dirty="0">
                <a:solidFill>
                  <a:srgbClr val="128CAB"/>
                </a:solidFill>
                <a:latin typeface="Courier" charset="0"/>
                <a:ea typeface="Courier" charset="0"/>
                <a:cs typeface="Courier" charset="0"/>
              </a:rPr>
              <a:t>            1 0  0x10160000   0x10000&gt;;</a:t>
            </a:r>
          </a:p>
          <a:p>
            <a:pPr>
              <a:lnSpc>
                <a:spcPct val="100000"/>
              </a:lnSpc>
              <a:spcAft>
                <a:spcPts val="400"/>
              </a:spcAft>
            </a:pPr>
            <a:r>
              <a:rPr lang="ro-RO" sz="1400" dirty="0">
                <a:latin typeface="Courier" charset="0"/>
                <a:ea typeface="Courier" charset="0"/>
                <a:cs typeface="Courier" charset="0"/>
              </a:rPr>
              <a:t>  ethernet@0,0 {            </a:t>
            </a:r>
          </a:p>
          <a:p>
            <a:pPr>
              <a:lnSpc>
                <a:spcPct val="100000"/>
              </a:lnSpc>
              <a:spcAft>
                <a:spcPts val="400"/>
              </a:spcAft>
            </a:pPr>
            <a:r>
              <a:rPr lang="ro-RO" sz="1400" dirty="0">
                <a:latin typeface="Courier" charset="0"/>
                <a:ea typeface="Courier" charset="0"/>
                <a:cs typeface="Courier" charset="0"/>
              </a:rPr>
              <a:t>    compatible = "smc,smc91c111";         </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reg = &lt;0 0 0x1000&gt;; </a:t>
            </a:r>
            <a:r>
              <a:rPr lang="ro-RO" sz="1400" dirty="0">
                <a:latin typeface="Courier" charset="0"/>
                <a:ea typeface="Courier" charset="0"/>
                <a:cs typeface="Courier" charset="0"/>
              </a:rPr>
              <a:t>       </a:t>
            </a:r>
          </a:p>
          <a:p>
            <a:pPr>
              <a:lnSpc>
                <a:spcPct val="100000"/>
              </a:lnSpc>
              <a:spcAft>
                <a:spcPts val="400"/>
              </a:spcAft>
            </a:pPr>
            <a:r>
              <a:rPr lang="ro-RO" sz="1400" dirty="0">
                <a:latin typeface="Courier" charset="0"/>
                <a:ea typeface="Courier" charset="0"/>
                <a:cs typeface="Courier" charset="0"/>
              </a:rPr>
              <a:t>  };      </a:t>
            </a:r>
          </a:p>
          <a:p>
            <a:pPr>
              <a:lnSpc>
                <a:spcPct val="100000"/>
              </a:lnSpc>
              <a:spcAft>
                <a:spcPts val="400"/>
              </a:spcAft>
            </a:pPr>
            <a:r>
              <a:rPr lang="ro-RO" sz="1400" dirty="0">
                <a:latin typeface="Courier" charset="0"/>
                <a:ea typeface="Courier" charset="0"/>
                <a:cs typeface="Courier" charset="0"/>
              </a:rPr>
              <a:t>  i2c@1,0 {            </a:t>
            </a:r>
          </a:p>
          <a:p>
            <a:pPr>
              <a:lnSpc>
                <a:spcPct val="100000"/>
              </a:lnSpc>
              <a:spcAft>
                <a:spcPts val="400"/>
              </a:spcAft>
            </a:pPr>
            <a:r>
              <a:rPr lang="ro-RO" sz="1400" dirty="0">
                <a:latin typeface="Courier" charset="0"/>
                <a:ea typeface="Courier" charset="0"/>
                <a:cs typeface="Courier" charset="0"/>
              </a:rPr>
              <a:t>    compatible = "acme,a1234-i2c-bus";            </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reg = &lt;1 0 0x1000&gt;;</a:t>
            </a:r>
          </a:p>
          <a:p>
            <a:pPr>
              <a:lnSpc>
                <a:spcPct val="100000"/>
              </a:lnSpc>
              <a:spcAft>
                <a:spcPts val="400"/>
              </a:spcAft>
            </a:pPr>
            <a:r>
              <a:rPr lang="ro-RO" sz="1400" dirty="0">
                <a:solidFill>
                  <a:srgbClr val="128CAB"/>
                </a:solidFill>
                <a:latin typeface="Courier" charset="0"/>
                <a:ea typeface="Courier" charset="0"/>
                <a:cs typeface="Courier" charset="0"/>
              </a:rPr>
              <a:t>    </a:t>
            </a: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#address-cells = &lt;1&gt;        </a:t>
            </a:r>
          </a:p>
          <a:p>
            <a:pPr>
              <a:lnSpc>
                <a:spcPct val="100000"/>
              </a:lnSpc>
              <a:spcAft>
                <a:spcPts val="400"/>
              </a:spcAft>
            </a:pPr>
            <a:r>
              <a:rPr lang="ro-RO" sz="1400" dirty="0">
                <a:solidFill>
                  <a:srgbClr val="128CAB"/>
                </a:solidFill>
                <a:latin typeface="Courier" charset="0"/>
                <a:ea typeface="Courier" charset="0"/>
                <a:cs typeface="Courier" charset="0"/>
              </a:rPr>
              <a:t>     #size-cells = &lt;0&gt;;  </a:t>
            </a:r>
            <a:r>
              <a:rPr lang="ro-RO" sz="1400" dirty="0">
                <a:latin typeface="Courier" charset="0"/>
                <a:ea typeface="Courier" charset="0"/>
                <a:cs typeface="Courier" charset="0"/>
              </a:rPr>
              <a:t>      </a:t>
            </a:r>
            <a:endParaRPr lang="ro-RO" sz="1400" dirty="0">
              <a:solidFill>
                <a:srgbClr val="128CAB"/>
              </a:solidFill>
              <a:latin typeface="Courier" charset="0"/>
              <a:ea typeface="Courier" charset="0"/>
              <a:cs typeface="Courier" charset="0"/>
            </a:endParaRPr>
          </a:p>
          <a:p>
            <a:pPr>
              <a:lnSpc>
                <a:spcPct val="100000"/>
              </a:lnSpc>
              <a:spcAft>
                <a:spcPts val="400"/>
              </a:spcAft>
            </a:pPr>
            <a:r>
              <a:rPr lang="ro-RO" sz="1400" dirty="0">
                <a:latin typeface="Courier" charset="0"/>
                <a:ea typeface="Courier" charset="0"/>
                <a:cs typeface="Courier" charset="0"/>
              </a:rPr>
              <a:t>    rtc@58 {                </a:t>
            </a:r>
          </a:p>
          <a:p>
            <a:pPr>
              <a:lnSpc>
                <a:spcPct val="100000"/>
              </a:lnSpc>
              <a:spcAft>
                <a:spcPts val="400"/>
              </a:spcAft>
            </a:pPr>
            <a:r>
              <a:rPr lang="ro-RO" sz="1400" dirty="0">
                <a:latin typeface="Courier" charset="0"/>
                <a:ea typeface="Courier" charset="0"/>
                <a:cs typeface="Courier" charset="0"/>
              </a:rPr>
              <a:t>      compatible = "maxim,ds1338";</a:t>
            </a:r>
          </a:p>
          <a:p>
            <a:pPr>
              <a:lnSpc>
                <a:spcPct val="100000"/>
              </a:lnSpc>
              <a:spcAft>
                <a:spcPts val="400"/>
              </a:spcAft>
            </a:pPr>
            <a:r>
              <a:rPr lang="ro-RO" sz="1400" dirty="0">
                <a:latin typeface="Courier" charset="0"/>
                <a:ea typeface="Courier" charset="0"/>
                <a:cs typeface="Courier" charset="0"/>
              </a:rPr>
              <a:t>      </a:t>
            </a:r>
            <a:r>
              <a:rPr lang="hr-HR" sz="1400" dirty="0">
                <a:solidFill>
                  <a:srgbClr val="128CAB"/>
                </a:solidFill>
                <a:latin typeface="Courier" charset="0"/>
                <a:ea typeface="Courier" charset="0"/>
                <a:cs typeface="Courier" charset="0"/>
              </a:rPr>
              <a:t>reg = &lt;58&gt;;</a:t>
            </a:r>
            <a:endParaRPr lang="ro-RO" sz="1400" dirty="0">
              <a:solidFill>
                <a:srgbClr val="128CAB"/>
              </a:solidFill>
              <a:latin typeface="Courier" charset="0"/>
              <a:ea typeface="Courier" charset="0"/>
              <a:cs typeface="Courier" charset="0"/>
            </a:endParaRPr>
          </a:p>
          <a:p>
            <a:pPr>
              <a:lnSpc>
                <a:spcPct val="100000"/>
              </a:lnSpc>
              <a:spcAft>
                <a:spcPts val="400"/>
              </a:spcAft>
            </a:pPr>
            <a:r>
              <a:rPr lang="ro-RO" sz="1400" dirty="0">
                <a:latin typeface="Courier" charset="0"/>
                <a:ea typeface="Courier" charset="0"/>
                <a:cs typeface="Courier" charset="0"/>
              </a:rPr>
              <a:t>    };</a:t>
            </a:r>
          </a:p>
          <a:p>
            <a:pPr>
              <a:lnSpc>
                <a:spcPct val="100000"/>
              </a:lnSpc>
              <a:spcAft>
                <a:spcPts val="400"/>
              </a:spcAft>
            </a:pPr>
            <a:r>
              <a:rPr lang="ro-RO" sz="1400" dirty="0">
                <a:latin typeface="Courier" charset="0"/>
                <a:ea typeface="Courier" charset="0"/>
                <a:cs typeface="Courier" charset="0"/>
              </a:rPr>
              <a:t>  };           </a:t>
            </a:r>
          </a:p>
          <a:p>
            <a:pPr>
              <a:lnSpc>
                <a:spcPct val="100000"/>
              </a:lnSpc>
              <a:spcAft>
                <a:spcPts val="400"/>
              </a:spcAft>
            </a:pPr>
            <a:r>
              <a:rPr lang="ro-RO" sz="1400" dirty="0">
                <a:latin typeface="Courier" charset="0"/>
                <a:ea typeface="Courier" charset="0"/>
                <a:cs typeface="Courier" charset="0"/>
              </a:rPr>
              <a:t>};</a:t>
            </a:r>
          </a:p>
        </p:txBody>
      </p:sp>
      <p:sp>
        <p:nvSpPr>
          <p:cNvPr id="6" name="TextBox 5">
            <a:extLst>
              <a:ext uri="{FF2B5EF4-FFF2-40B4-BE49-F238E27FC236}">
                <a16:creationId xmlns:a16="http://schemas.microsoft.com/office/drawing/2014/main" id="{0D92C347-581C-49C9-AFA7-1829D81FCAA3}"/>
              </a:ext>
            </a:extLst>
          </p:cNvPr>
          <p:cNvSpPr txBox="1"/>
          <p:nvPr/>
        </p:nvSpPr>
        <p:spPr>
          <a:xfrm>
            <a:off x="9658702" y="944312"/>
            <a:ext cx="2180916" cy="276999"/>
          </a:xfrm>
          <a:prstGeom prst="rect">
            <a:avLst/>
          </a:prstGeom>
        </p:spPr>
        <p:txBody>
          <a:bodyPr vert="horz" wrap="square" lIns="0" tIns="0" rIns="0" bIns="0" rtlCol="0" anchor="t">
            <a:spAutoFit/>
          </a:bodyPr>
          <a:lstStyle/>
          <a:p>
            <a:pPr algn="ctr"/>
            <a:r>
              <a:rPr lang="en-US" dirty="0">
                <a:solidFill>
                  <a:srgbClr val="128CAB"/>
                </a:solidFill>
              </a:rPr>
              <a:t>Bus address</a:t>
            </a:r>
          </a:p>
        </p:txBody>
      </p:sp>
      <p:cxnSp>
        <p:nvCxnSpPr>
          <p:cNvPr id="7" name="Straight Arrow Connector 6">
            <a:extLst>
              <a:ext uri="{FF2B5EF4-FFF2-40B4-BE49-F238E27FC236}">
                <a16:creationId xmlns:a16="http://schemas.microsoft.com/office/drawing/2014/main" id="{0D42A86F-8442-46BD-B34A-0149ADA69662}"/>
              </a:ext>
            </a:extLst>
          </p:cNvPr>
          <p:cNvCxnSpPr/>
          <p:nvPr/>
        </p:nvCxnSpPr>
        <p:spPr>
          <a:xfrm flipH="1">
            <a:off x="8518484" y="1221311"/>
            <a:ext cx="2078670" cy="932364"/>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3C54DBB-0886-4391-9B7A-962594236DFB}"/>
              </a:ext>
            </a:extLst>
          </p:cNvPr>
          <p:cNvSpPr txBox="1"/>
          <p:nvPr/>
        </p:nvSpPr>
        <p:spPr>
          <a:xfrm>
            <a:off x="10006322" y="3338899"/>
            <a:ext cx="2180916" cy="553998"/>
          </a:xfrm>
          <a:prstGeom prst="rect">
            <a:avLst/>
          </a:prstGeom>
        </p:spPr>
        <p:txBody>
          <a:bodyPr vert="horz" wrap="square" lIns="0" tIns="0" rIns="0" bIns="0" rtlCol="0" anchor="t">
            <a:spAutoFit/>
          </a:bodyPr>
          <a:lstStyle/>
          <a:p>
            <a:pPr algn="ctr"/>
            <a:r>
              <a:rPr lang="en-US">
                <a:solidFill>
                  <a:srgbClr val="128CAB"/>
                </a:solidFill>
              </a:rPr>
              <a:t>Corresponding CPU address and range</a:t>
            </a:r>
            <a:endParaRPr lang="en-US" dirty="0">
              <a:solidFill>
                <a:srgbClr val="128CAB"/>
              </a:solidFill>
            </a:endParaRPr>
          </a:p>
        </p:txBody>
      </p:sp>
      <p:cxnSp>
        <p:nvCxnSpPr>
          <p:cNvPr id="9" name="Straight Arrow Connector 8">
            <a:extLst>
              <a:ext uri="{FF2B5EF4-FFF2-40B4-BE49-F238E27FC236}">
                <a16:creationId xmlns:a16="http://schemas.microsoft.com/office/drawing/2014/main" id="{A3FB8132-AE1A-44BD-A9EE-8A9D78FD7309}"/>
              </a:ext>
            </a:extLst>
          </p:cNvPr>
          <p:cNvCxnSpPr/>
          <p:nvPr/>
        </p:nvCxnSpPr>
        <p:spPr>
          <a:xfrm flipH="1" flipV="1">
            <a:off x="10006322" y="2657475"/>
            <a:ext cx="1075483" cy="681425"/>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28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28CAB"/>
                </a:solidFill>
              </a:rPr>
              <a:t>Linux architecture</a:t>
            </a:r>
          </a:p>
          <a:p>
            <a:r>
              <a:rPr lang="en-US" dirty="0"/>
              <a:t>Device trees</a:t>
            </a:r>
          </a:p>
          <a:p>
            <a:r>
              <a:rPr lang="en-US" dirty="0"/>
              <a:t>The U-BOOT bootloader</a:t>
            </a:r>
          </a:p>
        </p:txBody>
      </p:sp>
    </p:spTree>
    <p:extLst>
      <p:ext uri="{BB962C8B-B14F-4D97-AF65-F5344CB8AC3E}">
        <p14:creationId xmlns:p14="http://schemas.microsoft.com/office/powerpoint/2010/main" val="271452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Linux architecture</a:t>
            </a:r>
          </a:p>
          <a:p>
            <a:r>
              <a:rPr lang="en-US" dirty="0"/>
              <a:t>Device trees</a:t>
            </a:r>
          </a:p>
          <a:p>
            <a:r>
              <a:rPr lang="en-US" dirty="0">
                <a:solidFill>
                  <a:srgbClr val="128CAB"/>
                </a:solidFill>
              </a:rPr>
              <a:t>The U-BOOT bootloader</a:t>
            </a:r>
          </a:p>
        </p:txBody>
      </p:sp>
    </p:spTree>
    <p:extLst>
      <p:ext uri="{BB962C8B-B14F-4D97-AF65-F5344CB8AC3E}">
        <p14:creationId xmlns:p14="http://schemas.microsoft.com/office/powerpoint/2010/main" val="167201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U-Boot Bootloader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latin typeface="Tahoma" pitchFamily="-109" charset="0"/>
                <a:ea typeface="Tahoma" pitchFamily="-109" charset="0"/>
                <a:cs typeface="Tahoma" pitchFamily="-109" charset="0"/>
              </a:rPr>
              <a:t>Very popular bootloader among embedded system developers</a:t>
            </a:r>
          </a:p>
          <a:p>
            <a:r>
              <a:rPr lang="en-US" dirty="0">
                <a:latin typeface="Tahoma" pitchFamily="-109" charset="0"/>
                <a:ea typeface="Tahoma" pitchFamily="-109" charset="0"/>
                <a:cs typeface="Tahoma" pitchFamily="-109" charset="0"/>
              </a:rPr>
              <a:t>Historic perspective</a:t>
            </a:r>
          </a:p>
          <a:p>
            <a:endParaRPr lang="en-US" dirty="0">
              <a:latin typeface="Tahoma" pitchFamily="-109" charset="0"/>
              <a:ea typeface="Tahoma" pitchFamily="-109" charset="0"/>
              <a:cs typeface="Tahoma" pitchFamily="-109" charset="0"/>
            </a:endParaRPr>
          </a:p>
          <a:p>
            <a:endParaRPr lang="en-US" dirty="0">
              <a:latin typeface="Tahoma" pitchFamily="-109" charset="0"/>
              <a:ea typeface="Tahoma" pitchFamily="-109" charset="0"/>
              <a:cs typeface="Tahoma" pitchFamily="-109" charset="0"/>
            </a:endParaRPr>
          </a:p>
          <a:p>
            <a:endParaRPr lang="en-US" dirty="0">
              <a:latin typeface="Tahoma" pitchFamily="-109" charset="0"/>
              <a:ea typeface="Tahoma" pitchFamily="-109" charset="0"/>
              <a:cs typeface="Tahoma" pitchFamily="-109" charset="0"/>
            </a:endParaRPr>
          </a:p>
          <a:p>
            <a:r>
              <a:rPr lang="en-US" dirty="0">
                <a:latin typeface="Tahoma" pitchFamily="-109" charset="0"/>
                <a:ea typeface="Tahoma" pitchFamily="-109" charset="0"/>
                <a:cs typeface="Tahoma" pitchFamily="-109" charset="0"/>
              </a:rPr>
              <a:t>Today, it is the de-facto standard among embedded systems.</a:t>
            </a:r>
          </a:p>
        </p:txBody>
      </p:sp>
      <p:cxnSp>
        <p:nvCxnSpPr>
          <p:cNvPr id="5" name="Connettore 2 2">
            <a:extLst>
              <a:ext uri="{FF2B5EF4-FFF2-40B4-BE49-F238E27FC236}">
                <a16:creationId xmlns:a16="http://schemas.microsoft.com/office/drawing/2014/main" id="{DEE8CB5C-CF45-4F78-B22F-92C457482315}"/>
              </a:ext>
            </a:extLst>
          </p:cNvPr>
          <p:cNvCxnSpPr/>
          <p:nvPr/>
        </p:nvCxnSpPr>
        <p:spPr bwMode="auto">
          <a:xfrm>
            <a:off x="3128993" y="3162635"/>
            <a:ext cx="6768752" cy="0"/>
          </a:xfrm>
          <a:prstGeom prst="straightConnector1">
            <a:avLst/>
          </a:prstGeom>
          <a:gradFill rotWithShape="0">
            <a:gsLst>
              <a:gs pos="0">
                <a:schemeClr val="bg1"/>
              </a:gs>
              <a:gs pos="100000">
                <a:schemeClr val="hlink"/>
              </a:gs>
            </a:gsLst>
            <a:lin ang="18900000" scaled="1"/>
          </a:gradFill>
          <a:ln w="28575" cap="flat"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sp>
        <p:nvSpPr>
          <p:cNvPr id="6" name="CasellaDiTesto 3">
            <a:extLst>
              <a:ext uri="{FF2B5EF4-FFF2-40B4-BE49-F238E27FC236}">
                <a16:creationId xmlns:a16="http://schemas.microsoft.com/office/drawing/2014/main" id="{58B54AA2-66B8-4786-8218-3367C663B612}"/>
              </a:ext>
            </a:extLst>
          </p:cNvPr>
          <p:cNvSpPr txBox="1"/>
          <p:nvPr/>
        </p:nvSpPr>
        <p:spPr>
          <a:xfrm>
            <a:off x="2992359" y="2658579"/>
            <a:ext cx="7697474" cy="369332"/>
          </a:xfrm>
          <a:prstGeom prst="rect">
            <a:avLst/>
          </a:prstGeom>
          <a:noFill/>
        </p:spPr>
        <p:txBody>
          <a:bodyPr wrap="square" rtlCol="0">
            <a:spAutoFit/>
          </a:bodyPr>
          <a:lstStyle/>
          <a:p>
            <a:pPr algn="l"/>
            <a:r>
              <a:rPr lang="en-US" sz="1800" dirty="0"/>
              <a:t>Nov’02	Mar’03	Apr’03	Oct’03	Dec’03	Apr’04	     May’04</a:t>
            </a:r>
          </a:p>
        </p:txBody>
      </p:sp>
      <p:sp>
        <p:nvSpPr>
          <p:cNvPr id="7" name="CasellaDiTesto 7">
            <a:extLst>
              <a:ext uri="{FF2B5EF4-FFF2-40B4-BE49-F238E27FC236}">
                <a16:creationId xmlns:a16="http://schemas.microsoft.com/office/drawing/2014/main" id="{FE6288E1-F887-4E1B-8209-5C85268F92FE}"/>
              </a:ext>
            </a:extLst>
          </p:cNvPr>
          <p:cNvSpPr txBox="1"/>
          <p:nvPr/>
        </p:nvSpPr>
        <p:spPr>
          <a:xfrm>
            <a:off x="3056985" y="3378659"/>
            <a:ext cx="6905386" cy="646331"/>
          </a:xfrm>
          <a:prstGeom prst="rect">
            <a:avLst/>
          </a:prstGeom>
          <a:noFill/>
        </p:spPr>
        <p:txBody>
          <a:bodyPr wrap="square" rtlCol="0">
            <a:spAutoFit/>
          </a:bodyPr>
          <a:lstStyle/>
          <a:p>
            <a:pPr algn="l"/>
            <a:r>
              <a:rPr lang="en-US" sz="1800" dirty="0"/>
              <a:t>PPC	MIPS32	MIPS64	NIOS2	</a:t>
            </a:r>
            <a:r>
              <a:rPr lang="en-US" sz="1800" dirty="0" err="1"/>
              <a:t>Coldfire</a:t>
            </a:r>
            <a:r>
              <a:rPr lang="en-US" sz="1800" dirty="0"/>
              <a:t>	</a:t>
            </a:r>
            <a:r>
              <a:rPr lang="en-US" sz="1800" dirty="0" err="1"/>
              <a:t>Microblaze</a:t>
            </a:r>
            <a:r>
              <a:rPr lang="en-US" sz="1800" dirty="0"/>
              <a:t>  </a:t>
            </a:r>
            <a:r>
              <a:rPr lang="en-US" sz="1800" dirty="0">
                <a:solidFill>
                  <a:srgbClr val="128CAB"/>
                </a:solidFill>
              </a:rPr>
              <a:t>ARM</a:t>
            </a:r>
            <a:r>
              <a:rPr lang="en-US" sz="1800" dirty="0"/>
              <a:t>	</a:t>
            </a:r>
          </a:p>
          <a:p>
            <a:pPr algn="l"/>
            <a:r>
              <a:rPr lang="en-US" sz="1800" dirty="0"/>
              <a:t>x86		</a:t>
            </a:r>
          </a:p>
        </p:txBody>
      </p:sp>
      <p:cxnSp>
        <p:nvCxnSpPr>
          <p:cNvPr id="8" name="Connettore 1 4">
            <a:extLst>
              <a:ext uri="{FF2B5EF4-FFF2-40B4-BE49-F238E27FC236}">
                <a16:creationId xmlns:a16="http://schemas.microsoft.com/office/drawing/2014/main" id="{AC79C3C5-DC91-4C62-8A4F-1EBEFBEDF267}"/>
              </a:ext>
            </a:extLst>
          </p:cNvPr>
          <p:cNvCxnSpPr/>
          <p:nvPr/>
        </p:nvCxnSpPr>
        <p:spPr bwMode="auto">
          <a:xfrm>
            <a:off x="3128993"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Connettore 1 9">
            <a:extLst>
              <a:ext uri="{FF2B5EF4-FFF2-40B4-BE49-F238E27FC236}">
                <a16:creationId xmlns:a16="http://schemas.microsoft.com/office/drawing/2014/main" id="{F7D986D0-0DDB-488B-BA23-1FC819BABE05}"/>
              </a:ext>
            </a:extLst>
          </p:cNvPr>
          <p:cNvCxnSpPr/>
          <p:nvPr/>
        </p:nvCxnSpPr>
        <p:spPr bwMode="auto">
          <a:xfrm>
            <a:off x="4353129"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 name="Connettore 1 10">
            <a:extLst>
              <a:ext uri="{FF2B5EF4-FFF2-40B4-BE49-F238E27FC236}">
                <a16:creationId xmlns:a16="http://schemas.microsoft.com/office/drawing/2014/main" id="{398313A4-A52C-4F43-B3BF-8246C191C9F2}"/>
              </a:ext>
            </a:extLst>
          </p:cNvPr>
          <p:cNvCxnSpPr/>
          <p:nvPr/>
        </p:nvCxnSpPr>
        <p:spPr bwMode="auto">
          <a:xfrm>
            <a:off x="5145217"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 name="Connettore 1 11">
            <a:extLst>
              <a:ext uri="{FF2B5EF4-FFF2-40B4-BE49-F238E27FC236}">
                <a16:creationId xmlns:a16="http://schemas.microsoft.com/office/drawing/2014/main" id="{37898B31-CF85-47C6-AA5D-0D9F1FEA2E38}"/>
              </a:ext>
            </a:extLst>
          </p:cNvPr>
          <p:cNvCxnSpPr/>
          <p:nvPr/>
        </p:nvCxnSpPr>
        <p:spPr bwMode="auto">
          <a:xfrm>
            <a:off x="6153329"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 name="Connettore 1 12">
            <a:extLst>
              <a:ext uri="{FF2B5EF4-FFF2-40B4-BE49-F238E27FC236}">
                <a16:creationId xmlns:a16="http://schemas.microsoft.com/office/drawing/2014/main" id="{F9908110-2C9D-49DF-B1EA-F6AB99A5B712}"/>
              </a:ext>
            </a:extLst>
          </p:cNvPr>
          <p:cNvCxnSpPr/>
          <p:nvPr/>
        </p:nvCxnSpPr>
        <p:spPr bwMode="auto">
          <a:xfrm>
            <a:off x="7089433"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 name="Connettore 1 13">
            <a:extLst>
              <a:ext uri="{FF2B5EF4-FFF2-40B4-BE49-F238E27FC236}">
                <a16:creationId xmlns:a16="http://schemas.microsoft.com/office/drawing/2014/main" id="{795E6685-1E0C-4C41-9FB2-15088130CCB7}"/>
              </a:ext>
            </a:extLst>
          </p:cNvPr>
          <p:cNvCxnSpPr/>
          <p:nvPr/>
        </p:nvCxnSpPr>
        <p:spPr bwMode="auto">
          <a:xfrm>
            <a:off x="8025537"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Connettore 1 14">
            <a:extLst>
              <a:ext uri="{FF2B5EF4-FFF2-40B4-BE49-F238E27FC236}">
                <a16:creationId xmlns:a16="http://schemas.microsoft.com/office/drawing/2014/main" id="{542C77E8-4896-44F2-84D5-3BD770E4E52D}"/>
              </a:ext>
            </a:extLst>
          </p:cNvPr>
          <p:cNvCxnSpPr/>
          <p:nvPr/>
        </p:nvCxnSpPr>
        <p:spPr bwMode="auto">
          <a:xfrm>
            <a:off x="9177665"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562671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U-Boot Bootloader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U-Boot architecture is made of two halves:</a:t>
            </a:r>
          </a:p>
          <a:p>
            <a:r>
              <a:rPr lang="en-US" dirty="0">
                <a:solidFill>
                  <a:srgbClr val="128CAB"/>
                </a:solidFill>
              </a:rPr>
              <a:t>1</a:t>
            </a:r>
            <a:r>
              <a:rPr lang="en-US" baseline="30000" dirty="0">
                <a:solidFill>
                  <a:srgbClr val="128CAB"/>
                </a:solidFill>
              </a:rPr>
              <a:t>st</a:t>
            </a:r>
            <a:r>
              <a:rPr lang="en-US" dirty="0">
                <a:solidFill>
                  <a:srgbClr val="128CAB"/>
                </a:solidFill>
              </a:rPr>
              <a:t> half</a:t>
            </a:r>
            <a:endParaRPr lang="en-US" dirty="0"/>
          </a:p>
          <a:p>
            <a:pPr lvl="1"/>
            <a:r>
              <a:rPr lang="en-US" dirty="0"/>
              <a:t>Written mostly in Assembly code</a:t>
            </a:r>
          </a:p>
          <a:p>
            <a:pPr lvl="1"/>
            <a:r>
              <a:rPr lang="en-US" dirty="0"/>
              <a:t>It runs from the CPU on-chip memory (e.g., on-chip static RAM).</a:t>
            </a:r>
          </a:p>
          <a:p>
            <a:pPr lvl="1"/>
            <a:r>
              <a:rPr lang="en-US" dirty="0"/>
              <a:t>It initializes the CPU RAM memory controller and relocates itself in off-chip RAM Memory.</a:t>
            </a:r>
          </a:p>
          <a:p>
            <a:r>
              <a:rPr lang="en-US" dirty="0">
                <a:solidFill>
                  <a:srgbClr val="128CAB"/>
                </a:solidFill>
              </a:rPr>
              <a:t>2</a:t>
            </a:r>
            <a:r>
              <a:rPr lang="en-US" baseline="30000" dirty="0">
                <a:solidFill>
                  <a:srgbClr val="128CAB"/>
                </a:solidFill>
              </a:rPr>
              <a:t>nd</a:t>
            </a:r>
            <a:r>
              <a:rPr lang="en-US" dirty="0">
                <a:solidFill>
                  <a:srgbClr val="128CAB"/>
                </a:solidFill>
              </a:rPr>
              <a:t> half</a:t>
            </a:r>
            <a:endParaRPr lang="en-US" dirty="0"/>
          </a:p>
          <a:p>
            <a:pPr lvl="1"/>
            <a:r>
              <a:rPr lang="en-US" dirty="0"/>
              <a:t>Written mostly in C code</a:t>
            </a:r>
          </a:p>
          <a:p>
            <a:pPr lvl="1"/>
            <a:r>
              <a:rPr lang="en-US" dirty="0"/>
              <a:t>It implements a command-line human-machine interface with scripting capabilities.</a:t>
            </a:r>
          </a:p>
          <a:p>
            <a:pPr lvl="1"/>
            <a:r>
              <a:rPr lang="en-US" dirty="0"/>
              <a:t>It initializes the minimum set of peripherals to load the device tree Blob, the Linux Kernel, and possibly, the Initial RAM disk to RAM Memory.</a:t>
            </a:r>
          </a:p>
          <a:p>
            <a:pPr lvl="1"/>
            <a:r>
              <a:rPr lang="en-US" dirty="0"/>
              <a:t>It starts the execution of the Linux Kernel.</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589994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U-Boot Bootloader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867111" cy="4086225"/>
          </a:xfrm>
        </p:spPr>
        <p:txBody>
          <a:bodyPr wrap="square" numCol="1" anchor="t" anchorCtr="0" compatLnSpc="1">
            <a:prstTxWarp prst="textNoShape">
              <a:avLst/>
            </a:prstTxWarp>
          </a:bodyPr>
          <a:lstStyle/>
          <a:p>
            <a:r>
              <a:rPr lang="en-US" dirty="0"/>
              <a:t>Processor-dependent files:</a:t>
            </a:r>
            <a:endParaRPr lang="en-US" altLang="en-US" dirty="0">
              <a:ea typeface="ＭＳ Ｐゴシック" panose="020B0600070205080204" pitchFamily="34" charset="-128"/>
            </a:endParaRPr>
          </a:p>
          <a:p>
            <a:pPr lvl="1"/>
            <a:r>
              <a:rPr lang="en-US" dirty="0"/>
              <a:t>Specific to the CPU that will run U-Boot (e.g. CPU 1, CPU 2,</a:t>
            </a:r>
            <a:r>
              <a:rPr lang="is-IS" dirty="0"/>
              <a:t> CPU n)</a:t>
            </a:r>
            <a:endParaRPr lang="en-US" altLang="en-US" dirty="0">
              <a:ea typeface="ＭＳ Ｐゴシック" panose="020B0600070205080204" pitchFamily="34" charset="-128"/>
            </a:endParaRPr>
          </a:p>
          <a:p>
            <a:r>
              <a:rPr lang="en-US" dirty="0"/>
              <a:t>Board-dependent files:</a:t>
            </a:r>
            <a:endParaRPr lang="en-US" altLang="en-US" dirty="0">
              <a:ea typeface="ＭＳ Ｐゴシック" panose="020B0600070205080204" pitchFamily="34" charset="-128"/>
            </a:endParaRPr>
          </a:p>
          <a:p>
            <a:pPr lvl="1"/>
            <a:r>
              <a:rPr lang="en-US" dirty="0"/>
              <a:t>Specific for the boards hosting the above CPU, which may have different sets of I/O (.</a:t>
            </a:r>
            <a:r>
              <a:rPr lang="en-US" dirty="0" err="1"/>
              <a:t>e.g</a:t>
            </a:r>
            <a:r>
              <a:rPr lang="en-US" dirty="0"/>
              <a:t>, Board 1, hosting CPU 1, and I/O A versus Board 2, hosting CPU 1, and I/O B)</a:t>
            </a:r>
            <a:endParaRPr lang="en-US" altLang="en-US" dirty="0">
              <a:ea typeface="ＭＳ Ｐゴシック" panose="020B0600070205080204" pitchFamily="34" charset="-128"/>
            </a:endParaRPr>
          </a:p>
          <a:p>
            <a:r>
              <a:rPr lang="en-US" dirty="0"/>
              <a:t>General-purpose files:</a:t>
            </a:r>
            <a:endParaRPr lang="en-US" altLang="en-US" dirty="0">
              <a:ea typeface="ＭＳ Ｐゴシック" panose="020B0600070205080204" pitchFamily="34" charset="-128"/>
            </a:endParaRPr>
          </a:p>
          <a:p>
            <a:pPr lvl="1"/>
            <a:r>
              <a:rPr lang="en-US" dirty="0"/>
              <a:t>Suitable for all the boards/CPUs</a:t>
            </a:r>
          </a:p>
          <a:p>
            <a:pPr lvl="1"/>
            <a:r>
              <a:rPr lang="en-US" dirty="0"/>
              <a:t>Implement the human-machine interface and the scripting feature of U-Boot</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CasellaDiTesto 6">
            <a:extLst>
              <a:ext uri="{FF2B5EF4-FFF2-40B4-BE49-F238E27FC236}">
                <a16:creationId xmlns:a16="http://schemas.microsoft.com/office/drawing/2014/main" id="{0C0B992A-22C8-48DC-B46A-F7EC82625EBB}"/>
              </a:ext>
            </a:extLst>
          </p:cNvPr>
          <p:cNvSpPr txBox="1"/>
          <p:nvPr/>
        </p:nvSpPr>
        <p:spPr>
          <a:xfrm>
            <a:off x="7207201" y="4061902"/>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1</a:t>
            </a:r>
            <a:endParaRPr lang="en-US" dirty="0">
              <a:solidFill>
                <a:schemeClr val="bg1"/>
              </a:solidFill>
            </a:endParaRPr>
          </a:p>
        </p:txBody>
      </p:sp>
      <p:sp>
        <p:nvSpPr>
          <p:cNvPr id="6" name="CasellaDiTesto 6">
            <a:extLst>
              <a:ext uri="{FF2B5EF4-FFF2-40B4-BE49-F238E27FC236}">
                <a16:creationId xmlns:a16="http://schemas.microsoft.com/office/drawing/2014/main" id="{77D0F36A-9A57-45F6-9F12-ACE403454D5E}"/>
              </a:ext>
            </a:extLst>
          </p:cNvPr>
          <p:cNvSpPr txBox="1"/>
          <p:nvPr/>
        </p:nvSpPr>
        <p:spPr>
          <a:xfrm>
            <a:off x="8740368" y="4073295"/>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2</a:t>
            </a:r>
            <a:endParaRPr lang="en-US" dirty="0">
              <a:solidFill>
                <a:schemeClr val="bg1"/>
              </a:solidFill>
            </a:endParaRPr>
          </a:p>
        </p:txBody>
      </p:sp>
      <p:sp>
        <p:nvSpPr>
          <p:cNvPr id="7" name="CasellaDiTesto 6">
            <a:extLst>
              <a:ext uri="{FF2B5EF4-FFF2-40B4-BE49-F238E27FC236}">
                <a16:creationId xmlns:a16="http://schemas.microsoft.com/office/drawing/2014/main" id="{A839945C-224B-4335-A0A6-D03F4532923B}"/>
              </a:ext>
            </a:extLst>
          </p:cNvPr>
          <p:cNvSpPr txBox="1"/>
          <p:nvPr/>
        </p:nvSpPr>
        <p:spPr>
          <a:xfrm>
            <a:off x="10199211" y="4076475"/>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n</a:t>
            </a:r>
            <a:endParaRPr lang="en-US" dirty="0">
              <a:solidFill>
                <a:schemeClr val="bg1"/>
              </a:solidFill>
            </a:endParaRPr>
          </a:p>
        </p:txBody>
      </p:sp>
      <p:sp>
        <p:nvSpPr>
          <p:cNvPr id="8" name="CasellaDiTesto 6">
            <a:extLst>
              <a:ext uri="{FF2B5EF4-FFF2-40B4-BE49-F238E27FC236}">
                <a16:creationId xmlns:a16="http://schemas.microsoft.com/office/drawing/2014/main" id="{CF3AD30F-FA5C-4070-ADCE-AA8A97CA7A78}"/>
              </a:ext>
            </a:extLst>
          </p:cNvPr>
          <p:cNvSpPr txBox="1"/>
          <p:nvPr/>
        </p:nvSpPr>
        <p:spPr>
          <a:xfrm>
            <a:off x="7090122" y="2971793"/>
            <a:ext cx="1283495" cy="735270"/>
          </a:xfrm>
          <a:prstGeom prst="roundRect">
            <a:avLst>
              <a:gd name="adj" fmla="val 7167"/>
            </a:avLst>
          </a:prstGeom>
          <a:solidFill>
            <a:srgbClr val="800D0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CPU 1 </a:t>
            </a:r>
            <a:br>
              <a:rPr lang="en-US" sz="2000" dirty="0">
                <a:solidFill>
                  <a:schemeClr val="bg1"/>
                </a:solidFill>
              </a:rPr>
            </a:br>
            <a:r>
              <a:rPr lang="en-US" sz="2000" dirty="0">
                <a:solidFill>
                  <a:schemeClr val="bg1"/>
                </a:solidFill>
              </a:rPr>
              <a:t>files</a:t>
            </a:r>
          </a:p>
        </p:txBody>
      </p:sp>
      <p:sp>
        <p:nvSpPr>
          <p:cNvPr id="9" name="CasellaDiTesto 6">
            <a:extLst>
              <a:ext uri="{FF2B5EF4-FFF2-40B4-BE49-F238E27FC236}">
                <a16:creationId xmlns:a16="http://schemas.microsoft.com/office/drawing/2014/main" id="{8991C490-857C-4BE0-83AB-25D6295E8753}"/>
              </a:ext>
            </a:extLst>
          </p:cNvPr>
          <p:cNvSpPr txBox="1"/>
          <p:nvPr/>
        </p:nvSpPr>
        <p:spPr>
          <a:xfrm>
            <a:off x="8613676" y="2971793"/>
            <a:ext cx="1283495" cy="735270"/>
          </a:xfrm>
          <a:prstGeom prst="roundRect">
            <a:avLst>
              <a:gd name="adj" fmla="val 7167"/>
            </a:avLst>
          </a:prstGeom>
          <a:solidFill>
            <a:srgbClr val="800D0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CPU 2 </a:t>
            </a:r>
            <a:br>
              <a:rPr lang="en-US" sz="2000" dirty="0">
                <a:solidFill>
                  <a:schemeClr val="bg1"/>
                </a:solidFill>
              </a:rPr>
            </a:br>
            <a:r>
              <a:rPr lang="en-US" sz="2000" dirty="0">
                <a:solidFill>
                  <a:schemeClr val="bg1"/>
                </a:solidFill>
              </a:rPr>
              <a:t>files</a:t>
            </a:r>
          </a:p>
        </p:txBody>
      </p:sp>
      <p:sp>
        <p:nvSpPr>
          <p:cNvPr id="10" name="CasellaDiTesto 6">
            <a:extLst>
              <a:ext uri="{FF2B5EF4-FFF2-40B4-BE49-F238E27FC236}">
                <a16:creationId xmlns:a16="http://schemas.microsoft.com/office/drawing/2014/main" id="{D56963E2-99FA-4238-82C1-380B8C18D0DD}"/>
              </a:ext>
            </a:extLst>
          </p:cNvPr>
          <p:cNvSpPr txBox="1"/>
          <p:nvPr/>
        </p:nvSpPr>
        <p:spPr>
          <a:xfrm>
            <a:off x="10088166" y="2971793"/>
            <a:ext cx="1283495" cy="735270"/>
          </a:xfrm>
          <a:prstGeom prst="roundRect">
            <a:avLst>
              <a:gd name="adj" fmla="val 7167"/>
            </a:avLst>
          </a:prstGeom>
          <a:solidFill>
            <a:srgbClr val="800D0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CPU n </a:t>
            </a:r>
            <a:br>
              <a:rPr lang="en-US" sz="2000" dirty="0">
                <a:solidFill>
                  <a:schemeClr val="bg1"/>
                </a:solidFill>
              </a:rPr>
            </a:br>
            <a:r>
              <a:rPr lang="en-US" sz="2000" dirty="0">
                <a:solidFill>
                  <a:schemeClr val="bg1"/>
                </a:solidFill>
              </a:rPr>
              <a:t>files</a:t>
            </a:r>
          </a:p>
        </p:txBody>
      </p:sp>
      <p:sp>
        <p:nvSpPr>
          <p:cNvPr id="11" name="CasellaDiTesto 6">
            <a:extLst>
              <a:ext uri="{FF2B5EF4-FFF2-40B4-BE49-F238E27FC236}">
                <a16:creationId xmlns:a16="http://schemas.microsoft.com/office/drawing/2014/main" id="{E3DC0726-0B9F-42C5-B7A3-F1BBD85A3DDE}"/>
              </a:ext>
            </a:extLst>
          </p:cNvPr>
          <p:cNvSpPr txBox="1"/>
          <p:nvPr/>
        </p:nvSpPr>
        <p:spPr>
          <a:xfrm>
            <a:off x="7090122" y="4685784"/>
            <a:ext cx="1283494" cy="1395404"/>
          </a:xfrm>
          <a:prstGeom prst="rect">
            <a:avLst/>
          </a:prstGeom>
          <a:solidFill>
            <a:schemeClr val="bg1">
              <a:lumMod val="75000"/>
            </a:schemeClr>
          </a:solidFill>
          <a:ln>
            <a:solidFill>
              <a:schemeClr val="tx1"/>
            </a:solidFill>
          </a:ln>
          <a:effectLst>
            <a:outerShdw blurRad="50800" dist="76200" dir="2700000" algn="tl" rotWithShape="0">
              <a:prstClr val="black">
                <a:alpha val="40000"/>
              </a:prstClr>
            </a:outerShdw>
          </a:effectLst>
        </p:spPr>
        <p:txBody>
          <a:bodyPr wrap="square" rtlCol="0" anchor="t">
            <a:normAutofit/>
          </a:bodyPr>
          <a:lstStyle/>
          <a:p>
            <a:pPr algn="ctr"/>
            <a:r>
              <a:rPr lang="en-US" sz="2400">
                <a:solidFill>
                  <a:schemeClr val="bg1"/>
                </a:solidFill>
              </a:rPr>
              <a:t>Board1</a:t>
            </a:r>
            <a:endParaRPr lang="en-US" dirty="0">
              <a:solidFill>
                <a:schemeClr val="bg1"/>
              </a:solidFill>
            </a:endParaRPr>
          </a:p>
        </p:txBody>
      </p:sp>
      <p:sp>
        <p:nvSpPr>
          <p:cNvPr id="12" name="CasellaDiTesto 6">
            <a:extLst>
              <a:ext uri="{FF2B5EF4-FFF2-40B4-BE49-F238E27FC236}">
                <a16:creationId xmlns:a16="http://schemas.microsoft.com/office/drawing/2014/main" id="{33D2DDBF-E8A1-4C9B-AF50-D118B9AF504E}"/>
              </a:ext>
            </a:extLst>
          </p:cNvPr>
          <p:cNvSpPr txBox="1"/>
          <p:nvPr/>
        </p:nvSpPr>
        <p:spPr>
          <a:xfrm>
            <a:off x="8620621" y="4685784"/>
            <a:ext cx="1283494" cy="1395404"/>
          </a:xfrm>
          <a:prstGeom prst="rect">
            <a:avLst/>
          </a:prstGeom>
          <a:solidFill>
            <a:schemeClr val="bg1">
              <a:lumMod val="75000"/>
            </a:schemeClr>
          </a:solidFill>
          <a:ln>
            <a:solidFill>
              <a:schemeClr val="tx1"/>
            </a:solidFill>
          </a:ln>
          <a:effectLst>
            <a:outerShdw blurRad="50800" dist="76200" dir="2700000" algn="tl" rotWithShape="0">
              <a:prstClr val="black">
                <a:alpha val="40000"/>
              </a:prstClr>
            </a:outerShdw>
          </a:effectLst>
        </p:spPr>
        <p:txBody>
          <a:bodyPr wrap="square" rtlCol="0" anchor="t">
            <a:normAutofit/>
          </a:bodyPr>
          <a:lstStyle/>
          <a:p>
            <a:pPr algn="ctr"/>
            <a:r>
              <a:rPr lang="en-US" sz="2400" dirty="0">
                <a:solidFill>
                  <a:schemeClr val="bg1"/>
                </a:solidFill>
              </a:rPr>
              <a:t>Board2</a:t>
            </a:r>
            <a:endParaRPr lang="en-US" dirty="0">
              <a:solidFill>
                <a:schemeClr val="bg1"/>
              </a:solidFill>
            </a:endParaRPr>
          </a:p>
        </p:txBody>
      </p:sp>
      <p:sp>
        <p:nvSpPr>
          <p:cNvPr id="13" name="CasellaDiTesto 6">
            <a:extLst>
              <a:ext uri="{FF2B5EF4-FFF2-40B4-BE49-F238E27FC236}">
                <a16:creationId xmlns:a16="http://schemas.microsoft.com/office/drawing/2014/main" id="{61975B9E-EE88-4AA0-B901-ED020FE6D8E6}"/>
              </a:ext>
            </a:extLst>
          </p:cNvPr>
          <p:cNvSpPr txBox="1"/>
          <p:nvPr/>
        </p:nvSpPr>
        <p:spPr>
          <a:xfrm>
            <a:off x="10088167" y="4685784"/>
            <a:ext cx="1283494" cy="1395404"/>
          </a:xfrm>
          <a:prstGeom prst="rect">
            <a:avLst/>
          </a:prstGeom>
          <a:solidFill>
            <a:schemeClr val="bg1">
              <a:lumMod val="75000"/>
            </a:schemeClr>
          </a:solidFill>
          <a:ln>
            <a:solidFill>
              <a:schemeClr val="tx1"/>
            </a:solidFill>
          </a:ln>
          <a:effectLst>
            <a:outerShdw blurRad="50800" dist="76200" dir="2700000" algn="tl" rotWithShape="0">
              <a:prstClr val="black">
                <a:alpha val="40000"/>
              </a:prstClr>
            </a:outerShdw>
          </a:effectLst>
        </p:spPr>
        <p:txBody>
          <a:bodyPr wrap="square" rtlCol="0" anchor="t">
            <a:normAutofit/>
          </a:bodyPr>
          <a:lstStyle/>
          <a:p>
            <a:pPr algn="ctr"/>
            <a:r>
              <a:rPr lang="en-US" sz="2400" dirty="0">
                <a:solidFill>
                  <a:schemeClr val="bg1"/>
                </a:solidFill>
              </a:rPr>
              <a:t>Board m</a:t>
            </a:r>
            <a:endParaRPr lang="en-US" dirty="0">
              <a:solidFill>
                <a:schemeClr val="bg1"/>
              </a:solidFill>
            </a:endParaRPr>
          </a:p>
        </p:txBody>
      </p:sp>
      <p:sp>
        <p:nvSpPr>
          <p:cNvPr id="14" name="CasellaDiTesto 6">
            <a:extLst>
              <a:ext uri="{FF2B5EF4-FFF2-40B4-BE49-F238E27FC236}">
                <a16:creationId xmlns:a16="http://schemas.microsoft.com/office/drawing/2014/main" id="{2A290DE9-0319-4D83-A2CD-E5A6CBC4284A}"/>
              </a:ext>
            </a:extLst>
          </p:cNvPr>
          <p:cNvSpPr txBox="1"/>
          <p:nvPr/>
        </p:nvSpPr>
        <p:spPr>
          <a:xfrm>
            <a:off x="7207201" y="5167486"/>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1</a:t>
            </a:r>
            <a:endParaRPr lang="en-US" dirty="0">
              <a:solidFill>
                <a:schemeClr val="bg1"/>
              </a:solidFill>
            </a:endParaRPr>
          </a:p>
        </p:txBody>
      </p:sp>
      <p:sp>
        <p:nvSpPr>
          <p:cNvPr id="15" name="CasellaDiTesto 6">
            <a:extLst>
              <a:ext uri="{FF2B5EF4-FFF2-40B4-BE49-F238E27FC236}">
                <a16:creationId xmlns:a16="http://schemas.microsoft.com/office/drawing/2014/main" id="{164EF51F-15D2-4549-A1AF-494496FC7525}"/>
              </a:ext>
            </a:extLst>
          </p:cNvPr>
          <p:cNvSpPr txBox="1"/>
          <p:nvPr/>
        </p:nvSpPr>
        <p:spPr>
          <a:xfrm>
            <a:off x="8740368" y="5167486"/>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1</a:t>
            </a:r>
            <a:endParaRPr lang="en-US" dirty="0">
              <a:solidFill>
                <a:schemeClr val="bg1"/>
              </a:solidFill>
            </a:endParaRPr>
          </a:p>
        </p:txBody>
      </p:sp>
      <p:sp>
        <p:nvSpPr>
          <p:cNvPr id="16" name="CasellaDiTesto 6">
            <a:extLst>
              <a:ext uri="{FF2B5EF4-FFF2-40B4-BE49-F238E27FC236}">
                <a16:creationId xmlns:a16="http://schemas.microsoft.com/office/drawing/2014/main" id="{D93BDD70-BD59-4AEB-8780-E34A8908D4CE}"/>
              </a:ext>
            </a:extLst>
          </p:cNvPr>
          <p:cNvSpPr txBox="1"/>
          <p:nvPr/>
        </p:nvSpPr>
        <p:spPr>
          <a:xfrm>
            <a:off x="10207913" y="5167486"/>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2</a:t>
            </a:r>
            <a:endParaRPr lang="en-US" dirty="0">
              <a:solidFill>
                <a:schemeClr val="bg1"/>
              </a:solidFill>
            </a:endParaRPr>
          </a:p>
        </p:txBody>
      </p:sp>
      <p:cxnSp>
        <p:nvCxnSpPr>
          <p:cNvPr id="17" name="Straight Arrow Connector 16">
            <a:extLst>
              <a:ext uri="{FF2B5EF4-FFF2-40B4-BE49-F238E27FC236}">
                <a16:creationId xmlns:a16="http://schemas.microsoft.com/office/drawing/2014/main" id="{9A9BE673-9E58-4654-89B3-106D5367CAB6}"/>
              </a:ext>
            </a:extLst>
          </p:cNvPr>
          <p:cNvCxnSpPr>
            <a:stCxn id="5" idx="2"/>
            <a:endCxn id="14" idx="0"/>
          </p:cNvCxnSpPr>
          <p:nvPr/>
        </p:nvCxnSpPr>
        <p:spPr>
          <a:xfrm>
            <a:off x="7729201" y="4493902"/>
            <a:ext cx="0" cy="673584"/>
          </a:xfrm>
          <a:prstGeom prst="straightConnector1">
            <a:avLst/>
          </a:prstGeom>
          <a:ln w="28575">
            <a:prstDash val="sysDash"/>
            <a:headEnd type="none" w="med" len="med"/>
            <a:tailEnd type="arrow"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85BC3DB-B546-4F1D-8BC0-085588E4CFB1}"/>
              </a:ext>
            </a:extLst>
          </p:cNvPr>
          <p:cNvCxnSpPr>
            <a:stCxn id="5" idx="2"/>
            <a:endCxn id="15" idx="0"/>
          </p:cNvCxnSpPr>
          <p:nvPr/>
        </p:nvCxnSpPr>
        <p:spPr>
          <a:xfrm>
            <a:off x="7729201" y="4493902"/>
            <a:ext cx="1533167" cy="673584"/>
          </a:xfrm>
          <a:prstGeom prst="straightConnector1">
            <a:avLst/>
          </a:prstGeom>
          <a:ln w="28575">
            <a:prstDash val="sysDash"/>
            <a:headEnd type="none" w="med" len="med"/>
            <a:tailEnd type="arrow"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BDA5AB0-18CE-43E9-9310-FDF740915A56}"/>
              </a:ext>
            </a:extLst>
          </p:cNvPr>
          <p:cNvCxnSpPr>
            <a:stCxn id="6" idx="2"/>
            <a:endCxn id="16" idx="0"/>
          </p:cNvCxnSpPr>
          <p:nvPr/>
        </p:nvCxnSpPr>
        <p:spPr>
          <a:xfrm>
            <a:off x="9262368" y="4505295"/>
            <a:ext cx="1467545" cy="662191"/>
          </a:xfrm>
          <a:prstGeom prst="straightConnector1">
            <a:avLst/>
          </a:prstGeom>
          <a:ln w="28575">
            <a:prstDash val="sysDash"/>
            <a:headEnd type="none" w="med" len="med"/>
            <a:tailEnd type="arrow"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0" name="CasellaDiTesto 6">
            <a:extLst>
              <a:ext uri="{FF2B5EF4-FFF2-40B4-BE49-F238E27FC236}">
                <a16:creationId xmlns:a16="http://schemas.microsoft.com/office/drawing/2014/main" id="{073B97DD-138B-4123-BE3E-5CFEB48CAF6B}"/>
              </a:ext>
            </a:extLst>
          </p:cNvPr>
          <p:cNvSpPr txBox="1"/>
          <p:nvPr/>
        </p:nvSpPr>
        <p:spPr>
          <a:xfrm>
            <a:off x="7189798" y="5658188"/>
            <a:ext cx="1061403" cy="323989"/>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square" rtlCol="0" anchor="ctr">
            <a:normAutofit fontScale="92500" lnSpcReduction="20000"/>
          </a:bodyPr>
          <a:lstStyle/>
          <a:p>
            <a:pPr algn="ctr"/>
            <a:r>
              <a:rPr lang="en-US" dirty="0">
                <a:solidFill>
                  <a:schemeClr val="bg1"/>
                </a:solidFill>
              </a:rPr>
              <a:t>I/O A</a:t>
            </a:r>
            <a:endParaRPr lang="en-US" sz="1400" dirty="0">
              <a:solidFill>
                <a:schemeClr val="bg1"/>
              </a:solidFill>
            </a:endParaRPr>
          </a:p>
        </p:txBody>
      </p:sp>
      <p:sp>
        <p:nvSpPr>
          <p:cNvPr id="21" name="CasellaDiTesto 6">
            <a:extLst>
              <a:ext uri="{FF2B5EF4-FFF2-40B4-BE49-F238E27FC236}">
                <a16:creationId xmlns:a16="http://schemas.microsoft.com/office/drawing/2014/main" id="{473F7A53-7E0A-478A-BE9D-79665CFDCC3B}"/>
              </a:ext>
            </a:extLst>
          </p:cNvPr>
          <p:cNvSpPr txBox="1"/>
          <p:nvPr/>
        </p:nvSpPr>
        <p:spPr>
          <a:xfrm>
            <a:off x="8740368" y="5658188"/>
            <a:ext cx="1061403" cy="323989"/>
          </a:xfrm>
          <a:prstGeom prst="rect">
            <a:avLst/>
          </a:prstGeom>
          <a:solidFill>
            <a:srgbClr val="00B050"/>
          </a:solidFill>
          <a:ln>
            <a:solidFill>
              <a:schemeClr val="tx1"/>
            </a:solidFill>
          </a:ln>
          <a:effectLst>
            <a:outerShdw blurRad="50800" dist="76200" dir="2700000" algn="tl" rotWithShape="0">
              <a:prstClr val="black">
                <a:alpha val="40000"/>
              </a:prstClr>
            </a:outerShdw>
          </a:effectLst>
        </p:spPr>
        <p:txBody>
          <a:bodyPr wrap="square" rtlCol="0" anchor="ctr">
            <a:normAutofit fontScale="92500" lnSpcReduction="20000"/>
          </a:bodyPr>
          <a:lstStyle/>
          <a:p>
            <a:pPr algn="ctr"/>
            <a:r>
              <a:rPr lang="en-US" dirty="0">
                <a:solidFill>
                  <a:schemeClr val="bg1"/>
                </a:solidFill>
              </a:rPr>
              <a:t>I/O B</a:t>
            </a:r>
            <a:endParaRPr lang="en-US" sz="1400" dirty="0">
              <a:solidFill>
                <a:schemeClr val="bg1"/>
              </a:solidFill>
            </a:endParaRPr>
          </a:p>
        </p:txBody>
      </p:sp>
      <p:sp>
        <p:nvSpPr>
          <p:cNvPr id="22" name="CasellaDiTesto 6">
            <a:extLst>
              <a:ext uri="{FF2B5EF4-FFF2-40B4-BE49-F238E27FC236}">
                <a16:creationId xmlns:a16="http://schemas.microsoft.com/office/drawing/2014/main" id="{2EAA78DC-F124-45CD-90D3-EC13585A5A2E}"/>
              </a:ext>
            </a:extLst>
          </p:cNvPr>
          <p:cNvSpPr txBox="1"/>
          <p:nvPr/>
        </p:nvSpPr>
        <p:spPr>
          <a:xfrm>
            <a:off x="10190510" y="5658188"/>
            <a:ext cx="1061403" cy="323989"/>
          </a:xfrm>
          <a:prstGeom prst="rect">
            <a:avLst/>
          </a:prstGeom>
          <a:solidFill>
            <a:srgbClr val="7030A0"/>
          </a:solidFill>
          <a:ln>
            <a:solidFill>
              <a:schemeClr val="tx1"/>
            </a:solidFill>
          </a:ln>
          <a:effectLst>
            <a:outerShdw blurRad="50800" dist="76200" dir="2700000" algn="tl" rotWithShape="0">
              <a:prstClr val="black">
                <a:alpha val="40000"/>
              </a:prstClr>
            </a:outerShdw>
          </a:effectLst>
        </p:spPr>
        <p:txBody>
          <a:bodyPr wrap="square" rtlCol="0" anchor="ctr">
            <a:normAutofit fontScale="92500" lnSpcReduction="20000"/>
          </a:bodyPr>
          <a:lstStyle/>
          <a:p>
            <a:pPr algn="ctr"/>
            <a:r>
              <a:rPr lang="en-US" dirty="0">
                <a:solidFill>
                  <a:schemeClr val="bg1"/>
                </a:solidFill>
              </a:rPr>
              <a:t>I/O C</a:t>
            </a:r>
            <a:endParaRPr lang="en-US" sz="1400" dirty="0">
              <a:solidFill>
                <a:schemeClr val="bg1"/>
              </a:solidFill>
            </a:endParaRPr>
          </a:p>
        </p:txBody>
      </p:sp>
      <p:sp>
        <p:nvSpPr>
          <p:cNvPr id="23" name="CasellaDiTesto 6">
            <a:extLst>
              <a:ext uri="{FF2B5EF4-FFF2-40B4-BE49-F238E27FC236}">
                <a16:creationId xmlns:a16="http://schemas.microsoft.com/office/drawing/2014/main" id="{740F55B5-351F-4B7E-B11F-42A54251C840}"/>
              </a:ext>
            </a:extLst>
          </p:cNvPr>
          <p:cNvSpPr txBox="1"/>
          <p:nvPr/>
        </p:nvSpPr>
        <p:spPr>
          <a:xfrm>
            <a:off x="7065963" y="2067427"/>
            <a:ext cx="1283495" cy="735270"/>
          </a:xfrm>
          <a:prstGeom prst="roundRect">
            <a:avLst>
              <a:gd name="adj" fmla="val 7167"/>
            </a:avLst>
          </a:prstGeom>
          <a:solidFill>
            <a:srgbClr val="0070C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Board 1 </a:t>
            </a:r>
            <a:br>
              <a:rPr lang="en-US" sz="2000" dirty="0">
                <a:solidFill>
                  <a:schemeClr val="bg1"/>
                </a:solidFill>
              </a:rPr>
            </a:br>
            <a:r>
              <a:rPr lang="en-US" sz="2000" dirty="0">
                <a:solidFill>
                  <a:schemeClr val="bg1"/>
                </a:solidFill>
              </a:rPr>
              <a:t>files</a:t>
            </a:r>
          </a:p>
        </p:txBody>
      </p:sp>
      <p:sp>
        <p:nvSpPr>
          <p:cNvPr id="24" name="CasellaDiTesto 6">
            <a:extLst>
              <a:ext uri="{FF2B5EF4-FFF2-40B4-BE49-F238E27FC236}">
                <a16:creationId xmlns:a16="http://schemas.microsoft.com/office/drawing/2014/main" id="{8AF0FEC0-4739-400F-B961-89C1376A013E}"/>
              </a:ext>
            </a:extLst>
          </p:cNvPr>
          <p:cNvSpPr txBox="1"/>
          <p:nvPr/>
        </p:nvSpPr>
        <p:spPr>
          <a:xfrm>
            <a:off x="8629321" y="2061795"/>
            <a:ext cx="1283495" cy="735270"/>
          </a:xfrm>
          <a:prstGeom prst="roundRect">
            <a:avLst>
              <a:gd name="adj" fmla="val 7167"/>
            </a:avLst>
          </a:prstGeom>
          <a:solidFill>
            <a:srgbClr val="92D05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Board 2 </a:t>
            </a:r>
            <a:br>
              <a:rPr lang="en-US" sz="2000" dirty="0">
                <a:solidFill>
                  <a:schemeClr val="bg1"/>
                </a:solidFill>
              </a:rPr>
            </a:br>
            <a:r>
              <a:rPr lang="en-US" sz="2000" dirty="0">
                <a:solidFill>
                  <a:schemeClr val="bg1"/>
                </a:solidFill>
              </a:rPr>
              <a:t>files</a:t>
            </a:r>
          </a:p>
        </p:txBody>
      </p:sp>
      <p:sp>
        <p:nvSpPr>
          <p:cNvPr id="25" name="CasellaDiTesto 6">
            <a:extLst>
              <a:ext uri="{FF2B5EF4-FFF2-40B4-BE49-F238E27FC236}">
                <a16:creationId xmlns:a16="http://schemas.microsoft.com/office/drawing/2014/main" id="{229848D0-0FA7-42BB-AE06-1AA8306A00F3}"/>
              </a:ext>
            </a:extLst>
          </p:cNvPr>
          <p:cNvSpPr txBox="1"/>
          <p:nvPr/>
        </p:nvSpPr>
        <p:spPr>
          <a:xfrm>
            <a:off x="10088166" y="2067427"/>
            <a:ext cx="1283495" cy="735270"/>
          </a:xfrm>
          <a:prstGeom prst="roundRect">
            <a:avLst>
              <a:gd name="adj" fmla="val 7167"/>
            </a:avLst>
          </a:prstGeom>
          <a:solidFill>
            <a:srgbClr val="7030A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Board m </a:t>
            </a:r>
            <a:br>
              <a:rPr lang="en-US" sz="2000" dirty="0">
                <a:solidFill>
                  <a:schemeClr val="bg1"/>
                </a:solidFill>
              </a:rPr>
            </a:br>
            <a:r>
              <a:rPr lang="en-US" sz="2000" dirty="0">
                <a:solidFill>
                  <a:schemeClr val="bg1"/>
                </a:solidFill>
              </a:rPr>
              <a:t>files</a:t>
            </a:r>
          </a:p>
        </p:txBody>
      </p:sp>
      <p:sp>
        <p:nvSpPr>
          <p:cNvPr id="26" name="CasellaDiTesto 6">
            <a:extLst>
              <a:ext uri="{FF2B5EF4-FFF2-40B4-BE49-F238E27FC236}">
                <a16:creationId xmlns:a16="http://schemas.microsoft.com/office/drawing/2014/main" id="{B5A5E920-62F9-4C6A-A506-61C5FE5F7C15}"/>
              </a:ext>
            </a:extLst>
          </p:cNvPr>
          <p:cNvSpPr txBox="1"/>
          <p:nvPr/>
        </p:nvSpPr>
        <p:spPr>
          <a:xfrm>
            <a:off x="7078751" y="1308772"/>
            <a:ext cx="4306799" cy="654012"/>
          </a:xfrm>
          <a:prstGeom prst="roundRect">
            <a:avLst>
              <a:gd name="adj" fmla="val 7167"/>
            </a:avLst>
          </a:prstGeom>
          <a:solidFill>
            <a:schemeClr val="accent4">
              <a:lumMod val="75000"/>
            </a:schemeClr>
          </a:solidFill>
          <a:ln>
            <a:solidFill>
              <a:schemeClr val="tx1"/>
            </a:solidFill>
          </a:ln>
          <a:effectLst>
            <a:outerShdw blurRad="50800" dist="76200" dir="2700000" algn="tl" rotWithShape="0">
              <a:prstClr val="black">
                <a:alpha val="40000"/>
              </a:prstClr>
            </a:outerShdw>
          </a:effectLst>
        </p:spPr>
        <p:txBody>
          <a:bodyPr wrap="square" rtlCol="0" anchor="ctr">
            <a:noAutofit/>
          </a:bodyPr>
          <a:lstStyle/>
          <a:p>
            <a:pPr algn="ctr"/>
            <a:r>
              <a:rPr lang="en-US" sz="2000">
                <a:solidFill>
                  <a:schemeClr val="bg1"/>
                </a:solidFill>
              </a:rPr>
              <a:t>Human-machine Interface</a:t>
            </a:r>
            <a:endParaRPr lang="en-US" sz="2000" dirty="0">
              <a:solidFill>
                <a:schemeClr val="bg1"/>
              </a:solidFill>
            </a:endParaRPr>
          </a:p>
        </p:txBody>
      </p:sp>
      <p:sp>
        <p:nvSpPr>
          <p:cNvPr id="27" name="Rectangle 26">
            <a:extLst>
              <a:ext uri="{FF2B5EF4-FFF2-40B4-BE49-F238E27FC236}">
                <a16:creationId xmlns:a16="http://schemas.microsoft.com/office/drawing/2014/main" id="{C38E9983-42CE-420E-A2FB-FD7A1322915C}"/>
              </a:ext>
            </a:extLst>
          </p:cNvPr>
          <p:cNvSpPr/>
          <p:nvPr/>
        </p:nvSpPr>
        <p:spPr>
          <a:xfrm>
            <a:off x="6958012" y="1132458"/>
            <a:ext cx="4557713" cy="2766138"/>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CDB05B6-AF97-4FC2-848A-7418B9664CE2}"/>
              </a:ext>
            </a:extLst>
          </p:cNvPr>
          <p:cNvSpPr txBox="1"/>
          <p:nvPr/>
        </p:nvSpPr>
        <p:spPr>
          <a:xfrm>
            <a:off x="8140292" y="639588"/>
            <a:ext cx="2775357" cy="475180"/>
          </a:xfrm>
          <a:prstGeom prst="rect">
            <a:avLst/>
          </a:prstGeom>
        </p:spPr>
        <p:txBody>
          <a:bodyPr vert="horz" wrap="none" lIns="0" tIns="0" rIns="0" bIns="0" rtlCol="0" anchor="t">
            <a:normAutofit/>
          </a:bodyPr>
          <a:lstStyle/>
          <a:p>
            <a:r>
              <a:rPr lang="en-US" sz="2400" dirty="0">
                <a:solidFill>
                  <a:schemeClr val="accent1"/>
                </a:solidFill>
              </a:rPr>
              <a:t>U-Boot source code</a:t>
            </a:r>
          </a:p>
        </p:txBody>
      </p:sp>
    </p:spTree>
    <p:extLst>
      <p:ext uri="{BB962C8B-B14F-4D97-AF65-F5344CB8AC3E}">
        <p14:creationId xmlns:p14="http://schemas.microsoft.com/office/powerpoint/2010/main" val="395824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086475" cy="4086225"/>
          </a:xfrm>
        </p:spPr>
        <p:txBody>
          <a:bodyPr wrap="square" numCol="1" anchor="t" anchorCtr="0" compatLnSpc="1">
            <a:prstTxWarp prst="textNoShape">
              <a:avLst/>
            </a:prstTxWarp>
          </a:bodyPr>
          <a:lstStyle/>
          <a:p>
            <a:r>
              <a:rPr lang="en-US" dirty="0"/>
              <a:t>Layered architecture based on two levels:</a:t>
            </a:r>
            <a:endParaRPr lang="en-US" altLang="en-US" dirty="0">
              <a:ea typeface="ＭＳ Ｐゴシック" panose="020B0600070205080204" pitchFamily="34" charset="-128"/>
            </a:endParaRPr>
          </a:p>
          <a:p>
            <a:pPr lvl="1"/>
            <a:r>
              <a:rPr lang="en-US" dirty="0"/>
              <a:t>User space</a:t>
            </a:r>
          </a:p>
          <a:p>
            <a:pPr lvl="1"/>
            <a:r>
              <a:rPr lang="en-US" dirty="0"/>
              <a:t>Kernel space</a:t>
            </a:r>
            <a:endParaRPr lang="en-US" altLang="en-US" dirty="0">
              <a:ea typeface="ＭＳ Ｐゴシック" panose="020B0600070205080204" pitchFamily="34" charset="-128"/>
            </a:endParaRPr>
          </a:p>
          <a:p>
            <a:r>
              <a:rPr lang="en-US" dirty="0"/>
              <a:t>User space and kernel space are independent and isolated</a:t>
            </a:r>
            <a:endParaRPr lang="en-US" altLang="en-US" dirty="0">
              <a:ea typeface="ＭＳ Ｐゴシック" panose="020B0600070205080204" pitchFamily="34" charset="-128"/>
            </a:endParaRPr>
          </a:p>
          <a:p>
            <a:r>
              <a:rPr lang="en-US" dirty="0"/>
              <a:t>User space and kernel space communicate through special purpose functions known as system calls</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TextBox 5">
            <a:extLst>
              <a:ext uri="{FF2B5EF4-FFF2-40B4-BE49-F238E27FC236}">
                <a16:creationId xmlns:a16="http://schemas.microsoft.com/office/drawing/2014/main" id="{43A8B56C-EF57-48B0-8199-78C4E38299FD}"/>
              </a:ext>
            </a:extLst>
          </p:cNvPr>
          <p:cNvSpPr txBox="1">
            <a:spLocks noChangeArrowheads="1"/>
          </p:cNvSpPr>
          <p:nvPr/>
        </p:nvSpPr>
        <p:spPr bwMode="auto">
          <a:xfrm>
            <a:off x="7624130" y="2624159"/>
            <a:ext cx="3600000" cy="400110"/>
          </a:xfrm>
          <a:prstGeom prst="roundRect">
            <a:avLst/>
          </a:prstGeom>
          <a:solidFill>
            <a:srgbClr val="00B0F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GNU C Library (</a:t>
            </a:r>
            <a:r>
              <a:rPr lang="en-US" sz="2000" dirty="0" err="1">
                <a:solidFill>
                  <a:schemeClr val="bg1"/>
                </a:solidFill>
                <a:latin typeface="+mn-lt"/>
              </a:rPr>
              <a:t>glibc</a:t>
            </a:r>
            <a:r>
              <a:rPr lang="en-US" sz="2000" dirty="0">
                <a:solidFill>
                  <a:schemeClr val="bg1"/>
                </a:solidFill>
                <a:latin typeface="+mn-lt"/>
              </a:rPr>
              <a:t>)</a:t>
            </a:r>
          </a:p>
        </p:txBody>
      </p:sp>
      <p:sp>
        <p:nvSpPr>
          <p:cNvPr id="6" name="TextBox 6">
            <a:extLst>
              <a:ext uri="{FF2B5EF4-FFF2-40B4-BE49-F238E27FC236}">
                <a16:creationId xmlns:a16="http://schemas.microsoft.com/office/drawing/2014/main" id="{4C1E9A1B-54AC-40DD-B58C-F7489BF2DA3A}"/>
              </a:ext>
            </a:extLst>
          </p:cNvPr>
          <p:cNvSpPr txBox="1">
            <a:spLocks noChangeArrowheads="1"/>
          </p:cNvSpPr>
          <p:nvPr/>
        </p:nvSpPr>
        <p:spPr bwMode="auto">
          <a:xfrm>
            <a:off x="7624130" y="3386160"/>
            <a:ext cx="3600000" cy="461962"/>
          </a:xfrm>
          <a:prstGeom prst="roundRect">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System Call Interface</a:t>
            </a:r>
          </a:p>
        </p:txBody>
      </p:sp>
      <p:sp>
        <p:nvSpPr>
          <p:cNvPr id="7" name="TextBox 7">
            <a:extLst>
              <a:ext uri="{FF2B5EF4-FFF2-40B4-BE49-F238E27FC236}">
                <a16:creationId xmlns:a16="http://schemas.microsoft.com/office/drawing/2014/main" id="{7C353F5F-15F7-44CF-92C9-8C4DE34435C7}"/>
              </a:ext>
            </a:extLst>
          </p:cNvPr>
          <p:cNvSpPr txBox="1">
            <a:spLocks noChangeArrowheads="1"/>
          </p:cNvSpPr>
          <p:nvPr/>
        </p:nvSpPr>
        <p:spPr bwMode="auto">
          <a:xfrm>
            <a:off x="7624130" y="3924322"/>
            <a:ext cx="3600000" cy="1200150"/>
          </a:xfrm>
          <a:prstGeom prst="roundRect">
            <a:avLst>
              <a:gd name="adj" fmla="val 8334"/>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endParaRPr lang="en-US" dirty="0">
              <a:solidFill>
                <a:schemeClr val="bg1"/>
              </a:solidFill>
              <a:latin typeface="+mn-lt"/>
            </a:endParaRPr>
          </a:p>
          <a:p>
            <a:pPr algn="ctr" eaLnBrk="1" hangingPunct="1"/>
            <a:r>
              <a:rPr lang="en-US" sz="2000" dirty="0">
                <a:solidFill>
                  <a:schemeClr val="bg1"/>
                </a:solidFill>
                <a:latin typeface="+mn-lt"/>
              </a:rPr>
              <a:t>Kernel</a:t>
            </a:r>
          </a:p>
          <a:p>
            <a:pPr algn="ctr" eaLnBrk="1" hangingPunct="1"/>
            <a:endParaRPr lang="en-US" dirty="0">
              <a:solidFill>
                <a:schemeClr val="bg1"/>
              </a:solidFill>
              <a:latin typeface="+mn-lt"/>
            </a:endParaRPr>
          </a:p>
        </p:txBody>
      </p:sp>
      <p:sp>
        <p:nvSpPr>
          <p:cNvPr id="8" name="TextBox 8">
            <a:extLst>
              <a:ext uri="{FF2B5EF4-FFF2-40B4-BE49-F238E27FC236}">
                <a16:creationId xmlns:a16="http://schemas.microsoft.com/office/drawing/2014/main" id="{3625F3F0-06E6-40FF-A3E1-844F575E1188}"/>
              </a:ext>
            </a:extLst>
          </p:cNvPr>
          <p:cNvSpPr txBox="1">
            <a:spLocks noChangeArrowheads="1"/>
          </p:cNvSpPr>
          <p:nvPr/>
        </p:nvSpPr>
        <p:spPr bwMode="auto">
          <a:xfrm>
            <a:off x="7624130" y="5219722"/>
            <a:ext cx="3600000" cy="685800"/>
          </a:xfrm>
          <a:prstGeom prst="roundRect">
            <a:avLst/>
          </a:prstGeom>
          <a:solidFill>
            <a:srgbClr val="C00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Board Support Package</a:t>
            </a:r>
            <a:br>
              <a:rPr lang="en-US" sz="2000" dirty="0">
                <a:solidFill>
                  <a:schemeClr val="bg1"/>
                </a:solidFill>
                <a:latin typeface="+mn-lt"/>
              </a:rPr>
            </a:br>
            <a:r>
              <a:rPr lang="en-US" sz="2000" dirty="0">
                <a:solidFill>
                  <a:schemeClr val="bg1"/>
                </a:solidFill>
                <a:latin typeface="+mn-lt"/>
              </a:rPr>
              <a:t>(BSP)</a:t>
            </a:r>
          </a:p>
        </p:txBody>
      </p:sp>
      <p:sp>
        <p:nvSpPr>
          <p:cNvPr id="9" name="CasellaDiTesto 8">
            <a:extLst>
              <a:ext uri="{FF2B5EF4-FFF2-40B4-BE49-F238E27FC236}">
                <a16:creationId xmlns:a16="http://schemas.microsoft.com/office/drawing/2014/main" id="{C5B1B213-71D7-4F34-A08C-F11417391D79}"/>
              </a:ext>
            </a:extLst>
          </p:cNvPr>
          <p:cNvSpPr txBox="1"/>
          <p:nvPr/>
        </p:nvSpPr>
        <p:spPr>
          <a:xfrm>
            <a:off x="7624130" y="1507634"/>
            <a:ext cx="3600000" cy="432000"/>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2000" dirty="0">
                <a:solidFill>
                  <a:schemeClr val="bg1"/>
                </a:solidFill>
              </a:rPr>
              <a:t>Application</a:t>
            </a:r>
          </a:p>
        </p:txBody>
      </p:sp>
      <p:sp>
        <p:nvSpPr>
          <p:cNvPr id="10" name="CasellaDiTesto 6">
            <a:extLst>
              <a:ext uri="{FF2B5EF4-FFF2-40B4-BE49-F238E27FC236}">
                <a16:creationId xmlns:a16="http://schemas.microsoft.com/office/drawing/2014/main" id="{458A3B0A-F8C4-44E9-9AE5-640B967527A5}"/>
              </a:ext>
            </a:extLst>
          </p:cNvPr>
          <p:cNvSpPr txBox="1"/>
          <p:nvPr/>
        </p:nvSpPr>
        <p:spPr>
          <a:xfrm>
            <a:off x="7624130" y="2070809"/>
            <a:ext cx="3600000" cy="389045"/>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2000" dirty="0">
                <a:solidFill>
                  <a:schemeClr val="bg1"/>
                </a:solidFill>
              </a:rPr>
              <a:t>System Programs</a:t>
            </a:r>
          </a:p>
        </p:txBody>
      </p:sp>
      <p:sp>
        <p:nvSpPr>
          <p:cNvPr id="11" name="Rectangle 10">
            <a:extLst>
              <a:ext uri="{FF2B5EF4-FFF2-40B4-BE49-F238E27FC236}">
                <a16:creationId xmlns:a16="http://schemas.microsoft.com/office/drawing/2014/main" id="{211DECB8-31C0-430B-8F9A-74DD3E47154E}"/>
              </a:ext>
            </a:extLst>
          </p:cNvPr>
          <p:cNvSpPr/>
          <p:nvPr/>
        </p:nvSpPr>
        <p:spPr>
          <a:xfrm>
            <a:off x="7481030" y="1447800"/>
            <a:ext cx="3886200" cy="1714522"/>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B67017-AF4B-4E10-BF49-BBEFE0A3D53A}"/>
              </a:ext>
            </a:extLst>
          </p:cNvPr>
          <p:cNvSpPr/>
          <p:nvPr/>
        </p:nvSpPr>
        <p:spPr>
          <a:xfrm>
            <a:off x="7481030" y="3317092"/>
            <a:ext cx="3886200" cy="2664630"/>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A7DEC88-214D-464C-8EF4-E77975F0730C}"/>
              </a:ext>
            </a:extLst>
          </p:cNvPr>
          <p:cNvSpPr txBox="1"/>
          <p:nvPr/>
        </p:nvSpPr>
        <p:spPr>
          <a:xfrm rot="16200000">
            <a:off x="5871011" y="2077280"/>
            <a:ext cx="2430355" cy="455560"/>
          </a:xfrm>
          <a:prstGeom prst="rect">
            <a:avLst/>
          </a:prstGeom>
        </p:spPr>
        <p:txBody>
          <a:bodyPr vert="horz" wrap="none" lIns="0" tIns="0" rIns="0" bIns="0" rtlCol="0" anchor="t">
            <a:normAutofit/>
          </a:bodyPr>
          <a:lstStyle/>
          <a:p>
            <a:pPr algn="ctr"/>
            <a:r>
              <a:rPr lang="en-US" sz="2400" dirty="0">
                <a:solidFill>
                  <a:schemeClr val="accent1"/>
                </a:solidFill>
              </a:rPr>
              <a:t>User Space</a:t>
            </a:r>
          </a:p>
        </p:txBody>
      </p:sp>
      <p:sp>
        <p:nvSpPr>
          <p:cNvPr id="14" name="TextBox 13">
            <a:extLst>
              <a:ext uri="{FF2B5EF4-FFF2-40B4-BE49-F238E27FC236}">
                <a16:creationId xmlns:a16="http://schemas.microsoft.com/office/drawing/2014/main" id="{CEEF23CE-530C-4F97-9C94-23DE6442C0EB}"/>
              </a:ext>
            </a:extLst>
          </p:cNvPr>
          <p:cNvSpPr txBox="1"/>
          <p:nvPr/>
        </p:nvSpPr>
        <p:spPr>
          <a:xfrm rot="16200000">
            <a:off x="5871011" y="4293827"/>
            <a:ext cx="2430355" cy="461138"/>
          </a:xfrm>
          <a:prstGeom prst="rect">
            <a:avLst/>
          </a:prstGeom>
        </p:spPr>
        <p:txBody>
          <a:bodyPr vert="horz" wrap="none" lIns="0" tIns="0" rIns="0" bIns="0" rtlCol="0" anchor="t">
            <a:normAutofit/>
          </a:bodyPr>
          <a:lstStyle/>
          <a:p>
            <a:pPr algn="ctr"/>
            <a:r>
              <a:rPr lang="en-US" sz="2400">
                <a:solidFill>
                  <a:schemeClr val="accent1"/>
                </a:solidFill>
              </a:rPr>
              <a:t>Kernel Space</a:t>
            </a:r>
            <a:endParaRPr lang="en-US" sz="2400" dirty="0">
              <a:solidFill>
                <a:schemeClr val="accent1"/>
              </a:solidFill>
            </a:endParaRPr>
          </a:p>
        </p:txBody>
      </p:sp>
    </p:spTree>
    <p:extLst>
      <p:ext uri="{BB962C8B-B14F-4D97-AF65-F5344CB8AC3E}">
        <p14:creationId xmlns:p14="http://schemas.microsoft.com/office/powerpoint/2010/main" val="394985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048375" cy="4086225"/>
          </a:xfrm>
        </p:spPr>
        <p:txBody>
          <a:bodyPr wrap="square" numCol="1" anchor="t" anchorCtr="0" compatLnSpc="1">
            <a:prstTxWarp prst="textNoShape">
              <a:avLst/>
            </a:prstTxWarp>
          </a:bodyPr>
          <a:lstStyle/>
          <a:p>
            <a:r>
              <a:rPr lang="en-US" dirty="0">
                <a:solidFill>
                  <a:srgbClr val="128CAB"/>
                </a:solidFill>
              </a:rPr>
              <a:t>Application</a:t>
            </a:r>
            <a:endParaRPr lang="en-US" altLang="en-US" dirty="0">
              <a:ea typeface="ＭＳ Ｐゴシック" panose="020B0600070205080204" pitchFamily="34" charset="-128"/>
            </a:endParaRPr>
          </a:p>
          <a:p>
            <a:pPr lvl="1"/>
            <a:r>
              <a:rPr lang="en-US" dirty="0"/>
              <a:t>Software implementing the functionalities to be delivered to the embedded system user</a:t>
            </a:r>
            <a:endParaRPr lang="en-US" altLang="en-US" dirty="0">
              <a:ea typeface="ＭＳ Ｐゴシック" panose="020B0600070205080204" pitchFamily="34" charset="-128"/>
            </a:endParaRPr>
          </a:p>
          <a:p>
            <a:r>
              <a:rPr lang="en-US" dirty="0">
                <a:solidFill>
                  <a:srgbClr val="128CAB"/>
                </a:solidFill>
              </a:rPr>
              <a:t>System programs</a:t>
            </a:r>
            <a:endParaRPr lang="en-US" altLang="en-US" dirty="0">
              <a:ea typeface="ＭＳ Ｐゴシック" panose="020B0600070205080204" pitchFamily="34" charset="-128"/>
            </a:endParaRPr>
          </a:p>
          <a:p>
            <a:pPr lvl="1"/>
            <a:r>
              <a:rPr lang="en-US" dirty="0"/>
              <a:t>User-friendly utilities to access operating system services</a:t>
            </a:r>
            <a:endParaRPr lang="en-US" altLang="en-US" dirty="0">
              <a:ea typeface="ＭＳ Ｐゴシック" panose="020B0600070205080204" pitchFamily="34" charset="-128"/>
            </a:endParaRPr>
          </a:p>
          <a:p>
            <a:r>
              <a:rPr lang="en-US" dirty="0">
                <a:solidFill>
                  <a:srgbClr val="128CAB"/>
                </a:solidFill>
              </a:rPr>
              <a:t>GNU C Library (</a:t>
            </a:r>
            <a:r>
              <a:rPr lang="en-US" dirty="0" err="1">
                <a:solidFill>
                  <a:srgbClr val="128CAB"/>
                </a:solidFill>
              </a:rPr>
              <a:t>glibc</a:t>
            </a:r>
            <a:r>
              <a:rPr lang="en-US" dirty="0">
                <a:solidFill>
                  <a:srgbClr val="128CAB"/>
                </a:solidFill>
              </a:rPr>
              <a:t>)</a:t>
            </a:r>
            <a:endParaRPr lang="en-US" altLang="en-US" dirty="0">
              <a:ea typeface="ＭＳ Ｐゴシック" panose="020B0600070205080204" pitchFamily="34" charset="-128"/>
            </a:endParaRPr>
          </a:p>
          <a:p>
            <a:pPr lvl="1"/>
            <a:r>
              <a:rPr lang="en-US" dirty="0"/>
              <a:t>Interface between the User Space and the Kernel Space</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TextBox 5">
            <a:extLst>
              <a:ext uri="{FF2B5EF4-FFF2-40B4-BE49-F238E27FC236}">
                <a16:creationId xmlns:a16="http://schemas.microsoft.com/office/drawing/2014/main" id="{3EC708E3-30A8-4491-8DB0-276FF7D9FB75}"/>
              </a:ext>
            </a:extLst>
          </p:cNvPr>
          <p:cNvSpPr txBox="1">
            <a:spLocks noChangeArrowheads="1"/>
          </p:cNvSpPr>
          <p:nvPr/>
        </p:nvSpPr>
        <p:spPr bwMode="auto">
          <a:xfrm>
            <a:off x="7624130" y="2624159"/>
            <a:ext cx="3600000" cy="400110"/>
          </a:xfrm>
          <a:prstGeom prst="roundRect">
            <a:avLst/>
          </a:prstGeom>
          <a:solidFill>
            <a:srgbClr val="00B0F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GNU C Library (</a:t>
            </a:r>
            <a:r>
              <a:rPr lang="en-US" sz="2000" dirty="0" err="1">
                <a:solidFill>
                  <a:schemeClr val="bg1"/>
                </a:solidFill>
                <a:latin typeface="+mn-lt"/>
              </a:rPr>
              <a:t>glibc</a:t>
            </a:r>
            <a:r>
              <a:rPr lang="en-US" sz="2000" dirty="0">
                <a:solidFill>
                  <a:schemeClr val="bg1"/>
                </a:solidFill>
                <a:latin typeface="+mn-lt"/>
              </a:rPr>
              <a:t>)</a:t>
            </a:r>
          </a:p>
        </p:txBody>
      </p:sp>
      <p:sp>
        <p:nvSpPr>
          <p:cNvPr id="6" name="TextBox 6">
            <a:extLst>
              <a:ext uri="{FF2B5EF4-FFF2-40B4-BE49-F238E27FC236}">
                <a16:creationId xmlns:a16="http://schemas.microsoft.com/office/drawing/2014/main" id="{E138AB92-9750-4EED-BA51-69D6414AFA7A}"/>
              </a:ext>
            </a:extLst>
          </p:cNvPr>
          <p:cNvSpPr txBox="1">
            <a:spLocks noChangeArrowheads="1"/>
          </p:cNvSpPr>
          <p:nvPr/>
        </p:nvSpPr>
        <p:spPr bwMode="auto">
          <a:xfrm>
            <a:off x="7624130" y="3386160"/>
            <a:ext cx="3600000" cy="461962"/>
          </a:xfrm>
          <a:prstGeom prst="roundRect">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System Call Interface</a:t>
            </a:r>
          </a:p>
        </p:txBody>
      </p:sp>
      <p:sp>
        <p:nvSpPr>
          <p:cNvPr id="7" name="TextBox 7">
            <a:extLst>
              <a:ext uri="{FF2B5EF4-FFF2-40B4-BE49-F238E27FC236}">
                <a16:creationId xmlns:a16="http://schemas.microsoft.com/office/drawing/2014/main" id="{9FACA590-31BA-438A-B90D-933EFACD3E75}"/>
              </a:ext>
            </a:extLst>
          </p:cNvPr>
          <p:cNvSpPr txBox="1">
            <a:spLocks noChangeArrowheads="1"/>
          </p:cNvSpPr>
          <p:nvPr/>
        </p:nvSpPr>
        <p:spPr bwMode="auto">
          <a:xfrm>
            <a:off x="7624130" y="3924322"/>
            <a:ext cx="3600000" cy="1200150"/>
          </a:xfrm>
          <a:prstGeom prst="roundRect">
            <a:avLst>
              <a:gd name="adj" fmla="val 8334"/>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endParaRPr lang="en-US" dirty="0">
              <a:solidFill>
                <a:schemeClr val="bg1"/>
              </a:solidFill>
              <a:latin typeface="+mn-lt"/>
            </a:endParaRPr>
          </a:p>
          <a:p>
            <a:pPr algn="ctr" eaLnBrk="1" hangingPunct="1"/>
            <a:r>
              <a:rPr lang="en-US" sz="2000" dirty="0">
                <a:solidFill>
                  <a:schemeClr val="bg1"/>
                </a:solidFill>
                <a:latin typeface="+mn-lt"/>
              </a:rPr>
              <a:t>Kernel</a:t>
            </a:r>
          </a:p>
          <a:p>
            <a:pPr algn="ctr" eaLnBrk="1" hangingPunct="1"/>
            <a:endParaRPr lang="en-US" dirty="0">
              <a:solidFill>
                <a:schemeClr val="bg1"/>
              </a:solidFill>
              <a:latin typeface="+mn-lt"/>
            </a:endParaRPr>
          </a:p>
        </p:txBody>
      </p:sp>
      <p:sp>
        <p:nvSpPr>
          <p:cNvPr id="8" name="TextBox 8">
            <a:extLst>
              <a:ext uri="{FF2B5EF4-FFF2-40B4-BE49-F238E27FC236}">
                <a16:creationId xmlns:a16="http://schemas.microsoft.com/office/drawing/2014/main" id="{05323B20-53A9-4543-B4C6-1446EC12971E}"/>
              </a:ext>
            </a:extLst>
          </p:cNvPr>
          <p:cNvSpPr txBox="1">
            <a:spLocks noChangeArrowheads="1"/>
          </p:cNvSpPr>
          <p:nvPr/>
        </p:nvSpPr>
        <p:spPr bwMode="auto">
          <a:xfrm>
            <a:off x="7624130" y="5219722"/>
            <a:ext cx="3600000" cy="685800"/>
          </a:xfrm>
          <a:prstGeom prst="roundRect">
            <a:avLst/>
          </a:prstGeom>
          <a:solidFill>
            <a:srgbClr val="C00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Board Support Package</a:t>
            </a:r>
            <a:br>
              <a:rPr lang="en-US" sz="2000" dirty="0">
                <a:solidFill>
                  <a:schemeClr val="bg1"/>
                </a:solidFill>
                <a:latin typeface="+mn-lt"/>
              </a:rPr>
            </a:br>
            <a:r>
              <a:rPr lang="en-US" sz="2000" dirty="0">
                <a:solidFill>
                  <a:schemeClr val="bg1"/>
                </a:solidFill>
                <a:latin typeface="+mn-lt"/>
              </a:rPr>
              <a:t>(BSP)</a:t>
            </a:r>
          </a:p>
        </p:txBody>
      </p:sp>
      <p:sp>
        <p:nvSpPr>
          <p:cNvPr id="9" name="CasellaDiTesto 8">
            <a:extLst>
              <a:ext uri="{FF2B5EF4-FFF2-40B4-BE49-F238E27FC236}">
                <a16:creationId xmlns:a16="http://schemas.microsoft.com/office/drawing/2014/main" id="{A9D3BCCE-7374-447A-BC4E-164DDFDA255C}"/>
              </a:ext>
            </a:extLst>
          </p:cNvPr>
          <p:cNvSpPr txBox="1"/>
          <p:nvPr/>
        </p:nvSpPr>
        <p:spPr>
          <a:xfrm>
            <a:off x="7624130" y="1507634"/>
            <a:ext cx="3600000" cy="432000"/>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2000" dirty="0">
                <a:solidFill>
                  <a:schemeClr val="bg1"/>
                </a:solidFill>
              </a:rPr>
              <a:t>Application</a:t>
            </a:r>
          </a:p>
        </p:txBody>
      </p:sp>
      <p:sp>
        <p:nvSpPr>
          <p:cNvPr id="10" name="CasellaDiTesto 6">
            <a:extLst>
              <a:ext uri="{FF2B5EF4-FFF2-40B4-BE49-F238E27FC236}">
                <a16:creationId xmlns:a16="http://schemas.microsoft.com/office/drawing/2014/main" id="{504AE457-4695-4E31-8403-08D8A0C9D16C}"/>
              </a:ext>
            </a:extLst>
          </p:cNvPr>
          <p:cNvSpPr txBox="1"/>
          <p:nvPr/>
        </p:nvSpPr>
        <p:spPr>
          <a:xfrm>
            <a:off x="7624130" y="2070809"/>
            <a:ext cx="3600000" cy="389045"/>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2000" dirty="0">
                <a:solidFill>
                  <a:schemeClr val="bg1"/>
                </a:solidFill>
              </a:rPr>
              <a:t>System Programs</a:t>
            </a:r>
          </a:p>
        </p:txBody>
      </p:sp>
      <p:sp>
        <p:nvSpPr>
          <p:cNvPr id="11" name="Rectangle 10">
            <a:extLst>
              <a:ext uri="{FF2B5EF4-FFF2-40B4-BE49-F238E27FC236}">
                <a16:creationId xmlns:a16="http://schemas.microsoft.com/office/drawing/2014/main" id="{F713EB40-745D-41CF-B6E9-E72E2EE2C884}"/>
              </a:ext>
            </a:extLst>
          </p:cNvPr>
          <p:cNvSpPr/>
          <p:nvPr/>
        </p:nvSpPr>
        <p:spPr>
          <a:xfrm>
            <a:off x="7481030" y="1447800"/>
            <a:ext cx="3886200" cy="1714522"/>
          </a:xfrm>
          <a:prstGeom prst="rect">
            <a:avLst/>
          </a:prstGeom>
          <a:noFill/>
          <a:ln w="50800">
            <a:solidFill>
              <a:srgbClr val="FF000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2F5C82-7791-4118-B870-BED454FE7D24}"/>
              </a:ext>
            </a:extLst>
          </p:cNvPr>
          <p:cNvSpPr/>
          <p:nvPr/>
        </p:nvSpPr>
        <p:spPr>
          <a:xfrm>
            <a:off x="7481030" y="3317092"/>
            <a:ext cx="3886200" cy="2664630"/>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0CD3800-FE3E-4D71-A15D-F230B90258D9}"/>
              </a:ext>
            </a:extLst>
          </p:cNvPr>
          <p:cNvSpPr txBox="1"/>
          <p:nvPr/>
        </p:nvSpPr>
        <p:spPr>
          <a:xfrm rot="16200000">
            <a:off x="5871011" y="2077280"/>
            <a:ext cx="2430355" cy="455560"/>
          </a:xfrm>
          <a:prstGeom prst="rect">
            <a:avLst/>
          </a:prstGeom>
        </p:spPr>
        <p:txBody>
          <a:bodyPr vert="horz" wrap="none" lIns="0" tIns="0" rIns="0" bIns="0" rtlCol="0" anchor="t">
            <a:normAutofit/>
          </a:bodyPr>
          <a:lstStyle/>
          <a:p>
            <a:pPr algn="ctr"/>
            <a:r>
              <a:rPr lang="en-US" sz="2400" dirty="0">
                <a:solidFill>
                  <a:schemeClr val="accent1"/>
                </a:solidFill>
              </a:rPr>
              <a:t>User Space</a:t>
            </a:r>
          </a:p>
        </p:txBody>
      </p:sp>
      <p:sp>
        <p:nvSpPr>
          <p:cNvPr id="14" name="TextBox 13">
            <a:extLst>
              <a:ext uri="{FF2B5EF4-FFF2-40B4-BE49-F238E27FC236}">
                <a16:creationId xmlns:a16="http://schemas.microsoft.com/office/drawing/2014/main" id="{9B1D0E66-7C45-4824-BE12-1C660196B7BF}"/>
              </a:ext>
            </a:extLst>
          </p:cNvPr>
          <p:cNvSpPr txBox="1"/>
          <p:nvPr/>
        </p:nvSpPr>
        <p:spPr>
          <a:xfrm rot="16200000">
            <a:off x="5871011" y="4293827"/>
            <a:ext cx="2430355" cy="461138"/>
          </a:xfrm>
          <a:prstGeom prst="rect">
            <a:avLst/>
          </a:prstGeom>
        </p:spPr>
        <p:txBody>
          <a:bodyPr vert="horz" wrap="none" lIns="0" tIns="0" rIns="0" bIns="0" rtlCol="0" anchor="t">
            <a:normAutofit/>
          </a:bodyPr>
          <a:lstStyle/>
          <a:p>
            <a:pPr algn="ctr"/>
            <a:r>
              <a:rPr lang="en-US" sz="2400">
                <a:solidFill>
                  <a:schemeClr val="accent1"/>
                </a:solidFill>
              </a:rPr>
              <a:t>Kernel Space</a:t>
            </a:r>
            <a:endParaRPr lang="en-US" sz="2400" dirty="0">
              <a:solidFill>
                <a:schemeClr val="accent1"/>
              </a:solidFill>
            </a:endParaRPr>
          </a:p>
        </p:txBody>
      </p:sp>
    </p:spTree>
    <p:extLst>
      <p:ext uri="{BB962C8B-B14F-4D97-AF65-F5344CB8AC3E}">
        <p14:creationId xmlns:p14="http://schemas.microsoft.com/office/powerpoint/2010/main" val="31204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360705" cy="4086225"/>
          </a:xfrm>
        </p:spPr>
        <p:txBody>
          <a:bodyPr wrap="square" numCol="1" anchor="t" anchorCtr="0" compatLnSpc="1">
            <a:prstTxWarp prst="textNoShape">
              <a:avLst/>
            </a:prstTxWarp>
          </a:bodyPr>
          <a:lstStyle/>
          <a:p>
            <a:r>
              <a:rPr lang="en-US" dirty="0">
                <a:solidFill>
                  <a:srgbClr val="128CAB"/>
                </a:solidFill>
              </a:rPr>
              <a:t>System call interface</a:t>
            </a:r>
            <a:endParaRPr lang="en-US" altLang="en-US" dirty="0">
              <a:ea typeface="ＭＳ Ｐゴシック" panose="020B0600070205080204" pitchFamily="34" charset="-128"/>
            </a:endParaRPr>
          </a:p>
          <a:p>
            <a:pPr lvl="1"/>
            <a:r>
              <a:rPr lang="en-US" dirty="0"/>
              <a:t>Entry points to access the services provided by the Kernel (process management, memory management</a:t>
            </a:r>
            <a:r>
              <a:rPr lang="is-IS" dirty="0"/>
              <a:t>)</a:t>
            </a:r>
            <a:endParaRPr lang="en-US" altLang="en-US" dirty="0">
              <a:ea typeface="ＭＳ Ｐゴシック" panose="020B0600070205080204" pitchFamily="34" charset="-128"/>
            </a:endParaRPr>
          </a:p>
          <a:p>
            <a:r>
              <a:rPr lang="is-IS" dirty="0">
                <a:solidFill>
                  <a:srgbClr val="128CAB"/>
                </a:solidFill>
              </a:rPr>
              <a:t>Kernel</a:t>
            </a:r>
            <a:endParaRPr lang="en-US" altLang="en-US" dirty="0">
              <a:ea typeface="ＭＳ Ｐゴシック" panose="020B0600070205080204" pitchFamily="34" charset="-128"/>
            </a:endParaRPr>
          </a:p>
          <a:p>
            <a:pPr lvl="1"/>
            <a:r>
              <a:rPr lang="is-IS" dirty="0"/>
              <a:t>Architecture-independent operating system code</a:t>
            </a:r>
          </a:p>
          <a:p>
            <a:pPr lvl="1"/>
            <a:r>
              <a:rPr lang="is-IS" dirty="0"/>
              <a:t>It implements the hardware-agnostic services of the operating system (e.g. the process scheduler).</a:t>
            </a:r>
            <a:endParaRPr lang="en-US" altLang="en-US" dirty="0">
              <a:ea typeface="ＭＳ Ｐゴシック" panose="020B0600070205080204" pitchFamily="34" charset="-128"/>
            </a:endParaRPr>
          </a:p>
          <a:p>
            <a:r>
              <a:rPr lang="is-IS" dirty="0">
                <a:solidFill>
                  <a:srgbClr val="128CAB"/>
                </a:solidFill>
              </a:rPr>
              <a:t>Board Support Package (BSP)</a:t>
            </a:r>
            <a:endParaRPr lang="en-US" altLang="en-US" dirty="0">
              <a:ea typeface="ＭＳ Ｐゴシック" panose="020B0600070205080204" pitchFamily="34" charset="-128"/>
            </a:endParaRPr>
          </a:p>
          <a:p>
            <a:pPr lvl="1"/>
            <a:r>
              <a:rPr lang="is-IS" dirty="0"/>
              <a:t>Architecure-dependant operating system code</a:t>
            </a:r>
          </a:p>
          <a:p>
            <a:pPr lvl="1"/>
            <a:r>
              <a:rPr lang="is-IS" dirty="0"/>
              <a:t>It implements the hardware specific services of the operating system (e.g. the context switch).</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TextBox 5">
            <a:extLst>
              <a:ext uri="{FF2B5EF4-FFF2-40B4-BE49-F238E27FC236}">
                <a16:creationId xmlns:a16="http://schemas.microsoft.com/office/drawing/2014/main" id="{0816C95E-99A4-4C03-BC5F-9A51B6A0D730}"/>
              </a:ext>
            </a:extLst>
          </p:cNvPr>
          <p:cNvSpPr txBox="1">
            <a:spLocks noChangeArrowheads="1"/>
          </p:cNvSpPr>
          <p:nvPr/>
        </p:nvSpPr>
        <p:spPr bwMode="auto">
          <a:xfrm>
            <a:off x="7624130" y="2624159"/>
            <a:ext cx="3600000" cy="400110"/>
          </a:xfrm>
          <a:prstGeom prst="roundRect">
            <a:avLst/>
          </a:prstGeom>
          <a:solidFill>
            <a:srgbClr val="00B0F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GNU C Library (</a:t>
            </a:r>
            <a:r>
              <a:rPr lang="en-US" sz="2000" dirty="0" err="1">
                <a:solidFill>
                  <a:schemeClr val="bg1"/>
                </a:solidFill>
                <a:latin typeface="+mn-lt"/>
              </a:rPr>
              <a:t>glibc</a:t>
            </a:r>
            <a:r>
              <a:rPr lang="en-US" sz="2000" dirty="0">
                <a:solidFill>
                  <a:schemeClr val="bg1"/>
                </a:solidFill>
                <a:latin typeface="+mn-lt"/>
              </a:rPr>
              <a:t>)</a:t>
            </a:r>
          </a:p>
        </p:txBody>
      </p:sp>
      <p:sp>
        <p:nvSpPr>
          <p:cNvPr id="6" name="TextBox 6">
            <a:extLst>
              <a:ext uri="{FF2B5EF4-FFF2-40B4-BE49-F238E27FC236}">
                <a16:creationId xmlns:a16="http://schemas.microsoft.com/office/drawing/2014/main" id="{1BC3CBA3-760B-4700-99DC-13EF26C43B62}"/>
              </a:ext>
            </a:extLst>
          </p:cNvPr>
          <p:cNvSpPr txBox="1">
            <a:spLocks noChangeArrowheads="1"/>
          </p:cNvSpPr>
          <p:nvPr/>
        </p:nvSpPr>
        <p:spPr bwMode="auto">
          <a:xfrm>
            <a:off x="7624130" y="3386160"/>
            <a:ext cx="3600000" cy="461962"/>
          </a:xfrm>
          <a:prstGeom prst="roundRect">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System Call Interface</a:t>
            </a:r>
          </a:p>
        </p:txBody>
      </p:sp>
      <p:sp>
        <p:nvSpPr>
          <p:cNvPr id="7" name="TextBox 7">
            <a:extLst>
              <a:ext uri="{FF2B5EF4-FFF2-40B4-BE49-F238E27FC236}">
                <a16:creationId xmlns:a16="http://schemas.microsoft.com/office/drawing/2014/main" id="{CB5169AB-08E7-4A96-9114-C5D144CAF882}"/>
              </a:ext>
            </a:extLst>
          </p:cNvPr>
          <p:cNvSpPr txBox="1">
            <a:spLocks noChangeArrowheads="1"/>
          </p:cNvSpPr>
          <p:nvPr/>
        </p:nvSpPr>
        <p:spPr bwMode="auto">
          <a:xfrm>
            <a:off x="7624130" y="3924322"/>
            <a:ext cx="3600000" cy="1200150"/>
          </a:xfrm>
          <a:prstGeom prst="roundRect">
            <a:avLst>
              <a:gd name="adj" fmla="val 8334"/>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endParaRPr lang="en-US" dirty="0">
              <a:solidFill>
                <a:schemeClr val="bg1"/>
              </a:solidFill>
              <a:latin typeface="+mn-lt"/>
            </a:endParaRPr>
          </a:p>
          <a:p>
            <a:pPr algn="ctr" eaLnBrk="1" hangingPunct="1"/>
            <a:r>
              <a:rPr lang="en-US" sz="2000" dirty="0">
                <a:solidFill>
                  <a:schemeClr val="bg1"/>
                </a:solidFill>
                <a:latin typeface="+mn-lt"/>
              </a:rPr>
              <a:t>Kernel</a:t>
            </a:r>
          </a:p>
          <a:p>
            <a:pPr algn="ctr" eaLnBrk="1" hangingPunct="1"/>
            <a:endParaRPr lang="en-US" dirty="0">
              <a:solidFill>
                <a:schemeClr val="bg1"/>
              </a:solidFill>
              <a:latin typeface="+mn-lt"/>
            </a:endParaRPr>
          </a:p>
        </p:txBody>
      </p:sp>
      <p:sp>
        <p:nvSpPr>
          <p:cNvPr id="8" name="TextBox 8">
            <a:extLst>
              <a:ext uri="{FF2B5EF4-FFF2-40B4-BE49-F238E27FC236}">
                <a16:creationId xmlns:a16="http://schemas.microsoft.com/office/drawing/2014/main" id="{231CA7B3-D9AA-4142-9023-3B364983D6D2}"/>
              </a:ext>
            </a:extLst>
          </p:cNvPr>
          <p:cNvSpPr txBox="1">
            <a:spLocks noChangeArrowheads="1"/>
          </p:cNvSpPr>
          <p:nvPr/>
        </p:nvSpPr>
        <p:spPr bwMode="auto">
          <a:xfrm>
            <a:off x="7624130" y="5219722"/>
            <a:ext cx="3600000" cy="685800"/>
          </a:xfrm>
          <a:prstGeom prst="roundRect">
            <a:avLst/>
          </a:prstGeom>
          <a:solidFill>
            <a:srgbClr val="C00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Board Support Package</a:t>
            </a:r>
            <a:br>
              <a:rPr lang="en-US" sz="2000" dirty="0">
                <a:solidFill>
                  <a:schemeClr val="bg1"/>
                </a:solidFill>
                <a:latin typeface="+mn-lt"/>
              </a:rPr>
            </a:br>
            <a:r>
              <a:rPr lang="en-US" sz="2000" dirty="0">
                <a:solidFill>
                  <a:schemeClr val="bg1"/>
                </a:solidFill>
                <a:latin typeface="+mn-lt"/>
              </a:rPr>
              <a:t>(BSP)</a:t>
            </a:r>
          </a:p>
        </p:txBody>
      </p:sp>
      <p:sp>
        <p:nvSpPr>
          <p:cNvPr id="9" name="CasellaDiTesto 8">
            <a:extLst>
              <a:ext uri="{FF2B5EF4-FFF2-40B4-BE49-F238E27FC236}">
                <a16:creationId xmlns:a16="http://schemas.microsoft.com/office/drawing/2014/main" id="{6BA789CF-88C4-448D-AAFD-22BD5B0CD267}"/>
              </a:ext>
            </a:extLst>
          </p:cNvPr>
          <p:cNvSpPr txBox="1"/>
          <p:nvPr/>
        </p:nvSpPr>
        <p:spPr>
          <a:xfrm>
            <a:off x="7624130" y="1507634"/>
            <a:ext cx="3600000" cy="432000"/>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2000" dirty="0">
                <a:solidFill>
                  <a:schemeClr val="bg1"/>
                </a:solidFill>
              </a:rPr>
              <a:t>Application</a:t>
            </a:r>
          </a:p>
        </p:txBody>
      </p:sp>
      <p:sp>
        <p:nvSpPr>
          <p:cNvPr id="10" name="CasellaDiTesto 6">
            <a:extLst>
              <a:ext uri="{FF2B5EF4-FFF2-40B4-BE49-F238E27FC236}">
                <a16:creationId xmlns:a16="http://schemas.microsoft.com/office/drawing/2014/main" id="{CFCE5D45-C64E-447C-BCC9-1022D90C76B3}"/>
              </a:ext>
            </a:extLst>
          </p:cNvPr>
          <p:cNvSpPr txBox="1"/>
          <p:nvPr/>
        </p:nvSpPr>
        <p:spPr>
          <a:xfrm>
            <a:off x="7624130" y="2070809"/>
            <a:ext cx="3600000" cy="389045"/>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2000" dirty="0">
                <a:solidFill>
                  <a:schemeClr val="bg1"/>
                </a:solidFill>
              </a:rPr>
              <a:t>System Programs</a:t>
            </a:r>
          </a:p>
        </p:txBody>
      </p:sp>
      <p:sp>
        <p:nvSpPr>
          <p:cNvPr id="11" name="Rectangle 10">
            <a:extLst>
              <a:ext uri="{FF2B5EF4-FFF2-40B4-BE49-F238E27FC236}">
                <a16:creationId xmlns:a16="http://schemas.microsoft.com/office/drawing/2014/main" id="{3A76954D-E6CA-4A78-BBAD-4980A2301A92}"/>
              </a:ext>
            </a:extLst>
          </p:cNvPr>
          <p:cNvSpPr/>
          <p:nvPr/>
        </p:nvSpPr>
        <p:spPr>
          <a:xfrm>
            <a:off x="7481030" y="1447800"/>
            <a:ext cx="3886200" cy="1714522"/>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DD457-EC42-4CE2-AB61-64AD2D67E8CE}"/>
              </a:ext>
            </a:extLst>
          </p:cNvPr>
          <p:cNvSpPr/>
          <p:nvPr/>
        </p:nvSpPr>
        <p:spPr>
          <a:xfrm>
            <a:off x="7481030" y="3317092"/>
            <a:ext cx="3886200" cy="2664630"/>
          </a:xfrm>
          <a:prstGeom prst="rect">
            <a:avLst/>
          </a:prstGeom>
          <a:noFill/>
          <a:ln w="50800">
            <a:solidFill>
              <a:srgbClr val="FF000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B184D02-5579-4C39-B1A2-60262AD02122}"/>
              </a:ext>
            </a:extLst>
          </p:cNvPr>
          <p:cNvSpPr txBox="1"/>
          <p:nvPr/>
        </p:nvSpPr>
        <p:spPr>
          <a:xfrm rot="16200000">
            <a:off x="5871011" y="2077280"/>
            <a:ext cx="2430355" cy="455560"/>
          </a:xfrm>
          <a:prstGeom prst="rect">
            <a:avLst/>
          </a:prstGeom>
        </p:spPr>
        <p:txBody>
          <a:bodyPr vert="horz" wrap="none" lIns="0" tIns="0" rIns="0" bIns="0" rtlCol="0" anchor="t">
            <a:normAutofit/>
          </a:bodyPr>
          <a:lstStyle/>
          <a:p>
            <a:pPr algn="ctr"/>
            <a:r>
              <a:rPr lang="en-US" sz="2400" dirty="0">
                <a:solidFill>
                  <a:schemeClr val="accent1"/>
                </a:solidFill>
              </a:rPr>
              <a:t>User Space</a:t>
            </a:r>
          </a:p>
        </p:txBody>
      </p:sp>
      <p:sp>
        <p:nvSpPr>
          <p:cNvPr id="14" name="TextBox 13">
            <a:extLst>
              <a:ext uri="{FF2B5EF4-FFF2-40B4-BE49-F238E27FC236}">
                <a16:creationId xmlns:a16="http://schemas.microsoft.com/office/drawing/2014/main" id="{002557E7-9FAC-4547-A80B-3E7CBF5AA4E1}"/>
              </a:ext>
            </a:extLst>
          </p:cNvPr>
          <p:cNvSpPr txBox="1"/>
          <p:nvPr/>
        </p:nvSpPr>
        <p:spPr>
          <a:xfrm rot="16200000">
            <a:off x="5871011" y="4293827"/>
            <a:ext cx="2430355" cy="461138"/>
          </a:xfrm>
          <a:prstGeom prst="rect">
            <a:avLst/>
          </a:prstGeom>
        </p:spPr>
        <p:txBody>
          <a:bodyPr vert="horz" wrap="none" lIns="0" tIns="0" rIns="0" bIns="0" rtlCol="0" anchor="t">
            <a:normAutofit/>
          </a:bodyPr>
          <a:lstStyle/>
          <a:p>
            <a:pPr algn="ctr"/>
            <a:r>
              <a:rPr lang="en-US" sz="2400">
                <a:solidFill>
                  <a:schemeClr val="accent1"/>
                </a:solidFill>
              </a:rPr>
              <a:t>Kernel Space</a:t>
            </a:r>
            <a:endParaRPr lang="en-US" sz="2400" dirty="0">
              <a:solidFill>
                <a:schemeClr val="accent1"/>
              </a:solidFill>
            </a:endParaRPr>
          </a:p>
        </p:txBody>
      </p:sp>
    </p:spTree>
    <p:extLst>
      <p:ext uri="{BB962C8B-B14F-4D97-AF65-F5344CB8AC3E}">
        <p14:creationId xmlns:p14="http://schemas.microsoft.com/office/powerpoint/2010/main" val="135634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Conceptual View of the Kernel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Kernel can be divided in five subsystems:</a:t>
            </a:r>
            <a:endParaRPr lang="en-US" altLang="en-US" dirty="0">
              <a:ea typeface="ＭＳ Ｐゴシック" panose="020B0600070205080204" pitchFamily="34" charset="-128"/>
            </a:endParaRPr>
          </a:p>
          <a:p>
            <a:pPr lvl="1"/>
            <a:r>
              <a:rPr lang="en-US" dirty="0"/>
              <a:t>Process scheduler</a:t>
            </a:r>
          </a:p>
          <a:p>
            <a:pPr lvl="1"/>
            <a:r>
              <a:rPr lang="en-US" dirty="0"/>
              <a:t>Memory manager</a:t>
            </a:r>
          </a:p>
          <a:p>
            <a:pPr lvl="1"/>
            <a:r>
              <a:rPr lang="en-US" dirty="0"/>
              <a:t>Virtual file system</a:t>
            </a:r>
          </a:p>
          <a:p>
            <a:pPr lvl="1"/>
            <a:r>
              <a:rPr lang="en-US" dirty="0"/>
              <a:t>Inter-process communication</a:t>
            </a:r>
          </a:p>
          <a:p>
            <a:pPr lvl="1"/>
            <a:r>
              <a:rPr lang="en-US" dirty="0"/>
              <a:t>Network</a:t>
            </a:r>
            <a:endParaRPr lang="en-US" altLang="en-US" dirty="0">
              <a:ea typeface="ＭＳ Ｐゴシック" panose="020B0600070205080204" pitchFamily="34" charset="-128"/>
            </a:endParaRPr>
          </a:p>
          <a:p>
            <a:r>
              <a:rPr lang="en-US" dirty="0"/>
              <a:t>Most of them are composed of:</a:t>
            </a:r>
            <a:endParaRPr lang="en-US" altLang="en-US" dirty="0">
              <a:ea typeface="ＭＳ Ｐゴシック" panose="020B0600070205080204" pitchFamily="34" charset="-128"/>
            </a:endParaRPr>
          </a:p>
          <a:p>
            <a:pPr lvl="1"/>
            <a:r>
              <a:rPr lang="en-US" dirty="0"/>
              <a:t>Hardware-independent code</a:t>
            </a:r>
          </a:p>
          <a:p>
            <a:pPr lvl="1"/>
            <a:r>
              <a:rPr lang="en-US" dirty="0"/>
              <a:t>Hardware-dependent code</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EA1CAECD-C6D4-405D-9D9A-E084E1FA2042}"/>
              </a:ext>
            </a:extLst>
          </p:cNvPr>
          <p:cNvSpPr txBox="1">
            <a:spLocks noChangeArrowheads="1"/>
          </p:cNvSpPr>
          <p:nvPr/>
        </p:nvSpPr>
        <p:spPr bwMode="auto">
          <a:xfrm>
            <a:off x="10319998" y="3217469"/>
            <a:ext cx="1632694" cy="646331"/>
          </a:xfrm>
          <a:prstGeom prst="roundRect">
            <a:avLst>
              <a:gd name="adj" fmla="val 10035"/>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2E71CEF1-C1AA-462E-B00F-AB2D7B40F209}"/>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9449E960-0E05-4422-A6FB-02641775C5A4}"/>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A1EEBC55-FBF2-4836-A56F-3E0428E1980F}"/>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CFFF9748-CF2A-4277-881B-481D41658210}"/>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25643EAD-407A-4706-B211-4A6BBED92F01}"/>
              </a:ext>
            </a:extLst>
          </p:cNvPr>
          <p:cNvGrpSpPr/>
          <p:nvPr/>
        </p:nvGrpSpPr>
        <p:grpSpPr>
          <a:xfrm>
            <a:off x="8167138" y="4481704"/>
            <a:ext cx="1836000" cy="1200150"/>
            <a:chOff x="7169945" y="4338819"/>
            <a:chExt cx="2052637" cy="1200150"/>
          </a:xfrm>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8E74AEE5-0A58-4FAF-B6E8-18AC93514123}"/>
                </a:ext>
              </a:extLst>
            </p:cNvPr>
            <p:cNvSpPr txBox="1">
              <a:spLocks noChangeArrowheads="1"/>
            </p:cNvSpPr>
            <p:nvPr/>
          </p:nvSpPr>
          <p:spPr bwMode="auto">
            <a:xfrm>
              <a:off x="7169945" y="4338819"/>
              <a:ext cx="2052637" cy="1200150"/>
            </a:xfrm>
            <a:prstGeom prst="roundRect">
              <a:avLst>
                <a:gd name="adj" fmla="val 8334"/>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F9ECAA85-8D8E-4678-8EB3-9DF238E7584D}"/>
                </a:ext>
              </a:extLst>
            </p:cNvPr>
            <p:cNvSpPr txBox="1">
              <a:spLocks noChangeArrowheads="1"/>
            </p:cNvSpPr>
            <p:nvPr/>
          </p:nvSpPr>
          <p:spPr bwMode="auto">
            <a:xfrm>
              <a:off x="7355682" y="4757918"/>
              <a:ext cx="1728788"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DA53681E-6220-4886-87B6-86F4CDFED7D2}"/>
                </a:ext>
              </a:extLst>
            </p:cNvPr>
            <p:cNvSpPr txBox="1">
              <a:spLocks noChangeArrowheads="1"/>
            </p:cNvSpPr>
            <p:nvPr/>
          </p:nvSpPr>
          <p:spPr bwMode="auto">
            <a:xfrm>
              <a:off x="7360445" y="5124631"/>
              <a:ext cx="1728787"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CAFF4A1A-62E1-4270-B9D2-661CD927A071}"/>
              </a:ext>
            </a:extLst>
          </p:cNvPr>
          <p:cNvGrpSpPr/>
          <p:nvPr/>
        </p:nvGrpSpPr>
        <p:grpSpPr>
          <a:xfrm>
            <a:off x="6022199" y="2940470"/>
            <a:ext cx="1836000" cy="1200329"/>
            <a:chOff x="4550569" y="2838450"/>
            <a:chExt cx="2052000" cy="1200329"/>
          </a:xfrm>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6FCA5F2E-98B0-439D-9226-239C16773491}"/>
                </a:ext>
              </a:extLst>
            </p:cNvPr>
            <p:cNvSpPr txBox="1">
              <a:spLocks noChangeArrowheads="1"/>
            </p:cNvSpPr>
            <p:nvPr/>
          </p:nvSpPr>
          <p:spPr bwMode="auto">
            <a:xfrm>
              <a:off x="4550569" y="2838450"/>
              <a:ext cx="2052000" cy="1200329"/>
            </a:xfrm>
            <a:prstGeom prst="roundRect">
              <a:avLst>
                <a:gd name="adj" fmla="val 8335"/>
              </a:avLst>
            </a:prstGeom>
            <a:solidFill>
              <a:srgbClr val="FFC000"/>
            </a:solidFill>
            <a:ln w="9525">
              <a:solidFill>
                <a:schemeClr val="tx1"/>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D41A5555-AE82-4842-9795-7FAE61268622}"/>
                </a:ext>
              </a:extLst>
            </p:cNvPr>
            <p:cNvSpPr txBox="1">
              <a:spLocks noChangeArrowheads="1"/>
            </p:cNvSpPr>
            <p:nvPr/>
          </p:nvSpPr>
          <p:spPr bwMode="auto">
            <a:xfrm>
              <a:off x="4698208" y="3235324"/>
              <a:ext cx="1728000"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A0775F61-5D06-478B-88D2-D08E73A2E2A3}"/>
                </a:ext>
              </a:extLst>
            </p:cNvPr>
            <p:cNvSpPr txBox="1">
              <a:spLocks noChangeArrowheads="1"/>
            </p:cNvSpPr>
            <p:nvPr/>
          </p:nvSpPr>
          <p:spPr bwMode="auto">
            <a:xfrm>
              <a:off x="4702970" y="3602037"/>
              <a:ext cx="1728788"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6E2EB3BD-38BC-4462-9182-13B3A7F652E1}"/>
              </a:ext>
            </a:extLst>
          </p:cNvPr>
          <p:cNvGrpSpPr/>
          <p:nvPr/>
        </p:nvGrpSpPr>
        <p:grpSpPr>
          <a:xfrm>
            <a:off x="8167138" y="2940470"/>
            <a:ext cx="1836000" cy="1200329"/>
            <a:chOff x="7140939" y="1486096"/>
            <a:chExt cx="1836000" cy="1200329"/>
          </a:xfrm>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24374121-3A1F-45D3-9137-BC3B1A7184B8}"/>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9525">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5359D821-5D4D-4D36-9888-F267D9ADC2D6}"/>
                </a:ext>
              </a:extLst>
            </p:cNvPr>
            <p:cNvSpPr txBox="1">
              <a:spLocks noChangeArrowheads="1"/>
            </p:cNvSpPr>
            <p:nvPr/>
          </p:nvSpPr>
          <p:spPr bwMode="auto">
            <a:xfrm>
              <a:off x="7279480" y="1843274"/>
              <a:ext cx="1548000" cy="288000"/>
            </a:xfrm>
            <a:prstGeom prst="roundRect">
              <a:avLst/>
            </a:prstGeom>
            <a:solidFill>
              <a:srgbClr val="FFC000"/>
            </a:solidFill>
            <a:ln w="9525">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3C8D5C0E-EF02-4412-9A29-9A804692FFE0}"/>
                </a:ext>
              </a:extLst>
            </p:cNvPr>
            <p:cNvSpPr txBox="1">
              <a:spLocks noChangeArrowheads="1"/>
            </p:cNvSpPr>
            <p:nvPr/>
          </p:nvSpPr>
          <p:spPr bwMode="auto">
            <a:xfrm>
              <a:off x="7298530" y="2290957"/>
              <a:ext cx="1548000"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222BED7C-BE6A-48DC-AE25-228CDD84CE30}"/>
              </a:ext>
            </a:extLst>
          </p:cNvPr>
          <p:cNvCxnSpPr>
            <a:stCxn id="7" idx="2"/>
            <a:endCxn id="19" idx="0"/>
          </p:cNvCxnSpPr>
          <p:nvPr/>
        </p:nvCxnSpPr>
        <p:spPr>
          <a:xfrm>
            <a:off x="9085138" y="2600702"/>
            <a:ext cx="0" cy="339768"/>
          </a:xfrm>
          <a:prstGeom prst="straightConnector1">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602BBE7-9A44-4198-BD36-71339A0C296B}"/>
              </a:ext>
            </a:extLst>
          </p:cNvPr>
          <p:cNvCxnSpPr>
            <a:stCxn id="19" idx="2"/>
            <a:endCxn id="11" idx="0"/>
          </p:cNvCxnSpPr>
          <p:nvPr/>
        </p:nvCxnSpPr>
        <p:spPr>
          <a:xfrm>
            <a:off x="9085138" y="4140799"/>
            <a:ext cx="0" cy="340905"/>
          </a:xfrm>
          <a:prstGeom prst="straightConnector1">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99316F8-E664-4033-A886-4F60112D0A59}"/>
              </a:ext>
            </a:extLst>
          </p:cNvPr>
          <p:cNvCxnSpPr>
            <a:stCxn id="19" idx="1"/>
          </p:cNvCxnSpPr>
          <p:nvPr/>
        </p:nvCxnSpPr>
        <p:spPr>
          <a:xfrm flipH="1" flipV="1">
            <a:off x="7858199" y="3540634"/>
            <a:ext cx="308939" cy="1"/>
          </a:xfrm>
          <a:prstGeom prst="straightConnector1">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46F746C-BDB4-45BA-9C5B-1F4515A9B511}"/>
              </a:ext>
            </a:extLst>
          </p:cNvPr>
          <p:cNvCxnSpPr>
            <a:stCxn id="19" idx="3"/>
            <a:endCxn id="5" idx="1"/>
          </p:cNvCxnSpPr>
          <p:nvPr/>
        </p:nvCxnSpPr>
        <p:spPr>
          <a:xfrm>
            <a:off x="10003138" y="3540635"/>
            <a:ext cx="316860" cy="0"/>
          </a:xfrm>
          <a:prstGeom prst="straightConnector1">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B22D21C7-CD6C-42DC-969C-999D6C23FC3A}"/>
              </a:ext>
            </a:extLst>
          </p:cNvPr>
          <p:cNvCxnSpPr>
            <a:stCxn id="5" idx="0"/>
            <a:endCxn id="7" idx="3"/>
          </p:cNvCxnSpPr>
          <p:nvPr/>
        </p:nvCxnSpPr>
        <p:spPr>
          <a:xfrm rot="16200000" flipV="1">
            <a:off x="9961277" y="2042400"/>
            <a:ext cx="1216931" cy="1133207"/>
          </a:xfrm>
          <a:prstGeom prst="bentConnector2">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34336BAE-49FE-4A6B-827E-7D872A8801FF}"/>
              </a:ext>
            </a:extLst>
          </p:cNvPr>
          <p:cNvCxnSpPr>
            <a:stCxn id="7" idx="1"/>
            <a:endCxn id="15" idx="0"/>
          </p:cNvCxnSpPr>
          <p:nvPr/>
        </p:nvCxnSpPr>
        <p:spPr>
          <a:xfrm rot="10800000" flipV="1">
            <a:off x="6940200" y="2000538"/>
            <a:ext cx="1226939" cy="939932"/>
          </a:xfrm>
          <a:prstGeom prst="bentConnector2">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A1DFEC15-1091-4C4F-9FED-7A5919BA98B7}"/>
              </a:ext>
            </a:extLst>
          </p:cNvPr>
          <p:cNvCxnSpPr>
            <a:stCxn id="11" idx="1"/>
            <a:endCxn id="15" idx="2"/>
          </p:cNvCxnSpPr>
          <p:nvPr/>
        </p:nvCxnSpPr>
        <p:spPr>
          <a:xfrm rot="10800000">
            <a:off x="6940200" y="4140799"/>
            <a:ext cx="1226939" cy="940980"/>
          </a:xfrm>
          <a:prstGeom prst="bentConnector2">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50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Process Scheduler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406538" cy="4086225"/>
          </a:xfrm>
        </p:spPr>
        <p:txBody>
          <a:bodyPr wrap="square" numCol="1" anchor="t" anchorCtr="0" compatLnSpc="1">
            <a:prstTxWarp prst="textNoShape">
              <a:avLst/>
            </a:prstTxWarp>
          </a:bodyPr>
          <a:lstStyle/>
          <a:p>
            <a:r>
              <a:rPr lang="en-US" dirty="0"/>
              <a:t>Main functions:</a:t>
            </a:r>
            <a:endParaRPr lang="en-US" altLang="en-US" dirty="0">
              <a:ea typeface="ＭＳ Ｐゴシック" panose="020B0600070205080204" pitchFamily="34" charset="-128"/>
            </a:endParaRPr>
          </a:p>
          <a:p>
            <a:pPr lvl="1"/>
            <a:r>
              <a:rPr lang="en-US" dirty="0"/>
              <a:t>Allows processes to create new copies of themselves</a:t>
            </a:r>
          </a:p>
          <a:p>
            <a:pPr lvl="1"/>
            <a:r>
              <a:rPr lang="en-US" dirty="0"/>
              <a:t>Implements CPU scheduling policy and context switch</a:t>
            </a:r>
          </a:p>
          <a:p>
            <a:pPr lvl="1"/>
            <a:r>
              <a:rPr lang="en-US" dirty="0"/>
              <a:t>Receives, interrupts, and routes them to the appropriate Kernel subsystem</a:t>
            </a:r>
          </a:p>
          <a:p>
            <a:pPr lvl="1"/>
            <a:r>
              <a:rPr lang="en-US" dirty="0"/>
              <a:t>Sends signals to user processes</a:t>
            </a:r>
          </a:p>
          <a:p>
            <a:pPr lvl="1"/>
            <a:r>
              <a:rPr lang="en-US" dirty="0"/>
              <a:t>Manages the hardware timer</a:t>
            </a:r>
          </a:p>
          <a:p>
            <a:pPr lvl="1"/>
            <a:r>
              <a:rPr lang="en-US" dirty="0"/>
              <a:t>Cleans up process resources when a processes finishes executing</a:t>
            </a:r>
          </a:p>
          <a:p>
            <a:pPr lvl="1"/>
            <a:r>
              <a:rPr lang="en-US" dirty="0"/>
              <a:t>Provides support for loadable Kernel modules</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F2C563F7-C375-438A-B41E-771D75BB2EEC}"/>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B94971ED-2EFD-4AF1-9F53-AAF07309CC54}"/>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A5A35D11-7E84-4ED7-982E-FE5DF8190FEF}"/>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5B18A8F9-90E1-400E-A45F-A4F671928C99}"/>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0DFBAC25-804A-4177-AAF2-2B7F64D232A9}"/>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A13007A6-C81C-4E71-9723-5441933CDBCC}"/>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B3DA5C14-44B6-4563-957A-5EEA1DD1AAC2}"/>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6E77541D-7A1A-4C05-A740-384E3112F3AF}"/>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16B8D419-4E0A-4170-AECC-BE998CE8A97A}"/>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a:t>
              </a:r>
            </a:p>
          </p:txBody>
        </p:sp>
      </p:grpSp>
      <p:grpSp>
        <p:nvGrpSpPr>
          <p:cNvPr id="14" name="Group 13">
            <a:extLst>
              <a:ext uri="{FF2B5EF4-FFF2-40B4-BE49-F238E27FC236}">
                <a16:creationId xmlns:a16="http://schemas.microsoft.com/office/drawing/2014/main" id="{350D4724-2F23-4771-A994-F9B102237DE0}"/>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FF7EAC7D-85ED-4BC6-817A-F33CDA62A619}"/>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4E7297CD-0EE8-483B-9706-D7881DD6B976}"/>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9FE8E5B9-24A3-4C90-881A-83EA3AF97988}"/>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Drivers</a:t>
              </a:r>
            </a:p>
          </p:txBody>
        </p:sp>
      </p:grpSp>
      <p:grpSp>
        <p:nvGrpSpPr>
          <p:cNvPr id="18" name="Group 17">
            <a:extLst>
              <a:ext uri="{FF2B5EF4-FFF2-40B4-BE49-F238E27FC236}">
                <a16:creationId xmlns:a16="http://schemas.microsoft.com/office/drawing/2014/main" id="{36474024-4E8E-40E5-B59F-9F81B9F3368A}"/>
              </a:ext>
            </a:extLst>
          </p:cNvPr>
          <p:cNvGrpSpPr/>
          <p:nvPr/>
        </p:nvGrpSpPr>
        <p:grpSpPr>
          <a:xfrm>
            <a:off x="8167138" y="2940470"/>
            <a:ext cx="1836000" cy="1200329"/>
            <a:chOff x="7140939" y="1486096"/>
            <a:chExt cx="1836000" cy="1200329"/>
          </a:xfrm>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F443CA68-3C13-49FC-B4B7-9D6C47590BCF}"/>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9525">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93A1C282-A2A7-4E30-BC9F-7C25139D1C25}"/>
                </a:ext>
              </a:extLst>
            </p:cNvPr>
            <p:cNvSpPr txBox="1">
              <a:spLocks noChangeArrowheads="1"/>
            </p:cNvSpPr>
            <p:nvPr/>
          </p:nvSpPr>
          <p:spPr bwMode="auto">
            <a:xfrm>
              <a:off x="7279480" y="1843274"/>
              <a:ext cx="1548000" cy="288000"/>
            </a:xfrm>
            <a:prstGeom prst="roundRect">
              <a:avLst/>
            </a:prstGeom>
            <a:solidFill>
              <a:srgbClr val="FFC000"/>
            </a:solidFill>
            <a:ln w="9525">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E57B6425-35BB-4FDB-81DD-52D5461C4A17}"/>
                </a:ext>
              </a:extLst>
            </p:cNvPr>
            <p:cNvSpPr txBox="1">
              <a:spLocks noChangeArrowheads="1"/>
            </p:cNvSpPr>
            <p:nvPr/>
          </p:nvSpPr>
          <p:spPr bwMode="auto">
            <a:xfrm>
              <a:off x="7298530" y="2290957"/>
              <a:ext cx="1548000"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1B729204-9995-4044-8F63-85E463A7071B}"/>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63C864D-ABDC-4A02-ACD2-3A221F77149E}"/>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03C6359-A72A-4F1F-81AC-8CF516B55688}"/>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FA8ECF4-BE3D-4DCB-BC62-BBE3DA907D60}"/>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2CD262A9-94A5-4848-8AFF-61FD96BFB191}"/>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67DF1F08-1532-476D-8398-E2B7D743F8EA}"/>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C455F7E3-AA99-4666-A8F2-13E2A1B01913}"/>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9070094"/>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7193</Words>
  <Application>Microsoft Office PowerPoint</Application>
  <PresentationFormat>Widescreen</PresentationFormat>
  <Paragraphs>976</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Courier</vt:lpstr>
      <vt:lpstr>Arial</vt:lpstr>
      <vt:lpstr>Calibri</vt:lpstr>
      <vt:lpstr>Tahoma</vt:lpstr>
      <vt:lpstr>Wingdings</vt:lpstr>
      <vt:lpstr>ARM PPT template 2017_Confidential</vt:lpstr>
      <vt:lpstr>Embedded Linux</vt:lpstr>
      <vt:lpstr>Goals</vt:lpstr>
      <vt:lpstr>Summary</vt:lpstr>
      <vt:lpstr>Summary</vt:lpstr>
      <vt:lpstr>Linux Architecture</vt:lpstr>
      <vt:lpstr>Linux Architecture</vt:lpstr>
      <vt:lpstr>Linux Architecture</vt:lpstr>
      <vt:lpstr>Conceptual View of the Kernel</vt:lpstr>
      <vt:lpstr>Process Scheduler</vt:lpstr>
      <vt:lpstr>Process Scheduler</vt:lpstr>
      <vt:lpstr>Process Scheduler</vt:lpstr>
      <vt:lpstr>Memory Manager</vt:lpstr>
      <vt:lpstr>Memory Manager</vt:lpstr>
      <vt:lpstr>Memory Manager</vt:lpstr>
      <vt:lpstr>Memory Manager</vt:lpstr>
      <vt:lpstr>Memory Manager</vt:lpstr>
      <vt:lpstr>Memory Manager</vt:lpstr>
      <vt:lpstr>Memory Manager External Interfaces</vt:lpstr>
      <vt:lpstr>Memory Manager Architecture</vt:lpstr>
      <vt:lpstr>Virtual File System</vt:lpstr>
      <vt:lpstr>Virtual File System</vt:lpstr>
      <vt:lpstr>Virtual File System</vt:lpstr>
      <vt:lpstr>i-node</vt:lpstr>
      <vt:lpstr>i-node Interface</vt:lpstr>
      <vt:lpstr>File Interface</vt:lpstr>
      <vt:lpstr>Virtual File System Architecture</vt:lpstr>
      <vt:lpstr>Virtual File System Architecture</vt:lpstr>
      <vt:lpstr>Virtual File System Architecture</vt:lpstr>
      <vt:lpstr>Inter-process Communication</vt:lpstr>
      <vt:lpstr>Inter-process Communication Architecture</vt:lpstr>
      <vt:lpstr>Network</vt:lpstr>
      <vt:lpstr>Summary</vt:lpstr>
      <vt:lpstr>Device Trees</vt:lpstr>
      <vt:lpstr>Device Trees</vt:lpstr>
      <vt:lpstr>Device Tree Syntax</vt:lpstr>
      <vt:lpstr>Device Tree Content</vt:lpstr>
      <vt:lpstr>Device Tree Addressing</vt:lpstr>
      <vt:lpstr>Device Tree Addressing</vt:lpstr>
      <vt:lpstr>Device Tree Addressing</vt:lpstr>
      <vt:lpstr>Summary</vt:lpstr>
      <vt:lpstr>The U-Boot Bootloader</vt:lpstr>
      <vt:lpstr>The U-Boot Bootloader</vt:lpstr>
      <vt:lpstr>The U-Boot Bootloader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2022-02-11T11:12:17Z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