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329" r:id="rId5"/>
    <p:sldId id="302"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03" r:id="rId19"/>
    <p:sldId id="367" r:id="rId20"/>
    <p:sldId id="368" r:id="rId21"/>
    <p:sldId id="350" r:id="rId22"/>
    <p:sldId id="351" r:id="rId23"/>
    <p:sldId id="352" r:id="rId24"/>
    <p:sldId id="353" r:id="rId25"/>
    <p:sldId id="354" r:id="rId26"/>
    <p:sldId id="369" r:id="rId27"/>
    <p:sldId id="370" r:id="rId28"/>
    <p:sldId id="371" r:id="rId29"/>
    <p:sldId id="356" r:id="rId30"/>
    <p:sldId id="357" r:id="rId31"/>
    <p:sldId id="358" r:id="rId32"/>
    <p:sldId id="359" r:id="rId33"/>
    <p:sldId id="360" r:id="rId34"/>
    <p:sldId id="361" r:id="rId35"/>
    <p:sldId id="362"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84054" autoAdjust="0"/>
  </p:normalViewPr>
  <p:slideViewPr>
    <p:cSldViewPr snapToGrid="0">
      <p:cViewPr varScale="1">
        <p:scale>
          <a:sx n="64" d="100"/>
          <a:sy n="64" d="100"/>
        </p:scale>
        <p:origin x="102" y="10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3/5/2019</a:t>
            </a:fld>
            <a:endParaRPr lang="en-US" altLang="en-US"/>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3/5/2019</a:t>
            </a:fld>
            <a:endParaRPr lang="en-US" altLang="en-US"/>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Hello and welcome to the Linux for Embedded Systems lecture. This is the fourth lecture of the course.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a:p>
        </p:txBody>
      </p:sp>
    </p:spTree>
    <p:extLst>
      <p:ext uri="{BB962C8B-B14F-4D97-AF65-F5344CB8AC3E}">
        <p14:creationId xmlns:p14="http://schemas.microsoft.com/office/powerpoint/2010/main" val="3507081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system programs source code can be obtained in a few different ways, whether it is downloaded from a source on the Internet or received from an operating system vendor.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They are then configured for a specific application. Only the system programs that are required for the application that the embedded system is intended for will be considered.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They are then cross-compiled, which provides the executable system program binaries. </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10</a:t>
            </a:fld>
            <a:endParaRPr lang="en-US" altLang="en-US"/>
          </a:p>
        </p:txBody>
      </p:sp>
    </p:spTree>
    <p:extLst>
      <p:ext uri="{BB962C8B-B14F-4D97-AF65-F5344CB8AC3E}">
        <p14:creationId xmlns:p14="http://schemas.microsoft.com/office/powerpoint/2010/main" val="126486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root file system is also prepared in the workflow. This requires a number of things: </a:t>
            </a:r>
          </a:p>
          <a:p>
            <a:pPr lvl="1"/>
            <a:r>
              <a:rPr lang="en-US" sz="1200" kern="1200" dirty="0">
                <a:solidFill>
                  <a:schemeClr val="tx1"/>
                </a:solidFill>
                <a:effectLst/>
                <a:latin typeface="+mn-lt"/>
                <a:ea typeface="ＭＳ Ｐゴシック" charset="0"/>
                <a:cs typeface="ＭＳ Ｐゴシック" charset="0"/>
              </a:rPr>
              <a:t>- Creating a file and mounting it as a volume on the development host </a:t>
            </a:r>
          </a:p>
          <a:p>
            <a:pPr lvl="1"/>
            <a:r>
              <a:rPr lang="en-US" sz="1200" kern="1200" dirty="0">
                <a:solidFill>
                  <a:schemeClr val="tx1"/>
                </a:solidFill>
                <a:effectLst/>
                <a:latin typeface="+mn-lt"/>
                <a:ea typeface="ＭＳ Ｐゴシック" charset="0"/>
                <a:cs typeface="ＭＳ Ｐゴシック" charset="0"/>
              </a:rPr>
              <a:t>- Formatting it using one of the file systems Linux supports, for example ext3</a:t>
            </a:r>
          </a:p>
          <a:p>
            <a:pPr lvl="1"/>
            <a:r>
              <a:rPr lang="en-US" sz="1200" kern="1200" dirty="0">
                <a:solidFill>
                  <a:schemeClr val="tx1"/>
                </a:solidFill>
                <a:effectLst/>
                <a:latin typeface="+mn-lt"/>
                <a:ea typeface="ＭＳ Ｐゴシック" charset="0"/>
                <a:cs typeface="ＭＳ Ｐゴシック" charset="0"/>
              </a:rPr>
              <a:t>- Creating the required directory tree</a:t>
            </a:r>
          </a:p>
          <a:p>
            <a:pPr lvl="1"/>
            <a:r>
              <a:rPr lang="en-US" sz="1200" kern="1200" dirty="0">
                <a:solidFill>
                  <a:schemeClr val="tx1"/>
                </a:solidFill>
                <a:effectLst/>
                <a:latin typeface="+mn-lt"/>
                <a:ea typeface="ＭＳ Ｐゴシック" charset="0"/>
                <a:cs typeface="ＭＳ Ｐゴシック" charset="0"/>
              </a:rPr>
              <a:t>- Populating it with the needed configuration files</a:t>
            </a:r>
          </a:p>
          <a:p>
            <a:pPr lvl="1"/>
            <a:r>
              <a:rPr lang="en-US" sz="1200" kern="1200" dirty="0">
                <a:solidFill>
                  <a:schemeClr val="tx1"/>
                </a:solidFill>
                <a:effectLst/>
                <a:latin typeface="+mn-lt"/>
                <a:ea typeface="ＭＳ Ｐゴシック" charset="0"/>
                <a:cs typeface="ＭＳ Ｐゴシック" charset="0"/>
              </a:rPr>
              <a:t>- Populating it with the system program binary</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root file system is copied onto the embedded system’s persistent storage. Again, this could be a microSD card or a boot flash device on the board itself.</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a:p>
        </p:txBody>
      </p:sp>
    </p:spTree>
    <p:extLst>
      <p:ext uri="{BB962C8B-B14F-4D97-AF65-F5344CB8AC3E}">
        <p14:creationId xmlns:p14="http://schemas.microsoft.com/office/powerpoint/2010/main" val="34149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look at build systems.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12</a:t>
            </a:fld>
            <a:endParaRPr lang="en-US" altLang="en-US"/>
          </a:p>
        </p:txBody>
      </p:sp>
    </p:spTree>
    <p:extLst>
      <p:ext uri="{BB962C8B-B14F-4D97-AF65-F5344CB8AC3E}">
        <p14:creationId xmlns:p14="http://schemas.microsoft.com/office/powerpoint/2010/main" val="35005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building of an embedded Linux system is a complex process for a few reasons. First of all, it requires the configuration and compilation of multiple sources with different dependencies. This can easily cause issues if the requirements are not fulfilled or if there is conflict between sources. The root file system is updated at each build, which is a non-trivial task. When it comes to the case of multiple hardware, as well as multiple hardware configurations, manual iteration is typically required.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are tools, known as build system, which are readily available, that automate this process.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build system handles building the cross compiler for the selected embedded system CPU and manages the bootloader, kernel and system program configuration, and build process. Finally, it also prepares the root file system and boot device image.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13</a:t>
            </a:fld>
            <a:endParaRPr lang="en-US" altLang="en-US"/>
          </a:p>
        </p:txBody>
      </p:sp>
    </p:spTree>
    <p:extLst>
      <p:ext uri="{BB962C8B-B14F-4D97-AF65-F5344CB8AC3E}">
        <p14:creationId xmlns:p14="http://schemas.microsoft.com/office/powerpoint/2010/main" val="3740914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When it comes to build systems, there are a variety of solutions available.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One option is for hardware vendors to custom build systems. These are designed for particular hardware, one example being the NXP Linux Target Image Builder.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Another option is one of the many open-source build systems, such as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Buildroot</a:t>
            </a:r>
            <a:r>
              <a:rPr lang="en-US" sz="1200" kern="1200" dirty="0">
                <a:solidFill>
                  <a:schemeClr val="tx1"/>
                </a:solidFill>
                <a:effectLst/>
                <a:latin typeface="+mn-lt"/>
                <a:ea typeface="ＭＳ Ｐゴシック" charset="0"/>
                <a:cs typeface="ＭＳ Ｐゴシック" charset="0"/>
              </a:rPr>
              <a:t>, which are the most popular. These projects are typically actively developed and maintained, ensuring that they are up-to-date. They are also widely used in the industry. </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14</a:t>
            </a:fld>
            <a:endParaRPr lang="en-US" altLang="en-US"/>
          </a:p>
        </p:txBody>
      </p:sp>
    </p:spTree>
    <p:extLst>
      <p:ext uri="{BB962C8B-B14F-4D97-AF65-F5344CB8AC3E}">
        <p14:creationId xmlns:p14="http://schemas.microsoft.com/office/powerpoint/2010/main" val="2297691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Here is a small comparison between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and </a:t>
            </a:r>
            <a:r>
              <a:rPr lang="en-US" sz="1200" kern="1200" dirty="0" err="1">
                <a:solidFill>
                  <a:schemeClr val="tx1"/>
                </a:solidFill>
                <a:effectLst/>
                <a:latin typeface="+mn-lt"/>
                <a:ea typeface="ＭＳ Ｐゴシック" charset="0"/>
                <a:cs typeface="ＭＳ Ｐゴシック" charset="0"/>
              </a:rPr>
              <a:t>Buildroot</a:t>
            </a:r>
            <a:r>
              <a:rPr lang="en-US" sz="1200" kern="1200" dirty="0">
                <a:solidFill>
                  <a:schemeClr val="tx1"/>
                </a:solidFill>
                <a:effectLst/>
                <a:latin typeface="+mn-lt"/>
                <a:ea typeface="ＭＳ Ｐゴシック" charset="0"/>
                <a:cs typeface="ＭＳ Ｐゴシック" charset="0"/>
              </a:rPr>
              <a:t> in regard to their general workings. </a:t>
            </a:r>
          </a:p>
          <a:p>
            <a:r>
              <a:rPr lang="en-US" sz="1200" kern="1200" dirty="0">
                <a:solidFill>
                  <a:schemeClr val="tx1"/>
                </a:solidFill>
                <a:effectLst/>
                <a:latin typeface="+mn-lt"/>
                <a:ea typeface="ＭＳ Ｐゴシック" charset="0"/>
                <a:cs typeface="ＭＳ Ｐゴシック" charset="0"/>
              </a:rPr>
              <a:t> </a:t>
            </a:r>
          </a:p>
          <a:p>
            <a:r>
              <a:rPr lang="en-US" sz="1200" kern="1200" dirty="0" err="1">
                <a:solidFill>
                  <a:schemeClr val="tx1"/>
                </a:solidFill>
                <a:effectLst/>
                <a:latin typeface="+mn-lt"/>
                <a:ea typeface="ＭＳ Ｐゴシック" charset="0"/>
                <a:cs typeface="ＭＳ Ｐゴシック" charset="0"/>
              </a:rPr>
              <a:t>Buildroot</a:t>
            </a:r>
            <a:r>
              <a:rPr lang="en-US" sz="1200" kern="1200" dirty="0">
                <a:solidFill>
                  <a:schemeClr val="tx1"/>
                </a:solidFill>
                <a:effectLst/>
                <a:latin typeface="+mn-lt"/>
                <a:ea typeface="ＭＳ Ｐゴシック" charset="0"/>
                <a:cs typeface="ＭＳ Ｐゴシック" charset="0"/>
              </a:rPr>
              <a:t> is more concerned with simplicity and uses existing technologies such as “</a:t>
            </a:r>
            <a:r>
              <a:rPr lang="en-US" sz="1200" kern="1200" dirty="0" err="1">
                <a:solidFill>
                  <a:schemeClr val="tx1"/>
                </a:solidFill>
                <a:effectLst/>
                <a:latin typeface="+mn-lt"/>
                <a:ea typeface="ＭＳ Ｐゴシック" charset="0"/>
                <a:cs typeface="ＭＳ Ｐゴシック" charset="0"/>
              </a:rPr>
              <a:t>kconfig</a:t>
            </a:r>
            <a:r>
              <a:rPr lang="en-US" sz="1200" kern="1200" dirty="0">
                <a:solidFill>
                  <a:schemeClr val="tx1"/>
                </a:solidFill>
                <a:effectLst/>
                <a:latin typeface="+mn-lt"/>
                <a:ea typeface="ＭＳ Ｐゴシック" charset="0"/>
                <a:cs typeface="ＭＳ Ｐゴシック" charset="0"/>
              </a:rPr>
              <a:t>” and “make”. It also has an open community.</a:t>
            </a:r>
          </a:p>
          <a:p>
            <a:r>
              <a:rPr lang="en-US" sz="1200" kern="1200" dirty="0">
                <a:solidFill>
                  <a:schemeClr val="tx1"/>
                </a:solidFill>
                <a:effectLst/>
                <a:latin typeface="+mn-lt"/>
                <a:ea typeface="ＭＳ Ｐゴシック" charset="0"/>
                <a:cs typeface="ＭＳ Ｐゴシック" charset="0"/>
              </a:rPr>
              <a:t> </a:t>
            </a:r>
          </a:p>
          <a:p>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is slightly more complex and provides the core recipes, but layers need to be included in order to get support for more packages or machines. Any custom modifications made should stay in a separate layer. Given this use of layers and recipes, it is a very versatile build system and is very flexible, typically being able to handle most use cases. The community is open, but it is also governed by the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Project Advisory Board.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15</a:t>
            </a:fld>
            <a:endParaRPr lang="en-US" altLang="en-US"/>
          </a:p>
        </p:txBody>
      </p:sp>
    </p:spTree>
    <p:extLst>
      <p:ext uri="{BB962C8B-B14F-4D97-AF65-F5344CB8AC3E}">
        <p14:creationId xmlns:p14="http://schemas.microsoft.com/office/powerpoint/2010/main" val="4027630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Now for a comparison between the two in terms of configuration. </a:t>
            </a:r>
          </a:p>
          <a:p>
            <a:r>
              <a:rPr lang="en-US" sz="1200" kern="1200" dirty="0">
                <a:solidFill>
                  <a:schemeClr val="tx1"/>
                </a:solidFill>
                <a:effectLst/>
                <a:latin typeface="+mn-lt"/>
                <a:ea typeface="ＭＳ Ｐゴシック" charset="0"/>
                <a:cs typeface="ＭＳ Ｐゴシック" charset="0"/>
              </a:rPr>
              <a:t> </a:t>
            </a:r>
          </a:p>
          <a:p>
            <a:r>
              <a:rPr lang="en-US" sz="1200" kern="1200" dirty="0" err="1">
                <a:solidFill>
                  <a:schemeClr val="tx1"/>
                </a:solidFill>
                <a:effectLst/>
                <a:latin typeface="+mn-lt"/>
                <a:ea typeface="ＭＳ Ｐゴシック" charset="0"/>
                <a:cs typeface="ＭＳ Ｐゴシック" charset="0"/>
              </a:rPr>
              <a:t>Buildroot</a:t>
            </a:r>
            <a:r>
              <a:rPr lang="en-US" sz="1200" kern="1200" dirty="0">
                <a:solidFill>
                  <a:schemeClr val="tx1"/>
                </a:solidFill>
                <a:effectLst/>
                <a:latin typeface="+mn-lt"/>
                <a:ea typeface="ＭＳ Ｐゴシック" charset="0"/>
                <a:cs typeface="ＭＳ Ｐゴシック" charset="0"/>
              </a:rPr>
              <a:t> reuses the “</a:t>
            </a:r>
            <a:r>
              <a:rPr lang="en-US" sz="1200" kern="1200" dirty="0" err="1">
                <a:solidFill>
                  <a:schemeClr val="tx1"/>
                </a:solidFill>
                <a:effectLst/>
                <a:latin typeface="+mn-lt"/>
                <a:ea typeface="ＭＳ Ｐゴシック" charset="0"/>
                <a:cs typeface="ＭＳ Ｐゴシック" charset="0"/>
              </a:rPr>
              <a:t>kconfig</a:t>
            </a:r>
            <a:r>
              <a:rPr lang="en-US" sz="1200" kern="1200" dirty="0">
                <a:solidFill>
                  <a:schemeClr val="tx1"/>
                </a:solidFill>
                <a:effectLst/>
                <a:latin typeface="+mn-lt"/>
                <a:ea typeface="ＭＳ Ｐゴシック" charset="0"/>
                <a:cs typeface="ＭＳ Ｐゴシック" charset="0"/>
              </a:rPr>
              <a:t>” functionality already provided by the Linux kernel. The entire configuration is stored in a single file called “.config/</a:t>
            </a:r>
            <a:r>
              <a:rPr lang="en-US" sz="1200" kern="1200" dirty="0" err="1">
                <a:solidFill>
                  <a:schemeClr val="tx1"/>
                </a:solidFill>
                <a:effectLst/>
                <a:latin typeface="+mn-lt"/>
                <a:ea typeface="ＭＳ Ｐゴシック" charset="0"/>
                <a:cs typeface="ＭＳ Ｐゴシック" charset="0"/>
              </a:rPr>
              <a:t>defconfig</a:t>
            </a:r>
            <a:r>
              <a:rPr lang="en-US" sz="1200" kern="1200" dirty="0">
                <a:solidFill>
                  <a:schemeClr val="tx1"/>
                </a:solidFill>
                <a:effectLst/>
                <a:latin typeface="+mn-lt"/>
                <a:ea typeface="ＭＳ Ｐゴシック" charset="0"/>
                <a:cs typeface="ＭＳ Ｐゴシック" charset="0"/>
              </a:rPr>
              <a:t>”. This file defines all aspects of the system, such as architecture, kernel version, bootloaders, user-space packages, etc. Building the same system for different machines is to be handled separately.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As for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the configuration is split into multiple parts. There is distribution configuration, which handles the general configuration and toolchain selection. There is also machine configuration, which defines the hardware architecture, features, and the board support package (BSP). It also configures an image recipe, which will include details of which system programs should be installed on the target. Finally, there is the local configuration, which details how many threads to use when compiling, whether to remove build artifacts, and other information.</a:t>
            </a:r>
          </a:p>
          <a:p>
            <a:r>
              <a:rPr lang="en-US" sz="1200" kern="1200" dirty="0">
                <a:solidFill>
                  <a:schemeClr val="tx1"/>
                </a:solidFill>
                <a:effectLst/>
                <a:latin typeface="+mn-lt"/>
                <a:ea typeface="ＭＳ Ｐゴシック" charset="0"/>
                <a:cs typeface="ＭＳ Ｐゴシック" charset="0"/>
              </a:rPr>
              <a:t> </a:t>
            </a:r>
          </a:p>
          <a:p>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provides the ability to build the same image for different machines or distributions, or even a variety of images for one machine. This makes it a very versatile and powerful tool.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16</a:t>
            </a:fld>
            <a:endParaRPr lang="en-US" altLang="en-US"/>
          </a:p>
        </p:txBody>
      </p:sp>
    </p:spTree>
    <p:extLst>
      <p:ext uri="{BB962C8B-B14F-4D97-AF65-F5344CB8AC3E}">
        <p14:creationId xmlns:p14="http://schemas.microsoft.com/office/powerpoint/2010/main" val="86920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Finally, we will look at a small comparison between the purpose of the two systems.</a:t>
            </a:r>
          </a:p>
          <a:p>
            <a:r>
              <a:rPr lang="en-US" sz="1200" kern="1200" dirty="0">
                <a:solidFill>
                  <a:schemeClr val="tx1"/>
                </a:solidFill>
                <a:effectLst/>
                <a:latin typeface="+mn-lt"/>
                <a:ea typeface="ＭＳ Ｐゴシック" charset="0"/>
                <a:cs typeface="ＭＳ Ｐゴシック" charset="0"/>
              </a:rPr>
              <a:t> </a:t>
            </a:r>
          </a:p>
          <a:p>
            <a:r>
              <a:rPr lang="en-US" sz="1200" kern="1200" dirty="0" err="1">
                <a:solidFill>
                  <a:schemeClr val="tx1"/>
                </a:solidFill>
                <a:effectLst/>
                <a:latin typeface="+mn-lt"/>
                <a:ea typeface="ＭＳ Ｐゴシック" charset="0"/>
                <a:cs typeface="ＭＳ Ｐゴシック" charset="0"/>
              </a:rPr>
              <a:t>Buildroot</a:t>
            </a:r>
            <a:r>
              <a:rPr lang="en-US" sz="1200" kern="1200" dirty="0">
                <a:solidFill>
                  <a:schemeClr val="tx1"/>
                </a:solidFill>
                <a:effectLst/>
                <a:latin typeface="+mn-lt"/>
                <a:ea typeface="ＭＳ Ｐゴシック" charset="0"/>
                <a:cs typeface="ＭＳ Ｐゴシック" charset="0"/>
              </a:rPr>
              <a:t> is typically intended for small root file systems, under 8 MB in most cases. They are generally used for simple embedded systems that only require a limited amount of system programs. It can be considered to be more geared towards use from non-dedicated build engineers. This means engineers that are not focused only on building embedded Linux systems.</a:t>
            </a:r>
          </a:p>
          <a:p>
            <a:r>
              <a:rPr lang="en-US" sz="1200" kern="1200" dirty="0">
                <a:solidFill>
                  <a:schemeClr val="tx1"/>
                </a:solidFill>
                <a:effectLst/>
                <a:latin typeface="+mn-lt"/>
                <a:ea typeface="ＭＳ Ｐゴシック" charset="0"/>
                <a:cs typeface="ＭＳ Ｐゴシック" charset="0"/>
              </a:rPr>
              <a:t> </a:t>
            </a:r>
          </a:p>
          <a:p>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is intended for larger root file systems and, in general, larger embedded systems. It provides support for multiple hardware configurations. It could be considered that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is more geared towards dedicated build engineers that are primarily focused on working with embedded Linux systems.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17</a:t>
            </a:fld>
            <a:endParaRPr lang="en-US" altLang="en-US"/>
          </a:p>
        </p:txBody>
      </p:sp>
    </p:spTree>
    <p:extLst>
      <p:ext uri="{BB962C8B-B14F-4D97-AF65-F5344CB8AC3E}">
        <p14:creationId xmlns:p14="http://schemas.microsoft.com/office/powerpoint/2010/main" val="1453334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take a more in-depth look at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and its workflow.</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18</a:t>
            </a:fld>
            <a:endParaRPr lang="en-US" altLang="en-US"/>
          </a:p>
        </p:txBody>
      </p:sp>
    </p:spTree>
    <p:extLst>
      <p:ext uri="{BB962C8B-B14F-4D97-AF65-F5344CB8AC3E}">
        <p14:creationId xmlns:p14="http://schemas.microsoft.com/office/powerpoint/2010/main" val="383005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Project is an open source project that is hosted by the Linux Foundation. It brings together a number of other projects to offer an overall package called the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Project”.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Some of the individual projects are “</a:t>
            </a:r>
            <a:r>
              <a:rPr lang="en-US" sz="1200" kern="1200" dirty="0" err="1">
                <a:solidFill>
                  <a:schemeClr val="tx1"/>
                </a:solidFill>
                <a:effectLst/>
                <a:latin typeface="+mn-lt"/>
                <a:ea typeface="ＭＳ Ｐゴシック" charset="0"/>
                <a:cs typeface="ＭＳ Ｐゴシック" charset="0"/>
              </a:rPr>
              <a:t>Bitbake</a:t>
            </a:r>
            <a:r>
              <a:rPr lang="en-US" sz="1200" kern="1200" dirty="0">
                <a:solidFill>
                  <a:schemeClr val="tx1"/>
                </a:solidFill>
                <a:effectLst/>
                <a:latin typeface="+mn-lt"/>
                <a:ea typeface="ＭＳ Ｐゴシック" charset="0"/>
                <a:cs typeface="ＭＳ Ｐゴシック" charset="0"/>
              </a:rPr>
              <a:t>”, a build tool, and “</a:t>
            </a:r>
            <a:r>
              <a:rPr lang="en-US" sz="1200" kern="1200" dirty="0" err="1">
                <a:solidFill>
                  <a:schemeClr val="tx1"/>
                </a:solidFill>
                <a:effectLst/>
                <a:latin typeface="+mn-lt"/>
                <a:ea typeface="ＭＳ Ｐゴシック" charset="0"/>
                <a:cs typeface="ＭＳ Ｐゴシック" charset="0"/>
              </a:rPr>
              <a:t>OpenEmbedded</a:t>
            </a:r>
            <a:r>
              <a:rPr lang="en-US" sz="1200" kern="1200" dirty="0">
                <a:solidFill>
                  <a:schemeClr val="tx1"/>
                </a:solidFill>
                <a:effectLst/>
                <a:latin typeface="+mn-lt"/>
                <a:ea typeface="ＭＳ Ｐゴシック" charset="0"/>
                <a:cs typeface="ＭＳ Ｐゴシック" charset="0"/>
              </a:rPr>
              <a:t> Core”, a framework used for the creation of Linux distributions. Poky is also included in the project. Poky is a reference distribution of the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Project, which contains the </a:t>
            </a:r>
            <a:r>
              <a:rPr lang="en-US" sz="1200" kern="1200" dirty="0" err="1">
                <a:solidFill>
                  <a:schemeClr val="tx1"/>
                </a:solidFill>
                <a:effectLst/>
                <a:latin typeface="+mn-lt"/>
                <a:ea typeface="ＭＳ Ｐゴシック" charset="0"/>
                <a:cs typeface="ＭＳ Ｐゴシック" charset="0"/>
              </a:rPr>
              <a:t>OpenEmbedded</a:t>
            </a:r>
            <a:r>
              <a:rPr lang="en-US" sz="1200" kern="1200" dirty="0">
                <a:solidFill>
                  <a:schemeClr val="tx1"/>
                </a:solidFill>
                <a:effectLst/>
                <a:latin typeface="+mn-lt"/>
                <a:ea typeface="ＭＳ Ｐゴシック" charset="0"/>
                <a:cs typeface="ＭＳ Ｐゴシック" charset="0"/>
              </a:rPr>
              <a:t> build system (</a:t>
            </a:r>
            <a:r>
              <a:rPr lang="en-US" sz="1200" kern="1200" dirty="0" err="1">
                <a:solidFill>
                  <a:schemeClr val="tx1"/>
                </a:solidFill>
                <a:effectLst/>
                <a:latin typeface="+mn-lt"/>
                <a:ea typeface="ＭＳ Ｐゴシック" charset="0"/>
                <a:cs typeface="ＭＳ Ｐゴシック" charset="0"/>
              </a:rPr>
              <a:t>Bitbake</a:t>
            </a:r>
            <a:r>
              <a:rPr lang="en-US" sz="1200" kern="1200" dirty="0">
                <a:solidFill>
                  <a:schemeClr val="tx1"/>
                </a:solidFill>
                <a:effectLst/>
                <a:latin typeface="+mn-lt"/>
                <a:ea typeface="ＭＳ Ｐゴシック" charset="0"/>
                <a:cs typeface="ＭＳ Ｐゴシック" charset="0"/>
              </a:rPr>
              <a:t> and </a:t>
            </a:r>
            <a:r>
              <a:rPr lang="en-US" sz="1200" kern="1200" dirty="0" err="1">
                <a:solidFill>
                  <a:schemeClr val="tx1"/>
                </a:solidFill>
                <a:effectLst/>
                <a:latin typeface="+mn-lt"/>
                <a:ea typeface="ＭＳ Ｐゴシック" charset="0"/>
                <a:cs typeface="ＭＳ Ｐゴシック" charset="0"/>
              </a:rPr>
              <a:t>OpenEmbedded</a:t>
            </a:r>
            <a:r>
              <a:rPr lang="en-US" sz="1200" kern="1200" dirty="0">
                <a:solidFill>
                  <a:schemeClr val="tx1"/>
                </a:solidFill>
                <a:effectLst/>
                <a:latin typeface="+mn-lt"/>
                <a:ea typeface="ＭＳ Ｐゴシック" charset="0"/>
                <a:cs typeface="ＭＳ Ｐゴシック" charset="0"/>
              </a:rPr>
              <a:t> Core) and a set of metadata to start building custom embedded Linux systems. An Application Development Toolkit (ADT) is also there to provide application developers a way to write software to run on the custom-built embedded Linux system without knowing much about build systems.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19</a:t>
            </a:fld>
            <a:endParaRPr lang="en-US" altLang="en-US"/>
          </a:p>
        </p:txBody>
      </p:sp>
    </p:spTree>
    <p:extLst>
      <p:ext uri="{BB962C8B-B14F-4D97-AF65-F5344CB8AC3E}">
        <p14:creationId xmlns:p14="http://schemas.microsoft.com/office/powerpoint/2010/main" val="5797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aim of this lecture is to</a:t>
            </a:r>
          </a:p>
          <a:p>
            <a:pPr lvl="1"/>
            <a:r>
              <a:rPr lang="en-US" sz="1200" kern="1200" dirty="0">
                <a:solidFill>
                  <a:schemeClr val="tx1"/>
                </a:solidFill>
                <a:effectLst/>
                <a:latin typeface="+mn-lt"/>
                <a:ea typeface="ＭＳ Ｐゴシック" charset="0"/>
                <a:cs typeface="ＭＳ Ｐゴシック" charset="0"/>
              </a:rPr>
              <a:t>- Illustrate the configuration and build process of an embedded Linux system.</a:t>
            </a:r>
          </a:p>
          <a:p>
            <a:pPr lvl="1"/>
            <a:r>
              <a:rPr lang="en-US" sz="1200" kern="1200" dirty="0">
                <a:solidFill>
                  <a:schemeClr val="tx1"/>
                </a:solidFill>
                <a:effectLst/>
                <a:latin typeface="+mn-lt"/>
                <a:ea typeface="ＭＳ Ｐゴシック" charset="0"/>
                <a:cs typeface="ＭＳ Ｐゴシック" charset="0"/>
              </a:rPr>
              <a:t>- Illustrate the concept of build systems.</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a:t>
            </a:fld>
            <a:endParaRPr lang="en-US" altLang="en-US"/>
          </a:p>
        </p:txBody>
      </p:sp>
    </p:spTree>
    <p:extLst>
      <p:ext uri="{BB962C8B-B14F-4D97-AF65-F5344CB8AC3E}">
        <p14:creationId xmlns:p14="http://schemas.microsoft.com/office/powerpoint/2010/main" val="4143068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build system is composed of multiple layers. These layers are essentially containers for the building blocks of the system. The layers do not contain component source code, but they do contain the metadata for them. These are called recipes. Recipes define how to build binary outputs, which are called packages.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20</a:t>
            </a:fld>
            <a:endParaRPr lang="en-US" altLang="en-US"/>
          </a:p>
        </p:txBody>
      </p:sp>
    </p:spTree>
    <p:extLst>
      <p:ext uri="{BB962C8B-B14F-4D97-AF65-F5344CB8AC3E}">
        <p14:creationId xmlns:p14="http://schemas.microsoft.com/office/powerpoint/2010/main" val="407717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diagram illustrates the overall workflow of the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build system. We will look at the individual parts in more detail.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21</a:t>
            </a:fld>
            <a:endParaRPr lang="en-US" altLang="en-US"/>
          </a:p>
        </p:txBody>
      </p:sp>
    </p:spTree>
    <p:extLst>
      <p:ext uri="{BB962C8B-B14F-4D97-AF65-F5344CB8AC3E}">
        <p14:creationId xmlns:p14="http://schemas.microsoft.com/office/powerpoint/2010/main" val="496355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For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the build system workflow has a host of different configuration files, for different purposes.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Meta/conf/</a:t>
            </a:r>
            <a:r>
              <a:rPr lang="en-US" sz="1200" kern="1200" dirty="0" err="1">
                <a:solidFill>
                  <a:schemeClr val="tx1"/>
                </a:solidFill>
                <a:effectLst/>
                <a:latin typeface="+mn-lt"/>
                <a:ea typeface="ＭＳ Ｐゴシック" charset="0"/>
                <a:cs typeface="ＭＳ Ｐゴシック" charset="0"/>
              </a:rPr>
              <a:t>bitbake.conf</a:t>
            </a:r>
            <a:r>
              <a:rPr lang="en-US" sz="1200" kern="1200" dirty="0">
                <a:solidFill>
                  <a:schemeClr val="tx1"/>
                </a:solidFill>
                <a:effectLst/>
                <a:latin typeface="+mn-lt"/>
                <a:ea typeface="ＭＳ Ｐゴシック" charset="0"/>
                <a:cs typeface="ＭＳ Ｐゴシック" charset="0"/>
              </a:rPr>
              <a:t> is where the default configuration settings are stored.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Build/conf/</a:t>
            </a:r>
            <a:r>
              <a:rPr lang="en-US" sz="1200" kern="1200" dirty="0" err="1">
                <a:solidFill>
                  <a:schemeClr val="tx1"/>
                </a:solidFill>
                <a:effectLst/>
                <a:latin typeface="+mn-lt"/>
                <a:ea typeface="ＭＳ Ｐゴシック" charset="0"/>
                <a:cs typeface="ＭＳ Ｐゴシック" charset="0"/>
              </a:rPr>
              <a:t>bblayers.conf</a:t>
            </a:r>
            <a:r>
              <a:rPr lang="en-US" sz="1200" kern="1200" dirty="0">
                <a:solidFill>
                  <a:schemeClr val="tx1"/>
                </a:solidFill>
                <a:effectLst/>
                <a:latin typeface="+mn-lt"/>
                <a:ea typeface="ＭＳ Ｐゴシック" charset="0"/>
                <a:cs typeface="ＭＳ Ｐゴシック" charset="0"/>
              </a:rPr>
              <a:t> is where the layers to be used during the build process are stored.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/conf/</a:t>
            </a:r>
            <a:r>
              <a:rPr lang="en-US" sz="1200" kern="1200" dirty="0" err="1">
                <a:solidFill>
                  <a:schemeClr val="tx1"/>
                </a:solidFill>
                <a:effectLst/>
                <a:latin typeface="+mn-lt"/>
                <a:ea typeface="ＭＳ Ｐゴシック" charset="0"/>
                <a:cs typeface="ＭＳ Ｐゴシック" charset="0"/>
              </a:rPr>
              <a:t>layers.conf</a:t>
            </a:r>
            <a:r>
              <a:rPr lang="en-US" sz="1200" kern="1200" dirty="0">
                <a:solidFill>
                  <a:schemeClr val="tx1"/>
                </a:solidFill>
                <a:effectLst/>
                <a:latin typeface="+mn-lt"/>
                <a:ea typeface="ＭＳ Ｐゴシック" charset="0"/>
                <a:cs typeface="ＭＳ Ｐゴシック" charset="0"/>
              </a:rPr>
              <a:t> is where the layer configuration settings are stored.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Build/conf/</a:t>
            </a:r>
            <a:r>
              <a:rPr lang="en-US" sz="1200" kern="1200" dirty="0" err="1">
                <a:solidFill>
                  <a:schemeClr val="tx1"/>
                </a:solidFill>
                <a:effectLst/>
                <a:latin typeface="+mn-lt"/>
                <a:ea typeface="ＭＳ Ｐゴシック" charset="0"/>
                <a:cs typeface="ＭＳ Ｐゴシック" charset="0"/>
              </a:rPr>
              <a:t>local.conf</a:t>
            </a:r>
            <a:r>
              <a:rPr lang="en-US" sz="1200" kern="1200" dirty="0">
                <a:solidFill>
                  <a:schemeClr val="tx1"/>
                </a:solidFill>
                <a:effectLst/>
                <a:latin typeface="+mn-lt"/>
                <a:ea typeface="ＭＳ Ｐゴシック" charset="0"/>
                <a:cs typeface="ＭＳ Ｐゴシック" charset="0"/>
              </a:rPr>
              <a:t> are where the user-defined configurations are stored.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Meta-</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/conf/distro/</a:t>
            </a:r>
            <a:r>
              <a:rPr lang="en-US" sz="1200" kern="1200" dirty="0" err="1">
                <a:solidFill>
                  <a:schemeClr val="tx1"/>
                </a:solidFill>
                <a:effectLst/>
                <a:latin typeface="+mn-lt"/>
                <a:ea typeface="ＭＳ Ｐゴシック" charset="0"/>
                <a:cs typeface="ＭＳ Ｐゴシック" charset="0"/>
              </a:rPr>
              <a:t>poky.conf</a:t>
            </a:r>
            <a:r>
              <a:rPr lang="en-US" sz="1200" kern="1200" dirty="0">
                <a:solidFill>
                  <a:schemeClr val="tx1"/>
                </a:solidFill>
                <a:effectLst/>
                <a:latin typeface="+mn-lt"/>
                <a:ea typeface="ＭＳ Ｐゴシック" charset="0"/>
                <a:cs typeface="ＭＳ Ｐゴシック" charset="0"/>
              </a:rPr>
              <a:t> is where the distribution policy is stored.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Meta-yocto-</a:t>
            </a:r>
            <a:r>
              <a:rPr lang="en-US" sz="1200" kern="1200" dirty="0" err="1">
                <a:solidFill>
                  <a:schemeClr val="tx1"/>
                </a:solidFill>
                <a:effectLst/>
                <a:latin typeface="+mn-lt"/>
                <a:ea typeface="ＭＳ Ｐゴシック" charset="0"/>
                <a:cs typeface="ＭＳ Ｐゴシック" charset="0"/>
              </a:rPr>
              <a:t>bsp</a:t>
            </a:r>
            <a:r>
              <a:rPr lang="en-US" sz="1200" kern="1200" dirty="0">
                <a:solidFill>
                  <a:schemeClr val="tx1"/>
                </a:solidFill>
                <a:effectLst/>
                <a:latin typeface="+mn-lt"/>
                <a:ea typeface="ＭＳ Ｐゴシック" charset="0"/>
                <a:cs typeface="ＭＳ Ｐゴシック" charset="0"/>
              </a:rPr>
              <a:t>/conf/machine/board-</a:t>
            </a:r>
            <a:r>
              <a:rPr lang="en-US" sz="1200" kern="1200" dirty="0" err="1">
                <a:solidFill>
                  <a:schemeClr val="tx1"/>
                </a:solidFill>
                <a:effectLst/>
                <a:latin typeface="+mn-lt"/>
                <a:ea typeface="ＭＳ Ｐゴシック" charset="0"/>
                <a:cs typeface="ＭＳ Ｐゴシック" charset="0"/>
              </a:rPr>
              <a:t>name.conf</a:t>
            </a:r>
            <a:r>
              <a:rPr lang="en-US" sz="1200" kern="1200" dirty="0">
                <a:solidFill>
                  <a:schemeClr val="tx1"/>
                </a:solidFill>
                <a:effectLst/>
                <a:latin typeface="+mn-lt"/>
                <a:ea typeface="ＭＳ Ｐゴシック" charset="0"/>
                <a:cs typeface="ＭＳ Ｐゴシック" charset="0"/>
              </a:rPr>
              <a:t> is where the configuration settings for the BSP are stored.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Meta/conf/machine/include/tune/tune-CPU-name.inc is where the CPU-specific configuration settings are stored.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22</a:t>
            </a:fld>
            <a:endParaRPr lang="en-US" altLang="en-US"/>
          </a:p>
        </p:txBody>
      </p:sp>
    </p:spTree>
    <p:extLst>
      <p:ext uri="{BB962C8B-B14F-4D97-AF65-F5344CB8AC3E}">
        <p14:creationId xmlns:p14="http://schemas.microsoft.com/office/powerpoint/2010/main" val="3185263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One part of the workflow is the aspect of user configuration. The “build/conf/</a:t>
            </a:r>
            <a:r>
              <a:rPr lang="en-US" sz="1200" kern="1200" dirty="0" err="1">
                <a:solidFill>
                  <a:schemeClr val="tx1"/>
                </a:solidFill>
                <a:effectLst/>
                <a:latin typeface="+mn-lt"/>
                <a:ea typeface="ＭＳ Ｐゴシック" charset="0"/>
                <a:cs typeface="ＭＳ Ｐゴシック" charset="0"/>
              </a:rPr>
              <a:t>local.conf</a:t>
            </a:r>
            <a:r>
              <a:rPr lang="en-US" sz="1200" kern="1200" dirty="0">
                <a:solidFill>
                  <a:schemeClr val="tx1"/>
                </a:solidFill>
                <a:effectLst/>
                <a:latin typeface="+mn-lt"/>
                <a:ea typeface="ＭＳ Ｐゴシック" charset="0"/>
                <a:cs typeface="ＭＳ Ｐゴシック" charset="0"/>
              </a:rPr>
              <a:t>” file is used to override the default configuration and to define what to build. Some settings include the following:</a:t>
            </a:r>
          </a:p>
          <a:p>
            <a:pPr lvl="1"/>
            <a:r>
              <a:rPr lang="en-US" sz="1200" kern="1200" dirty="0">
                <a:solidFill>
                  <a:schemeClr val="tx1"/>
                </a:solidFill>
                <a:effectLst/>
                <a:latin typeface="+mn-lt"/>
                <a:ea typeface="ＭＳ Ｐゴシック" charset="0"/>
                <a:cs typeface="ＭＳ Ｐゴシック" charset="0"/>
              </a:rPr>
              <a:t>“BB_NUMBER_THREADS”</a:t>
            </a:r>
          </a:p>
          <a:p>
            <a:pPr lvl="1"/>
            <a:r>
              <a:rPr lang="en-US" sz="1200" kern="1200" dirty="0">
                <a:solidFill>
                  <a:schemeClr val="tx1"/>
                </a:solidFill>
                <a:effectLst/>
                <a:latin typeface="+mn-lt"/>
                <a:ea typeface="ＭＳ Ｐゴシック" charset="0"/>
                <a:cs typeface="ＭＳ Ｐゴシック" charset="0"/>
              </a:rPr>
              <a:t>“PARALLEL_MAKE”</a:t>
            </a:r>
          </a:p>
          <a:p>
            <a:pPr lvl="1"/>
            <a:r>
              <a:rPr lang="en-US" sz="1200" kern="1200" dirty="0">
                <a:solidFill>
                  <a:schemeClr val="tx1"/>
                </a:solidFill>
                <a:effectLst/>
                <a:latin typeface="+mn-lt"/>
                <a:ea typeface="ＭＳ Ｐゴシック" charset="0"/>
                <a:cs typeface="ＭＳ Ｐゴシック" charset="0"/>
              </a:rPr>
              <a:t>“DISTRO”</a:t>
            </a:r>
          </a:p>
          <a:p>
            <a:pPr lvl="1"/>
            <a:r>
              <a:rPr lang="en-US" sz="1200" kern="1200" dirty="0">
                <a:solidFill>
                  <a:schemeClr val="tx1"/>
                </a:solidFill>
                <a:effectLst/>
                <a:latin typeface="+mn-lt"/>
                <a:ea typeface="ＭＳ Ｐゴシック" charset="0"/>
                <a:cs typeface="ＭＳ Ｐゴシック" charset="0"/>
              </a:rPr>
              <a:t>“INCOMPATIBLE_LICENSE = “GPLv3””</a:t>
            </a:r>
          </a:p>
          <a:p>
            <a:pPr lvl="1"/>
            <a:r>
              <a:rPr lang="en-US" sz="1200" kern="1200" dirty="0">
                <a:solidFill>
                  <a:schemeClr val="tx1"/>
                </a:solidFill>
                <a:effectLst/>
                <a:latin typeface="+mn-lt"/>
                <a:ea typeface="ＭＳ Ｐゴシック" charset="0"/>
                <a:cs typeface="ＭＳ Ｐゴシック" charset="0"/>
              </a:rPr>
              <a:t>“EXTRA_IMAGE_FEATURES”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“build/conf/</a:t>
            </a:r>
            <a:r>
              <a:rPr lang="en-US" sz="1200" kern="1200" dirty="0" err="1">
                <a:solidFill>
                  <a:schemeClr val="tx1"/>
                </a:solidFill>
                <a:effectLst/>
                <a:latin typeface="+mn-lt"/>
                <a:ea typeface="ＭＳ Ｐゴシック" charset="0"/>
                <a:cs typeface="ＭＳ Ｐゴシック" charset="0"/>
              </a:rPr>
              <a:t>bblayers.conf</a:t>
            </a:r>
            <a:r>
              <a:rPr lang="en-US" sz="1200" kern="1200" dirty="0">
                <a:solidFill>
                  <a:schemeClr val="tx1"/>
                </a:solidFill>
                <a:effectLst/>
                <a:latin typeface="+mn-lt"/>
                <a:ea typeface="ＭＳ Ｐゴシック" charset="0"/>
                <a:cs typeface="ＭＳ Ｐゴシック" charset="0"/>
              </a:rPr>
              <a:t>” file is used to configure which layers to use.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Project-compatible layers can be added to the “</a:t>
            </a:r>
            <a:r>
              <a:rPr lang="en-US" sz="1200" kern="1200" dirty="0" err="1">
                <a:solidFill>
                  <a:schemeClr val="tx1"/>
                </a:solidFill>
                <a:effectLst/>
                <a:latin typeface="+mn-lt"/>
                <a:ea typeface="ＭＳ Ｐゴシック" charset="0"/>
                <a:cs typeface="ＭＳ Ｐゴシック" charset="0"/>
              </a:rPr>
              <a:t>bblayers</a:t>
            </a:r>
            <a:r>
              <a:rPr lang="en-US" sz="1200" kern="1200" dirty="0">
                <a:solidFill>
                  <a:schemeClr val="tx1"/>
                </a:solidFill>
                <a:effectLst/>
                <a:latin typeface="+mn-lt"/>
                <a:ea typeface="ＭＳ Ｐゴシック" charset="0"/>
                <a:cs typeface="ＭＳ Ｐゴシック" charset="0"/>
              </a:rPr>
              <a:t>” file. The default layers are meta (o e core), meta-</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and meta-yocto-</a:t>
            </a:r>
            <a:r>
              <a:rPr lang="en-US" sz="1200" kern="1200" dirty="0" err="1">
                <a:solidFill>
                  <a:schemeClr val="tx1"/>
                </a:solidFill>
                <a:effectLst/>
                <a:latin typeface="+mn-lt"/>
                <a:ea typeface="ＭＳ Ｐゴシック" charset="0"/>
                <a:cs typeface="ＭＳ Ｐゴシック" charset="0"/>
              </a:rPr>
              <a:t>bsp</a:t>
            </a:r>
            <a:r>
              <a:rPr lang="en-US" sz="1200" kern="1200" dirty="0">
                <a:solidFill>
                  <a:schemeClr val="tx1"/>
                </a:solidFill>
                <a:effectLst/>
                <a:latin typeface="+mn-lt"/>
                <a:ea typeface="ＭＳ Ｐゴシック" charset="0"/>
                <a:cs typeface="ＭＳ Ｐゴシック" charset="0"/>
              </a:rPr>
              <a:t>.</a:t>
            </a:r>
          </a:p>
          <a:p>
            <a:r>
              <a:rPr lang="en-US" sz="1200" kern="1200" dirty="0">
                <a:solidFill>
                  <a:schemeClr val="tx1"/>
                </a:solidFill>
                <a:effectLst/>
                <a:latin typeface="+mn-lt"/>
                <a:ea typeface="ＭＳ Ｐゴシック" charset="0"/>
                <a:cs typeface="ＭＳ Ｐゴシック" charset="0"/>
              </a:rPr>
              <a:t> </a:t>
            </a:r>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23</a:t>
            </a:fld>
            <a:endParaRPr lang="en-US" altLang="en-US"/>
          </a:p>
        </p:txBody>
      </p:sp>
    </p:spTree>
    <p:extLst>
      <p:ext uri="{BB962C8B-B14F-4D97-AF65-F5344CB8AC3E}">
        <p14:creationId xmlns:p14="http://schemas.microsoft.com/office/powerpoint/2010/main" val="3005235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Another aspect of the workflow is Metadata. Metadata can be thought of as the description of data. In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there are recipes that can be used for the purpose of building packages. These recipes inherit the system configuration and adjust it to describe how to build and package the software. These can be extended and enhanced via layers. They are also compatible with </a:t>
            </a:r>
            <a:r>
              <a:rPr lang="en-US" sz="1200" kern="1200" dirty="0" err="1">
                <a:solidFill>
                  <a:schemeClr val="tx1"/>
                </a:solidFill>
                <a:effectLst/>
                <a:latin typeface="+mn-lt"/>
                <a:ea typeface="ＭＳ Ｐゴシック" charset="0"/>
                <a:cs typeface="ＭＳ Ｐゴシック" charset="0"/>
              </a:rPr>
              <a:t>OpenEmbedded</a:t>
            </a:r>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Here is an example.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24</a:t>
            </a:fld>
            <a:endParaRPr lang="en-US" altLang="en-US"/>
          </a:p>
        </p:txBody>
      </p:sp>
    </p:spTree>
    <p:extLst>
      <p:ext uri="{BB962C8B-B14F-4D97-AF65-F5344CB8AC3E}">
        <p14:creationId xmlns:p14="http://schemas.microsoft.com/office/powerpoint/2010/main" val="4202790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Machine configuration is another stage in the workflow and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provides configuration files to describe a machine. They can define board-specific kernel configurations or process and system-on-chip tuning files.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machine configuration refers to kernel sources.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Again, this stage is compatible with </a:t>
            </a:r>
            <a:r>
              <a:rPr lang="en-US" sz="1200" kern="1200" dirty="0" err="1">
                <a:solidFill>
                  <a:schemeClr val="tx1"/>
                </a:solidFill>
                <a:effectLst/>
                <a:latin typeface="+mn-lt"/>
                <a:ea typeface="ＭＳ Ｐゴシック" charset="0"/>
                <a:cs typeface="ＭＳ Ｐゴシック" charset="0"/>
              </a:rPr>
              <a:t>OpenEmbedded</a:t>
            </a:r>
            <a:r>
              <a:rPr lang="en-US" sz="1200" kern="1200" dirty="0">
                <a:solidFill>
                  <a:schemeClr val="tx1"/>
                </a:solidFill>
                <a:effectLst/>
                <a:latin typeface="+mn-lt"/>
                <a:ea typeface="ＭＳ Ｐゴシック" charset="0"/>
                <a:cs typeface="ＭＳ Ｐゴシック" charset="0"/>
              </a:rPr>
              <a: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We can see an example configuration file here.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25</a:t>
            </a:fld>
            <a:endParaRPr lang="en-US" altLang="en-US"/>
          </a:p>
        </p:txBody>
      </p:sp>
    </p:spTree>
    <p:extLst>
      <p:ext uri="{BB962C8B-B14F-4D97-AF65-F5344CB8AC3E}">
        <p14:creationId xmlns:p14="http://schemas.microsoft.com/office/powerpoint/2010/main" val="3285606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Distribution policies that affect the way individual recipes are built are defined. They may</a:t>
            </a:r>
          </a:p>
          <a:p>
            <a:pPr lvl="1"/>
            <a:r>
              <a:rPr lang="en-US" sz="1200" kern="1200" dirty="0">
                <a:solidFill>
                  <a:schemeClr val="tx1"/>
                </a:solidFill>
                <a:effectLst/>
                <a:latin typeface="+mn-lt"/>
                <a:ea typeface="ＭＳ Ｐゴシック" charset="0"/>
                <a:cs typeface="ＭＳ Ｐゴシック" charset="0"/>
              </a:rPr>
              <a:t>Set alternative preferred versions of recipes.</a:t>
            </a:r>
          </a:p>
          <a:p>
            <a:pPr lvl="1"/>
            <a:r>
              <a:rPr lang="en-US" sz="1200" kern="1200" dirty="0">
                <a:solidFill>
                  <a:schemeClr val="tx1"/>
                </a:solidFill>
                <a:effectLst/>
                <a:latin typeface="+mn-lt"/>
                <a:ea typeface="ＭＳ Ｐゴシック" charset="0"/>
                <a:cs typeface="ＭＳ Ｐゴシック" charset="0"/>
              </a:rPr>
              <a:t>Enable/disable features.</a:t>
            </a:r>
          </a:p>
          <a:p>
            <a:pPr lvl="1"/>
            <a:r>
              <a:rPr lang="en-US" sz="1200" kern="1200" dirty="0">
                <a:solidFill>
                  <a:schemeClr val="tx1"/>
                </a:solidFill>
                <a:effectLst/>
                <a:latin typeface="+mn-lt"/>
                <a:ea typeface="ＭＳ Ｐゴシック" charset="0"/>
                <a:cs typeface="ＭＳ Ｐゴシック" charset="0"/>
              </a:rPr>
              <a:t>Configure specific package rules.</a:t>
            </a:r>
          </a:p>
          <a:p>
            <a:pPr lvl="1"/>
            <a:r>
              <a:rPr lang="en-US" sz="1200" kern="1200" dirty="0">
                <a:solidFill>
                  <a:schemeClr val="tx1"/>
                </a:solidFill>
                <a:effectLst/>
                <a:latin typeface="+mn-lt"/>
                <a:ea typeface="ＭＳ Ｐゴシック" charset="0"/>
                <a:cs typeface="ＭＳ Ｐゴシック" charset="0"/>
              </a:rPr>
              <a:t>Adjust image deployment settings.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They are enabled via the DISTRO setting.</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are four predefined settings:</a:t>
            </a:r>
          </a:p>
          <a:p>
            <a:pPr lvl="1"/>
            <a:r>
              <a:rPr lang="en-US" sz="1200" kern="1200" dirty="0">
                <a:solidFill>
                  <a:schemeClr val="tx1"/>
                </a:solidFill>
                <a:effectLst/>
                <a:latin typeface="+mn-lt"/>
                <a:ea typeface="ＭＳ Ｐゴシック" charset="0"/>
                <a:cs typeface="ＭＳ Ｐゴシック" charset="0"/>
              </a:rPr>
              <a:t>Poky-bleeding, which enables bleeding edge packages</a:t>
            </a:r>
          </a:p>
          <a:p>
            <a:pPr lvl="1"/>
            <a:r>
              <a:rPr lang="en-US" sz="1200" kern="1200" dirty="0">
                <a:solidFill>
                  <a:schemeClr val="tx1"/>
                </a:solidFill>
                <a:effectLst/>
                <a:latin typeface="+mn-lt"/>
                <a:ea typeface="ＭＳ Ｐゴシック" charset="0"/>
                <a:cs typeface="ＭＳ Ｐゴシック" charset="0"/>
              </a:rPr>
              <a:t>Poky, which is the core distribution definition and defines the base</a:t>
            </a:r>
          </a:p>
          <a:p>
            <a:pPr lvl="1"/>
            <a:r>
              <a:rPr lang="en-US" sz="1200" kern="1200" dirty="0">
                <a:solidFill>
                  <a:schemeClr val="tx1"/>
                </a:solidFill>
                <a:effectLst/>
                <a:latin typeface="+mn-lt"/>
                <a:ea typeface="ＭＳ Ｐゴシック" charset="0"/>
                <a:cs typeface="ＭＳ Ｐゴシック" charset="0"/>
              </a:rPr>
              <a:t>Poky-</a:t>
            </a:r>
            <a:r>
              <a:rPr lang="en-US" sz="1200" kern="1200" dirty="0" err="1">
                <a:solidFill>
                  <a:schemeClr val="tx1"/>
                </a:solidFill>
                <a:effectLst/>
                <a:latin typeface="+mn-lt"/>
                <a:ea typeface="ＭＳ Ｐゴシック" charset="0"/>
                <a:cs typeface="ＭＳ Ｐゴシック" charset="0"/>
              </a:rPr>
              <a:t>lsb</a:t>
            </a:r>
            <a:r>
              <a:rPr lang="en-US" sz="1200" kern="1200" dirty="0">
                <a:solidFill>
                  <a:schemeClr val="tx1"/>
                </a:solidFill>
                <a:effectLst/>
                <a:latin typeface="+mn-lt"/>
                <a:ea typeface="ＭＳ Ｐゴシック" charset="0"/>
                <a:cs typeface="ＭＳ Ｐゴシック" charset="0"/>
              </a:rPr>
              <a:t>, which enables items required for LSB support</a:t>
            </a:r>
          </a:p>
          <a:p>
            <a:pPr lvl="1"/>
            <a:r>
              <a:rPr lang="en-US" sz="1200" kern="1200" dirty="0">
                <a:solidFill>
                  <a:schemeClr val="tx1"/>
                </a:solidFill>
                <a:effectLst/>
                <a:latin typeface="+mn-lt"/>
                <a:ea typeface="ＭＳ Ｐゴシック" charset="0"/>
                <a:cs typeface="ＭＳ Ｐゴシック" charset="0"/>
              </a:rPr>
              <a:t>Poky-tiny, which is for constructing a smaller-than-usual system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26</a:t>
            </a:fld>
            <a:endParaRPr lang="en-US" altLang="en-US"/>
          </a:p>
        </p:txBody>
      </p:sp>
    </p:spTree>
    <p:extLst>
      <p:ext uri="{BB962C8B-B14F-4D97-AF65-F5344CB8AC3E}">
        <p14:creationId xmlns:p14="http://schemas.microsoft.com/office/powerpoint/2010/main" val="2487811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As the project is using a variety of sources to build a certain target, the sources must be fetched. Recipes specify the location of all source, patches, and files. They may be stored locally or obtained via the Internet.</a:t>
            </a:r>
          </a:p>
          <a:p>
            <a:r>
              <a:rPr lang="en-US" sz="1200" kern="1200" dirty="0">
                <a:solidFill>
                  <a:schemeClr val="tx1"/>
                </a:solidFill>
                <a:effectLst/>
                <a:latin typeface="+mn-lt"/>
                <a:ea typeface="ＭＳ Ｐゴシック" charset="0"/>
                <a:cs typeface="ＭＳ Ｐゴシック" charset="0"/>
              </a:rPr>
              <a:t> </a:t>
            </a:r>
          </a:p>
          <a:p>
            <a:r>
              <a:rPr lang="en-US" sz="1200" kern="1200" dirty="0" err="1">
                <a:solidFill>
                  <a:schemeClr val="tx1"/>
                </a:solidFill>
                <a:effectLst/>
                <a:latin typeface="+mn-lt"/>
                <a:ea typeface="ＭＳ Ｐゴシック" charset="0"/>
                <a:cs typeface="ＭＳ Ｐゴシック" charset="0"/>
              </a:rPr>
              <a:t>BitBake</a:t>
            </a:r>
            <a:r>
              <a:rPr lang="en-US" sz="1200" kern="1200" dirty="0">
                <a:solidFill>
                  <a:schemeClr val="tx1"/>
                </a:solidFill>
                <a:effectLst/>
                <a:latin typeface="+mn-lt"/>
                <a:ea typeface="ＭＳ Ｐゴシック" charset="0"/>
                <a:cs typeface="ＭＳ Ｐゴシック" charset="0"/>
              </a:rPr>
              <a:t> is able to get the sources from a variety of forms, such as git, </a:t>
            </a:r>
            <a:r>
              <a:rPr lang="en-US" sz="1200" kern="1200" dirty="0" err="1">
                <a:solidFill>
                  <a:schemeClr val="tx1"/>
                </a:solidFill>
                <a:effectLst/>
                <a:latin typeface="+mn-lt"/>
                <a:ea typeface="ＭＳ Ｐゴシック" charset="0"/>
                <a:cs typeface="ＭＳ Ｐゴシック" charset="0"/>
              </a:rPr>
              <a:t>svn</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bzr</a:t>
            </a:r>
            <a:r>
              <a:rPr lang="en-US" sz="1200" kern="1200" dirty="0">
                <a:solidFill>
                  <a:schemeClr val="tx1"/>
                </a:solidFill>
                <a:effectLst/>
                <a:latin typeface="+mn-lt"/>
                <a:ea typeface="ＭＳ Ｐゴシック" charset="0"/>
                <a:cs typeface="ＭＳ Ｐゴシック" charset="0"/>
              </a:rPr>
              <a:t>, and </a:t>
            </a:r>
            <a:r>
              <a:rPr lang="en-US" sz="1200" kern="1200" dirty="0" err="1">
                <a:solidFill>
                  <a:schemeClr val="tx1"/>
                </a:solidFill>
                <a:effectLst/>
                <a:latin typeface="+mn-lt"/>
                <a:ea typeface="ＭＳ Ｐゴシック" charset="0"/>
                <a:cs typeface="ＭＳ Ｐゴシック" charset="0"/>
              </a:rPr>
              <a:t>tarballs</a:t>
            </a:r>
            <a:r>
              <a:rPr lang="en-US" sz="1200" kern="1200" dirty="0">
                <a:solidFill>
                  <a:schemeClr val="tx1"/>
                </a:solidFill>
                <a:effectLst/>
                <a:latin typeface="+mn-lt"/>
                <a:ea typeface="ＭＳ Ｐゴシック" charset="0"/>
                <a:cs typeface="ＭＳ Ｐゴシック" charset="0"/>
              </a:rPr>
              <a: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Differing versions of packages can be fixed or updated automatically by tweaking the “</a:t>
            </a:r>
            <a:r>
              <a:rPr lang="en-US" sz="1200" kern="1200" dirty="0" err="1">
                <a:solidFill>
                  <a:schemeClr val="tx1"/>
                </a:solidFill>
                <a:effectLst/>
                <a:latin typeface="+mn-lt"/>
                <a:ea typeface="ＭＳ Ｐゴシック" charset="0"/>
                <a:cs typeface="ＭＳ Ｐゴシック" charset="0"/>
              </a:rPr>
              <a:t>local.conf</a:t>
            </a:r>
            <a:r>
              <a:rPr lang="en-US" sz="1200" kern="1200" dirty="0">
                <a:solidFill>
                  <a:schemeClr val="tx1"/>
                </a:solidFill>
                <a:effectLst/>
                <a:latin typeface="+mn-lt"/>
                <a:ea typeface="ＭＳ Ｐゴシック" charset="0"/>
                <a:cs typeface="ＭＳ Ｐゴシック" charset="0"/>
              </a:rPr>
              <a:t>” file.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Yocto</a:t>
            </a:r>
            <a:r>
              <a:rPr lang="en-US" sz="1200" kern="1200" dirty="0">
                <a:solidFill>
                  <a:schemeClr val="tx1"/>
                </a:solidFill>
                <a:effectLst/>
                <a:latin typeface="+mn-lt"/>
                <a:ea typeface="ＭＳ Ｐゴシック" charset="0"/>
                <a:cs typeface="ＭＳ Ｐゴシック" charset="0"/>
              </a:rPr>
              <a:t> Project mirrors the sources to ensure their reliability.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27</a:t>
            </a:fld>
            <a:endParaRPr lang="en-US" altLang="en-US"/>
          </a:p>
        </p:txBody>
      </p:sp>
    </p:spTree>
    <p:extLst>
      <p:ext uri="{BB962C8B-B14F-4D97-AF65-F5344CB8AC3E}">
        <p14:creationId xmlns:p14="http://schemas.microsoft.com/office/powerpoint/2010/main" val="558843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Once the sources are fetched, they are then extracted.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Patches are then applied in the order that they appear in “</a:t>
            </a:r>
            <a:r>
              <a:rPr lang="en-US" sz="1200" kern="1200" dirty="0" err="1">
                <a:solidFill>
                  <a:schemeClr val="tx1"/>
                </a:solidFill>
                <a:effectLst/>
                <a:latin typeface="+mn-lt"/>
                <a:ea typeface="ＭＳ Ｐゴシック" charset="0"/>
                <a:cs typeface="ＭＳ Ｐゴシック" charset="0"/>
              </a:rPr>
              <a:t>source_uri</a:t>
            </a:r>
            <a:r>
              <a:rPr lang="en-US" sz="1200" kern="1200" dirty="0">
                <a:solidFill>
                  <a:schemeClr val="tx1"/>
                </a:solidFill>
                <a:effectLst/>
                <a:latin typeface="+mn-lt"/>
                <a:ea typeface="ＭＳ Ｐゴシック" charset="0"/>
                <a:cs typeface="ＭＳ Ｐゴシック" charset="0"/>
              </a:rPr>
              <a: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At this stage, the application-specific patches are applied. This includes customer modifications to the open-source code that are mandated by the specific application for which the embedded system is intended.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28</a:t>
            </a:fld>
            <a:endParaRPr lang="en-US" altLang="en-US"/>
          </a:p>
        </p:txBody>
      </p:sp>
    </p:spTree>
    <p:extLst>
      <p:ext uri="{BB962C8B-B14F-4D97-AF65-F5344CB8AC3E}">
        <p14:creationId xmlns:p14="http://schemas.microsoft.com/office/powerpoint/2010/main" val="3233752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recipe specifies the configuration and compilation rules. There are a variety of standard build rules that are available, such as “auto tools” and “get text”.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are standard ways to specify custom environment flags.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installation step runs under “pseudo” and allows special files, permissions, and owners/groups to be set.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29</a:t>
            </a:fld>
            <a:endParaRPr lang="en-US" altLang="en-US"/>
          </a:p>
        </p:txBody>
      </p:sp>
    </p:spTree>
    <p:extLst>
      <p:ext uri="{BB962C8B-B14F-4D97-AF65-F5344CB8AC3E}">
        <p14:creationId xmlns:p14="http://schemas.microsoft.com/office/powerpoint/2010/main" val="176147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shall start with a quick look at what an embedded Linux system requires to operate.</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a:t>
            </a:fld>
            <a:endParaRPr lang="en-US" altLang="en-US"/>
          </a:p>
        </p:txBody>
      </p:sp>
    </p:spTree>
    <p:extLst>
      <p:ext uri="{BB962C8B-B14F-4D97-AF65-F5344CB8AC3E}">
        <p14:creationId xmlns:p14="http://schemas.microsoft.com/office/powerpoint/2010/main" val="1541421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terms of output analysis, the generated software can be categorized, for example, debug, dev, docs, and locales. There is split runtime and debug information, too.</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performs quality assurance tests or “sanity checks” and then generates the packages. There is support for popular formats, such as RPM, Debian, and </a:t>
            </a:r>
            <a:r>
              <a:rPr lang="en-US" sz="1200" kern="1200" dirty="0" err="1">
                <a:solidFill>
                  <a:schemeClr val="tx1"/>
                </a:solidFill>
                <a:effectLst/>
                <a:latin typeface="+mn-lt"/>
                <a:ea typeface="ＭＳ Ｐゴシック" charset="0"/>
                <a:cs typeface="ＭＳ Ｐゴシック" charset="0"/>
              </a:rPr>
              <a:t>ipk</a:t>
            </a:r>
            <a:r>
              <a:rPr lang="en-US" sz="1200" kern="1200" dirty="0">
                <a:solidFill>
                  <a:schemeClr val="tx1"/>
                </a:solidFill>
                <a:effectLst/>
                <a:latin typeface="+mn-lt"/>
                <a:ea typeface="ＭＳ Ｐゴシック" charset="0"/>
                <a:cs typeface="ＭＳ Ｐゴシック" charset="0"/>
              </a:rPr>
              <a:t>. The preferred format can be set in the “</a:t>
            </a:r>
            <a:r>
              <a:rPr lang="en-US" sz="1200" kern="1200" dirty="0" err="1">
                <a:solidFill>
                  <a:schemeClr val="tx1"/>
                </a:solidFill>
                <a:effectLst/>
                <a:latin typeface="+mn-lt"/>
                <a:ea typeface="ＭＳ Ｐゴシック" charset="0"/>
                <a:cs typeface="ＭＳ Ｐゴシック" charset="0"/>
              </a:rPr>
              <a:t>local.conf</a:t>
            </a:r>
            <a:r>
              <a:rPr lang="en-US" sz="1200" kern="1200" dirty="0">
                <a:solidFill>
                  <a:schemeClr val="tx1"/>
                </a:solidFill>
                <a:effectLst/>
                <a:latin typeface="+mn-lt"/>
                <a:ea typeface="ＭＳ Ｐゴシック" charset="0"/>
                <a:cs typeface="ＭＳ Ｐゴシック" charset="0"/>
              </a:rPr>
              <a:t>” file. </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30</a:t>
            </a:fld>
            <a:endParaRPr lang="en-US" altLang="en-US"/>
          </a:p>
        </p:txBody>
      </p:sp>
    </p:spTree>
    <p:extLst>
      <p:ext uri="{BB962C8B-B14F-4D97-AF65-F5344CB8AC3E}">
        <p14:creationId xmlns:p14="http://schemas.microsoft.com/office/powerpoint/2010/main" val="1302476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When looking at image generation in regard to the overall workflow, images are constructed using the packages built earlier and put into the “package feeds”.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decision of what to install on the image is based on the minimum required components in an image recipe. This minimum set is then expanded based on dependencies to produce a package solution.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Images can be generated in a variety of formats, such as “tar.bz2”, “ext2”, “ext3”, and “j f </a:t>
            </a:r>
            <a:r>
              <a:rPr lang="en-US" sz="1200" kern="1200" dirty="0" err="1">
                <a:solidFill>
                  <a:schemeClr val="tx1"/>
                </a:solidFill>
                <a:effectLst/>
                <a:latin typeface="+mn-lt"/>
                <a:ea typeface="ＭＳ Ｐゴシック" charset="0"/>
                <a:cs typeface="ＭＳ Ｐゴシック" charset="0"/>
              </a:rPr>
              <a:t>f</a:t>
            </a:r>
            <a:r>
              <a:rPr lang="en-US" sz="1200" kern="1200" dirty="0">
                <a:solidFill>
                  <a:schemeClr val="tx1"/>
                </a:solidFill>
                <a:effectLst/>
                <a:latin typeface="+mn-lt"/>
                <a:ea typeface="ＭＳ Ｐゴシック" charset="0"/>
                <a:cs typeface="ＭＳ Ｐゴシック" charset="0"/>
              </a:rPr>
              <a:t> 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31</a:t>
            </a:fld>
            <a:endParaRPr lang="en-US" altLang="en-US"/>
          </a:p>
        </p:txBody>
      </p:sp>
    </p:spTree>
    <p:extLst>
      <p:ext uri="{BB962C8B-B14F-4D97-AF65-F5344CB8AC3E}">
        <p14:creationId xmlns:p14="http://schemas.microsoft.com/office/powerpoint/2010/main" val="1382300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Finally, software development kit (SDK) generation is the final step. A specific SDK may be created. This SDK might be based on the contents of the image generation. The SDK contains native applications, cross-compiling toolchain, and installation scripts.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can be used by the Eclipse Application Developer Tool to enable App developers.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concludes the fourth lecture on Linux for Embedded Systems. </a:t>
            </a:r>
            <a:r>
              <a:rPr lang="en-US" sz="1200" kern="1200">
                <a:solidFill>
                  <a:schemeClr val="tx1"/>
                </a:solidFill>
                <a:effectLst/>
                <a:latin typeface="+mn-lt"/>
                <a:ea typeface="ＭＳ Ｐゴシック" charset="0"/>
                <a:cs typeface="ＭＳ Ｐゴシック" charset="0"/>
              </a:rPr>
              <a:t>In the next module, we will take a look at Linux kernel modules.</a:t>
            </a:r>
          </a:p>
          <a:p>
            <a:endParaRPr lang="en-US"/>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32</a:t>
            </a:fld>
            <a:endParaRPr lang="en-US" altLang="en-US"/>
          </a:p>
        </p:txBody>
      </p:sp>
    </p:spTree>
    <p:extLst>
      <p:ext uri="{BB962C8B-B14F-4D97-AF65-F5344CB8AC3E}">
        <p14:creationId xmlns:p14="http://schemas.microsoft.com/office/powerpoint/2010/main" val="414230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shall start with a quick look at what an embedded Linux system requires to operate.</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a:t>
            </a:fld>
            <a:endParaRPr lang="en-US" altLang="en-US"/>
          </a:p>
        </p:txBody>
      </p:sp>
    </p:spTree>
    <p:extLst>
      <p:ext uri="{BB962C8B-B14F-4D97-AF65-F5344CB8AC3E}">
        <p14:creationId xmlns:p14="http://schemas.microsoft.com/office/powerpoint/2010/main" val="152872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 embedded Linux system requires the following components in order to operate properly:</a:t>
            </a:r>
          </a:p>
          <a:p>
            <a:pPr lvl="1"/>
            <a:r>
              <a:rPr lang="en-US" sz="1200" kern="1200" dirty="0">
                <a:solidFill>
                  <a:schemeClr val="tx1"/>
                </a:solidFill>
                <a:effectLst/>
                <a:latin typeface="+mn-lt"/>
                <a:ea typeface="ＭＳ Ｐゴシック" charset="0"/>
                <a:cs typeface="ＭＳ Ｐゴシック" charset="0"/>
              </a:rPr>
              <a:t>A bootloader</a:t>
            </a:r>
          </a:p>
          <a:p>
            <a:pPr lvl="1"/>
            <a:r>
              <a:rPr lang="en-US" sz="1200" kern="1200" dirty="0">
                <a:solidFill>
                  <a:schemeClr val="tx1"/>
                </a:solidFill>
                <a:effectLst/>
                <a:latin typeface="+mn-lt"/>
                <a:ea typeface="ＭＳ Ｐゴシック" charset="0"/>
                <a:cs typeface="ＭＳ Ｐゴシック" charset="0"/>
              </a:rPr>
              <a:t>A Linux kernel</a:t>
            </a:r>
          </a:p>
          <a:p>
            <a:pPr lvl="1"/>
            <a:r>
              <a:rPr lang="en-US" sz="1200" kern="1200" dirty="0">
                <a:solidFill>
                  <a:schemeClr val="tx1"/>
                </a:solidFill>
                <a:effectLst/>
                <a:latin typeface="+mn-lt"/>
                <a:ea typeface="ＭＳ Ｐゴシック" charset="0"/>
                <a:cs typeface="ＭＳ Ｐゴシック" charset="0"/>
              </a:rPr>
              <a:t>A device tree blob</a:t>
            </a:r>
          </a:p>
          <a:p>
            <a:pPr lvl="1"/>
            <a:r>
              <a:rPr lang="en-US" sz="1200" kern="1200" dirty="0">
                <a:solidFill>
                  <a:schemeClr val="tx1"/>
                </a:solidFill>
                <a:effectLst/>
                <a:latin typeface="+mn-lt"/>
                <a:ea typeface="ＭＳ Ｐゴシック" charset="0"/>
                <a:cs typeface="ＭＳ Ｐゴシック" charset="0"/>
              </a:rPr>
              <a:t>A root file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These components should be</a:t>
            </a:r>
          </a:p>
          <a:p>
            <a:pPr lvl="1"/>
            <a:r>
              <a:rPr lang="en-US" sz="1200" kern="1200" dirty="0">
                <a:solidFill>
                  <a:schemeClr val="tx1"/>
                </a:solidFill>
                <a:effectLst/>
                <a:latin typeface="+mn-lt"/>
                <a:ea typeface="ＭＳ Ｐゴシック" charset="0"/>
                <a:cs typeface="ＭＳ Ｐゴシック" charset="0"/>
              </a:rPr>
              <a:t>Configured for the embedded system hardware platform</a:t>
            </a:r>
          </a:p>
          <a:p>
            <a:pPr lvl="1"/>
            <a:r>
              <a:rPr lang="en-US" sz="1200" kern="1200" dirty="0">
                <a:solidFill>
                  <a:schemeClr val="tx1"/>
                </a:solidFill>
                <a:effectLst/>
                <a:latin typeface="+mn-lt"/>
                <a:ea typeface="ＭＳ Ｐゴシック" charset="0"/>
                <a:cs typeface="ＭＳ Ｐゴシック" charset="0"/>
              </a:rPr>
              <a:t>Compiled and linked into an executable format</a:t>
            </a:r>
          </a:p>
          <a:p>
            <a:pPr lvl="1"/>
            <a:r>
              <a:rPr lang="en-US" sz="1200" kern="1200" dirty="0">
                <a:solidFill>
                  <a:schemeClr val="tx1"/>
                </a:solidFill>
                <a:effectLst/>
                <a:latin typeface="+mn-lt"/>
                <a:ea typeface="ＭＳ Ｐゴシック" charset="0"/>
                <a:cs typeface="ＭＳ Ｐゴシック" charset="0"/>
              </a:rPr>
              <a:t>Deployed into the embedded system persistent storage for booting and operations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board’s U-Boot partition is RAW unformatted space.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kernel and device tree blob are part of a FAT file system.</a:t>
            </a:r>
          </a:p>
          <a:p>
            <a:endParaRPr lang="en-US"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The root file system is part of an Ext file system.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a:t>
            </a:fld>
            <a:endParaRPr lang="en-US" altLang="en-US"/>
          </a:p>
        </p:txBody>
      </p:sp>
    </p:spTree>
    <p:extLst>
      <p:ext uri="{BB962C8B-B14F-4D97-AF65-F5344CB8AC3E}">
        <p14:creationId xmlns:p14="http://schemas.microsoft.com/office/powerpoint/2010/main" val="192346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will now look at the workflow of an embedded system.</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6</a:t>
            </a:fld>
            <a:endParaRPr lang="en-US" altLang="en-US"/>
          </a:p>
        </p:txBody>
      </p:sp>
    </p:spTree>
    <p:extLst>
      <p:ext uri="{BB962C8B-B14F-4D97-AF65-F5344CB8AC3E}">
        <p14:creationId xmlns:p14="http://schemas.microsoft.com/office/powerpoint/2010/main" val="2047965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This diagram illustrates the process for the configuration of the specific components. We will take a bit of a more in-depth look into each of these.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7</a:t>
            </a:fld>
            <a:endParaRPr lang="en-US" altLang="en-US"/>
          </a:p>
        </p:txBody>
      </p:sp>
    </p:spTree>
    <p:extLst>
      <p:ext uri="{BB962C8B-B14F-4D97-AF65-F5344CB8AC3E}">
        <p14:creationId xmlns:p14="http://schemas.microsoft.com/office/powerpoint/2010/main" val="271960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To start with, the bootloader source code is obtained. It is then configured for the specific hardware of the embedded system. For example, the correct CPU will be selected, the proper board will be selected, and there may be some custom configuration if the hardware is non-standard.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is then cross-compiled for the CPU of choice, providing the executable code.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Then, it is copied onto the boot device, such as a sector of a microSD card, or a boot flash device on the embedded system board.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8</a:t>
            </a:fld>
            <a:endParaRPr lang="en-US" altLang="en-US"/>
          </a:p>
        </p:txBody>
      </p:sp>
    </p:spTree>
    <p:extLst>
      <p:ext uri="{BB962C8B-B14F-4D97-AF65-F5344CB8AC3E}">
        <p14:creationId xmlns:p14="http://schemas.microsoft.com/office/powerpoint/2010/main" val="360049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Linux kernel binary and device tree blob are prepared in a very similar way to the bootloader binary. It begins with obtaining the kernel source code. It is then configured for the specific hardware of the embedded system. Again, the correct CPU will be selected, and the correct board and custom configurations may be made if the hardware is non-standard.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is then cross-compiled and will produce an executable Linux kernel, executable Linux kernel modules, as well as a device tree blob.</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Once these are obtained, they can be put in a partition on a microSD card or onto a boot flash device on the embedded system board.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9</a:t>
            </a:fld>
            <a:endParaRPr lang="en-US" altLang="en-US"/>
          </a:p>
        </p:txBody>
      </p:sp>
    </p:spTree>
    <p:extLst>
      <p:ext uri="{BB962C8B-B14F-4D97-AF65-F5344CB8AC3E}">
        <p14:creationId xmlns:p14="http://schemas.microsoft.com/office/powerpoint/2010/main" val="1155804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a:t>Click icon to add picture</a:t>
            </a:r>
            <a:endParaRPr lang="en-US" noProof="0" dirty="0"/>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a:t>Click icon to add picture</a:t>
            </a:r>
            <a:endParaRPr lang="en-US" noProof="0" dirty="0"/>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a:t>Click icon to add picture</a:t>
            </a:r>
            <a:endParaRPr lang="en-US" noProof="0" dirty="0"/>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a:t>Click icon to add picture</a:t>
            </a:r>
            <a:endParaRPr lang="en-US" noProof="0" dirty="0"/>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err="1">
                <a:solidFill>
                  <a:schemeClr val="bg1"/>
                </a:solidFill>
              </a:rPr>
              <a:t>Danke</a:t>
            </a:r>
            <a:r>
              <a:rPr lang="en-US" altLang="en-US" sz="3700" dirty="0">
                <a:solidFill>
                  <a:schemeClr val="bg1"/>
                </a:solidFill>
              </a:rPr>
              <a:t>!</a:t>
            </a:r>
          </a:p>
          <a:p>
            <a:pPr>
              <a:defRPr/>
            </a:pPr>
            <a:r>
              <a:rPr lang="en-US" altLang="en-US" sz="3700" dirty="0">
                <a:solidFill>
                  <a:schemeClr val="bg1"/>
                </a:solidFill>
              </a:rPr>
              <a:t>Merci!</a:t>
            </a:r>
          </a:p>
          <a:p>
            <a:pPr>
              <a:defRPr/>
            </a:pPr>
            <a:r>
              <a:rPr lang="en-US" altLang="en-US" sz="3700" dirty="0" err="1">
                <a:solidFill>
                  <a:schemeClr val="bg1"/>
                </a:solidFill>
              </a:rPr>
              <a:t>谢谢</a:t>
            </a:r>
            <a:r>
              <a:rPr lang="en-US" altLang="en-US" sz="3700" dirty="0">
                <a:solidFill>
                  <a:schemeClr val="bg1"/>
                </a:solidFill>
              </a:rPr>
              <a:t>!</a:t>
            </a:r>
          </a:p>
          <a:p>
            <a:pPr>
              <a:defRPr/>
            </a:pPr>
            <a:r>
              <a:rPr lang="en-US" altLang="en-US" sz="3700" dirty="0" err="1">
                <a:solidFill>
                  <a:schemeClr val="bg1"/>
                </a:solidFill>
              </a:rPr>
              <a:t>ありがとう</a:t>
            </a:r>
            <a:r>
              <a:rPr lang="en-US" altLang="en-US" sz="3700" dirty="0">
                <a:solidFill>
                  <a:schemeClr val="bg1"/>
                </a:solidFill>
              </a:rPr>
              <a:t>!</a:t>
            </a:r>
          </a:p>
          <a:p>
            <a:pPr>
              <a:defRPr/>
            </a:pPr>
            <a:r>
              <a:rPr lang="en-US" altLang="en-US" sz="3700" dirty="0">
                <a:solidFill>
                  <a:schemeClr val="bg1"/>
                </a:solidFill>
              </a:rPr>
              <a:t>Gracias!</a:t>
            </a:r>
          </a:p>
          <a:p>
            <a:pPr>
              <a:defRPr/>
            </a:pPr>
            <a:r>
              <a:rPr lang="en-US" altLang="en-US" sz="3700" dirty="0" err="1">
                <a:solidFill>
                  <a:schemeClr val="bg1"/>
                </a:solidFill>
              </a:rPr>
              <a:t>Kiitos</a:t>
            </a:r>
            <a:r>
              <a:rPr lang="en-US" altLang="en-US" sz="3700" dirty="0">
                <a:solidFill>
                  <a:schemeClr val="bg1"/>
                </a:solidFill>
              </a:rPr>
              <a:t>!</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err="1">
                <a:solidFill>
                  <a:schemeClr val="bg1"/>
                </a:solidFill>
              </a:rPr>
              <a:t>www.arm.com</a:t>
            </a:r>
            <a:r>
              <a:rPr lang="en-US" altLang="x-none" sz="1200" dirty="0">
                <a:solidFill>
                  <a:schemeClr val="bg1"/>
                </a:solidFill>
              </a:rPr>
              <a:t>/company/policies/trademarks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9.tif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4582634" y="1563688"/>
            <a:ext cx="6756880" cy="1555750"/>
          </a:xfrm>
        </p:spPr>
        <p:txBody>
          <a:bodyPr wrap="square" numCol="1" compatLnSpc="1">
            <a:prstTxWarp prst="textNoShape">
              <a:avLst/>
            </a:prstTxWarp>
          </a:bodyPr>
          <a:lstStyle/>
          <a:p>
            <a:pPr>
              <a:defRPr/>
            </a:pPr>
            <a:r>
              <a:rPr lang="en-US"/>
              <a:t>Embedded Linux</a:t>
            </a:r>
            <a:endParaRPr lang="en-US" dirty="0"/>
          </a:p>
        </p:txBody>
      </p:sp>
      <p:sp>
        <p:nvSpPr>
          <p:cNvPr id="23555" name="Subtitle 2">
            <a:extLst>
              <a:ext uri="{FF2B5EF4-FFF2-40B4-BE49-F238E27FC236}">
                <a16:creationId xmlns:a16="http://schemas.microsoft.com/office/drawing/2014/main" id="{BA26D659-3551-45F0-9606-6E59BEA59060}"/>
              </a:ext>
            </a:extLst>
          </p:cNvPr>
          <p:cNvSpPr>
            <a:spLocks noGrp="1" noChangeArrowheads="1"/>
          </p:cNvSpPr>
          <p:nvPr>
            <p:ph type="subTitle" idx="1"/>
          </p:nvPr>
        </p:nvSpPr>
        <p:spPr bwMode="auto">
          <a:xfrm>
            <a:off x="3710764" y="3176588"/>
            <a:ext cx="7628750" cy="739775"/>
          </a:xfrm>
        </p:spPr>
        <p:txBody>
          <a:bodyPr wrap="square" numCol="1" anchor="t" anchorCtr="0" compatLnSpc="1">
            <a:prstTxWarp prst="textNoShape">
              <a:avLst/>
            </a:prstTxWarp>
          </a:bodyPr>
          <a:lstStyle/>
          <a:p>
            <a:pPr fontAlgn="base">
              <a:spcBef>
                <a:spcPct val="0"/>
              </a:spcBef>
            </a:pPr>
            <a:r>
              <a:rPr lang="en-GB" dirty="0"/>
              <a:t>Configuration &amp; Build Process of an Embedded Linux System</a:t>
            </a: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Workflow</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8004175" cy="4086225"/>
          </a:xfrm>
        </p:spPr>
        <p:txBody>
          <a:bodyPr wrap="square" numCol="1" anchor="t" anchorCtr="0" compatLnSpc="1">
            <a:prstTxWarp prst="textNoShape">
              <a:avLst/>
            </a:prstTxWarp>
          </a:bodyPr>
          <a:lstStyle/>
          <a:p>
            <a:r>
              <a:rPr lang="en-US" dirty="0"/>
              <a:t>The system programs source code shall be procured.</a:t>
            </a:r>
            <a:endParaRPr lang="en-US" altLang="en-US" dirty="0">
              <a:ea typeface="ＭＳ Ｐゴシック" panose="020B0600070205080204" pitchFamily="34" charset="-128"/>
            </a:endParaRPr>
          </a:p>
          <a:p>
            <a:pPr lvl="1"/>
            <a:r>
              <a:rPr lang="en-US" dirty="0"/>
              <a:t>Downloaded from Internet</a:t>
            </a:r>
          </a:p>
          <a:p>
            <a:pPr lvl="1"/>
            <a:r>
              <a:rPr lang="en-US" dirty="0"/>
              <a:t>Received from operating system vendor</a:t>
            </a:r>
            <a:endParaRPr lang="en-US" altLang="en-US" dirty="0">
              <a:ea typeface="ＭＳ Ｐゴシック" panose="020B0600070205080204" pitchFamily="34" charset="-128"/>
            </a:endParaRPr>
          </a:p>
          <a:p>
            <a:r>
              <a:rPr lang="is-IS" dirty="0"/>
              <a:t>They shall be configured for the specific application.</a:t>
            </a:r>
            <a:endParaRPr lang="en-US" altLang="en-US" dirty="0">
              <a:ea typeface="ＭＳ Ｐゴシック" panose="020B0600070205080204" pitchFamily="34" charset="-128"/>
            </a:endParaRPr>
          </a:p>
          <a:p>
            <a:pPr lvl="1"/>
            <a:r>
              <a:rPr lang="is-IS" dirty="0"/>
              <a:t>Only the system programs needed for the application the embedded system is intended for shall be considered.</a:t>
            </a:r>
            <a:endParaRPr lang="en-US" altLang="en-US" dirty="0">
              <a:ea typeface="ＭＳ Ｐゴシック" panose="020B0600070205080204" pitchFamily="34" charset="-128"/>
            </a:endParaRPr>
          </a:p>
          <a:p>
            <a:r>
              <a:rPr lang="is-IS" dirty="0"/>
              <a:t>They shall be cross-compiled obtaining the executable binary.</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C4F16DB8-9EBB-4598-8141-6B2F07520E8D}"/>
              </a:ext>
            </a:extLst>
          </p:cNvPr>
          <p:cNvSpPr txBox="1"/>
          <p:nvPr/>
        </p:nvSpPr>
        <p:spPr>
          <a:xfrm>
            <a:off x="10391519" y="1440000"/>
            <a:ext cx="1494094" cy="990600"/>
          </a:xfrm>
          <a:prstGeom prst="foldedCorner">
            <a:avLst/>
          </a:prstGeom>
          <a:solidFill>
            <a:srgbClr val="128CAB"/>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a:t>System programs source code</a:t>
            </a:r>
          </a:p>
        </p:txBody>
      </p:sp>
      <p:sp>
        <p:nvSpPr>
          <p:cNvPr id="6" name="CasellaDiTesto 6">
            <a:extLst>
              <a:ext uri="{FF2B5EF4-FFF2-40B4-BE49-F238E27FC236}">
                <a16:creationId xmlns:a16="http://schemas.microsoft.com/office/drawing/2014/main" id="{ABDCB16C-B4A8-4287-A191-980E1CB20131}"/>
              </a:ext>
            </a:extLst>
          </p:cNvPr>
          <p:cNvSpPr txBox="1"/>
          <p:nvPr/>
        </p:nvSpPr>
        <p:spPr>
          <a:xfrm>
            <a:off x="8597388" y="2474738"/>
            <a:ext cx="1494094" cy="990600"/>
          </a:xfrm>
          <a:prstGeom prst="foldedCorner">
            <a:avLst/>
          </a:prstGeom>
          <a:solidFill>
            <a:srgbClr val="128CAB"/>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a:t>Application specific configuration</a:t>
            </a:r>
          </a:p>
        </p:txBody>
      </p:sp>
      <p:sp>
        <p:nvSpPr>
          <p:cNvPr id="7" name="CasellaDiTesto 6">
            <a:extLst>
              <a:ext uri="{FF2B5EF4-FFF2-40B4-BE49-F238E27FC236}">
                <a16:creationId xmlns:a16="http://schemas.microsoft.com/office/drawing/2014/main" id="{B643BC34-57A6-4AD4-A690-131391FBABEB}"/>
              </a:ext>
            </a:extLst>
          </p:cNvPr>
          <p:cNvSpPr txBox="1"/>
          <p:nvPr/>
        </p:nvSpPr>
        <p:spPr>
          <a:xfrm>
            <a:off x="10391519" y="2747438"/>
            <a:ext cx="1494094" cy="445200"/>
          </a:xfrm>
          <a:prstGeom prst="rect">
            <a:avLst/>
          </a:prstGeom>
          <a:solidFill>
            <a:srgbClr val="00B05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sz="1600" dirty="0"/>
              <a:t>Cross compiler</a:t>
            </a:r>
          </a:p>
        </p:txBody>
      </p:sp>
      <p:cxnSp>
        <p:nvCxnSpPr>
          <p:cNvPr id="8" name="Straight Arrow Connector 7">
            <a:extLst>
              <a:ext uri="{FF2B5EF4-FFF2-40B4-BE49-F238E27FC236}">
                <a16:creationId xmlns:a16="http://schemas.microsoft.com/office/drawing/2014/main" id="{F3E59E8C-D20F-40FD-987E-6BFF787E335B}"/>
              </a:ext>
            </a:extLst>
          </p:cNvPr>
          <p:cNvCxnSpPr/>
          <p:nvPr/>
        </p:nvCxnSpPr>
        <p:spPr>
          <a:xfrm>
            <a:off x="10091482" y="2970038"/>
            <a:ext cx="300037"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4D56D08-9106-4D19-8843-8869579CC38B}"/>
              </a:ext>
            </a:extLst>
          </p:cNvPr>
          <p:cNvCxnSpPr/>
          <p:nvPr/>
        </p:nvCxnSpPr>
        <p:spPr>
          <a:xfrm>
            <a:off x="11138566" y="2430600"/>
            <a:ext cx="0" cy="31683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55FCFFB-E406-4F94-AD6A-146F3559813A}"/>
              </a:ext>
            </a:extLst>
          </p:cNvPr>
          <p:cNvCxnSpPr/>
          <p:nvPr/>
        </p:nvCxnSpPr>
        <p:spPr>
          <a:xfrm>
            <a:off x="11138566" y="3192638"/>
            <a:ext cx="0" cy="348075"/>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 name="CasellaDiTesto 6">
            <a:extLst>
              <a:ext uri="{FF2B5EF4-FFF2-40B4-BE49-F238E27FC236}">
                <a16:creationId xmlns:a16="http://schemas.microsoft.com/office/drawing/2014/main" id="{83263A38-62EA-455C-B799-FF76F7DD1128}"/>
              </a:ext>
            </a:extLst>
          </p:cNvPr>
          <p:cNvSpPr txBox="1"/>
          <p:nvPr/>
        </p:nvSpPr>
        <p:spPr>
          <a:xfrm>
            <a:off x="10391519" y="3540713"/>
            <a:ext cx="1494094" cy="791078"/>
          </a:xfrm>
          <a:prstGeom prst="roundRect">
            <a:avLst>
              <a:gd name="adj" fmla="val 7167"/>
            </a:avLst>
          </a:prstGeom>
          <a:solidFill>
            <a:srgbClr val="128CAB"/>
          </a:solidFill>
          <a:ln>
            <a:solidFill>
              <a:schemeClr val="tx1"/>
            </a:solidFill>
          </a:ln>
        </p:spPr>
        <p:txBody>
          <a:bodyPr wrap="square" rtlCol="0" anchor="ctr">
            <a:noAutofit/>
          </a:bodyPr>
          <a:lstStyle/>
          <a:p>
            <a:pPr algn="ctr"/>
            <a:r>
              <a:rPr lang="en-US" dirty="0">
                <a:solidFill>
                  <a:schemeClr val="bg1"/>
                </a:solidFill>
              </a:rPr>
              <a:t>System programs binary</a:t>
            </a:r>
          </a:p>
        </p:txBody>
      </p:sp>
    </p:spTree>
    <p:extLst>
      <p:ext uri="{BB962C8B-B14F-4D97-AF65-F5344CB8AC3E}">
        <p14:creationId xmlns:p14="http://schemas.microsoft.com/office/powerpoint/2010/main" val="123488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Workflow</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81166"/>
            <a:ext cx="6086475" cy="4086225"/>
          </a:xfrm>
        </p:spPr>
        <p:txBody>
          <a:bodyPr wrap="square" numCol="1" anchor="t" anchorCtr="0" compatLnSpc="1">
            <a:prstTxWarp prst="textNoShape">
              <a:avLst/>
            </a:prstTxWarp>
          </a:bodyPr>
          <a:lstStyle/>
          <a:p>
            <a:r>
              <a:rPr lang="en-US" dirty="0"/>
              <a:t>The root file system shall be prepared.</a:t>
            </a:r>
          </a:p>
          <a:p>
            <a:r>
              <a:rPr lang="en-US" dirty="0"/>
              <a:t>It typically requires</a:t>
            </a:r>
            <a:endParaRPr lang="en-US" altLang="en-US" dirty="0">
              <a:ea typeface="ＭＳ Ｐゴシック" panose="020B0600070205080204" pitchFamily="34" charset="-128"/>
            </a:endParaRPr>
          </a:p>
          <a:p>
            <a:pPr lvl="1"/>
            <a:r>
              <a:rPr lang="en-US" dirty="0"/>
              <a:t>To create a file and mount it as a volume on the development host</a:t>
            </a:r>
          </a:p>
          <a:p>
            <a:pPr lvl="1"/>
            <a:r>
              <a:rPr lang="en-US" dirty="0"/>
              <a:t>To format it using any of the file systems Linux supports (e.g., </a:t>
            </a:r>
            <a:r>
              <a:rPr lang="en-US" dirty="0" err="1"/>
              <a:t>ext3</a:t>
            </a:r>
            <a:r>
              <a:rPr lang="en-US" dirty="0"/>
              <a:t>)</a:t>
            </a:r>
          </a:p>
          <a:p>
            <a:pPr lvl="1"/>
            <a:r>
              <a:rPr lang="en-US" dirty="0"/>
              <a:t>To create the required directory tree</a:t>
            </a:r>
          </a:p>
          <a:p>
            <a:pPr lvl="1"/>
            <a:r>
              <a:rPr lang="en-US" dirty="0"/>
              <a:t>To populate it with the needed configuration files</a:t>
            </a:r>
          </a:p>
          <a:p>
            <a:pPr lvl="1"/>
            <a:r>
              <a:rPr lang="en-US" dirty="0"/>
              <a:t>To populate it with the system program binary</a:t>
            </a:r>
          </a:p>
          <a:p>
            <a:r>
              <a:rPr lang="en-US" dirty="0"/>
              <a:t>The root file system shall be copied into the embedded system persistent storage.</a:t>
            </a:r>
            <a:endParaRPr lang="en-US" altLang="en-US" dirty="0">
              <a:ea typeface="ＭＳ Ｐゴシック" panose="020B0600070205080204" pitchFamily="34" charset="-128"/>
            </a:endParaRPr>
          </a:p>
          <a:p>
            <a:pPr lvl="1"/>
            <a:r>
              <a:rPr lang="is-IS" dirty="0"/>
              <a:t>Partition on a MicroSD device</a:t>
            </a:r>
          </a:p>
          <a:p>
            <a:pPr lvl="1"/>
            <a:r>
              <a:rPr lang="is-IS" dirty="0"/>
              <a:t>Bootflash device on the embedded system board</a:t>
            </a:r>
            <a:endParaRPr lang="en-US" dirty="0"/>
          </a:p>
          <a:p>
            <a:pPr lvl="1"/>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C9E1DD9F-D365-4782-A8C5-39B1ED5FEAC7}"/>
              </a:ext>
            </a:extLst>
          </p:cNvPr>
          <p:cNvSpPr txBox="1">
            <a:spLocks noChangeArrowheads="1"/>
          </p:cNvSpPr>
          <p:nvPr/>
        </p:nvSpPr>
        <p:spPr bwMode="auto">
          <a:xfrm>
            <a:off x="6578600" y="1590609"/>
            <a:ext cx="5307013" cy="4324261"/>
          </a:xfrm>
          <a:prstGeom prst="rect">
            <a:avLst/>
          </a:prstGeom>
          <a:solidFill>
            <a:srgbClr val="FFFFCC"/>
          </a:solidFill>
          <a:ln w="9525">
            <a:solidFill>
              <a:schemeClr val="tx1"/>
            </a:solidFill>
            <a:miter lim="800000"/>
            <a:headEnd/>
            <a:tailEnd/>
          </a:ln>
        </p:spPr>
        <p:txBody>
          <a:bodyPr wrap="square">
            <a:spAutoFit/>
          </a:bodyPr>
          <a:lstStyle>
            <a:lvl1pPr eaLnBrk="0" hangingPunct="0">
              <a:defRPr sz="2400">
                <a:solidFill>
                  <a:schemeClr val="tx1"/>
                </a:solidFill>
                <a:latin typeface="Tahoma" charset="0"/>
                <a:ea typeface="ＭＳ Ｐゴシック" charset="-128"/>
              </a:defRPr>
            </a:lvl1pPr>
            <a:lvl2pPr marL="37931725" indent="-37474525" eaLnBrk="0" hangingPunct="0">
              <a:defRPr sz="2400">
                <a:solidFill>
                  <a:schemeClr val="tx1"/>
                </a:solidFill>
                <a:latin typeface="Tahoma" charset="0"/>
                <a:ea typeface="ＭＳ Ｐゴシック" charset="-128"/>
              </a:defRPr>
            </a:lvl2pPr>
            <a:lvl3pPr eaLnBrk="0" hangingPunct="0">
              <a:defRPr sz="2400">
                <a:solidFill>
                  <a:schemeClr val="tx1"/>
                </a:solidFill>
                <a:latin typeface="Tahoma" charset="0"/>
                <a:ea typeface="ＭＳ Ｐゴシック" charset="-128"/>
              </a:defRPr>
            </a:lvl3pPr>
            <a:lvl4pPr eaLnBrk="0" hangingPunct="0">
              <a:defRPr sz="2400">
                <a:solidFill>
                  <a:schemeClr val="tx1"/>
                </a:solidFill>
                <a:latin typeface="Tahoma" charset="0"/>
                <a:ea typeface="ＭＳ Ｐゴシック" charset="-128"/>
              </a:defRPr>
            </a:lvl4pPr>
            <a:lvl5pPr eaLnBrk="0" hangingPunct="0">
              <a:defRPr sz="2400">
                <a:solidFill>
                  <a:schemeClr val="tx1"/>
                </a:solidFill>
                <a:latin typeface="Tahoma" charset="0"/>
                <a:ea typeface="ＭＳ Ｐゴシック" charset="-128"/>
              </a:defRPr>
            </a:lvl5pPr>
            <a:lvl6pPr marL="457200" eaLnBrk="0" fontAlgn="base" hangingPunct="0">
              <a:spcBef>
                <a:spcPct val="0"/>
              </a:spcBef>
              <a:spcAft>
                <a:spcPct val="0"/>
              </a:spcAft>
              <a:defRPr sz="2400">
                <a:solidFill>
                  <a:schemeClr val="tx1"/>
                </a:solidFill>
                <a:latin typeface="Tahoma" charset="0"/>
                <a:ea typeface="ＭＳ Ｐゴシック" charset="-128"/>
              </a:defRPr>
            </a:lvl6pPr>
            <a:lvl7pPr marL="914400" eaLnBrk="0" fontAlgn="base" hangingPunct="0">
              <a:spcBef>
                <a:spcPct val="0"/>
              </a:spcBef>
              <a:spcAft>
                <a:spcPct val="0"/>
              </a:spcAft>
              <a:defRPr sz="2400">
                <a:solidFill>
                  <a:schemeClr val="tx1"/>
                </a:solidFill>
                <a:latin typeface="Tahoma" charset="0"/>
                <a:ea typeface="ＭＳ Ｐゴシック" charset="-128"/>
              </a:defRPr>
            </a:lvl7pPr>
            <a:lvl8pPr marL="1371600" eaLnBrk="0" fontAlgn="base" hangingPunct="0">
              <a:spcBef>
                <a:spcPct val="0"/>
              </a:spcBef>
              <a:spcAft>
                <a:spcPct val="0"/>
              </a:spcAft>
              <a:defRPr sz="2400">
                <a:solidFill>
                  <a:schemeClr val="tx1"/>
                </a:solidFill>
                <a:latin typeface="Tahoma" charset="0"/>
                <a:ea typeface="ＭＳ Ｐゴシック" charset="-128"/>
              </a:defRPr>
            </a:lvl8pPr>
            <a:lvl9pPr marL="1828800" eaLnBrk="0" fontAlgn="base" hangingPunct="0">
              <a:spcBef>
                <a:spcPct val="0"/>
              </a:spcBef>
              <a:spcAft>
                <a:spcPct val="0"/>
              </a:spcAft>
              <a:defRPr sz="2400">
                <a:solidFill>
                  <a:schemeClr val="tx1"/>
                </a:solidFill>
                <a:latin typeface="Tahoma" charset="0"/>
                <a:ea typeface="ＭＳ Ｐゴシック" charset="-128"/>
              </a:defRPr>
            </a:lvl9pPr>
          </a:lstStyle>
          <a:p>
            <a:pPr algn="l" eaLnBrk="1" hangingPunct="1"/>
            <a:r>
              <a:rPr lang="en-US" altLang="en-US" sz="1100" b="1" dirty="0">
                <a:latin typeface="Courier New" charset="0"/>
              </a:rPr>
              <a:t>/</a:t>
            </a:r>
            <a:r>
              <a:rPr lang="en-US" altLang="en-US" sz="1100" dirty="0">
                <a:latin typeface="Courier New" charset="0"/>
              </a:rPr>
              <a:t>				# Disk root</a:t>
            </a:r>
          </a:p>
          <a:p>
            <a:pPr algn="l" eaLnBrk="1" hangingPunct="1"/>
            <a:r>
              <a:rPr lang="en-US" altLang="en-US" sz="1100" dirty="0">
                <a:latin typeface="Courier New" charset="0"/>
              </a:rPr>
              <a:t>  </a:t>
            </a:r>
            <a:r>
              <a:rPr lang="en-US" altLang="en-US" sz="1100" b="1" dirty="0">
                <a:latin typeface="Courier New" charset="0"/>
              </a:rPr>
              <a:t>/bin	</a:t>
            </a:r>
            <a:r>
              <a:rPr lang="en-US" altLang="en-US" sz="1100" dirty="0">
                <a:latin typeface="Courier New" charset="0"/>
              </a:rPr>
              <a:t>	# Repository for binary files</a:t>
            </a:r>
          </a:p>
          <a:p>
            <a:pPr algn="l" eaLnBrk="1" hangingPunct="1"/>
            <a:r>
              <a:rPr lang="en-US" altLang="en-US" sz="1100" dirty="0">
                <a:latin typeface="Courier New" charset="0"/>
              </a:rPr>
              <a:t>  </a:t>
            </a:r>
            <a:r>
              <a:rPr lang="en-US" altLang="en-US" sz="1100" b="1" dirty="0">
                <a:latin typeface="Courier New" charset="0"/>
              </a:rPr>
              <a:t>/lib</a:t>
            </a:r>
            <a:r>
              <a:rPr lang="en-US" altLang="en-US" sz="1100" dirty="0">
                <a:latin typeface="Courier New" charset="0"/>
              </a:rPr>
              <a:t>		# Repository for library files</a:t>
            </a:r>
          </a:p>
          <a:p>
            <a:pPr algn="l" eaLnBrk="1" hangingPunct="1"/>
            <a:r>
              <a:rPr lang="en-US" altLang="en-US" sz="1100" dirty="0">
                <a:latin typeface="Courier New" charset="0"/>
              </a:rPr>
              <a:t>  </a:t>
            </a:r>
            <a:r>
              <a:rPr lang="en-US" altLang="en-US" sz="1100" b="1" dirty="0">
                <a:latin typeface="Courier New" charset="0"/>
              </a:rPr>
              <a:t>/dev</a:t>
            </a:r>
            <a:r>
              <a:rPr lang="en-US" altLang="en-US" sz="1100" dirty="0">
                <a:latin typeface="Courier New" charset="0"/>
              </a:rPr>
              <a:t>		# Repository for device files</a:t>
            </a:r>
          </a:p>
          <a:p>
            <a:pPr algn="l" eaLnBrk="1" hangingPunct="1"/>
            <a:r>
              <a:rPr lang="en-US" altLang="en-US" sz="1100" b="1" dirty="0">
                <a:latin typeface="Courier New" charset="0"/>
              </a:rPr>
              <a:t>    console c 5 1</a:t>
            </a:r>
            <a:r>
              <a:rPr lang="en-US" altLang="en-US" sz="1100" dirty="0">
                <a:latin typeface="Courier New" charset="0"/>
              </a:rPr>
              <a:t>	# Console device file</a:t>
            </a:r>
          </a:p>
          <a:p>
            <a:pPr algn="l" eaLnBrk="1" hangingPunct="1"/>
            <a:r>
              <a:rPr lang="en-US" altLang="en-US" sz="1100" b="1" dirty="0">
                <a:latin typeface="Courier New" charset="0"/>
              </a:rPr>
              <a:t>    null c 1 3</a:t>
            </a:r>
            <a:r>
              <a:rPr lang="en-US" altLang="en-US" sz="1100" dirty="0">
                <a:latin typeface="Courier New" charset="0"/>
              </a:rPr>
              <a:t>	# Null device file</a:t>
            </a:r>
          </a:p>
          <a:p>
            <a:pPr algn="l" eaLnBrk="1" hangingPunct="1"/>
            <a:r>
              <a:rPr lang="it-IT" altLang="en-US" sz="1100" b="1" dirty="0">
                <a:latin typeface="Courier New" charset="0"/>
              </a:rPr>
              <a:t>    zero c 1 5</a:t>
            </a:r>
            <a:r>
              <a:rPr lang="it-IT" altLang="en-US" sz="1100" dirty="0">
                <a:latin typeface="Courier New" charset="0"/>
              </a:rPr>
              <a:t> 	# </a:t>
            </a:r>
            <a:r>
              <a:rPr lang="it-IT" altLang="en-US" sz="1100" dirty="0" err="1">
                <a:latin typeface="Courier New" charset="0"/>
              </a:rPr>
              <a:t>All</a:t>
            </a:r>
            <a:r>
              <a:rPr lang="it-IT" altLang="en-US" sz="1100" dirty="0">
                <a:latin typeface="Courier New" charset="0"/>
              </a:rPr>
              <a:t>-zero </a:t>
            </a:r>
            <a:r>
              <a:rPr lang="it-IT" altLang="en-US" sz="1100" dirty="0" err="1">
                <a:latin typeface="Courier New" charset="0"/>
              </a:rPr>
              <a:t>device</a:t>
            </a:r>
            <a:r>
              <a:rPr lang="it-IT" altLang="en-US" sz="1100" dirty="0">
                <a:latin typeface="Courier New" charset="0"/>
              </a:rPr>
              <a:t> file</a:t>
            </a:r>
          </a:p>
          <a:p>
            <a:pPr algn="l" eaLnBrk="1" hangingPunct="1"/>
            <a:r>
              <a:rPr lang="it-IT" altLang="en-US" sz="1100" b="1" dirty="0">
                <a:latin typeface="Courier New" charset="0"/>
              </a:rPr>
              <a:t>    </a:t>
            </a:r>
            <a:r>
              <a:rPr lang="it-IT" altLang="en-US" sz="1100" b="1" dirty="0" err="1">
                <a:latin typeface="Courier New" charset="0"/>
              </a:rPr>
              <a:t>tty</a:t>
            </a:r>
            <a:r>
              <a:rPr lang="it-IT" altLang="en-US" sz="1100" b="1" dirty="0">
                <a:latin typeface="Courier New" charset="0"/>
              </a:rPr>
              <a:t> c 5 0 </a:t>
            </a:r>
            <a:r>
              <a:rPr lang="it-IT" altLang="en-US" sz="1100" dirty="0">
                <a:latin typeface="Courier New" charset="0"/>
              </a:rPr>
              <a:t>	# Serial console </a:t>
            </a:r>
            <a:r>
              <a:rPr lang="it-IT" altLang="en-US" sz="1100" dirty="0" err="1">
                <a:latin typeface="Courier New" charset="0"/>
              </a:rPr>
              <a:t>device</a:t>
            </a:r>
            <a:r>
              <a:rPr lang="it-IT" altLang="en-US" sz="1100" dirty="0">
                <a:latin typeface="Courier New" charset="0"/>
              </a:rPr>
              <a:t> file</a:t>
            </a:r>
          </a:p>
          <a:p>
            <a:pPr algn="l" eaLnBrk="1" hangingPunct="1"/>
            <a:r>
              <a:rPr lang="it-IT" altLang="en-US" sz="1100" b="1" dirty="0">
                <a:latin typeface="Courier New" charset="0"/>
              </a:rPr>
              <a:t>    tty0 c 4 0</a:t>
            </a:r>
            <a:r>
              <a:rPr lang="it-IT" altLang="en-US" sz="1100" dirty="0">
                <a:latin typeface="Courier New" charset="0"/>
              </a:rPr>
              <a:t> 	# Serial terminal </a:t>
            </a:r>
            <a:r>
              <a:rPr lang="it-IT" altLang="en-US" sz="1100" dirty="0" err="1">
                <a:latin typeface="Courier New" charset="0"/>
              </a:rPr>
              <a:t>device</a:t>
            </a:r>
            <a:r>
              <a:rPr lang="it-IT" altLang="en-US" sz="1100" dirty="0">
                <a:latin typeface="Courier New" charset="0"/>
              </a:rPr>
              <a:t> file</a:t>
            </a:r>
          </a:p>
          <a:p>
            <a:pPr algn="l" eaLnBrk="1" hangingPunct="1"/>
            <a:r>
              <a:rPr lang="it-IT" altLang="en-US" sz="1100" b="1" dirty="0">
                <a:latin typeface="Courier New" charset="0"/>
              </a:rPr>
              <a:t>    tty1 c 4 1</a:t>
            </a:r>
            <a:r>
              <a:rPr lang="it-IT" altLang="en-US" sz="1100" dirty="0">
                <a:latin typeface="Courier New" charset="0"/>
              </a:rPr>
              <a:t> 	#</a:t>
            </a:r>
          </a:p>
          <a:p>
            <a:pPr algn="l" eaLnBrk="1" hangingPunct="1"/>
            <a:r>
              <a:rPr lang="it-IT" altLang="en-US" sz="1100" b="1" dirty="0">
                <a:latin typeface="Courier New" charset="0"/>
              </a:rPr>
              <a:t>    tty2 c 4 2</a:t>
            </a:r>
            <a:r>
              <a:rPr lang="it-IT" altLang="en-US" sz="1100" dirty="0">
                <a:latin typeface="Courier New" charset="0"/>
              </a:rPr>
              <a:t> 	#</a:t>
            </a:r>
          </a:p>
          <a:p>
            <a:pPr algn="l" eaLnBrk="1" hangingPunct="1"/>
            <a:r>
              <a:rPr lang="it-IT" altLang="en-US" sz="1100" b="1" dirty="0">
                <a:latin typeface="Courier New" charset="0"/>
              </a:rPr>
              <a:t>    tty3 c 4 3</a:t>
            </a:r>
            <a:r>
              <a:rPr lang="it-IT" altLang="en-US" sz="1100" dirty="0">
                <a:latin typeface="Courier New" charset="0"/>
              </a:rPr>
              <a:t> 	#</a:t>
            </a:r>
          </a:p>
          <a:p>
            <a:pPr algn="l" eaLnBrk="1" hangingPunct="1"/>
            <a:r>
              <a:rPr lang="it-IT" altLang="en-US" sz="1100" b="1" dirty="0">
                <a:latin typeface="Courier New" charset="0"/>
              </a:rPr>
              <a:t>    tty4 c 4 4</a:t>
            </a:r>
            <a:r>
              <a:rPr lang="it-IT" altLang="en-US" sz="1100" dirty="0">
                <a:latin typeface="Courier New" charset="0"/>
              </a:rPr>
              <a:t> 	#</a:t>
            </a:r>
          </a:p>
          <a:p>
            <a:pPr algn="l" eaLnBrk="1" hangingPunct="1"/>
            <a:r>
              <a:rPr lang="it-IT" altLang="en-US" sz="1100" b="1" dirty="0">
                <a:latin typeface="Courier New" charset="0"/>
              </a:rPr>
              <a:t>    tty5 c 4 5</a:t>
            </a:r>
            <a:r>
              <a:rPr lang="it-IT" altLang="en-US" sz="1100" dirty="0">
                <a:latin typeface="Courier New" charset="0"/>
              </a:rPr>
              <a:t> 	#</a:t>
            </a:r>
            <a:endParaRPr lang="en-US" altLang="en-US" sz="1100" dirty="0">
              <a:latin typeface="Courier New" charset="0"/>
            </a:endParaRPr>
          </a:p>
          <a:p>
            <a:pPr algn="l" eaLnBrk="1" hangingPunct="1"/>
            <a:r>
              <a:rPr lang="en-US" altLang="en-US" sz="1100" dirty="0">
                <a:latin typeface="Courier New" charset="0"/>
              </a:rPr>
              <a:t>  </a:t>
            </a:r>
            <a:r>
              <a:rPr lang="en-US" altLang="en-US" sz="1100" b="1" dirty="0">
                <a:latin typeface="Courier New" charset="0"/>
              </a:rPr>
              <a:t>/</a:t>
            </a:r>
            <a:r>
              <a:rPr lang="en-US" altLang="en-US" sz="1100" b="1" dirty="0" err="1">
                <a:latin typeface="Courier New" charset="0"/>
              </a:rPr>
              <a:t>etc</a:t>
            </a:r>
            <a:r>
              <a:rPr lang="en-US" altLang="en-US" sz="1100" dirty="0">
                <a:latin typeface="Courier New" charset="0"/>
              </a:rPr>
              <a:t>		# Repository for </a:t>
            </a:r>
            <a:r>
              <a:rPr lang="en-US" altLang="en-US" sz="1100" dirty="0" err="1">
                <a:latin typeface="Courier New" charset="0"/>
              </a:rPr>
              <a:t>config</a:t>
            </a:r>
            <a:r>
              <a:rPr lang="en-US" altLang="en-US" sz="1100" dirty="0">
                <a:latin typeface="Courier New" charset="0"/>
              </a:rPr>
              <a:t> files</a:t>
            </a:r>
          </a:p>
          <a:p>
            <a:pPr algn="l" eaLnBrk="1" hangingPunct="1"/>
            <a:r>
              <a:rPr lang="en-US" altLang="en-US" sz="1100" b="1" dirty="0">
                <a:latin typeface="Courier New" charset="0"/>
              </a:rPr>
              <a:t>    </a:t>
            </a:r>
            <a:r>
              <a:rPr lang="en-US" altLang="en-US" sz="1100" b="1" dirty="0" err="1">
                <a:latin typeface="Courier New" charset="0"/>
              </a:rPr>
              <a:t>inittab</a:t>
            </a:r>
            <a:r>
              <a:rPr lang="en-US" altLang="en-US" sz="1100" dirty="0">
                <a:latin typeface="Courier New" charset="0"/>
              </a:rPr>
              <a:t>	# The </a:t>
            </a:r>
            <a:r>
              <a:rPr lang="en-US" altLang="en-US" sz="1100" dirty="0" err="1">
                <a:latin typeface="Courier New" charset="0"/>
              </a:rPr>
              <a:t>inittab</a:t>
            </a:r>
            <a:endParaRPr lang="en-US" altLang="en-US" sz="1100" dirty="0">
              <a:latin typeface="Courier New" charset="0"/>
            </a:endParaRPr>
          </a:p>
          <a:p>
            <a:pPr algn="l" eaLnBrk="1" hangingPunct="1"/>
            <a:r>
              <a:rPr lang="en-US" altLang="en-US" sz="1100" b="1" dirty="0">
                <a:latin typeface="Courier New" charset="0"/>
              </a:rPr>
              <a:t>    /</a:t>
            </a:r>
            <a:r>
              <a:rPr lang="en-US" altLang="en-US" sz="1100" b="1" dirty="0" err="1">
                <a:latin typeface="Courier New" charset="0"/>
              </a:rPr>
              <a:t>init.d</a:t>
            </a:r>
            <a:r>
              <a:rPr lang="en-US" altLang="en-US" sz="1100" dirty="0">
                <a:latin typeface="Courier New" charset="0"/>
              </a:rPr>
              <a:t>	# Repository for </a:t>
            </a:r>
            <a:r>
              <a:rPr lang="en-US" altLang="en-US" sz="1100" dirty="0" err="1">
                <a:latin typeface="Courier New" charset="0"/>
              </a:rPr>
              <a:t>init</a:t>
            </a:r>
            <a:r>
              <a:rPr lang="en-US" altLang="en-US" sz="1100" dirty="0">
                <a:latin typeface="Courier New" charset="0"/>
              </a:rPr>
              <a:t> </a:t>
            </a:r>
            <a:r>
              <a:rPr lang="en-US" altLang="en-US" sz="1100" dirty="0" err="1">
                <a:latin typeface="Courier New" charset="0"/>
              </a:rPr>
              <a:t>config</a:t>
            </a:r>
            <a:r>
              <a:rPr lang="en-US" altLang="en-US" sz="1100" dirty="0">
                <a:latin typeface="Courier New" charset="0"/>
              </a:rPr>
              <a:t> files</a:t>
            </a:r>
          </a:p>
          <a:p>
            <a:pPr algn="l" eaLnBrk="1" hangingPunct="1"/>
            <a:r>
              <a:rPr lang="en-US" altLang="en-US" sz="1100" b="1" dirty="0">
                <a:latin typeface="Courier New" charset="0"/>
              </a:rPr>
              <a:t>      </a:t>
            </a:r>
            <a:r>
              <a:rPr lang="en-US" altLang="en-US" sz="1100" b="1" dirty="0" err="1">
                <a:latin typeface="Courier New" charset="0"/>
              </a:rPr>
              <a:t>rcS</a:t>
            </a:r>
            <a:r>
              <a:rPr lang="en-US" altLang="en-US" sz="1100" dirty="0">
                <a:latin typeface="Courier New" charset="0"/>
              </a:rPr>
              <a:t>		# The script run at </a:t>
            </a:r>
            <a:r>
              <a:rPr lang="en-US" altLang="en-US" sz="1100" dirty="0" err="1">
                <a:latin typeface="Courier New" charset="0"/>
              </a:rPr>
              <a:t>sysinit</a:t>
            </a:r>
            <a:endParaRPr lang="en-US" altLang="en-US" sz="1100" dirty="0">
              <a:latin typeface="Courier New" charset="0"/>
            </a:endParaRPr>
          </a:p>
          <a:p>
            <a:pPr algn="l" eaLnBrk="1" hangingPunct="1"/>
            <a:r>
              <a:rPr lang="en-US" altLang="en-US" sz="1100" dirty="0">
                <a:latin typeface="Courier New" charset="0"/>
              </a:rPr>
              <a:t>  </a:t>
            </a:r>
            <a:r>
              <a:rPr lang="en-US" altLang="en-US" sz="1100" b="1" dirty="0">
                <a:latin typeface="Courier New" charset="0"/>
              </a:rPr>
              <a:t>/proc</a:t>
            </a:r>
            <a:r>
              <a:rPr lang="en-US" altLang="en-US" sz="1100" dirty="0">
                <a:latin typeface="Courier New" charset="0"/>
              </a:rPr>
              <a:t>		# The /proc file system</a:t>
            </a:r>
          </a:p>
          <a:p>
            <a:pPr algn="l" eaLnBrk="1" hangingPunct="1"/>
            <a:r>
              <a:rPr lang="en-US" altLang="en-US" sz="1100" dirty="0">
                <a:latin typeface="Courier New" charset="0"/>
              </a:rPr>
              <a:t>  </a:t>
            </a:r>
            <a:r>
              <a:rPr lang="en-US" altLang="en-US" sz="1100" b="1" dirty="0">
                <a:latin typeface="Courier New" charset="0"/>
              </a:rPr>
              <a:t>/</a:t>
            </a:r>
            <a:r>
              <a:rPr lang="en-US" altLang="en-US" sz="1100" b="1" dirty="0" err="1">
                <a:latin typeface="Courier New" charset="0"/>
              </a:rPr>
              <a:t>sbin</a:t>
            </a:r>
            <a:r>
              <a:rPr lang="en-US" altLang="en-US" sz="1100" dirty="0">
                <a:latin typeface="Courier New" charset="0"/>
              </a:rPr>
              <a:t>		# Repository for accessory binary files</a:t>
            </a:r>
          </a:p>
          <a:p>
            <a:pPr algn="l" eaLnBrk="1" hangingPunct="1"/>
            <a:r>
              <a:rPr lang="en-US" altLang="en-US" sz="1100" dirty="0">
                <a:latin typeface="Courier New" charset="0"/>
              </a:rPr>
              <a:t>  </a:t>
            </a:r>
            <a:r>
              <a:rPr lang="en-US" altLang="en-US" sz="1100" b="1" dirty="0">
                <a:latin typeface="Courier New" charset="0"/>
              </a:rPr>
              <a:t>/</a:t>
            </a:r>
            <a:r>
              <a:rPr lang="en-US" altLang="en-US" sz="1100" b="1" dirty="0" err="1">
                <a:latin typeface="Courier New" charset="0"/>
              </a:rPr>
              <a:t>tmp</a:t>
            </a:r>
            <a:r>
              <a:rPr lang="en-US" altLang="en-US" sz="1100" dirty="0">
                <a:latin typeface="Courier New" charset="0"/>
              </a:rPr>
              <a:t>		# Repository for temporary files</a:t>
            </a:r>
          </a:p>
          <a:p>
            <a:pPr algn="l" eaLnBrk="1" hangingPunct="1"/>
            <a:r>
              <a:rPr lang="en-US" altLang="en-US" sz="1100" dirty="0">
                <a:latin typeface="Courier New" charset="0"/>
              </a:rPr>
              <a:t>  </a:t>
            </a:r>
            <a:r>
              <a:rPr lang="en-US" altLang="en-US" sz="1100" b="1" dirty="0">
                <a:latin typeface="Courier New" charset="0"/>
              </a:rPr>
              <a:t>/</a:t>
            </a:r>
            <a:r>
              <a:rPr lang="en-US" altLang="en-US" sz="1100" b="1" dirty="0" err="1">
                <a:latin typeface="Courier New" charset="0"/>
              </a:rPr>
              <a:t>var</a:t>
            </a:r>
            <a:r>
              <a:rPr lang="en-US" altLang="en-US" sz="1100" dirty="0">
                <a:latin typeface="Courier New" charset="0"/>
              </a:rPr>
              <a:t>		# Repository for optional </a:t>
            </a:r>
            <a:r>
              <a:rPr lang="en-US" altLang="en-US" sz="1100" dirty="0" err="1">
                <a:latin typeface="Courier New" charset="0"/>
              </a:rPr>
              <a:t>config</a:t>
            </a:r>
            <a:r>
              <a:rPr lang="en-US" altLang="en-US" sz="1100" dirty="0">
                <a:latin typeface="Courier New" charset="0"/>
              </a:rPr>
              <a:t> files</a:t>
            </a:r>
          </a:p>
          <a:p>
            <a:pPr algn="l" eaLnBrk="1" hangingPunct="1"/>
            <a:r>
              <a:rPr lang="en-US" altLang="en-US" sz="1100" dirty="0">
                <a:latin typeface="Courier New" charset="0"/>
              </a:rPr>
              <a:t>  </a:t>
            </a:r>
            <a:r>
              <a:rPr lang="en-US" altLang="en-US" sz="1100" b="1" dirty="0">
                <a:latin typeface="Courier New" charset="0"/>
              </a:rPr>
              <a:t>/</a:t>
            </a:r>
            <a:r>
              <a:rPr lang="en-US" altLang="en-US" sz="1100" b="1" dirty="0" err="1">
                <a:latin typeface="Courier New" charset="0"/>
              </a:rPr>
              <a:t>usr</a:t>
            </a:r>
            <a:r>
              <a:rPr lang="en-US" altLang="en-US" sz="1100" dirty="0">
                <a:latin typeface="Courier New" charset="0"/>
              </a:rPr>
              <a:t>		# Repository for user files</a:t>
            </a:r>
          </a:p>
          <a:p>
            <a:pPr algn="l" eaLnBrk="1" hangingPunct="1"/>
            <a:r>
              <a:rPr lang="en-US" altLang="en-US" sz="1100" dirty="0">
                <a:latin typeface="Courier New" charset="0"/>
              </a:rPr>
              <a:t>  </a:t>
            </a:r>
            <a:r>
              <a:rPr lang="en-US" altLang="en-US" sz="1100" b="1" dirty="0">
                <a:latin typeface="Courier New" charset="0"/>
              </a:rPr>
              <a:t>/sys</a:t>
            </a:r>
            <a:r>
              <a:rPr lang="en-US" altLang="en-US" sz="1100" dirty="0">
                <a:latin typeface="Courier New" charset="0"/>
              </a:rPr>
              <a:t>		# Repository for system service files</a:t>
            </a:r>
          </a:p>
          <a:p>
            <a:pPr algn="l" eaLnBrk="1" hangingPunct="1"/>
            <a:r>
              <a:rPr lang="en-US" altLang="en-US" sz="1100" dirty="0">
                <a:latin typeface="Courier New" charset="0"/>
              </a:rPr>
              <a:t>  </a:t>
            </a:r>
            <a:r>
              <a:rPr lang="en-US" altLang="en-US" sz="1100" b="1" dirty="0">
                <a:latin typeface="Courier New" charset="0"/>
              </a:rPr>
              <a:t>/media</a:t>
            </a:r>
            <a:r>
              <a:rPr lang="en-US" altLang="en-US" sz="1100" dirty="0">
                <a:latin typeface="Courier New" charset="0"/>
              </a:rPr>
              <a:t>		# Mount point for removable storage</a:t>
            </a:r>
          </a:p>
        </p:txBody>
      </p:sp>
    </p:spTree>
    <p:extLst>
      <p:ext uri="{BB962C8B-B14F-4D97-AF65-F5344CB8AC3E}">
        <p14:creationId xmlns:p14="http://schemas.microsoft.com/office/powerpoint/2010/main" val="69970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workflow</a:t>
            </a:r>
          </a:p>
          <a:p>
            <a:r>
              <a:rPr lang="en-US" dirty="0">
                <a:solidFill>
                  <a:srgbClr val="128CAB"/>
                </a:solidFill>
              </a:rPr>
              <a:t>The build systems</a:t>
            </a:r>
          </a:p>
          <a:p>
            <a:r>
              <a:rPr lang="en-US" dirty="0" err="1"/>
              <a:t>Yocto</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13031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Build Systems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Building an embedded Linux system is a complex operation.</a:t>
            </a:r>
            <a:endParaRPr lang="en-US" altLang="en-US" dirty="0">
              <a:ea typeface="ＭＳ Ｐゴシック" panose="020B0600070205080204" pitchFamily="34" charset="-128"/>
            </a:endParaRPr>
          </a:p>
          <a:p>
            <a:pPr lvl="1"/>
            <a:r>
              <a:rPr lang="en-US" dirty="0"/>
              <a:t>Multiple sources shall be configured and compiled.</a:t>
            </a:r>
          </a:p>
          <a:p>
            <a:pPr lvl="1"/>
            <a:r>
              <a:rPr lang="en-US" dirty="0"/>
              <a:t>Root file system shall be updated at each build through a non-trivial task.</a:t>
            </a:r>
          </a:p>
          <a:p>
            <a:pPr lvl="1"/>
            <a:r>
              <a:rPr lang="en-US" dirty="0"/>
              <a:t>In cases of multiple </a:t>
            </a:r>
            <a:r>
              <a:rPr lang="en-US" dirty="0" err="1"/>
              <a:t>hw</a:t>
            </a:r>
            <a:r>
              <a:rPr lang="en-US" dirty="0"/>
              <a:t> and multiple </a:t>
            </a:r>
            <a:r>
              <a:rPr lang="en-US" dirty="0" err="1"/>
              <a:t>hw</a:t>
            </a:r>
            <a:r>
              <a:rPr lang="en-US" dirty="0"/>
              <a:t> configurations, manual iteration is needed.</a:t>
            </a:r>
          </a:p>
          <a:p>
            <a:r>
              <a:rPr lang="en-US" dirty="0"/>
              <a:t>Tools, known as </a:t>
            </a:r>
            <a:r>
              <a:rPr lang="en-US" dirty="0">
                <a:solidFill>
                  <a:srgbClr val="128CAB"/>
                </a:solidFill>
              </a:rPr>
              <a:t>build systems</a:t>
            </a:r>
            <a:r>
              <a:rPr lang="en-US" dirty="0"/>
              <a:t>, are available to automate such operations.</a:t>
            </a:r>
          </a:p>
          <a:p>
            <a:r>
              <a:rPr lang="is-IS" dirty="0"/>
              <a:t>Build systems takes care of:</a:t>
            </a:r>
            <a:endParaRPr lang="en-US" altLang="en-US" dirty="0">
              <a:ea typeface="ＭＳ Ｐゴシック" panose="020B0600070205080204" pitchFamily="34" charset="-128"/>
            </a:endParaRPr>
          </a:p>
          <a:p>
            <a:pPr lvl="1"/>
            <a:r>
              <a:rPr lang="is-IS" dirty="0"/>
              <a:t>Building the cross compiler for the selected embedded system CPU</a:t>
            </a:r>
          </a:p>
          <a:p>
            <a:pPr lvl="1"/>
            <a:r>
              <a:rPr lang="is-IS" dirty="0"/>
              <a:t>Managing bootloader/kernel/system programs configuration</a:t>
            </a:r>
          </a:p>
          <a:p>
            <a:pPr lvl="1"/>
            <a:r>
              <a:rPr lang="is-IS" dirty="0"/>
              <a:t>Managing bootloader/kernel/system program build</a:t>
            </a:r>
          </a:p>
          <a:p>
            <a:pPr lvl="1"/>
            <a:r>
              <a:rPr lang="is-IS" dirty="0"/>
              <a:t>Preparation of the root file system and boot device image preparation</a:t>
            </a:r>
            <a:endParaRPr lang="en-US"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93076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Build Systems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Several solutions are available.</a:t>
            </a:r>
          </a:p>
          <a:p>
            <a:r>
              <a:rPr lang="en-US" dirty="0" err="1"/>
              <a:t>Hw</a:t>
            </a:r>
            <a:r>
              <a:rPr lang="en-US" dirty="0"/>
              <a:t>-vendor custom-built systems</a:t>
            </a:r>
            <a:endParaRPr lang="en-US" altLang="en-US" dirty="0">
              <a:ea typeface="ＭＳ Ｐゴシック" panose="020B0600070205080204" pitchFamily="34" charset="-128"/>
            </a:endParaRPr>
          </a:p>
          <a:p>
            <a:pPr lvl="1"/>
            <a:r>
              <a:rPr lang="en-US" dirty="0" err="1"/>
              <a:t>NXP</a:t>
            </a:r>
            <a:r>
              <a:rPr lang="en-US" dirty="0"/>
              <a:t> Linux Target Image Builder (</a:t>
            </a:r>
            <a:r>
              <a:rPr lang="en-US" dirty="0" err="1"/>
              <a:t>LTIB</a:t>
            </a:r>
            <a:r>
              <a:rPr lang="en-US" dirty="0"/>
              <a:t>)</a:t>
            </a:r>
          </a:p>
          <a:p>
            <a:r>
              <a:rPr lang="en-US" dirty="0"/>
              <a:t>Open-source build systems, among which the most popular are </a:t>
            </a:r>
            <a:r>
              <a:rPr lang="en-US" dirty="0" err="1">
                <a:solidFill>
                  <a:srgbClr val="128CAB"/>
                </a:solidFill>
              </a:rPr>
              <a:t>Yocto</a:t>
            </a:r>
            <a:r>
              <a:rPr lang="en-US" dirty="0"/>
              <a:t> and </a:t>
            </a:r>
            <a:r>
              <a:rPr lang="en-US" dirty="0" err="1">
                <a:solidFill>
                  <a:srgbClr val="128CAB"/>
                </a:solidFill>
              </a:rPr>
              <a:t>Buildroot</a:t>
            </a:r>
            <a:endParaRPr lang="en-US" altLang="en-US" dirty="0">
              <a:ea typeface="ＭＳ Ｐゴシック" panose="020B0600070205080204" pitchFamily="34" charset="-128"/>
            </a:endParaRPr>
          </a:p>
          <a:p>
            <a:pPr lvl="1"/>
            <a:r>
              <a:rPr lang="en-US" dirty="0"/>
              <a:t>Very actively maintained and developed projects </a:t>
            </a:r>
          </a:p>
          <a:p>
            <a:pPr lvl="1"/>
            <a:r>
              <a:rPr lang="en-US" dirty="0"/>
              <a:t>Widely used in the industry</a:t>
            </a:r>
          </a:p>
          <a:p>
            <a:pPr lvl="1"/>
            <a:r>
              <a:rPr lang="en-US" dirty="0"/>
              <a:t>Built from scratch from source toolchain, bootloaders, kernel, and root file system</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25686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err="1"/>
              <a:t>Buildroot</a:t>
            </a:r>
            <a:r>
              <a:rPr lang="en-US" dirty="0"/>
              <a:t> vs </a:t>
            </a:r>
            <a:r>
              <a:rPr lang="en-US" dirty="0" err="1"/>
              <a:t>Yocto</a:t>
            </a:r>
            <a:r>
              <a:rPr lang="en-US" dirty="0"/>
              <a:t>: General Aspects</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626394"/>
            <a:ext cx="5332413" cy="3605212"/>
          </a:xfrm>
        </p:spPr>
        <p:txBody>
          <a:bodyPr wrap="square" numCol="1" anchor="t" anchorCtr="0" compatLnSpc="1">
            <a:prstTxWarp prst="textNoShape">
              <a:avLst/>
            </a:prstTxWarp>
          </a:bodyPr>
          <a:lstStyle/>
          <a:p>
            <a:r>
              <a:rPr lang="en-US" dirty="0" err="1"/>
              <a:t>Buildroot</a:t>
            </a:r>
            <a:endParaRPr lang="en-US" altLang="en-US" dirty="0">
              <a:ea typeface="ＭＳ Ｐゴシック" panose="020B0600070205080204" pitchFamily="34" charset="-128"/>
            </a:endParaRPr>
          </a:p>
          <a:p>
            <a:pPr lvl="1"/>
            <a:r>
              <a:rPr lang="en-US" dirty="0"/>
              <a:t>Focus on simplicity</a:t>
            </a:r>
          </a:p>
          <a:p>
            <a:pPr lvl="1"/>
            <a:r>
              <a:rPr lang="en-US" dirty="0"/>
              <a:t>Use existing technologies: </a:t>
            </a:r>
            <a:r>
              <a:rPr lang="en-US" dirty="0" err="1"/>
              <a:t>kconfig</a:t>
            </a:r>
            <a:r>
              <a:rPr lang="en-US" dirty="0"/>
              <a:t>, make</a:t>
            </a:r>
          </a:p>
          <a:p>
            <a:pPr lvl="1"/>
            <a:r>
              <a:rPr lang="en-US" dirty="0"/>
              <a:t>Open community</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626394"/>
            <a:ext cx="5330825" cy="3605212"/>
          </a:xfrm>
        </p:spPr>
        <p:txBody>
          <a:bodyPr wrap="square" numCol="1" anchor="t" anchorCtr="0" compatLnSpc="1">
            <a:prstTxWarp prst="textNoShape">
              <a:avLst/>
            </a:prstTxWarp>
          </a:bodyPr>
          <a:lstStyle/>
          <a:p>
            <a:r>
              <a:rPr lang="en-US" dirty="0" err="1"/>
              <a:t>Yocto</a:t>
            </a:r>
            <a:endParaRPr lang="en-US" altLang="en-US" dirty="0">
              <a:ea typeface="ＭＳ Ｐゴシック" panose="020B0600070205080204" pitchFamily="34" charset="-128"/>
            </a:endParaRPr>
          </a:p>
          <a:p>
            <a:pPr lvl="1"/>
            <a:r>
              <a:rPr lang="en-US" dirty="0"/>
              <a:t>Provides core recipes and use layers to get support for more packages and more machines</a:t>
            </a:r>
          </a:p>
          <a:p>
            <a:pPr lvl="1"/>
            <a:r>
              <a:rPr lang="en-US" dirty="0"/>
              <a:t>Custom modifications should stay in a separate layer</a:t>
            </a:r>
          </a:p>
          <a:p>
            <a:pPr lvl="1"/>
            <a:r>
              <a:rPr lang="en-US" dirty="0"/>
              <a:t>Versatile build system: tries to be as flexible as possible and to handle most use cases</a:t>
            </a:r>
          </a:p>
          <a:p>
            <a:pPr lvl="1"/>
            <a:r>
              <a:rPr lang="en-US" dirty="0"/>
              <a:t>Open community but governed by the </a:t>
            </a:r>
            <a:r>
              <a:rPr lang="en-US" dirty="0" err="1"/>
              <a:t>Yocto</a:t>
            </a:r>
            <a:r>
              <a:rPr lang="en-US" dirty="0"/>
              <a:t> Project Advisory Board</a:t>
            </a:r>
            <a:endParaRPr lang="en-US" altLang="en-US" dirty="0">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err="1"/>
              <a:t>Buildroot</a:t>
            </a:r>
            <a:r>
              <a:rPr lang="en-US" dirty="0"/>
              <a:t> vs </a:t>
            </a:r>
            <a:r>
              <a:rPr lang="en-US" dirty="0" err="1"/>
              <a:t>Yocto</a:t>
            </a:r>
            <a:r>
              <a:rPr lang="en-US" dirty="0"/>
              <a:t>: Configuration</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626394"/>
            <a:ext cx="5332413" cy="3605212"/>
          </a:xfrm>
        </p:spPr>
        <p:txBody>
          <a:bodyPr wrap="square" numCol="1" anchor="t" anchorCtr="0" compatLnSpc="1">
            <a:prstTxWarp prst="textNoShape">
              <a:avLst/>
            </a:prstTxWarp>
          </a:bodyPr>
          <a:lstStyle/>
          <a:p>
            <a:r>
              <a:rPr lang="en-US" dirty="0" err="1"/>
              <a:t>Buildroot</a:t>
            </a:r>
            <a:r>
              <a:rPr lang="en-US" dirty="0"/>
              <a:t> reuses </a:t>
            </a:r>
            <a:r>
              <a:rPr lang="en-US" dirty="0" err="1"/>
              <a:t>kconfig</a:t>
            </a:r>
            <a:r>
              <a:rPr lang="en-US" dirty="0"/>
              <a:t> from the Linux kernel</a:t>
            </a:r>
            <a:endParaRPr lang="en-US" altLang="en-US" dirty="0">
              <a:ea typeface="ＭＳ Ｐゴシック" panose="020B0600070205080204" pitchFamily="34" charset="-128"/>
            </a:endParaRPr>
          </a:p>
          <a:p>
            <a:pPr lvl="1"/>
            <a:r>
              <a:rPr lang="en-US" dirty="0"/>
              <a:t>Entire configuration stored in a single </a:t>
            </a:r>
            <a:r>
              <a:rPr lang="en-US" sz="1600" dirty="0">
                <a:latin typeface="Courier New" charset="0"/>
                <a:ea typeface="Courier New" charset="0"/>
                <a:cs typeface="Courier New" charset="0"/>
              </a:rPr>
              <a:t>.config/</a:t>
            </a:r>
            <a:r>
              <a:rPr lang="en-US" sz="1600" dirty="0" err="1">
                <a:latin typeface="Courier New" charset="0"/>
                <a:ea typeface="Courier New" charset="0"/>
                <a:cs typeface="Courier New" charset="0"/>
              </a:rPr>
              <a:t>defconfig</a:t>
            </a:r>
            <a:endParaRPr lang="en-US" dirty="0">
              <a:latin typeface="Courier New" charset="0"/>
              <a:ea typeface="Courier New" charset="0"/>
              <a:cs typeface="Courier New" charset="0"/>
            </a:endParaRPr>
          </a:p>
          <a:p>
            <a:pPr lvl="1"/>
            <a:r>
              <a:rPr lang="en-US" dirty="0"/>
              <a:t>Defines all aspects of the system: architecture, kernel version/config, bootloaders, user-space packages, </a:t>
            </a:r>
            <a:r>
              <a:rPr lang="is-IS" dirty="0"/>
              <a:t>etc.</a:t>
            </a:r>
            <a:endParaRPr lang="en-US" dirty="0"/>
          </a:p>
          <a:p>
            <a:pPr lvl="1"/>
            <a:r>
              <a:rPr lang="en-US" dirty="0"/>
              <a:t>Building the same system for different machines to be handled separately</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626394"/>
            <a:ext cx="5330825" cy="3605212"/>
          </a:xfrm>
        </p:spPr>
        <p:txBody>
          <a:bodyPr wrap="square" numCol="1" anchor="t" anchorCtr="0" compatLnSpc="1">
            <a:prstTxWarp prst="textNoShape">
              <a:avLst/>
            </a:prstTxWarp>
          </a:bodyPr>
          <a:lstStyle/>
          <a:p>
            <a:r>
              <a:rPr lang="en-US" dirty="0"/>
              <a:t>In </a:t>
            </a:r>
            <a:r>
              <a:rPr lang="en-US" dirty="0" err="1"/>
              <a:t>Yocto</a:t>
            </a:r>
            <a:r>
              <a:rPr lang="en-US" dirty="0"/>
              <a:t> the configuration is separated in multiple parts:</a:t>
            </a:r>
            <a:endParaRPr lang="en-US" altLang="en-US" dirty="0">
              <a:ea typeface="ＭＳ Ｐゴシック" panose="020B0600070205080204" pitchFamily="34" charset="-128"/>
            </a:endParaRPr>
          </a:p>
          <a:p>
            <a:pPr lvl="1"/>
            <a:r>
              <a:rPr lang="en-US" dirty="0">
                <a:solidFill>
                  <a:srgbClr val="128CAB"/>
                </a:solidFill>
              </a:rPr>
              <a:t>Distribution</a:t>
            </a:r>
            <a:r>
              <a:rPr lang="en-US" dirty="0"/>
              <a:t> configuration (general configuration, toolchain selection, etc.)</a:t>
            </a:r>
          </a:p>
          <a:p>
            <a:pPr lvl="1"/>
            <a:r>
              <a:rPr lang="en-US" dirty="0">
                <a:solidFill>
                  <a:srgbClr val="128CAB"/>
                </a:solidFill>
              </a:rPr>
              <a:t>Machine </a:t>
            </a:r>
            <a:r>
              <a:rPr lang="en-US" dirty="0"/>
              <a:t>configuration (defines the </a:t>
            </a:r>
            <a:r>
              <a:rPr lang="en-US" dirty="0" err="1"/>
              <a:t>hw</a:t>
            </a:r>
            <a:r>
              <a:rPr lang="en-US" dirty="0"/>
              <a:t> architecture, </a:t>
            </a:r>
            <a:r>
              <a:rPr lang="en-US" dirty="0" err="1"/>
              <a:t>hw</a:t>
            </a:r>
            <a:r>
              <a:rPr lang="en-US" dirty="0"/>
              <a:t> features, </a:t>
            </a:r>
            <a:r>
              <a:rPr lang="en-US" dirty="0" err="1"/>
              <a:t>BSP</a:t>
            </a:r>
            <a:r>
              <a:rPr lang="en-US" dirty="0"/>
              <a:t>)</a:t>
            </a:r>
          </a:p>
          <a:p>
            <a:pPr lvl="1"/>
            <a:r>
              <a:rPr lang="en-US" dirty="0">
                <a:solidFill>
                  <a:srgbClr val="128CAB"/>
                </a:solidFill>
              </a:rPr>
              <a:t>Image</a:t>
            </a:r>
            <a:r>
              <a:rPr lang="en-US" dirty="0"/>
              <a:t> recipe (what system programs should be installed on the target)</a:t>
            </a:r>
          </a:p>
          <a:p>
            <a:pPr lvl="1"/>
            <a:r>
              <a:rPr lang="en-US" dirty="0"/>
              <a:t>Local configuration (e.g., how many threads to use when compiling, whether to remove build artifacts, etc.)</a:t>
            </a:r>
          </a:p>
          <a:p>
            <a:pPr lvl="1"/>
            <a:r>
              <a:rPr lang="en-US" dirty="0"/>
              <a:t>Allows to build the same image for different machines or using different distributions or different images for one machine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70248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err="1"/>
              <a:t>Buildroot</a:t>
            </a:r>
            <a:r>
              <a:rPr lang="en-US" dirty="0"/>
              <a:t> vs </a:t>
            </a:r>
            <a:r>
              <a:rPr lang="en-US" dirty="0" err="1"/>
              <a:t>Yocto</a:t>
            </a:r>
            <a:r>
              <a:rPr lang="en-US" dirty="0"/>
              <a:t>: Purpose</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626394"/>
            <a:ext cx="5332413" cy="3605212"/>
          </a:xfrm>
        </p:spPr>
        <p:txBody>
          <a:bodyPr wrap="square" numCol="1" anchor="t" anchorCtr="0" compatLnSpc="1">
            <a:prstTxWarp prst="textNoShape">
              <a:avLst/>
            </a:prstTxWarp>
          </a:bodyPr>
          <a:lstStyle/>
          <a:p>
            <a:r>
              <a:rPr lang="en-US" dirty="0" err="1"/>
              <a:t>Buildroot</a:t>
            </a:r>
            <a:r>
              <a:rPr lang="en-US" dirty="0"/>
              <a:t> is intended for</a:t>
            </a:r>
            <a:endParaRPr lang="en-US" altLang="en-US" dirty="0">
              <a:ea typeface="ＭＳ Ｐゴシック" panose="020B0600070205080204" pitchFamily="34" charset="-128"/>
            </a:endParaRPr>
          </a:p>
          <a:p>
            <a:pPr lvl="1"/>
            <a:r>
              <a:rPr lang="en-US" dirty="0"/>
              <a:t>Very small root file systems (&lt; 8 MB)</a:t>
            </a:r>
          </a:p>
          <a:p>
            <a:pPr lvl="1"/>
            <a:r>
              <a:rPr lang="en-US" dirty="0"/>
              <a:t>Simple embedded system (with limited number of system programs)</a:t>
            </a:r>
          </a:p>
          <a:p>
            <a:pPr lvl="1"/>
            <a:r>
              <a:rPr lang="en-US" dirty="0"/>
              <a:t>Non-dedicated build engineers (e.g., engineers that are not focused only in building embedded Linux)</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626394"/>
            <a:ext cx="5330825" cy="3605212"/>
          </a:xfrm>
        </p:spPr>
        <p:txBody>
          <a:bodyPr wrap="square" numCol="1" anchor="t" anchorCtr="0" compatLnSpc="1">
            <a:prstTxWarp prst="textNoShape">
              <a:avLst/>
            </a:prstTxWarp>
          </a:bodyPr>
          <a:lstStyle/>
          <a:p>
            <a:r>
              <a:rPr lang="en-US" dirty="0" err="1"/>
              <a:t>Yocto</a:t>
            </a:r>
            <a:r>
              <a:rPr lang="en-US" dirty="0"/>
              <a:t> </a:t>
            </a:r>
            <a:r>
              <a:rPr lang="en-US"/>
              <a:t>is intended </a:t>
            </a:r>
            <a:r>
              <a:rPr lang="en-US" dirty="0"/>
              <a:t>for</a:t>
            </a:r>
            <a:endParaRPr lang="en-US" altLang="en-US" dirty="0">
              <a:ea typeface="ＭＳ Ｐゴシック" panose="020B0600070205080204" pitchFamily="34" charset="-128"/>
            </a:endParaRPr>
          </a:p>
          <a:p>
            <a:pPr lvl="1"/>
            <a:r>
              <a:rPr lang="en-US" dirty="0"/>
              <a:t>Large root file systems</a:t>
            </a:r>
          </a:p>
          <a:p>
            <a:pPr lvl="1"/>
            <a:r>
              <a:rPr lang="en-US" dirty="0"/>
              <a:t>Large embedded systems</a:t>
            </a:r>
          </a:p>
          <a:p>
            <a:pPr lvl="1"/>
            <a:r>
              <a:rPr lang="en-US" dirty="0"/>
              <a:t>Support for multiple </a:t>
            </a:r>
            <a:r>
              <a:rPr lang="en-US" dirty="0" err="1"/>
              <a:t>hw</a:t>
            </a:r>
            <a:r>
              <a:rPr lang="en-US" dirty="0"/>
              <a:t> configurations</a:t>
            </a:r>
          </a:p>
          <a:p>
            <a:pPr lvl="1"/>
            <a:r>
              <a:rPr lang="en-US" dirty="0"/>
              <a:t>Dedicated build engineers</a:t>
            </a:r>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F4D21AF9-2585-49FF-9E0D-60023D3980D0}"/>
              </a:ext>
            </a:extLst>
          </p:cNvPr>
          <p:cNvPicPr>
            <a:picLocks noChangeAspect="1"/>
          </p:cNvPicPr>
          <p:nvPr/>
        </p:nvPicPr>
        <p:blipFill>
          <a:blip r:embed="rId3"/>
          <a:stretch>
            <a:fillRect/>
          </a:stretch>
        </p:blipFill>
        <p:spPr>
          <a:xfrm>
            <a:off x="1934369" y="5003800"/>
            <a:ext cx="1391578" cy="1116200"/>
          </a:xfrm>
          <a:prstGeom prst="rect">
            <a:avLst/>
          </a:prstGeom>
        </p:spPr>
      </p:pic>
      <p:pic>
        <p:nvPicPr>
          <p:cNvPr id="6" name="Picture 5">
            <a:extLst>
              <a:ext uri="{FF2B5EF4-FFF2-40B4-BE49-F238E27FC236}">
                <a16:creationId xmlns:a16="http://schemas.microsoft.com/office/drawing/2014/main" id="{CE477425-1B8A-4302-9FFD-3CB605822A49}"/>
              </a:ext>
            </a:extLst>
          </p:cNvPr>
          <p:cNvPicPr>
            <a:picLocks noChangeAspect="1"/>
          </p:cNvPicPr>
          <p:nvPr/>
        </p:nvPicPr>
        <p:blipFill>
          <a:blip r:embed="rId4"/>
          <a:stretch>
            <a:fillRect/>
          </a:stretch>
        </p:blipFill>
        <p:spPr>
          <a:xfrm>
            <a:off x="7319169" y="5003800"/>
            <a:ext cx="2299539" cy="869415"/>
          </a:xfrm>
          <a:prstGeom prst="rect">
            <a:avLst/>
          </a:prstGeom>
        </p:spPr>
      </p:pic>
    </p:spTree>
    <p:extLst>
      <p:ext uri="{BB962C8B-B14F-4D97-AF65-F5344CB8AC3E}">
        <p14:creationId xmlns:p14="http://schemas.microsoft.com/office/powerpoint/2010/main" val="240393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t>The workflow</a:t>
            </a:r>
          </a:p>
          <a:p>
            <a:r>
              <a:rPr lang="en-US" dirty="0"/>
              <a:t>The build systems</a:t>
            </a:r>
          </a:p>
          <a:p>
            <a:r>
              <a:rPr lang="en-US" dirty="0" err="1">
                <a:solidFill>
                  <a:srgbClr val="128CAB"/>
                </a:solidFill>
              </a:rPr>
              <a:t>Yocto</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9440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a:t>
            </a:r>
            <a:r>
              <a:rPr lang="en-US" dirty="0" err="1"/>
              <a:t>Yocto</a:t>
            </a:r>
            <a:r>
              <a:rPr lang="en-US" dirty="0"/>
              <a:t> Project </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Open-source project hosted by the Linux Foundation</a:t>
            </a:r>
          </a:p>
          <a:p>
            <a:r>
              <a:rPr lang="en-US" dirty="0"/>
              <a:t>Collaboration of multiple projects that make up the “</a:t>
            </a:r>
            <a:r>
              <a:rPr lang="en-US" dirty="0" err="1"/>
              <a:t>Yocto</a:t>
            </a:r>
            <a:r>
              <a:rPr lang="en-US" dirty="0"/>
              <a:t> Project”</a:t>
            </a:r>
            <a:endParaRPr lang="en-US" altLang="en-US" dirty="0">
              <a:ea typeface="ＭＳ Ｐゴシック" panose="020B0600070205080204" pitchFamily="34" charset="-128"/>
            </a:endParaRPr>
          </a:p>
          <a:p>
            <a:pPr lvl="1"/>
            <a:r>
              <a:rPr lang="en-US" dirty="0" err="1">
                <a:solidFill>
                  <a:srgbClr val="128CAB"/>
                </a:solidFill>
              </a:rPr>
              <a:t>Bitbake</a:t>
            </a:r>
            <a:r>
              <a:rPr lang="en-US" dirty="0">
                <a:solidFill>
                  <a:srgbClr val="128CAB"/>
                </a:solidFill>
              </a:rPr>
              <a:t>: </a:t>
            </a:r>
            <a:r>
              <a:rPr lang="en-US" dirty="0"/>
              <a:t>build tool</a:t>
            </a:r>
          </a:p>
          <a:p>
            <a:pPr lvl="1"/>
            <a:r>
              <a:rPr lang="en-US" dirty="0" err="1">
                <a:solidFill>
                  <a:srgbClr val="128CAB"/>
                </a:solidFill>
              </a:rPr>
              <a:t>OpenEmbedded</a:t>
            </a:r>
            <a:r>
              <a:rPr lang="en-US" dirty="0">
                <a:solidFill>
                  <a:srgbClr val="128CAB"/>
                </a:solidFill>
              </a:rPr>
              <a:t> core:</a:t>
            </a:r>
            <a:r>
              <a:rPr lang="en-US" dirty="0"/>
              <a:t> software framework used for creating Linux distributions </a:t>
            </a:r>
          </a:p>
          <a:p>
            <a:pPr lvl="1"/>
            <a:r>
              <a:rPr lang="en-US" dirty="0">
                <a:solidFill>
                  <a:srgbClr val="128CAB"/>
                </a:solidFill>
              </a:rPr>
              <a:t>Poky: </a:t>
            </a:r>
            <a:r>
              <a:rPr lang="en-US" dirty="0"/>
              <a:t>a reference distribution of the </a:t>
            </a:r>
            <a:r>
              <a:rPr lang="en-US" dirty="0" err="1"/>
              <a:t>Yocto</a:t>
            </a:r>
            <a:r>
              <a:rPr lang="en-US" dirty="0"/>
              <a:t> Project, containing the </a:t>
            </a:r>
            <a:r>
              <a:rPr lang="en-US" dirty="0" err="1"/>
              <a:t>OpenEmbedded</a:t>
            </a:r>
            <a:r>
              <a:rPr lang="en-US" dirty="0"/>
              <a:t> Build System (</a:t>
            </a:r>
            <a:r>
              <a:rPr lang="en-US" dirty="0" err="1"/>
              <a:t>BitBake</a:t>
            </a:r>
            <a:r>
              <a:rPr lang="en-US" dirty="0"/>
              <a:t> and </a:t>
            </a:r>
            <a:r>
              <a:rPr lang="en-US" dirty="0" err="1"/>
              <a:t>OpenEmbedded</a:t>
            </a:r>
            <a:r>
              <a:rPr lang="en-US" dirty="0"/>
              <a:t> Core) and a set of metadata to start building custom embedded Linux systems </a:t>
            </a:r>
          </a:p>
          <a:p>
            <a:pPr lvl="1"/>
            <a:r>
              <a:rPr lang="en-US" dirty="0">
                <a:solidFill>
                  <a:srgbClr val="128CAB"/>
                </a:solidFill>
              </a:rPr>
              <a:t>Application Development Toolkit:</a:t>
            </a:r>
            <a:r>
              <a:rPr lang="en-US" dirty="0"/>
              <a:t> provides application developer a way to write </a:t>
            </a:r>
            <a:r>
              <a:rPr lang="en-US" dirty="0" err="1"/>
              <a:t>sw</a:t>
            </a:r>
            <a:r>
              <a:rPr lang="en-US" dirty="0"/>
              <a:t> running on the custom-built embedded Linux system without the need for knowing build systems</a:t>
            </a:r>
          </a:p>
          <a:p>
            <a:r>
              <a:rPr lang="en-US" dirty="0"/>
              <a:t>Support for Arm, PPC, MIPS, and </a:t>
            </a:r>
            <a:r>
              <a:rPr lang="en-US" dirty="0" err="1"/>
              <a:t>x86</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5578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Goal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To illustrate the configuration &amp; build process of an embedded Linux system</a:t>
            </a:r>
          </a:p>
          <a:p>
            <a:r>
              <a:rPr lang="en-IN" altLang="en-US" dirty="0">
                <a:ea typeface="ＭＳ Ｐゴシック" panose="020B0600070205080204" pitchFamily="34" charset="-128"/>
              </a:rPr>
              <a:t>To illustrate the concept of build systems</a:t>
            </a:r>
            <a:endParaRPr lang="en-US"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a:t>
            </a:r>
            <a:r>
              <a:rPr lang="en-US" dirty="0" err="1"/>
              <a:t>Yocto</a:t>
            </a:r>
            <a:r>
              <a:rPr lang="en-US" dirty="0"/>
              <a:t> Build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454775" cy="4086225"/>
          </a:xfrm>
        </p:spPr>
        <p:txBody>
          <a:bodyPr wrap="square" numCol="1" anchor="t" anchorCtr="0" compatLnSpc="1">
            <a:prstTxWarp prst="textNoShape">
              <a:avLst/>
            </a:prstTxWarp>
          </a:bodyPr>
          <a:lstStyle/>
          <a:p>
            <a:r>
              <a:rPr lang="en-US" dirty="0"/>
              <a:t>It is composed of multiple </a:t>
            </a:r>
            <a:r>
              <a:rPr lang="en-US" dirty="0">
                <a:solidFill>
                  <a:srgbClr val="128CAB"/>
                </a:solidFill>
              </a:rPr>
              <a:t>layers</a:t>
            </a:r>
            <a:r>
              <a:rPr lang="en-US" dirty="0"/>
              <a:t> which are containers for the building blocks of the system.</a:t>
            </a:r>
          </a:p>
          <a:p>
            <a:r>
              <a:rPr lang="en-US" dirty="0"/>
              <a:t>Layers do not contain components source code, only their metadata, called </a:t>
            </a:r>
            <a:r>
              <a:rPr lang="en-US" dirty="0">
                <a:solidFill>
                  <a:srgbClr val="128CAB"/>
                </a:solidFill>
              </a:rPr>
              <a:t>recipes</a:t>
            </a:r>
            <a:r>
              <a:rPr lang="en-US" dirty="0">
                <a:solidFill>
                  <a:schemeClr val="tx1"/>
                </a:solidFill>
              </a:rPr>
              <a:t>.</a:t>
            </a:r>
          </a:p>
          <a:p>
            <a:r>
              <a:rPr lang="en-US" dirty="0"/>
              <a:t>Recipes define how to build binary outputs called </a:t>
            </a:r>
            <a:r>
              <a:rPr lang="en-US" dirty="0">
                <a:solidFill>
                  <a:srgbClr val="128CAB"/>
                </a:solidFill>
              </a:rPr>
              <a:t>packages</a:t>
            </a:r>
            <a:r>
              <a:rPr lang="en-US" dirty="0">
                <a:solidFill>
                  <a:schemeClr val="tx1"/>
                </a:solidFill>
              </a:rPr>
              <a:t>.</a:t>
            </a:r>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1D52E64B-DB63-492E-A2E7-87DA1648BFFE}"/>
              </a:ext>
            </a:extLst>
          </p:cNvPr>
          <p:cNvSpPr txBox="1"/>
          <p:nvPr/>
        </p:nvSpPr>
        <p:spPr>
          <a:xfrm>
            <a:off x="7124700" y="1440000"/>
            <a:ext cx="3797300" cy="368300"/>
          </a:xfrm>
          <a:prstGeom prst="rect">
            <a:avLst/>
          </a:prstGeom>
          <a:ln>
            <a:solidFill>
              <a:schemeClr val="tx1"/>
            </a:solidFill>
          </a:ln>
        </p:spPr>
        <p:txBody>
          <a:bodyPr vert="horz" wrap="none" lIns="0" tIns="0" rIns="0" bIns="0" rtlCol="0" anchor="ctr">
            <a:normAutofit/>
          </a:bodyPr>
          <a:lstStyle/>
          <a:p>
            <a:pPr algn="ctr"/>
            <a:r>
              <a:rPr lang="en-US" sz="2000" dirty="0"/>
              <a:t>Developer-specific layer</a:t>
            </a:r>
          </a:p>
        </p:txBody>
      </p:sp>
      <p:sp>
        <p:nvSpPr>
          <p:cNvPr id="6" name="TextBox 5">
            <a:extLst>
              <a:ext uri="{FF2B5EF4-FFF2-40B4-BE49-F238E27FC236}">
                <a16:creationId xmlns:a16="http://schemas.microsoft.com/office/drawing/2014/main" id="{79EB7A55-A265-485C-86DF-AC322194634A}"/>
              </a:ext>
            </a:extLst>
          </p:cNvPr>
          <p:cNvSpPr txBox="1"/>
          <p:nvPr/>
        </p:nvSpPr>
        <p:spPr>
          <a:xfrm>
            <a:off x="7124700" y="1968000"/>
            <a:ext cx="3797300" cy="787900"/>
          </a:xfrm>
          <a:prstGeom prst="rect">
            <a:avLst/>
          </a:prstGeom>
          <a:ln>
            <a:solidFill>
              <a:schemeClr val="tx1"/>
            </a:solidFill>
          </a:ln>
        </p:spPr>
        <p:txBody>
          <a:bodyPr vert="horz" wrap="none" lIns="0" tIns="0" rIns="0" bIns="0" rtlCol="0" anchor="ctr">
            <a:normAutofit/>
          </a:bodyPr>
          <a:lstStyle/>
          <a:p>
            <a:pPr algn="ctr"/>
            <a:r>
              <a:rPr lang="en-US" sz="2000" dirty="0"/>
              <a:t>Commercial layer from </a:t>
            </a:r>
            <a:br>
              <a:rPr lang="en-US" sz="2000" dirty="0"/>
            </a:br>
            <a:r>
              <a:rPr lang="en-US" sz="2000" dirty="0"/>
              <a:t>operating system vendor</a:t>
            </a:r>
          </a:p>
        </p:txBody>
      </p:sp>
      <p:sp>
        <p:nvSpPr>
          <p:cNvPr id="7" name="TextBox 6">
            <a:extLst>
              <a:ext uri="{FF2B5EF4-FFF2-40B4-BE49-F238E27FC236}">
                <a16:creationId xmlns:a16="http://schemas.microsoft.com/office/drawing/2014/main" id="{97BE8C32-328F-4B4A-8882-68961DF41774}"/>
              </a:ext>
            </a:extLst>
          </p:cNvPr>
          <p:cNvSpPr txBox="1"/>
          <p:nvPr/>
        </p:nvSpPr>
        <p:spPr>
          <a:xfrm>
            <a:off x="8242300" y="2133600"/>
            <a:ext cx="914400" cy="914400"/>
          </a:xfrm>
          <a:prstGeom prst="rect">
            <a:avLst/>
          </a:prstGeom>
        </p:spPr>
        <p:txBody>
          <a:bodyPr vert="horz" wrap="none" lIns="0" tIns="0" rIns="0" bIns="0" rtlCol="0" anchor="t">
            <a:normAutofit/>
          </a:bodyPr>
          <a:lstStyle/>
          <a:p>
            <a:endParaRPr lang="en-US" dirty="0"/>
          </a:p>
        </p:txBody>
      </p:sp>
      <p:sp>
        <p:nvSpPr>
          <p:cNvPr id="8" name="TextBox 7">
            <a:extLst>
              <a:ext uri="{FF2B5EF4-FFF2-40B4-BE49-F238E27FC236}">
                <a16:creationId xmlns:a16="http://schemas.microsoft.com/office/drawing/2014/main" id="{FEECD83C-23CD-4458-B767-CA404A1F6554}"/>
              </a:ext>
            </a:extLst>
          </p:cNvPr>
          <p:cNvSpPr txBox="1"/>
          <p:nvPr/>
        </p:nvSpPr>
        <p:spPr>
          <a:xfrm>
            <a:off x="7124700" y="2992100"/>
            <a:ext cx="3797300" cy="500400"/>
          </a:xfrm>
          <a:prstGeom prst="rect">
            <a:avLst/>
          </a:prstGeom>
          <a:ln>
            <a:solidFill>
              <a:schemeClr val="tx1"/>
            </a:solidFill>
          </a:ln>
        </p:spPr>
        <p:txBody>
          <a:bodyPr vert="horz" wrap="none" lIns="0" tIns="0" rIns="0" bIns="0" rtlCol="0" anchor="ctr">
            <a:normAutofit/>
          </a:bodyPr>
          <a:lstStyle/>
          <a:p>
            <a:pPr algn="ctr"/>
            <a:r>
              <a:rPr lang="en-US" sz="2000" dirty="0"/>
              <a:t>User interface-specific layer</a:t>
            </a:r>
          </a:p>
        </p:txBody>
      </p:sp>
      <p:sp>
        <p:nvSpPr>
          <p:cNvPr id="9" name="TextBox 8">
            <a:extLst>
              <a:ext uri="{FF2B5EF4-FFF2-40B4-BE49-F238E27FC236}">
                <a16:creationId xmlns:a16="http://schemas.microsoft.com/office/drawing/2014/main" id="{B4D5062C-5E5C-4D12-BF6A-3CCCB390F030}"/>
              </a:ext>
            </a:extLst>
          </p:cNvPr>
          <p:cNvSpPr txBox="1"/>
          <p:nvPr/>
        </p:nvSpPr>
        <p:spPr>
          <a:xfrm>
            <a:off x="7124700" y="3711400"/>
            <a:ext cx="3797300" cy="657400"/>
          </a:xfrm>
          <a:prstGeom prst="rect">
            <a:avLst/>
          </a:prstGeom>
          <a:ln>
            <a:solidFill>
              <a:schemeClr val="tx1"/>
            </a:solidFill>
          </a:ln>
        </p:spPr>
        <p:txBody>
          <a:bodyPr vert="horz" wrap="none" lIns="0" tIns="0" rIns="0" bIns="0" rtlCol="0" anchor="ctr">
            <a:normAutofit/>
          </a:bodyPr>
          <a:lstStyle/>
          <a:p>
            <a:pPr algn="ctr"/>
            <a:r>
              <a:rPr lang="en-US" sz="2000" dirty="0"/>
              <a:t>Board </a:t>
            </a:r>
            <a:r>
              <a:rPr lang="en-US" sz="2000"/>
              <a:t>Support Package </a:t>
            </a:r>
            <a:br>
              <a:rPr lang="en-US" sz="2000"/>
            </a:br>
            <a:r>
              <a:rPr lang="en-US" sz="2000"/>
              <a:t>layer</a:t>
            </a:r>
            <a:endParaRPr lang="en-US" sz="2000" dirty="0"/>
          </a:p>
        </p:txBody>
      </p:sp>
      <p:sp>
        <p:nvSpPr>
          <p:cNvPr id="10" name="TextBox 9">
            <a:extLst>
              <a:ext uri="{FF2B5EF4-FFF2-40B4-BE49-F238E27FC236}">
                <a16:creationId xmlns:a16="http://schemas.microsoft.com/office/drawing/2014/main" id="{41D0844D-4F25-41E4-BE6E-E3605E5398B0}"/>
              </a:ext>
            </a:extLst>
          </p:cNvPr>
          <p:cNvSpPr txBox="1"/>
          <p:nvPr/>
        </p:nvSpPr>
        <p:spPr>
          <a:xfrm>
            <a:off x="7124700" y="4605000"/>
            <a:ext cx="3797300" cy="657400"/>
          </a:xfrm>
          <a:prstGeom prst="rect">
            <a:avLst/>
          </a:prstGeom>
          <a:ln>
            <a:solidFill>
              <a:schemeClr val="tx1"/>
            </a:solidFill>
          </a:ln>
        </p:spPr>
        <p:txBody>
          <a:bodyPr vert="horz" wrap="none" lIns="0" tIns="0" rIns="0" bIns="0" rtlCol="0" anchor="ctr">
            <a:normAutofit/>
          </a:bodyPr>
          <a:lstStyle/>
          <a:p>
            <a:pPr algn="ctr"/>
            <a:r>
              <a:rPr lang="en-US" sz="2000" dirty="0" err="1"/>
              <a:t>Yocto</a:t>
            </a:r>
            <a:r>
              <a:rPr lang="en-US" sz="2000" dirty="0"/>
              <a:t>-specific layer </a:t>
            </a:r>
            <a:br>
              <a:rPr lang="en-US" sz="2000" dirty="0"/>
            </a:br>
            <a:r>
              <a:rPr lang="en-US" sz="2000" dirty="0"/>
              <a:t>metadata (meta-</a:t>
            </a:r>
            <a:r>
              <a:rPr lang="en-US" sz="2000" dirty="0" err="1"/>
              <a:t>yocto</a:t>
            </a:r>
            <a:r>
              <a:rPr lang="en-US" sz="2000" dirty="0"/>
              <a:t>)</a:t>
            </a:r>
          </a:p>
        </p:txBody>
      </p:sp>
      <p:sp>
        <p:nvSpPr>
          <p:cNvPr id="11" name="TextBox 10">
            <a:extLst>
              <a:ext uri="{FF2B5EF4-FFF2-40B4-BE49-F238E27FC236}">
                <a16:creationId xmlns:a16="http://schemas.microsoft.com/office/drawing/2014/main" id="{D97ABA10-A024-4DEF-87DA-3E7045451EC9}"/>
              </a:ext>
            </a:extLst>
          </p:cNvPr>
          <p:cNvSpPr txBox="1"/>
          <p:nvPr/>
        </p:nvSpPr>
        <p:spPr>
          <a:xfrm>
            <a:off x="7124700" y="5486500"/>
            <a:ext cx="3797300" cy="657400"/>
          </a:xfrm>
          <a:prstGeom prst="rect">
            <a:avLst/>
          </a:prstGeom>
          <a:ln>
            <a:solidFill>
              <a:schemeClr val="tx1"/>
            </a:solidFill>
          </a:ln>
        </p:spPr>
        <p:txBody>
          <a:bodyPr vert="horz" wrap="none" lIns="0" tIns="0" rIns="0" bIns="0" rtlCol="0" anchor="ctr">
            <a:normAutofit/>
          </a:bodyPr>
          <a:lstStyle/>
          <a:p>
            <a:pPr algn="ctr"/>
            <a:r>
              <a:rPr lang="en-US" sz="2000" dirty="0" err="1"/>
              <a:t>OpenEmbedded</a:t>
            </a:r>
            <a:r>
              <a:rPr lang="en-US" sz="2000" dirty="0"/>
              <a:t> core </a:t>
            </a:r>
            <a:br>
              <a:rPr lang="en-US" sz="2000" dirty="0"/>
            </a:br>
            <a:r>
              <a:rPr lang="en-US" sz="2000" dirty="0"/>
              <a:t>metadata (</a:t>
            </a:r>
            <a:r>
              <a:rPr lang="en-US" sz="2000" dirty="0" err="1"/>
              <a:t>oe</a:t>
            </a:r>
            <a:r>
              <a:rPr lang="en-US" sz="2000" dirty="0"/>
              <a:t>-core)</a:t>
            </a:r>
          </a:p>
        </p:txBody>
      </p:sp>
    </p:spTree>
    <p:extLst>
      <p:ext uri="{BB962C8B-B14F-4D97-AF65-F5344CB8AC3E}">
        <p14:creationId xmlns:p14="http://schemas.microsoft.com/office/powerpoint/2010/main" val="67206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a:t>
            </a:r>
          </a:p>
        </p:txBody>
      </p:sp>
      <p:pic>
        <p:nvPicPr>
          <p:cNvPr id="6" name="Picture 5">
            <a:extLst>
              <a:ext uri="{FF2B5EF4-FFF2-40B4-BE49-F238E27FC236}">
                <a16:creationId xmlns:a16="http://schemas.microsoft.com/office/drawing/2014/main" id="{0E9F4EC6-5245-443C-9ACA-BCB34DC176CA}"/>
              </a:ext>
            </a:extLst>
          </p:cNvPr>
          <p:cNvPicPr>
            <a:picLocks noChangeAspect="1"/>
          </p:cNvPicPr>
          <p:nvPr/>
        </p:nvPicPr>
        <p:blipFill>
          <a:blip r:embed="rId3"/>
          <a:stretch>
            <a:fillRect/>
          </a:stretch>
        </p:blipFill>
        <p:spPr>
          <a:xfrm>
            <a:off x="1417682" y="1447800"/>
            <a:ext cx="9359635" cy="4584700"/>
          </a:xfrm>
          <a:prstGeom prst="rect">
            <a:avLst/>
          </a:prstGeom>
        </p:spPr>
      </p:pic>
      <p:sp>
        <p:nvSpPr>
          <p:cNvPr id="7" name="TextBox 6">
            <a:extLst>
              <a:ext uri="{FF2B5EF4-FFF2-40B4-BE49-F238E27FC236}">
                <a16:creationId xmlns:a16="http://schemas.microsoft.com/office/drawing/2014/main" id="{CCE06153-9179-4839-8459-73A9CF1F1D69}"/>
              </a:ext>
            </a:extLst>
          </p:cNvPr>
          <p:cNvSpPr txBox="1"/>
          <p:nvPr/>
        </p:nvSpPr>
        <p:spPr>
          <a:xfrm>
            <a:off x="1417682" y="6146800"/>
            <a:ext cx="7340600" cy="307200"/>
          </a:xfrm>
          <a:prstGeom prst="rect">
            <a:avLst/>
          </a:prstGeom>
        </p:spPr>
        <p:txBody>
          <a:bodyPr vert="horz" wrap="none" lIns="0" tIns="0" rIns="0" bIns="0" rtlCol="0" anchor="t">
            <a:normAutofit/>
          </a:bodyPr>
          <a:lstStyle/>
          <a:p>
            <a:r>
              <a:rPr lang="en-US" sz="1000"/>
              <a:t>Source: http://</a:t>
            </a:r>
            <a:r>
              <a:rPr lang="en-US" sz="1000" dirty="0" err="1"/>
              <a:t>www.yoctoproject.org</a:t>
            </a:r>
            <a:r>
              <a:rPr lang="en-US" sz="1000" dirty="0"/>
              <a:t>/docs/2.1/mega-manual/mega-</a:t>
            </a:r>
            <a:r>
              <a:rPr lang="en-US" sz="1000" dirty="0" err="1"/>
              <a:t>manual.html</a:t>
            </a:r>
            <a:endParaRPr lang="en-US" sz="1000" dirty="0"/>
          </a:p>
        </p:txBody>
      </p:sp>
    </p:spTree>
    <p:extLst>
      <p:ext uri="{BB962C8B-B14F-4D97-AF65-F5344CB8AC3E}">
        <p14:creationId xmlns:p14="http://schemas.microsoft.com/office/powerpoint/2010/main" val="159118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Configuration Files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8855075" cy="4086225"/>
          </a:xfrm>
        </p:spPr>
        <p:txBody>
          <a:bodyPr wrap="square" numCol="1" anchor="t" anchorCtr="0" compatLnSpc="1">
            <a:prstTxWarp prst="textNoShape">
              <a:avLst/>
            </a:prstTxWarp>
          </a:bodyPr>
          <a:lstStyle/>
          <a:p>
            <a:r>
              <a:rPr lang="en-US" sz="2000" dirty="0">
                <a:latin typeface="Courier New" charset="0"/>
                <a:ea typeface="Courier New" charset="0"/>
                <a:cs typeface="Courier New" charset="0"/>
              </a:rPr>
              <a:t>meta/conf/</a:t>
            </a:r>
            <a:r>
              <a:rPr lang="en-US" sz="2000" dirty="0" err="1">
                <a:latin typeface="Courier New" charset="0"/>
                <a:ea typeface="Courier New" charset="0"/>
                <a:cs typeface="Courier New" charset="0"/>
              </a:rPr>
              <a:t>bitbake.conf</a:t>
            </a:r>
            <a:r>
              <a:rPr lang="en-US" dirty="0"/>
              <a:t> – default configuration</a:t>
            </a:r>
          </a:p>
          <a:p>
            <a:r>
              <a:rPr lang="en-US" sz="2000" dirty="0">
                <a:latin typeface="Courier New" charset="0"/>
                <a:ea typeface="Courier New" charset="0"/>
                <a:cs typeface="Courier New" charset="0"/>
              </a:rPr>
              <a:t>build/conf/</a:t>
            </a:r>
            <a:r>
              <a:rPr lang="en-US" sz="2000" dirty="0" err="1">
                <a:latin typeface="Courier New" charset="0"/>
                <a:ea typeface="Courier New" charset="0"/>
                <a:cs typeface="Courier New" charset="0"/>
              </a:rPr>
              <a:t>bblayers.conf</a:t>
            </a:r>
            <a:r>
              <a:rPr lang="en-US" dirty="0"/>
              <a:t> – layers to be used during build process</a:t>
            </a:r>
          </a:p>
          <a:p>
            <a:r>
              <a:rPr lang="en-US" sz="2000" dirty="0">
                <a:latin typeface="Courier New" charset="0"/>
                <a:ea typeface="Courier New" charset="0"/>
                <a:cs typeface="Courier New" charset="0"/>
              </a:rPr>
              <a:t>*/conf/</a:t>
            </a:r>
            <a:r>
              <a:rPr lang="en-US" sz="2000" dirty="0" err="1">
                <a:latin typeface="Courier New" charset="0"/>
                <a:ea typeface="Courier New" charset="0"/>
                <a:cs typeface="Courier New" charset="0"/>
              </a:rPr>
              <a:t>layers.conf</a:t>
            </a:r>
            <a:r>
              <a:rPr lang="en-US" sz="2000" dirty="0">
                <a:latin typeface="Courier New" charset="0"/>
                <a:ea typeface="Courier New" charset="0"/>
                <a:cs typeface="Courier New" charset="0"/>
              </a:rPr>
              <a:t> </a:t>
            </a:r>
            <a:r>
              <a:rPr lang="en-US" dirty="0"/>
              <a:t>– layer configuration </a:t>
            </a:r>
          </a:p>
          <a:p>
            <a:r>
              <a:rPr lang="en-US" sz="2000" dirty="0">
                <a:latin typeface="Courier New" charset="0"/>
                <a:ea typeface="Courier New" charset="0"/>
                <a:cs typeface="Courier New" charset="0"/>
              </a:rPr>
              <a:t>build/conf/</a:t>
            </a:r>
            <a:r>
              <a:rPr lang="en-US" sz="2000" dirty="0" err="1">
                <a:latin typeface="Courier New" charset="0"/>
                <a:ea typeface="Courier New" charset="0"/>
                <a:cs typeface="Courier New" charset="0"/>
              </a:rPr>
              <a:t>local.conf</a:t>
            </a:r>
            <a:r>
              <a:rPr lang="en-US" dirty="0"/>
              <a:t> – user-define configuration</a:t>
            </a:r>
          </a:p>
          <a:p>
            <a:r>
              <a:rPr lang="en-US" sz="2000" dirty="0">
                <a:latin typeface="Courier New" charset="0"/>
                <a:ea typeface="Courier New" charset="0"/>
                <a:cs typeface="Courier New" charset="0"/>
              </a:rPr>
              <a:t>meta-</a:t>
            </a:r>
            <a:r>
              <a:rPr lang="en-US" sz="2000" dirty="0" err="1">
                <a:latin typeface="Courier New" charset="0"/>
                <a:ea typeface="Courier New" charset="0"/>
                <a:cs typeface="Courier New" charset="0"/>
              </a:rPr>
              <a:t>yocto</a:t>
            </a:r>
            <a:r>
              <a:rPr lang="en-US" sz="2000" dirty="0">
                <a:latin typeface="Courier New" charset="0"/>
                <a:ea typeface="Courier New" charset="0"/>
                <a:cs typeface="Courier New" charset="0"/>
              </a:rPr>
              <a:t>/conf/distro/</a:t>
            </a:r>
            <a:r>
              <a:rPr lang="en-US" sz="2000" dirty="0" err="1">
                <a:latin typeface="Courier New" charset="0"/>
                <a:ea typeface="Courier New" charset="0"/>
                <a:cs typeface="Courier New" charset="0"/>
              </a:rPr>
              <a:t>poky.conf</a:t>
            </a:r>
            <a:r>
              <a:rPr lang="en-US" dirty="0"/>
              <a:t> – distribution policy</a:t>
            </a:r>
          </a:p>
          <a:p>
            <a:r>
              <a:rPr lang="en-US" sz="2000" dirty="0">
                <a:latin typeface="Courier New" charset="0"/>
                <a:ea typeface="Courier New" charset="0"/>
                <a:cs typeface="Courier New" charset="0"/>
              </a:rPr>
              <a:t>meta-yocto-</a:t>
            </a:r>
            <a:r>
              <a:rPr lang="en-US" sz="2000" dirty="0" err="1">
                <a:latin typeface="Courier New" charset="0"/>
                <a:ea typeface="Courier New" charset="0"/>
                <a:cs typeface="Courier New" charset="0"/>
              </a:rPr>
              <a:t>bsp</a:t>
            </a:r>
            <a:r>
              <a:rPr lang="en-US" sz="2000" dirty="0">
                <a:latin typeface="Courier New" charset="0"/>
                <a:ea typeface="Courier New" charset="0"/>
                <a:cs typeface="Courier New" charset="0"/>
              </a:rPr>
              <a:t>/conf/machine/board-</a:t>
            </a:r>
            <a:r>
              <a:rPr lang="en-US" sz="2000" dirty="0" err="1">
                <a:latin typeface="Courier New" charset="0"/>
                <a:ea typeface="Courier New" charset="0"/>
                <a:cs typeface="Courier New" charset="0"/>
              </a:rPr>
              <a:t>name.conf</a:t>
            </a:r>
            <a:r>
              <a:rPr lang="en-US" dirty="0"/>
              <a:t> – configuration of the board support </a:t>
            </a:r>
            <a:r>
              <a:rPr lang="en-US" dirty="0" err="1"/>
              <a:t>pacakge</a:t>
            </a:r>
            <a:endParaRPr lang="en-US" dirty="0"/>
          </a:p>
          <a:p>
            <a:r>
              <a:rPr lang="en-US" sz="2000" dirty="0">
                <a:latin typeface="Courier New" charset="0"/>
                <a:ea typeface="Courier New" charset="0"/>
                <a:cs typeface="Courier New" charset="0"/>
              </a:rPr>
              <a:t>meta/conf/machine/include/tune-CPU-name.inc </a:t>
            </a:r>
            <a:r>
              <a:rPr lang="en-US" dirty="0"/>
              <a:t>– CPU-specific configuration</a:t>
            </a:r>
            <a:endParaRPr lang="en-US" altLang="en-US" dirty="0">
              <a:ea typeface="ＭＳ Ｐゴシック" panose="020B0600070205080204" pitchFamily="34" charset="-128"/>
            </a:endParaRPr>
          </a:p>
        </p:txBody>
      </p:sp>
      <p:grpSp>
        <p:nvGrpSpPr>
          <p:cNvPr id="5" name="Group 4">
            <a:extLst>
              <a:ext uri="{FF2B5EF4-FFF2-40B4-BE49-F238E27FC236}">
                <a16:creationId xmlns:a16="http://schemas.microsoft.com/office/drawing/2014/main" id="{C33A5123-BEB4-4621-8FDB-6EE28F6D6A27}"/>
              </a:ext>
            </a:extLst>
          </p:cNvPr>
          <p:cNvGrpSpPr/>
          <p:nvPr/>
        </p:nvGrpSpPr>
        <p:grpSpPr>
          <a:xfrm>
            <a:off x="10053637" y="1722120"/>
            <a:ext cx="1484986" cy="3239415"/>
            <a:chOff x="9970617" y="2004365"/>
            <a:chExt cx="1484986" cy="3239415"/>
          </a:xfrm>
        </p:grpSpPr>
        <p:sp>
          <p:nvSpPr>
            <p:cNvPr id="6" name="Rounded Rectangular Callout 4">
              <a:extLst>
                <a:ext uri="{FF2B5EF4-FFF2-40B4-BE49-F238E27FC236}">
                  <a16:creationId xmlns:a16="http://schemas.microsoft.com/office/drawing/2014/main" id="{299BEC6E-C4A4-4D2B-A0E9-0B84913EC051}"/>
                </a:ext>
              </a:extLst>
            </p:cNvPr>
            <p:cNvSpPr/>
            <p:nvPr/>
          </p:nvSpPr>
          <p:spPr>
            <a:xfrm>
              <a:off x="9970618" y="2004365"/>
              <a:ext cx="1484985" cy="716890"/>
            </a:xfrm>
            <a:prstGeom prst="wedgeRoundRectCallout">
              <a:avLst>
                <a:gd name="adj1" fmla="val 60448"/>
                <a:gd name="adj2" fmla="val 21685"/>
                <a:gd name="adj3" fmla="val 16667"/>
              </a:avLst>
            </a:prstGeom>
            <a:solidFill>
              <a:schemeClr val="tx1">
                <a:lumMod val="75000"/>
                <a:lumOff val="2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User Configuration</a:t>
              </a:r>
            </a:p>
          </p:txBody>
        </p:sp>
        <p:sp>
          <p:nvSpPr>
            <p:cNvPr id="7" name="Rounded Rectangular Callout 7">
              <a:extLst>
                <a:ext uri="{FF2B5EF4-FFF2-40B4-BE49-F238E27FC236}">
                  <a16:creationId xmlns:a16="http://schemas.microsoft.com/office/drawing/2014/main" id="{132C620A-4EFE-482F-996B-2E05A44986BC}"/>
                </a:ext>
              </a:extLst>
            </p:cNvPr>
            <p:cNvSpPr/>
            <p:nvPr/>
          </p:nvSpPr>
          <p:spPr>
            <a:xfrm>
              <a:off x="9970618" y="2873655"/>
              <a:ext cx="1484985" cy="716890"/>
            </a:xfrm>
            <a:prstGeom prst="wedgeRoundRectCallout">
              <a:avLst>
                <a:gd name="adj1" fmla="val 60448"/>
                <a:gd name="adj2" fmla="val 21685"/>
                <a:gd name="adj3" fmla="val 16667"/>
              </a:avLst>
            </a:prstGeom>
            <a:solidFill>
              <a:schemeClr val="tx1">
                <a:lumMod val="75000"/>
                <a:lumOff val="2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Metadata </a:t>
              </a:r>
              <a:br>
                <a:rPr lang="en-GB" sz="1400" dirty="0"/>
              </a:br>
              <a:r>
                <a:rPr lang="en-GB" sz="1400" dirty="0"/>
                <a:t>(.bb + patches)</a:t>
              </a:r>
            </a:p>
          </p:txBody>
        </p:sp>
        <p:sp>
          <p:nvSpPr>
            <p:cNvPr id="8" name="Rounded Rectangular Callout 8">
              <a:extLst>
                <a:ext uri="{FF2B5EF4-FFF2-40B4-BE49-F238E27FC236}">
                  <a16:creationId xmlns:a16="http://schemas.microsoft.com/office/drawing/2014/main" id="{83443C27-423F-43C4-886A-28E27C8D5BEA}"/>
                </a:ext>
              </a:extLst>
            </p:cNvPr>
            <p:cNvSpPr/>
            <p:nvPr/>
          </p:nvSpPr>
          <p:spPr>
            <a:xfrm>
              <a:off x="9970618" y="3700273"/>
              <a:ext cx="1484985" cy="716890"/>
            </a:xfrm>
            <a:prstGeom prst="wedgeRoundRectCallout">
              <a:avLst>
                <a:gd name="adj1" fmla="val 60448"/>
                <a:gd name="adj2" fmla="val 21685"/>
                <a:gd name="adj3" fmla="val 16667"/>
              </a:avLst>
            </a:prstGeom>
            <a:solidFill>
              <a:schemeClr val="tx1">
                <a:lumMod val="75000"/>
                <a:lumOff val="2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Machine (BSP)</a:t>
              </a:r>
              <a:br>
                <a:rPr lang="en-GB" sz="1400" dirty="0"/>
              </a:br>
              <a:r>
                <a:rPr lang="en-GB" sz="1400" dirty="0"/>
                <a:t>Configuration</a:t>
              </a:r>
            </a:p>
          </p:txBody>
        </p:sp>
        <p:sp>
          <p:nvSpPr>
            <p:cNvPr id="9" name="Rounded Rectangular Callout 9">
              <a:extLst>
                <a:ext uri="{FF2B5EF4-FFF2-40B4-BE49-F238E27FC236}">
                  <a16:creationId xmlns:a16="http://schemas.microsoft.com/office/drawing/2014/main" id="{9CFE902B-3A4A-48AF-912D-3DF9B044DEC7}"/>
                </a:ext>
              </a:extLst>
            </p:cNvPr>
            <p:cNvSpPr/>
            <p:nvPr/>
          </p:nvSpPr>
          <p:spPr>
            <a:xfrm>
              <a:off x="9970617" y="4526890"/>
              <a:ext cx="1484985" cy="716890"/>
            </a:xfrm>
            <a:prstGeom prst="wedgeRoundRectCallout">
              <a:avLst>
                <a:gd name="adj1" fmla="val 60448"/>
                <a:gd name="adj2" fmla="val 21685"/>
                <a:gd name="adj3" fmla="val 16667"/>
              </a:avLst>
            </a:prstGeom>
            <a:solidFill>
              <a:schemeClr val="tx1">
                <a:lumMod val="75000"/>
                <a:lumOff val="2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Policy Configuration</a:t>
              </a:r>
            </a:p>
          </p:txBody>
        </p:sp>
      </p:grpSp>
    </p:spTree>
    <p:extLst>
      <p:ext uri="{BB962C8B-B14F-4D97-AF65-F5344CB8AC3E}">
        <p14:creationId xmlns:p14="http://schemas.microsoft.com/office/powerpoint/2010/main" val="3781056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The Build System Workflow: User Configuration</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169194"/>
            <a:ext cx="5019675" cy="3605212"/>
          </a:xfrm>
        </p:spPr>
        <p:txBody>
          <a:bodyPr wrap="square" numCol="1" anchor="t" anchorCtr="0" compatLnSpc="1">
            <a:prstTxWarp prst="textNoShape">
              <a:avLst/>
            </a:prstTxWarp>
          </a:bodyPr>
          <a:lstStyle/>
          <a:p>
            <a:r>
              <a:rPr lang="en-US" sz="2000" dirty="0">
                <a:latin typeface="Courier New" charset="0"/>
                <a:ea typeface="Courier New" charset="0"/>
                <a:cs typeface="Courier New" charset="0"/>
              </a:rPr>
              <a:t>build/conf/</a:t>
            </a:r>
            <a:r>
              <a:rPr lang="en-US" sz="2000" dirty="0" err="1">
                <a:latin typeface="Courier New" charset="0"/>
                <a:ea typeface="Courier New" charset="0"/>
                <a:cs typeface="Courier New" charset="0"/>
              </a:rPr>
              <a:t>local.conf</a:t>
            </a:r>
            <a:r>
              <a:rPr lang="en-US" dirty="0">
                <a:ea typeface="Courier New" charset="0"/>
                <a:cs typeface="Courier New" charset="0"/>
              </a:rPr>
              <a:t> is used to override the default configuration and define what to build.</a:t>
            </a:r>
            <a:endParaRPr lang="en-US" altLang="en-US" dirty="0">
              <a:ea typeface="ＭＳ Ｐゴシック" panose="020B0600070205080204" pitchFamily="34" charset="-128"/>
            </a:endParaRPr>
          </a:p>
          <a:p>
            <a:pPr lvl="1"/>
            <a:r>
              <a:rPr lang="en-US" dirty="0" err="1">
                <a:latin typeface="Courier New" charset="0"/>
                <a:ea typeface="Courier New" charset="0"/>
                <a:cs typeface="Courier New" charset="0"/>
              </a:rPr>
              <a:t>BB_NUMBER_THREADS</a:t>
            </a:r>
            <a:r>
              <a:rPr lang="en-US" sz="2000" dirty="0">
                <a:ea typeface="Courier New" charset="0"/>
                <a:cs typeface="Courier New" charset="0"/>
              </a:rPr>
              <a:t> and </a:t>
            </a:r>
            <a:r>
              <a:rPr lang="en-US" dirty="0" err="1">
                <a:latin typeface="Courier New" charset="0"/>
                <a:ea typeface="Courier New" charset="0"/>
                <a:cs typeface="Courier New" charset="0"/>
              </a:rPr>
              <a:t>PARALLEL_MAKE</a:t>
            </a:r>
            <a:endParaRPr lang="en-US" sz="2400" dirty="0">
              <a:latin typeface="Courier New" charset="0"/>
              <a:ea typeface="Courier New" charset="0"/>
              <a:cs typeface="Courier New" charset="0"/>
            </a:endParaRPr>
          </a:p>
          <a:p>
            <a:pPr lvl="1"/>
            <a:r>
              <a:rPr lang="en-US" dirty="0">
                <a:latin typeface="Courier New" charset="0"/>
                <a:ea typeface="Courier New" charset="0"/>
                <a:cs typeface="Courier New" charset="0"/>
              </a:rPr>
              <a:t>MACHINE</a:t>
            </a:r>
            <a:r>
              <a:rPr lang="en-US" dirty="0">
                <a:ea typeface="Courier New" charset="0"/>
                <a:cs typeface="Courier New" charset="0"/>
              </a:rPr>
              <a:t> </a:t>
            </a:r>
            <a:r>
              <a:rPr lang="en-US" sz="2000" dirty="0">
                <a:ea typeface="Courier New" charset="0"/>
                <a:cs typeface="Courier New" charset="0"/>
              </a:rPr>
              <a:t>settings</a:t>
            </a:r>
          </a:p>
          <a:p>
            <a:pPr lvl="1"/>
            <a:r>
              <a:rPr lang="en-US" dirty="0">
                <a:latin typeface="Courier New" charset="0"/>
                <a:ea typeface="Courier New" charset="0"/>
                <a:cs typeface="Courier New" charset="0"/>
              </a:rPr>
              <a:t>DISTRO</a:t>
            </a:r>
            <a:r>
              <a:rPr lang="en-US" sz="2000" dirty="0">
                <a:ea typeface="Courier New" charset="0"/>
                <a:cs typeface="Courier New" charset="0"/>
              </a:rPr>
              <a:t> settings</a:t>
            </a:r>
          </a:p>
          <a:p>
            <a:pPr lvl="1"/>
            <a:r>
              <a:rPr lang="en-US" dirty="0" err="1">
                <a:latin typeface="Courier New" charset="0"/>
                <a:ea typeface="Courier New" charset="0"/>
                <a:cs typeface="Courier New" charset="0"/>
              </a:rPr>
              <a:t>INCOMPATIBLE_LICENSE</a:t>
            </a:r>
            <a:r>
              <a:rPr lang="en-US" dirty="0">
                <a:ea typeface="Courier New" charset="0"/>
                <a:cs typeface="Courier New" charset="0"/>
              </a:rPr>
              <a:t> </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GPLv3</a:t>
            </a:r>
            <a:r>
              <a:rPr lang="en-US" dirty="0">
                <a:latin typeface="Courier New" charset="0"/>
                <a:ea typeface="Courier New" charset="0"/>
                <a:cs typeface="Courier New" charset="0"/>
              </a:rPr>
              <a:t>”</a:t>
            </a:r>
          </a:p>
          <a:p>
            <a:pPr lvl="1"/>
            <a:r>
              <a:rPr lang="en-US" dirty="0" err="1">
                <a:latin typeface="Courier New" charset="0"/>
                <a:ea typeface="Courier New" charset="0"/>
                <a:cs typeface="Courier New" charset="0"/>
              </a:rPr>
              <a:t>EXTRA_IMAGE_FEATURES</a:t>
            </a:r>
            <a:endParaRPr lang="en-US" dirty="0">
              <a:latin typeface="Courier New" charset="0"/>
              <a:ea typeface="Courier New" charset="0"/>
              <a:cs typeface="Courier New" charset="0"/>
            </a:endParaRPr>
          </a:p>
          <a:p>
            <a:r>
              <a:rPr lang="en-US" sz="1800" dirty="0">
                <a:latin typeface="Courier New" charset="0"/>
                <a:ea typeface="Courier New" charset="0"/>
                <a:cs typeface="Courier New" charset="0"/>
              </a:rPr>
              <a:t>build/conf/</a:t>
            </a:r>
            <a:r>
              <a:rPr lang="en-US" sz="1800" dirty="0" err="1">
                <a:latin typeface="Courier New" charset="0"/>
                <a:ea typeface="Courier New" charset="0"/>
                <a:cs typeface="Courier New" charset="0"/>
              </a:rPr>
              <a:t>bblayers.conf</a:t>
            </a:r>
            <a:r>
              <a:rPr lang="en-US" sz="2000" dirty="0">
                <a:ea typeface="Courier New" charset="0"/>
                <a:cs typeface="Courier New" charset="0"/>
              </a:rPr>
              <a:t> is used to configure which layers to use.</a:t>
            </a:r>
            <a:endParaRPr lang="en-US" altLang="en-US" dirty="0">
              <a:ea typeface="ＭＳ Ｐゴシック" panose="020B0600070205080204" pitchFamily="34" charset="-128"/>
            </a:endParaRPr>
          </a:p>
          <a:p>
            <a:pPr lvl="1"/>
            <a:r>
              <a:rPr lang="en-US" dirty="0">
                <a:ea typeface="Courier New" charset="0"/>
                <a:cs typeface="Courier New" charset="0"/>
              </a:rPr>
              <a:t>Add </a:t>
            </a:r>
            <a:r>
              <a:rPr lang="en-US" dirty="0" err="1">
                <a:ea typeface="Courier New" charset="0"/>
                <a:cs typeface="Courier New" charset="0"/>
              </a:rPr>
              <a:t>Yocto</a:t>
            </a:r>
            <a:r>
              <a:rPr lang="en-US" dirty="0">
                <a:ea typeface="Courier New" charset="0"/>
                <a:cs typeface="Courier New" charset="0"/>
              </a:rPr>
              <a:t> Project Compatible layers to the </a:t>
            </a:r>
            <a:r>
              <a:rPr lang="en-US" sz="1600" dirty="0" err="1">
                <a:latin typeface="Courier New" charset="0"/>
                <a:ea typeface="Courier New" charset="0"/>
                <a:cs typeface="Courier New" charset="0"/>
              </a:rPr>
              <a:t>BBLAYERS</a:t>
            </a:r>
            <a:endParaRPr lang="en-US" sz="1600" dirty="0">
              <a:latin typeface="Courier New" charset="0"/>
              <a:ea typeface="Courier New" charset="0"/>
              <a:cs typeface="Courier New" charset="0"/>
            </a:endParaRPr>
          </a:p>
          <a:p>
            <a:pPr lvl="1"/>
            <a:r>
              <a:rPr lang="en-US" dirty="0">
                <a:ea typeface="Courier New" charset="0"/>
                <a:cs typeface="Courier New" charset="0"/>
              </a:rPr>
              <a:t>Default: meta (</a:t>
            </a:r>
            <a:r>
              <a:rPr lang="en-US" dirty="0" err="1">
                <a:ea typeface="Courier New" charset="0"/>
                <a:cs typeface="Courier New" charset="0"/>
              </a:rPr>
              <a:t>oe</a:t>
            </a:r>
            <a:r>
              <a:rPr lang="en-US" dirty="0">
                <a:ea typeface="Courier New" charset="0"/>
                <a:cs typeface="Courier New" charset="0"/>
              </a:rPr>
              <a:t>-core), meta-</a:t>
            </a:r>
            <a:r>
              <a:rPr lang="en-US" dirty="0" err="1">
                <a:ea typeface="Courier New" charset="0"/>
                <a:cs typeface="Courier New" charset="0"/>
              </a:rPr>
              <a:t>yocto</a:t>
            </a:r>
            <a:r>
              <a:rPr lang="en-US" dirty="0">
                <a:ea typeface="Courier New" charset="0"/>
                <a:cs typeface="Courier New" charset="0"/>
              </a:rPr>
              <a:t>, and meta-yocto-</a:t>
            </a:r>
            <a:r>
              <a:rPr lang="en-US" dirty="0" err="1">
                <a:ea typeface="Courier New" charset="0"/>
                <a:cs typeface="Courier New" charset="0"/>
              </a:rPr>
              <a:t>bsp</a:t>
            </a:r>
            <a:endParaRPr lang="en-US" sz="2400" dirty="0">
              <a:latin typeface="Courier New" charset="0"/>
              <a:ea typeface="Courier New" charset="0"/>
              <a:cs typeface="Courier New" charset="0"/>
            </a:endParaRPr>
          </a:p>
          <a:p>
            <a:pPr lvl="1"/>
            <a:endParaRPr lang="en-US" dirty="0"/>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180306"/>
            <a:ext cx="5330825" cy="3605212"/>
          </a:xfrm>
        </p:spPr>
        <p:txBody>
          <a:bodyPr wrap="square" numCol="1" anchor="t" anchorCtr="0" compatLnSpc="1">
            <a:prstTxWarp prst="textNoShape">
              <a:avLst/>
            </a:prstTxWarp>
          </a:bodyPr>
          <a:lstStyle/>
          <a:p>
            <a:r>
              <a:rPr lang="en-US" dirty="0"/>
              <a:t>Example for the </a:t>
            </a:r>
            <a:r>
              <a:rPr lang="en-US" dirty="0" err="1"/>
              <a:t>RaspberryPi</a:t>
            </a:r>
            <a:r>
              <a:rPr lang="en-US" dirty="0"/>
              <a:t> 3</a:t>
            </a:r>
            <a:endParaRPr lang="en-US" altLang="en-US" dirty="0">
              <a:ea typeface="ＭＳ Ｐゴシック" panose="020B0600070205080204" pitchFamily="34" charset="-128"/>
            </a:endParaRPr>
          </a:p>
        </p:txBody>
      </p:sp>
      <p:sp>
        <p:nvSpPr>
          <p:cNvPr id="7" name="TextBox 6">
            <a:extLst>
              <a:ext uri="{FF2B5EF4-FFF2-40B4-BE49-F238E27FC236}">
                <a16:creationId xmlns:a16="http://schemas.microsoft.com/office/drawing/2014/main" id="{C9B33A4A-510F-41D4-AF86-37D9C5747E98}"/>
              </a:ext>
            </a:extLst>
          </p:cNvPr>
          <p:cNvSpPr txBox="1"/>
          <p:nvPr/>
        </p:nvSpPr>
        <p:spPr>
          <a:xfrm>
            <a:off x="6342063" y="1765710"/>
            <a:ext cx="5285786" cy="982500"/>
          </a:xfrm>
          <a:prstGeom prst="rect">
            <a:avLst/>
          </a:prstGeom>
          <a:solidFill>
            <a:schemeClr val="bg1">
              <a:lumMod val="95000"/>
            </a:schemeClr>
          </a:solidFill>
          <a:ln>
            <a:solidFill>
              <a:schemeClr val="tx1"/>
            </a:solidFill>
          </a:ln>
        </p:spPr>
        <p:txBody>
          <a:bodyPr vert="horz" wrap="none" lIns="0" tIns="0" rIns="0" bIns="0" rtlCol="0" anchor="t">
            <a:normAutofit fontScale="92500" lnSpcReduction="10000"/>
          </a:bodyPr>
          <a:lstStyle/>
          <a:p>
            <a:r>
              <a:rPr lang="en-US" b="1" dirty="0" err="1">
                <a:solidFill>
                  <a:srgbClr val="128CAB"/>
                </a:solidFill>
                <a:ea typeface="Courier New" charset="0"/>
                <a:cs typeface="Courier New" charset="0"/>
              </a:rPr>
              <a:t>local.conf</a:t>
            </a:r>
            <a:r>
              <a:rPr lang="en-US" b="1" dirty="0">
                <a:solidFill>
                  <a:srgbClr val="128CAB"/>
                </a:solidFill>
                <a:ea typeface="Courier New" charset="0"/>
                <a:cs typeface="Courier New" charset="0"/>
              </a:rPr>
              <a:t> (fragment)</a:t>
            </a:r>
            <a:endParaRPr lang="en-US" dirty="0">
              <a:latin typeface="Courier New" charset="0"/>
              <a:ea typeface="Courier New" charset="0"/>
              <a:cs typeface="Courier New" charset="0"/>
            </a:endParaRPr>
          </a:p>
          <a:p>
            <a:endParaRPr lang="en-US" dirty="0">
              <a:latin typeface="Courier New" charset="0"/>
              <a:ea typeface="Courier New" charset="0"/>
              <a:cs typeface="Courier New" charset="0"/>
            </a:endParaRPr>
          </a:p>
          <a:p>
            <a:r>
              <a:rPr lang="en-US" dirty="0">
                <a:latin typeface="Courier New" charset="0"/>
                <a:ea typeface="Courier New" charset="0"/>
                <a:cs typeface="Courier New" charset="0"/>
              </a:rPr>
              <a:t>MACHINE ??= 'raspberrypi3'</a:t>
            </a:r>
          </a:p>
          <a:p>
            <a:r>
              <a:rPr lang="en-US" dirty="0">
                <a:latin typeface="Courier New" charset="0"/>
                <a:ea typeface="Courier New" charset="0"/>
                <a:cs typeface="Courier New" charset="0"/>
              </a:rPr>
              <a:t>DISTRO ?= 'poky'</a:t>
            </a:r>
          </a:p>
        </p:txBody>
      </p:sp>
      <p:sp>
        <p:nvSpPr>
          <p:cNvPr id="8" name="TextBox 7">
            <a:extLst>
              <a:ext uri="{FF2B5EF4-FFF2-40B4-BE49-F238E27FC236}">
                <a16:creationId xmlns:a16="http://schemas.microsoft.com/office/drawing/2014/main" id="{704D1E3A-79DB-4B05-AD99-B70CA57C7690}"/>
              </a:ext>
            </a:extLst>
          </p:cNvPr>
          <p:cNvSpPr txBox="1"/>
          <p:nvPr/>
        </p:nvSpPr>
        <p:spPr>
          <a:xfrm>
            <a:off x="6342063" y="3019069"/>
            <a:ext cx="5285786" cy="3051532"/>
          </a:xfrm>
          <a:prstGeom prst="rect">
            <a:avLst/>
          </a:prstGeom>
          <a:solidFill>
            <a:schemeClr val="bg1">
              <a:lumMod val="95000"/>
            </a:schemeClr>
          </a:solidFill>
          <a:ln>
            <a:solidFill>
              <a:schemeClr val="tx1"/>
            </a:solidFill>
          </a:ln>
        </p:spPr>
        <p:txBody>
          <a:bodyPr vert="horz" wrap="none" lIns="0" tIns="0" rIns="0" bIns="0" rtlCol="0" anchor="t">
            <a:noAutofit/>
          </a:bodyPr>
          <a:lstStyle/>
          <a:p>
            <a:r>
              <a:rPr lang="en-US" sz="1200" b="1" dirty="0" err="1">
                <a:solidFill>
                  <a:srgbClr val="128CAB"/>
                </a:solidFill>
                <a:ea typeface="Courier New" charset="0"/>
                <a:cs typeface="Courier New" charset="0"/>
              </a:rPr>
              <a:t>bblayer.conf</a:t>
            </a:r>
            <a:r>
              <a:rPr lang="en-US" sz="1200" b="1" dirty="0">
                <a:solidFill>
                  <a:srgbClr val="128CAB"/>
                </a:solidFill>
                <a:ea typeface="Courier New" charset="0"/>
                <a:cs typeface="Courier New" charset="0"/>
              </a:rPr>
              <a:t> (fragment)</a:t>
            </a:r>
          </a:p>
          <a:p>
            <a:endParaRPr lang="en-US" sz="1200" b="1" dirty="0">
              <a:solidFill>
                <a:srgbClr val="128CAB"/>
              </a:solidFill>
              <a:ea typeface="Courier New" charset="0"/>
              <a:cs typeface="Courier New" charset="0"/>
            </a:endParaRPr>
          </a:p>
          <a:p>
            <a:r>
              <a:rPr lang="en-US" sz="1200" dirty="0">
                <a:latin typeface="Courier New" charset="0"/>
                <a:ea typeface="Courier New" charset="0"/>
                <a:cs typeface="Courier New" charset="0"/>
              </a:rPr>
              <a:t>BBLAYERS = " \</a:t>
            </a:r>
          </a:p>
          <a:p>
            <a:r>
              <a:rPr lang="en-US" sz="1200" dirty="0">
                <a:latin typeface="Courier New" charset="0"/>
                <a:ea typeface="Courier New" charset="0"/>
                <a:cs typeface="Courier New" charset="0"/>
              </a:rPr>
              <a:t>  ${BSPDIR}/sources/poky/meta \</a:t>
            </a:r>
          </a:p>
          <a:p>
            <a:r>
              <a:rPr lang="en-US" sz="1200" dirty="0">
                <a:latin typeface="Courier New" charset="0"/>
                <a:ea typeface="Courier New" charset="0"/>
                <a:cs typeface="Courier New" charset="0"/>
              </a:rPr>
              <a:t>  ${BSPDIR}/sources/poky/meta-</a:t>
            </a:r>
            <a:r>
              <a:rPr lang="en-US" sz="1200" dirty="0" err="1">
                <a:latin typeface="Courier New" charset="0"/>
                <a:ea typeface="Courier New" charset="0"/>
                <a:cs typeface="Courier New" charset="0"/>
              </a:rPr>
              <a:t>yocto</a:t>
            </a:r>
            <a:r>
              <a:rPr lang="en-US" sz="1200" dirty="0">
                <a:latin typeface="Courier New" charset="0"/>
                <a:ea typeface="Courier New" charset="0"/>
                <a:cs typeface="Courier New" charset="0"/>
              </a:rPr>
              <a:t> \</a:t>
            </a:r>
          </a:p>
          <a:p>
            <a:r>
              <a:rPr lang="en-US" sz="1200" dirty="0">
                <a:latin typeface="Courier New" charset="0"/>
                <a:ea typeface="Courier New" charset="0"/>
                <a:cs typeface="Courier New" charset="0"/>
              </a:rPr>
              <a:t>  ${BSPDIR}/sources/poky/meta-</a:t>
            </a:r>
            <a:r>
              <a:rPr lang="en-US" sz="1200" dirty="0" err="1">
                <a:latin typeface="Courier New" charset="0"/>
                <a:ea typeface="Courier New" charset="0"/>
                <a:cs typeface="Courier New" charset="0"/>
              </a:rPr>
              <a:t>yocto</a:t>
            </a:r>
            <a:r>
              <a:rPr lang="en-US" sz="1200" dirty="0">
                <a:latin typeface="Courier New" charset="0"/>
                <a:ea typeface="Courier New" charset="0"/>
                <a:cs typeface="Courier New" charset="0"/>
              </a:rPr>
              <a:t>-</a:t>
            </a:r>
            <a:r>
              <a:rPr lang="en-US" sz="1200" dirty="0" err="1">
                <a:latin typeface="Courier New" charset="0"/>
                <a:ea typeface="Courier New" charset="0"/>
                <a:cs typeface="Courier New" charset="0"/>
              </a:rPr>
              <a:t>bsp</a:t>
            </a:r>
            <a:r>
              <a:rPr lang="en-US" sz="1200" dirty="0">
                <a:latin typeface="Courier New" charset="0"/>
                <a:ea typeface="Courier New" charset="0"/>
                <a:cs typeface="Courier New" charset="0"/>
              </a:rPr>
              <a:t> \</a:t>
            </a:r>
          </a:p>
          <a:p>
            <a:r>
              <a:rPr lang="en-US" sz="1200" dirty="0">
                <a:latin typeface="Courier New" charset="0"/>
                <a:ea typeface="Courier New" charset="0"/>
                <a:cs typeface="Courier New" charset="0"/>
              </a:rPr>
              <a:t>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openembedded</a:t>
            </a:r>
            <a:r>
              <a:rPr lang="en-US" sz="1200" dirty="0">
                <a:latin typeface="Courier New" charset="0"/>
                <a:ea typeface="Courier New" charset="0"/>
                <a:cs typeface="Courier New" charset="0"/>
              </a:rPr>
              <a:t>/meta-</a:t>
            </a:r>
            <a:r>
              <a:rPr lang="en-US" sz="1200" dirty="0" err="1">
                <a:latin typeface="Courier New" charset="0"/>
                <a:ea typeface="Courier New" charset="0"/>
                <a:cs typeface="Courier New" charset="0"/>
              </a:rPr>
              <a:t>oe</a:t>
            </a:r>
            <a:r>
              <a:rPr lang="en-US" sz="1200" dirty="0">
                <a:latin typeface="Courier New" charset="0"/>
                <a:ea typeface="Courier New" charset="0"/>
                <a:cs typeface="Courier New" charset="0"/>
              </a:rPr>
              <a:t>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openembedded</a:t>
            </a:r>
            <a:r>
              <a:rPr lang="en-US" sz="1200" dirty="0">
                <a:latin typeface="Courier New" charset="0"/>
                <a:ea typeface="Courier New" charset="0"/>
                <a:cs typeface="Courier New" charset="0"/>
              </a:rPr>
              <a:t>/meta-multimedia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openembedded</a:t>
            </a:r>
            <a:r>
              <a:rPr lang="en-US" sz="1200" dirty="0">
                <a:latin typeface="Courier New" charset="0"/>
                <a:ea typeface="Courier New" charset="0"/>
                <a:cs typeface="Courier New" charset="0"/>
              </a:rPr>
              <a:t>/meta-networking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openembedded</a:t>
            </a:r>
            <a:r>
              <a:rPr lang="en-US" sz="1200" dirty="0">
                <a:latin typeface="Courier New" charset="0"/>
                <a:ea typeface="Courier New" charset="0"/>
                <a:cs typeface="Courier New" charset="0"/>
              </a:rPr>
              <a:t>/meta-python \</a:t>
            </a:r>
          </a:p>
          <a:p>
            <a:r>
              <a:rPr lang="en-US" sz="1200" dirty="0">
                <a:latin typeface="Courier New" charset="0"/>
                <a:ea typeface="Courier New" charset="0"/>
                <a:cs typeface="Courier New" charset="0"/>
              </a:rPr>
              <a:t>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fsl</a:t>
            </a:r>
            <a:r>
              <a:rPr lang="en-US" sz="1200" dirty="0">
                <a:latin typeface="Courier New" charset="0"/>
                <a:ea typeface="Courier New" charset="0"/>
                <a:cs typeface="Courier New" charset="0"/>
              </a:rPr>
              <a:t>-arm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fsl</a:t>
            </a:r>
            <a:r>
              <a:rPr lang="en-US" sz="1200" dirty="0">
                <a:latin typeface="Courier New" charset="0"/>
                <a:ea typeface="Courier New" charset="0"/>
                <a:cs typeface="Courier New" charset="0"/>
              </a:rPr>
              <a:t>-arm-extra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fsl</a:t>
            </a:r>
            <a:r>
              <a:rPr lang="en-US" sz="1200" dirty="0">
                <a:latin typeface="Courier New" charset="0"/>
                <a:ea typeface="Courier New" charset="0"/>
                <a:cs typeface="Courier New" charset="0"/>
              </a:rPr>
              <a:t>-demos \</a:t>
            </a:r>
          </a:p>
          <a:p>
            <a:r>
              <a:rPr lang="en-US" sz="1200" dirty="0">
                <a:latin typeface="Courier New" charset="0"/>
                <a:ea typeface="Courier New" charset="0"/>
                <a:cs typeface="Courier New" charset="0"/>
              </a:rPr>
              <a:t>  ${BSPDIR}/sources/meta-</a:t>
            </a:r>
            <a:r>
              <a:rPr lang="en-US" sz="1200" dirty="0" err="1">
                <a:latin typeface="Courier New" charset="0"/>
                <a:ea typeface="Courier New" charset="0"/>
                <a:cs typeface="Courier New" charset="0"/>
              </a:rPr>
              <a:t>raspberrypi</a:t>
            </a:r>
            <a:r>
              <a:rPr lang="en-US" sz="1200" dirty="0">
                <a:latin typeface="Courier New" charset="0"/>
                <a:ea typeface="Courier New" charset="0"/>
                <a:cs typeface="Courier New" charset="0"/>
              </a:rPr>
              <a:t> \</a:t>
            </a:r>
          </a:p>
          <a:p>
            <a:endParaRPr lang="en-US" sz="1600" dirty="0">
              <a:latin typeface="Courier New" charset="0"/>
              <a:ea typeface="Courier New" charset="0"/>
              <a:cs typeface="Courier New" charset="0"/>
            </a:endParaRPr>
          </a:p>
        </p:txBody>
      </p:sp>
      <p:cxnSp>
        <p:nvCxnSpPr>
          <p:cNvPr id="9" name="Straight Arrow Connector 8">
            <a:extLst>
              <a:ext uri="{FF2B5EF4-FFF2-40B4-BE49-F238E27FC236}">
                <a16:creationId xmlns:a16="http://schemas.microsoft.com/office/drawing/2014/main" id="{D4DBB6BE-BD4F-4915-A7CE-30C31E90194D}"/>
              </a:ext>
            </a:extLst>
          </p:cNvPr>
          <p:cNvCxnSpPr/>
          <p:nvPr/>
        </p:nvCxnSpPr>
        <p:spPr>
          <a:xfrm>
            <a:off x="10820400" y="186640"/>
            <a:ext cx="6219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2">
            <a:extLst>
              <a:ext uri="{FF2B5EF4-FFF2-40B4-BE49-F238E27FC236}">
                <a16:creationId xmlns:a16="http://schemas.microsoft.com/office/drawing/2014/main" id="{3ABECE4C-AAA4-462B-B248-3B8583F776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7372" y="42335"/>
            <a:ext cx="713513" cy="139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37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The Build System Workflow: Metadata</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169194"/>
            <a:ext cx="5019675" cy="3605212"/>
          </a:xfrm>
        </p:spPr>
        <p:txBody>
          <a:bodyPr wrap="square" numCol="1" anchor="t" anchorCtr="0" compatLnSpc="1">
            <a:prstTxWarp prst="textNoShape">
              <a:avLst/>
            </a:prstTxWarp>
          </a:bodyPr>
          <a:lstStyle/>
          <a:p>
            <a:r>
              <a:rPr lang="en-US" sz="2000" dirty="0"/>
              <a:t>Recipes for building packages</a:t>
            </a:r>
          </a:p>
          <a:p>
            <a:r>
              <a:rPr lang="en-US" sz="2000" dirty="0"/>
              <a:t>Recipes inherit the system configuration and adjust it to describe how to build and package the software.</a:t>
            </a:r>
          </a:p>
          <a:p>
            <a:r>
              <a:rPr lang="en-US" sz="2000" dirty="0"/>
              <a:t>Can be extended and enhanced via layers</a:t>
            </a:r>
          </a:p>
          <a:p>
            <a:r>
              <a:rPr lang="en-US" sz="2000" dirty="0"/>
              <a:t>Compatible with </a:t>
            </a:r>
            <a:r>
              <a:rPr lang="en-US" sz="2000" dirty="0" err="1"/>
              <a:t>OpenEmbedded</a:t>
            </a:r>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180306"/>
            <a:ext cx="5330825" cy="3605212"/>
          </a:xfrm>
        </p:spPr>
        <p:txBody>
          <a:bodyPr wrap="square" numCol="1" anchor="t" anchorCtr="0" compatLnSpc="1">
            <a:prstTxWarp prst="textNoShape">
              <a:avLst/>
            </a:prstTxWarp>
          </a:bodyPr>
          <a:lstStyle/>
          <a:p>
            <a:r>
              <a:rPr lang="en-US" dirty="0"/>
              <a:t>Example for the Raspberry Pi 3</a:t>
            </a:r>
            <a:endParaRPr lang="en-US" altLang="en-US" dirty="0">
              <a:ea typeface="ＭＳ Ｐゴシック" panose="020B0600070205080204" pitchFamily="34" charset="-128"/>
            </a:endParaRPr>
          </a:p>
        </p:txBody>
      </p:sp>
      <p:sp>
        <p:nvSpPr>
          <p:cNvPr id="11" name="TextBox 10">
            <a:extLst>
              <a:ext uri="{FF2B5EF4-FFF2-40B4-BE49-F238E27FC236}">
                <a16:creationId xmlns:a16="http://schemas.microsoft.com/office/drawing/2014/main" id="{DE86DFAA-7A6A-4D68-8043-116223F302F6}"/>
              </a:ext>
            </a:extLst>
          </p:cNvPr>
          <p:cNvSpPr txBox="1"/>
          <p:nvPr/>
        </p:nvSpPr>
        <p:spPr>
          <a:xfrm>
            <a:off x="6342063" y="1692940"/>
            <a:ext cx="5629514" cy="4431385"/>
          </a:xfrm>
          <a:prstGeom prst="rect">
            <a:avLst/>
          </a:prstGeom>
          <a:solidFill>
            <a:schemeClr val="bg1">
              <a:lumMod val="95000"/>
            </a:schemeClr>
          </a:solidFill>
          <a:ln>
            <a:solidFill>
              <a:schemeClr val="tx1"/>
            </a:solidFill>
          </a:ln>
        </p:spPr>
        <p:txBody>
          <a:bodyPr vert="horz" wrap="none" lIns="0" tIns="0" rIns="0" bIns="0" rtlCol="0" anchor="t">
            <a:noAutofit/>
          </a:bodyPr>
          <a:lstStyle/>
          <a:p>
            <a:r>
              <a:rPr lang="en-US" sz="1400" b="1" dirty="0">
                <a:solidFill>
                  <a:srgbClr val="128CAB"/>
                </a:solidFill>
                <a:ea typeface="Courier New" charset="0"/>
                <a:cs typeface="Courier New" charset="0"/>
              </a:rPr>
              <a:t>rpi-basic-image.bb (fragment)</a:t>
            </a:r>
          </a:p>
          <a:p>
            <a:endParaRPr lang="en-US" sz="1400" b="1" dirty="0">
              <a:solidFill>
                <a:srgbClr val="128CAB"/>
              </a:solidFill>
              <a:ea typeface="Courier New" charset="0"/>
              <a:cs typeface="Courier New" charset="0"/>
            </a:endParaRPr>
          </a:p>
          <a:p>
            <a:r>
              <a:rPr lang="en-US" sz="1400" dirty="0">
                <a:latin typeface="Courier New" charset="0"/>
                <a:ea typeface="Courier New" charset="0"/>
                <a:cs typeface="Courier New" charset="0"/>
              </a:rPr>
              <a:t># Base this image on </a:t>
            </a:r>
            <a:r>
              <a:rPr lang="en-US" sz="1400" dirty="0" err="1">
                <a:latin typeface="Courier New" charset="0"/>
                <a:ea typeface="Courier New" charset="0"/>
                <a:cs typeface="Courier New" charset="0"/>
              </a:rPr>
              <a:t>rpi</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hwup</a:t>
            </a:r>
            <a:r>
              <a:rPr lang="en-US" sz="1400" dirty="0">
                <a:latin typeface="Courier New" charset="0"/>
                <a:ea typeface="Courier New" charset="0"/>
                <a:cs typeface="Courier New" charset="0"/>
              </a:rPr>
              <a:t>-image</a:t>
            </a:r>
          </a:p>
          <a:p>
            <a:r>
              <a:rPr lang="en-US" sz="1400" dirty="0">
                <a:latin typeface="Courier New" charset="0"/>
                <a:ea typeface="Courier New" charset="0"/>
                <a:cs typeface="Courier New" charset="0"/>
              </a:rPr>
              <a:t>include rpi-hwup-image.bb</a:t>
            </a:r>
          </a:p>
          <a:p>
            <a:endParaRPr lang="en-US" sz="1400" dirty="0">
              <a:latin typeface="Courier New" charset="0"/>
              <a:ea typeface="Courier New" charset="0"/>
              <a:cs typeface="Courier New" charset="0"/>
            </a:endParaRPr>
          </a:p>
          <a:p>
            <a:r>
              <a:rPr lang="en-US" sz="1400" dirty="0">
                <a:latin typeface="Courier New" charset="0"/>
                <a:ea typeface="Courier New" charset="0"/>
                <a:cs typeface="Courier New" charset="0"/>
              </a:rPr>
              <a:t>SPLASH = "</a:t>
            </a:r>
            <a:r>
              <a:rPr lang="en-US" sz="1400" dirty="0" err="1">
                <a:latin typeface="Courier New" charset="0"/>
                <a:ea typeface="Courier New" charset="0"/>
                <a:cs typeface="Courier New" charset="0"/>
              </a:rPr>
              <a:t>psplash-raspberrypi</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dirty="0">
                <a:latin typeface="Courier New" charset="0"/>
                <a:ea typeface="Courier New" charset="0"/>
                <a:cs typeface="Courier New" charset="0"/>
              </a:rPr>
              <a:t>IMAGE_FEATURES += "</a:t>
            </a:r>
            <a:r>
              <a:rPr lang="en-US" sz="1400" dirty="0" err="1">
                <a:latin typeface="Courier New" charset="0"/>
                <a:ea typeface="Courier New" charset="0"/>
                <a:cs typeface="Courier New" charset="0"/>
              </a:rPr>
              <a:t>ssh</a:t>
            </a:r>
            <a:r>
              <a:rPr lang="en-US" sz="1400" dirty="0">
                <a:latin typeface="Courier New" charset="0"/>
                <a:ea typeface="Courier New" charset="0"/>
                <a:cs typeface="Courier New" charset="0"/>
              </a:rPr>
              <a:t>-server-</a:t>
            </a:r>
            <a:r>
              <a:rPr lang="en-US" sz="1400" dirty="0" err="1">
                <a:latin typeface="Courier New" charset="0"/>
                <a:ea typeface="Courier New" charset="0"/>
                <a:cs typeface="Courier New" charset="0"/>
              </a:rPr>
              <a:t>dropbear</a:t>
            </a:r>
            <a:r>
              <a:rPr lang="en-US" sz="1400" dirty="0">
                <a:latin typeface="Courier New" charset="0"/>
                <a:ea typeface="Courier New" charset="0"/>
                <a:cs typeface="Courier New" charset="0"/>
              </a:rPr>
              <a:t> splash"</a:t>
            </a:r>
            <a:endParaRPr lang="en-US" sz="1600" dirty="0">
              <a:latin typeface="Courier New" charset="0"/>
              <a:ea typeface="Courier New" charset="0"/>
              <a:cs typeface="Courier New" charset="0"/>
            </a:endParaRPr>
          </a:p>
          <a:p>
            <a:endParaRPr lang="en-US" sz="1600" dirty="0">
              <a:latin typeface="Courier New" charset="0"/>
              <a:ea typeface="Courier New" charset="0"/>
              <a:cs typeface="Courier New" charset="0"/>
            </a:endParaRPr>
          </a:p>
        </p:txBody>
      </p:sp>
      <p:cxnSp>
        <p:nvCxnSpPr>
          <p:cNvPr id="12" name="Straight Arrow Connector 11">
            <a:extLst>
              <a:ext uri="{FF2B5EF4-FFF2-40B4-BE49-F238E27FC236}">
                <a16:creationId xmlns:a16="http://schemas.microsoft.com/office/drawing/2014/main" id="{00BA6492-B26A-425D-A5EB-5BC7FC3F35D2}"/>
              </a:ext>
            </a:extLst>
          </p:cNvPr>
          <p:cNvCxnSpPr/>
          <p:nvPr/>
        </p:nvCxnSpPr>
        <p:spPr>
          <a:xfrm>
            <a:off x="10853977" y="522255"/>
            <a:ext cx="6219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2">
            <a:extLst>
              <a:ext uri="{FF2B5EF4-FFF2-40B4-BE49-F238E27FC236}">
                <a16:creationId xmlns:a16="http://schemas.microsoft.com/office/drawing/2014/main" id="{580A95FD-FD09-498D-8F0A-DAD316C4AC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90949" y="0"/>
            <a:ext cx="713513" cy="139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93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The Build System Workflow: Machine (</a:t>
            </a:r>
            <a:r>
              <a:rPr lang="en-US" dirty="0" err="1"/>
              <a:t>BSP</a:t>
            </a:r>
            <a:r>
              <a:rPr lang="en-US" dirty="0"/>
              <a:t>) Configuration</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169194"/>
            <a:ext cx="5019675" cy="3605212"/>
          </a:xfrm>
        </p:spPr>
        <p:txBody>
          <a:bodyPr wrap="square" numCol="1" anchor="t" anchorCtr="0" compatLnSpc="1">
            <a:prstTxWarp prst="textNoShape">
              <a:avLst/>
            </a:prstTxWarp>
          </a:bodyPr>
          <a:lstStyle/>
          <a:p>
            <a:r>
              <a:rPr lang="en-US" sz="2000" dirty="0"/>
              <a:t>Configuration files that describe a machine</a:t>
            </a:r>
          </a:p>
          <a:p>
            <a:pPr lvl="1"/>
            <a:r>
              <a:rPr lang="en-US" dirty="0"/>
              <a:t>Define board specific kernel configuration </a:t>
            </a:r>
          </a:p>
          <a:p>
            <a:pPr lvl="1"/>
            <a:r>
              <a:rPr lang="en-US" dirty="0"/>
              <a:t>Processor/SOC Tuning files </a:t>
            </a:r>
          </a:p>
          <a:p>
            <a:r>
              <a:rPr lang="en-US" dirty="0"/>
              <a:t>Machine configuration refers to kernel sources.</a:t>
            </a:r>
          </a:p>
          <a:p>
            <a:r>
              <a:rPr lang="en-US" dirty="0"/>
              <a:t>Compatible with </a:t>
            </a:r>
            <a:r>
              <a:rPr lang="en-US" dirty="0" err="1"/>
              <a:t>OpenEmbedded</a:t>
            </a:r>
            <a:endParaRPr lang="en-US" dirty="0"/>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180306"/>
            <a:ext cx="5330825" cy="3605212"/>
          </a:xfrm>
        </p:spPr>
        <p:txBody>
          <a:bodyPr wrap="square" numCol="1" anchor="t" anchorCtr="0" compatLnSpc="1">
            <a:prstTxWarp prst="textNoShape">
              <a:avLst/>
            </a:prstTxWarp>
          </a:bodyPr>
          <a:lstStyle/>
          <a:p>
            <a:r>
              <a:rPr lang="en-US" dirty="0"/>
              <a:t>Example for the </a:t>
            </a:r>
            <a:r>
              <a:rPr lang="en-US" dirty="0" err="1"/>
              <a:t>RaspberryPi</a:t>
            </a:r>
            <a:r>
              <a:rPr lang="en-US" dirty="0"/>
              <a:t> 3</a:t>
            </a:r>
            <a:endParaRPr lang="en-US" altLang="en-US" dirty="0">
              <a:ea typeface="ＭＳ Ｐゴシック" panose="020B0600070205080204" pitchFamily="34" charset="-128"/>
            </a:endParaRPr>
          </a:p>
        </p:txBody>
      </p:sp>
      <p:sp>
        <p:nvSpPr>
          <p:cNvPr id="8" name="TextBox 7">
            <a:extLst>
              <a:ext uri="{FF2B5EF4-FFF2-40B4-BE49-F238E27FC236}">
                <a16:creationId xmlns:a16="http://schemas.microsoft.com/office/drawing/2014/main" id="{1E578957-28AC-4552-94D5-059428A60154}"/>
              </a:ext>
            </a:extLst>
          </p:cNvPr>
          <p:cNvSpPr txBox="1"/>
          <p:nvPr/>
        </p:nvSpPr>
        <p:spPr>
          <a:xfrm>
            <a:off x="6342063" y="1692940"/>
            <a:ext cx="5664200" cy="3429393"/>
          </a:xfrm>
          <a:prstGeom prst="rect">
            <a:avLst/>
          </a:prstGeom>
          <a:solidFill>
            <a:schemeClr val="bg1">
              <a:lumMod val="95000"/>
            </a:schemeClr>
          </a:solidFill>
          <a:ln>
            <a:solidFill>
              <a:schemeClr val="tx1"/>
            </a:solidFill>
          </a:ln>
        </p:spPr>
        <p:txBody>
          <a:bodyPr vert="horz" wrap="none" lIns="0" tIns="0" rIns="0" bIns="0" rtlCol="0" anchor="t">
            <a:noAutofit/>
          </a:bodyPr>
          <a:lstStyle/>
          <a:p>
            <a:r>
              <a:rPr lang="en-US" sz="1200" b="1" dirty="0">
                <a:solidFill>
                  <a:srgbClr val="128CAB"/>
                </a:solidFill>
                <a:ea typeface="Courier New" charset="0"/>
                <a:cs typeface="Courier New" charset="0"/>
              </a:rPr>
              <a:t>raspberrypi3.conf (fragment)</a:t>
            </a:r>
          </a:p>
          <a:p>
            <a:endParaRPr lang="en-US" sz="1200" b="1" dirty="0">
              <a:solidFill>
                <a:srgbClr val="128CAB"/>
              </a:solidFill>
              <a:ea typeface="Courier New" charset="0"/>
              <a:cs typeface="Courier New" charset="0"/>
            </a:endParaRPr>
          </a:p>
          <a:p>
            <a:r>
              <a:rPr lang="en-US" sz="1200" dirty="0">
                <a:latin typeface="Courier New" charset="0"/>
                <a:ea typeface="Courier New" charset="0"/>
                <a:cs typeface="Courier New" charset="0"/>
              </a:rPr>
              <a:t>#@TYPE: Machine</a:t>
            </a:r>
          </a:p>
          <a:p>
            <a:r>
              <a:rPr lang="en-US" sz="1200" dirty="0">
                <a:latin typeface="Courier New" charset="0"/>
                <a:ea typeface="Courier New" charset="0"/>
                <a:cs typeface="Courier New" charset="0"/>
              </a:rPr>
              <a:t>#@NAME: </a:t>
            </a:r>
            <a:r>
              <a:rPr lang="en-US" sz="1200" dirty="0" err="1">
                <a:latin typeface="Courier New" charset="0"/>
                <a:ea typeface="Courier New" charset="0"/>
                <a:cs typeface="Courier New" charset="0"/>
              </a:rPr>
              <a:t>RaspberryPi</a:t>
            </a:r>
            <a:r>
              <a:rPr lang="en-US" sz="1200" dirty="0">
                <a:latin typeface="Courier New" charset="0"/>
                <a:ea typeface="Courier New" charset="0"/>
                <a:cs typeface="Courier New" charset="0"/>
              </a:rPr>
              <a:t> 3 Development Board</a:t>
            </a:r>
          </a:p>
          <a:p>
            <a:r>
              <a:rPr lang="en-US" sz="1200" dirty="0">
                <a:latin typeface="Courier New" charset="0"/>
                <a:ea typeface="Courier New" charset="0"/>
                <a:cs typeface="Courier New" charset="0"/>
              </a:rPr>
              <a:t>#@DESCRIPTION: Machine configuration for the </a:t>
            </a:r>
            <a:r>
              <a:rPr lang="en-US" sz="1200" dirty="0" err="1">
                <a:latin typeface="Courier New" charset="0"/>
                <a:ea typeface="Courier New" charset="0"/>
                <a:cs typeface="Courier New" charset="0"/>
              </a:rPr>
              <a:t>RaspberryPi</a:t>
            </a:r>
            <a:r>
              <a:rPr lang="en-US" sz="1200" dirty="0">
                <a:latin typeface="Courier New" charset="0"/>
                <a:ea typeface="Courier New" charset="0"/>
                <a:cs typeface="Courier New" charset="0"/>
              </a:rPr>
              <a:t> 3</a:t>
            </a:r>
          </a:p>
          <a:p>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MACHINEOVERRIDES = "raspberrypi2:${MACHINE}"</a:t>
            </a:r>
          </a:p>
          <a:p>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MACHINE_EXTRA_RRECOMMENDS += " kernel-modules wl18xx-conf </a:t>
            </a:r>
          </a:p>
          <a:p>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uim-sysfs</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bt</a:t>
            </a:r>
            <a:r>
              <a:rPr lang="en-US" sz="1200" dirty="0">
                <a:latin typeface="Courier New" charset="0"/>
                <a:ea typeface="Courier New" charset="0"/>
                <a:cs typeface="Courier New" charset="0"/>
              </a:rPr>
              <a:t>-firmware gator"</a:t>
            </a:r>
          </a:p>
          <a:p>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include conf/machine/raspberrypi2.conf</a:t>
            </a:r>
          </a:p>
          <a:p>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SERIAL_CONSOLE = "115200 ttyS0"</a:t>
            </a:r>
          </a:p>
          <a:p>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KERNEL_MODULE_AUTOLOAD += "</a:t>
            </a:r>
            <a:r>
              <a:rPr lang="en-US" sz="1200" dirty="0" err="1">
                <a:latin typeface="Courier New" charset="0"/>
                <a:ea typeface="Courier New" charset="0"/>
                <a:cs typeface="Courier New" charset="0"/>
              </a:rPr>
              <a:t>g_serial</a:t>
            </a:r>
            <a:r>
              <a:rPr lang="en-US" sz="1200" dirty="0">
                <a:latin typeface="Courier New" charset="0"/>
                <a:ea typeface="Courier New" charset="0"/>
                <a:cs typeface="Courier New" charset="0"/>
              </a:rPr>
              <a:t> hello"</a:t>
            </a:r>
          </a:p>
          <a:p>
            <a:endParaRPr lang="en-US" sz="1200" dirty="0">
              <a:latin typeface="Courier New" charset="0"/>
              <a:ea typeface="Courier New" charset="0"/>
              <a:cs typeface="Courier New" charset="0"/>
            </a:endParaRPr>
          </a:p>
          <a:p>
            <a:r>
              <a:rPr lang="en-US" sz="1200" dirty="0">
                <a:latin typeface="Courier New" charset="0"/>
                <a:ea typeface="Courier New" charset="0"/>
                <a:cs typeface="Courier New" charset="0"/>
              </a:rPr>
              <a:t>MACHINE_ESSENTIAL_EXTRA_RRECOMMENDS += "kernel-module-gator"</a:t>
            </a:r>
            <a:endParaRPr lang="en-US" sz="1600" dirty="0">
              <a:latin typeface="Courier New" charset="0"/>
              <a:ea typeface="Courier New" charset="0"/>
              <a:cs typeface="Courier New" charset="0"/>
            </a:endParaRPr>
          </a:p>
          <a:p>
            <a:endParaRPr lang="en-US" sz="1600" dirty="0">
              <a:latin typeface="Courier New" charset="0"/>
              <a:ea typeface="Courier New" charset="0"/>
              <a:cs typeface="Courier New" charset="0"/>
            </a:endParaRPr>
          </a:p>
          <a:p>
            <a:endParaRPr lang="en-US" sz="1600" dirty="0">
              <a:latin typeface="Courier New" charset="0"/>
              <a:ea typeface="Courier New" charset="0"/>
              <a:cs typeface="Courier New" charset="0"/>
            </a:endParaRPr>
          </a:p>
          <a:p>
            <a:endParaRPr lang="en-US" sz="1600" dirty="0">
              <a:latin typeface="Courier New" charset="0"/>
              <a:ea typeface="Courier New" charset="0"/>
              <a:cs typeface="Courier New" charset="0"/>
            </a:endParaRPr>
          </a:p>
          <a:p>
            <a:endParaRPr lang="en-US" sz="1600" dirty="0">
              <a:latin typeface="Courier New" charset="0"/>
              <a:ea typeface="Courier New" charset="0"/>
              <a:cs typeface="Courier New" charset="0"/>
            </a:endParaRPr>
          </a:p>
        </p:txBody>
      </p:sp>
      <p:cxnSp>
        <p:nvCxnSpPr>
          <p:cNvPr id="9" name="Straight Arrow Connector 8">
            <a:extLst>
              <a:ext uri="{FF2B5EF4-FFF2-40B4-BE49-F238E27FC236}">
                <a16:creationId xmlns:a16="http://schemas.microsoft.com/office/drawing/2014/main" id="{57451B94-C573-4736-B93E-5F7EC8AF8C82}"/>
              </a:ext>
            </a:extLst>
          </p:cNvPr>
          <p:cNvCxnSpPr/>
          <p:nvPr/>
        </p:nvCxnSpPr>
        <p:spPr>
          <a:xfrm>
            <a:off x="10820400" y="918665"/>
            <a:ext cx="6219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2">
            <a:extLst>
              <a:ext uri="{FF2B5EF4-FFF2-40B4-BE49-F238E27FC236}">
                <a16:creationId xmlns:a16="http://schemas.microsoft.com/office/drawing/2014/main" id="{B2DE7063-BB8F-4E22-AF64-918D12391D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7372" y="42335"/>
            <a:ext cx="713513" cy="139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41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Distribution Policy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Defines distribution policies that affect the way individual recipes are built</a:t>
            </a:r>
            <a:endParaRPr lang="en-US" altLang="en-US" dirty="0">
              <a:ea typeface="ＭＳ Ｐゴシック" panose="020B0600070205080204" pitchFamily="34" charset="-128"/>
            </a:endParaRPr>
          </a:p>
          <a:p>
            <a:pPr lvl="1"/>
            <a:r>
              <a:rPr lang="en-US" dirty="0"/>
              <a:t>May set alternative preferred versions of recipes</a:t>
            </a:r>
          </a:p>
          <a:p>
            <a:pPr lvl="1"/>
            <a:r>
              <a:rPr lang="en-US" dirty="0"/>
              <a:t>May enable/disable features</a:t>
            </a:r>
          </a:p>
          <a:p>
            <a:pPr lvl="1"/>
            <a:r>
              <a:rPr lang="en-US" dirty="0"/>
              <a:t>May configure specific package rules</a:t>
            </a:r>
          </a:p>
          <a:p>
            <a:pPr lvl="1"/>
            <a:r>
              <a:rPr lang="en-US" dirty="0"/>
              <a:t>May adjust image deployment settings</a:t>
            </a:r>
            <a:endParaRPr lang="en-US" altLang="en-US" dirty="0">
              <a:ea typeface="ＭＳ Ｐゴシック" panose="020B0600070205080204" pitchFamily="34" charset="-128"/>
            </a:endParaRPr>
          </a:p>
          <a:p>
            <a:r>
              <a:rPr lang="en-US" dirty="0"/>
              <a:t>Enabled via the DISTRO setting</a:t>
            </a:r>
          </a:p>
          <a:p>
            <a:r>
              <a:rPr lang="en-US" dirty="0"/>
              <a:t>Four predefined settings:</a:t>
            </a:r>
            <a:endParaRPr lang="en-US" altLang="en-US" dirty="0">
              <a:ea typeface="ＭＳ Ｐゴシック" panose="020B0600070205080204" pitchFamily="34" charset="-128"/>
            </a:endParaRPr>
          </a:p>
          <a:p>
            <a:pPr lvl="1"/>
            <a:r>
              <a:rPr lang="en-US" dirty="0">
                <a:solidFill>
                  <a:srgbClr val="128CAB"/>
                </a:solidFill>
              </a:rPr>
              <a:t>poky-bleeding</a:t>
            </a:r>
            <a:r>
              <a:rPr lang="en-US" dirty="0"/>
              <a:t>: enables bleeding edge packages</a:t>
            </a:r>
          </a:p>
          <a:p>
            <a:pPr lvl="1"/>
            <a:r>
              <a:rPr lang="en-US" dirty="0">
                <a:solidFill>
                  <a:srgbClr val="128CAB"/>
                </a:solidFill>
              </a:rPr>
              <a:t>poky</a:t>
            </a:r>
            <a:r>
              <a:rPr lang="en-US" dirty="0"/>
              <a:t>: core distribution definition, defines the base</a:t>
            </a:r>
          </a:p>
          <a:p>
            <a:pPr lvl="1"/>
            <a:r>
              <a:rPr lang="en-US" dirty="0">
                <a:solidFill>
                  <a:srgbClr val="128CAB"/>
                </a:solidFill>
              </a:rPr>
              <a:t>poky-</a:t>
            </a:r>
            <a:r>
              <a:rPr lang="en-US" dirty="0" err="1">
                <a:solidFill>
                  <a:srgbClr val="128CAB"/>
                </a:solidFill>
              </a:rPr>
              <a:t>lsb</a:t>
            </a:r>
            <a:r>
              <a:rPr lang="en-US" dirty="0"/>
              <a:t>: enable items required for </a:t>
            </a:r>
            <a:r>
              <a:rPr lang="en-US" dirty="0" err="1"/>
              <a:t>LSB</a:t>
            </a:r>
            <a:r>
              <a:rPr lang="en-US" dirty="0"/>
              <a:t> support</a:t>
            </a:r>
          </a:p>
          <a:p>
            <a:pPr lvl="1"/>
            <a:r>
              <a:rPr lang="en-US" dirty="0">
                <a:solidFill>
                  <a:srgbClr val="128CAB"/>
                </a:solidFill>
              </a:rPr>
              <a:t>poky-tiny</a:t>
            </a:r>
            <a:r>
              <a:rPr lang="en-US" dirty="0"/>
              <a:t>: construct a smaller than normal system</a:t>
            </a:r>
          </a:p>
          <a:p>
            <a:pPr lvl="1"/>
            <a:endParaRPr lang="en-US" dirty="0"/>
          </a:p>
        </p:txBody>
      </p:sp>
      <p:cxnSp>
        <p:nvCxnSpPr>
          <p:cNvPr id="5" name="Straight Arrow Connector 4">
            <a:extLst>
              <a:ext uri="{FF2B5EF4-FFF2-40B4-BE49-F238E27FC236}">
                <a16:creationId xmlns:a16="http://schemas.microsoft.com/office/drawing/2014/main" id="{362ED798-CAED-41A2-8AE2-8DDB14DA455D}"/>
              </a:ext>
            </a:extLst>
          </p:cNvPr>
          <p:cNvCxnSpPr/>
          <p:nvPr/>
        </p:nvCxnSpPr>
        <p:spPr>
          <a:xfrm>
            <a:off x="10820400" y="1269285"/>
            <a:ext cx="6219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 name="Picture 2">
            <a:extLst>
              <a:ext uri="{FF2B5EF4-FFF2-40B4-BE49-F238E27FC236}">
                <a16:creationId xmlns:a16="http://schemas.microsoft.com/office/drawing/2014/main" id="{F7C7D307-4D2F-47BC-8DCD-4E460BA20B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57372" y="42335"/>
            <a:ext cx="713513" cy="139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273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Source Fetching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7762875" cy="4086225"/>
          </a:xfrm>
        </p:spPr>
        <p:txBody>
          <a:bodyPr wrap="square" numCol="1" anchor="t" anchorCtr="0" compatLnSpc="1">
            <a:prstTxWarp prst="textNoShape">
              <a:avLst/>
            </a:prstTxWarp>
          </a:bodyPr>
          <a:lstStyle/>
          <a:p>
            <a:r>
              <a:rPr lang="en-US" dirty="0"/>
              <a:t>Recipes tell the location of all sources, patches, and files.</a:t>
            </a:r>
            <a:endParaRPr lang="en-US" altLang="en-US" dirty="0">
              <a:ea typeface="ＭＳ Ｐゴシック" panose="020B0600070205080204" pitchFamily="34" charset="-128"/>
            </a:endParaRPr>
          </a:p>
          <a:p>
            <a:pPr lvl="1"/>
            <a:r>
              <a:rPr lang="en-US" dirty="0"/>
              <a:t>These may exist on the internet or be local (See </a:t>
            </a:r>
            <a:r>
              <a:rPr lang="en-US" sz="1400" dirty="0" err="1">
                <a:latin typeface="Courier New" charset="0"/>
                <a:ea typeface="Courier New" charset="0"/>
                <a:cs typeface="Courier New" charset="0"/>
              </a:rPr>
              <a:t>SRC_URI</a:t>
            </a:r>
            <a:r>
              <a:rPr lang="en-US" sz="1400" dirty="0"/>
              <a:t> </a:t>
            </a:r>
            <a:r>
              <a:rPr lang="en-US" dirty="0"/>
              <a:t>in the </a:t>
            </a:r>
            <a:r>
              <a:rPr lang="en-US" sz="1400" dirty="0">
                <a:latin typeface="Courier New" charset="0"/>
                <a:ea typeface="Courier New" charset="0"/>
                <a:cs typeface="Courier New" charset="0"/>
              </a:rPr>
              <a:t>*.bb </a:t>
            </a:r>
            <a:r>
              <a:rPr lang="en-US" dirty="0"/>
              <a:t>files).</a:t>
            </a:r>
            <a:endParaRPr lang="en-US" altLang="en-US" dirty="0">
              <a:ea typeface="ＭＳ Ｐゴシック" panose="020B0600070205080204" pitchFamily="34" charset="-128"/>
            </a:endParaRPr>
          </a:p>
          <a:p>
            <a:r>
              <a:rPr lang="en-US" dirty="0" err="1"/>
              <a:t>Bitbake</a:t>
            </a:r>
            <a:r>
              <a:rPr lang="en-US" dirty="0"/>
              <a:t> can get the sources from git, </a:t>
            </a:r>
            <a:r>
              <a:rPr lang="en-US" dirty="0" err="1"/>
              <a:t>svn</a:t>
            </a:r>
            <a:r>
              <a:rPr lang="en-US" dirty="0"/>
              <a:t>, </a:t>
            </a:r>
            <a:r>
              <a:rPr lang="en-US" dirty="0" err="1"/>
              <a:t>bzr</a:t>
            </a:r>
            <a:r>
              <a:rPr lang="en-US" dirty="0"/>
              <a:t>, or </a:t>
            </a:r>
            <a:r>
              <a:rPr lang="en-US" dirty="0" err="1"/>
              <a:t>tarballs</a:t>
            </a:r>
            <a:r>
              <a:rPr lang="en-US" dirty="0"/>
              <a:t>.</a:t>
            </a:r>
          </a:p>
          <a:p>
            <a:r>
              <a:rPr lang="en-US" dirty="0"/>
              <a:t>Versions of packages can be fixed or updated automatically (Add </a:t>
            </a:r>
            <a:r>
              <a:rPr lang="en-US" sz="1800" dirty="0" err="1">
                <a:latin typeface="Courier New" charset="0"/>
                <a:ea typeface="Courier New" charset="0"/>
                <a:cs typeface="Courier New" charset="0"/>
              </a:rPr>
              <a:t>SRCREV_pn-PN</a:t>
            </a:r>
            <a:r>
              <a:rPr lang="en-US" sz="1800" dirty="0">
                <a:latin typeface="Courier New" charset="0"/>
                <a:ea typeface="Courier New" charset="0"/>
                <a:cs typeface="Courier New" charset="0"/>
              </a:rPr>
              <a:t> = “${</a:t>
            </a:r>
            <a:r>
              <a:rPr lang="en-US" sz="1800" dirty="0" err="1">
                <a:latin typeface="Courier New" charset="0"/>
                <a:ea typeface="Courier New" charset="0"/>
                <a:cs typeface="Courier New" charset="0"/>
              </a:rPr>
              <a:t>AUTOREV</a:t>
            </a:r>
            <a:r>
              <a:rPr lang="en-US" sz="1800" dirty="0">
                <a:latin typeface="Courier New" charset="0"/>
                <a:ea typeface="Courier New" charset="0"/>
                <a:cs typeface="Courier New" charset="0"/>
              </a:rPr>
              <a:t>}” </a:t>
            </a:r>
            <a:r>
              <a:rPr lang="en-US" dirty="0"/>
              <a:t>to </a:t>
            </a:r>
            <a:r>
              <a:rPr lang="en-US" dirty="0" err="1"/>
              <a:t>l</a:t>
            </a:r>
            <a:r>
              <a:rPr lang="en-US" sz="1800" dirty="0" err="1">
                <a:latin typeface="Courier New" charset="0"/>
                <a:ea typeface="Courier New" charset="0"/>
                <a:cs typeface="Courier New" charset="0"/>
              </a:rPr>
              <a:t>ocal.conf</a:t>
            </a:r>
            <a:r>
              <a:rPr lang="en-US" dirty="0"/>
              <a:t>).</a:t>
            </a:r>
          </a:p>
          <a:p>
            <a:r>
              <a:rPr lang="en-US" dirty="0"/>
              <a:t>The </a:t>
            </a:r>
            <a:r>
              <a:rPr lang="en-US" dirty="0" err="1"/>
              <a:t>Yocto</a:t>
            </a:r>
            <a:r>
              <a:rPr lang="en-US" dirty="0"/>
              <a:t> Project mirrors sources to ensure source reliability.</a:t>
            </a:r>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CEFB70EB-1907-42DE-8BA1-231AFC0ED383}"/>
              </a:ext>
            </a:extLst>
          </p:cNvPr>
          <p:cNvPicPr>
            <a:picLocks noChangeAspect="1"/>
          </p:cNvPicPr>
          <p:nvPr/>
        </p:nvPicPr>
        <p:blipFill rotWithShape="1">
          <a:blip r:embed="rId3"/>
          <a:srcRect t="27978" r="70641"/>
          <a:stretch/>
        </p:blipFill>
        <p:spPr>
          <a:xfrm>
            <a:off x="8692379" y="2057400"/>
            <a:ext cx="2747918" cy="3302000"/>
          </a:xfrm>
          <a:prstGeom prst="rect">
            <a:avLst/>
          </a:prstGeom>
        </p:spPr>
      </p:pic>
    </p:spTree>
    <p:extLst>
      <p:ext uri="{BB962C8B-B14F-4D97-AF65-F5344CB8AC3E}">
        <p14:creationId xmlns:p14="http://schemas.microsoft.com/office/powerpoint/2010/main" val="323588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Patching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7267575" cy="4086225"/>
          </a:xfrm>
        </p:spPr>
        <p:txBody>
          <a:bodyPr wrap="square" numCol="1" anchor="t" anchorCtr="0" compatLnSpc="1">
            <a:prstTxWarp prst="textNoShape">
              <a:avLst/>
            </a:prstTxWarp>
          </a:bodyPr>
          <a:lstStyle/>
          <a:p>
            <a:r>
              <a:rPr lang="en-US" dirty="0"/>
              <a:t>Once sources are obtained, they are extracted.</a:t>
            </a:r>
          </a:p>
          <a:p>
            <a:r>
              <a:rPr lang="en-US" dirty="0"/>
              <a:t>Patches are applied in the order they appear in </a:t>
            </a:r>
            <a:r>
              <a:rPr lang="en-US" sz="2000" dirty="0" err="1">
                <a:latin typeface="Courier New" charset="0"/>
                <a:ea typeface="Courier New" charset="0"/>
                <a:cs typeface="Courier New" charset="0"/>
              </a:rPr>
              <a:t>SRC_URI</a:t>
            </a:r>
            <a:r>
              <a:rPr lang="en-US" sz="2000" dirty="0">
                <a:latin typeface="Courier New" charset="0"/>
                <a:ea typeface="Courier New" charset="0"/>
                <a:cs typeface="Courier New" charset="0"/>
              </a:rPr>
              <a:t>.</a:t>
            </a:r>
            <a:endParaRPr lang="en-US" dirty="0">
              <a:latin typeface="Courier New" charset="0"/>
              <a:ea typeface="Courier New" charset="0"/>
              <a:cs typeface="Courier New" charset="0"/>
            </a:endParaRPr>
          </a:p>
          <a:p>
            <a:r>
              <a:rPr lang="en-US" dirty="0"/>
              <a:t>In this stage, application-specific patches are applied.</a:t>
            </a:r>
            <a:endParaRPr lang="en-US" altLang="en-US" dirty="0">
              <a:ea typeface="ＭＳ Ｐゴシック" panose="020B0600070205080204" pitchFamily="34" charset="-128"/>
            </a:endParaRPr>
          </a:p>
          <a:p>
            <a:pPr lvl="1"/>
            <a:r>
              <a:rPr lang="en-US" dirty="0"/>
              <a:t>Custom modifications to the open-source code that are mandated by the specific application for which the embedded system is intended for</a:t>
            </a:r>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8D8E7BC8-6C86-4AFA-8533-9BA34AB87333}"/>
              </a:ext>
            </a:extLst>
          </p:cNvPr>
          <p:cNvPicPr>
            <a:picLocks noChangeAspect="1"/>
          </p:cNvPicPr>
          <p:nvPr/>
        </p:nvPicPr>
        <p:blipFill rotWithShape="1">
          <a:blip r:embed="rId3"/>
          <a:srcRect t="27978" r="70641"/>
          <a:stretch/>
        </p:blipFill>
        <p:spPr>
          <a:xfrm>
            <a:off x="8692379" y="2057400"/>
            <a:ext cx="2747918" cy="3302000"/>
          </a:xfrm>
          <a:prstGeom prst="rect">
            <a:avLst/>
          </a:prstGeom>
        </p:spPr>
      </p:pic>
    </p:spTree>
    <p:extLst>
      <p:ext uri="{BB962C8B-B14F-4D97-AF65-F5344CB8AC3E}">
        <p14:creationId xmlns:p14="http://schemas.microsoft.com/office/powerpoint/2010/main" val="685475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Configure/Compile/Install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8042275" cy="4086225"/>
          </a:xfrm>
        </p:spPr>
        <p:txBody>
          <a:bodyPr wrap="square" numCol="1" anchor="t" anchorCtr="0" compatLnSpc="1">
            <a:prstTxWarp prst="textNoShape">
              <a:avLst/>
            </a:prstTxWarp>
          </a:bodyPr>
          <a:lstStyle/>
          <a:p>
            <a:r>
              <a:rPr lang="en-US" dirty="0"/>
              <a:t>The recipe specifies configuration and compilation rules.</a:t>
            </a:r>
            <a:endParaRPr lang="en-US" altLang="en-US" dirty="0">
              <a:ea typeface="ＭＳ Ｐゴシック" panose="020B0600070205080204" pitchFamily="34" charset="-128"/>
            </a:endParaRPr>
          </a:p>
          <a:p>
            <a:pPr lvl="1"/>
            <a:r>
              <a:rPr lang="en-US" dirty="0"/>
              <a:t>Various standard build rules are available, such as </a:t>
            </a:r>
            <a:r>
              <a:rPr lang="en-US" dirty="0" err="1"/>
              <a:t>autotools</a:t>
            </a:r>
            <a:r>
              <a:rPr lang="en-US" dirty="0"/>
              <a:t> and </a:t>
            </a:r>
            <a:r>
              <a:rPr lang="en-US" dirty="0" err="1"/>
              <a:t>gettext</a:t>
            </a:r>
            <a:r>
              <a:rPr lang="en-US" dirty="0"/>
              <a:t>.</a:t>
            </a:r>
          </a:p>
          <a:p>
            <a:pPr lvl="1"/>
            <a:r>
              <a:rPr lang="en-US" dirty="0"/>
              <a:t>Standard ways to specify custom environment flags</a:t>
            </a:r>
          </a:p>
          <a:p>
            <a:pPr lvl="1"/>
            <a:r>
              <a:rPr lang="en-US" dirty="0"/>
              <a:t>Install step runs under “pseudo”, allows special files, permissions, and owners/ groups to be set.</a:t>
            </a:r>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72F9F6AC-F7EF-4E92-9E3A-BF63A1EEB663}"/>
              </a:ext>
            </a:extLst>
          </p:cNvPr>
          <p:cNvPicPr>
            <a:picLocks noChangeAspect="1"/>
          </p:cNvPicPr>
          <p:nvPr/>
        </p:nvPicPr>
        <p:blipFill rotWithShape="1">
          <a:blip r:embed="rId3"/>
          <a:srcRect t="27978" r="70641"/>
          <a:stretch/>
        </p:blipFill>
        <p:spPr>
          <a:xfrm>
            <a:off x="8692379" y="2057400"/>
            <a:ext cx="2747918" cy="3302000"/>
          </a:xfrm>
          <a:prstGeom prst="rect">
            <a:avLst/>
          </a:prstGeom>
        </p:spPr>
      </p:pic>
    </p:spTree>
    <p:extLst>
      <p:ext uri="{BB962C8B-B14F-4D97-AF65-F5344CB8AC3E}">
        <p14:creationId xmlns:p14="http://schemas.microsoft.com/office/powerpoint/2010/main" val="271925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Introduction</a:t>
            </a:r>
          </a:p>
          <a:p>
            <a:r>
              <a:rPr lang="en-IN" altLang="en-US" dirty="0">
                <a:ea typeface="ＭＳ Ｐゴシック" panose="020B0600070205080204" pitchFamily="34" charset="-128"/>
              </a:rPr>
              <a:t>The workflow</a:t>
            </a:r>
          </a:p>
          <a:p>
            <a:r>
              <a:rPr lang="en-IN" altLang="en-US" dirty="0">
                <a:ea typeface="ＭＳ Ｐゴシック" panose="020B0600070205080204" pitchFamily="34" charset="-128"/>
              </a:rPr>
              <a:t>The build systems</a:t>
            </a:r>
          </a:p>
          <a:p>
            <a:r>
              <a:rPr lang="en-IN" altLang="en-US" dirty="0" err="1">
                <a:ea typeface="ＭＳ Ｐゴシック" panose="020B0600070205080204" pitchFamily="34" charset="-128"/>
              </a:rPr>
              <a:t>Yocto</a:t>
            </a:r>
            <a:endParaRPr lang="en-IN" altLang="en-US" dirty="0">
              <a:ea typeface="ＭＳ Ｐゴシック" panose="020B0600070205080204" pitchFamily="34" charset="-128"/>
            </a:endParaRPr>
          </a:p>
        </p:txBody>
      </p:sp>
    </p:spTree>
    <p:extLst>
      <p:ext uri="{BB962C8B-B14F-4D97-AF65-F5344CB8AC3E}">
        <p14:creationId xmlns:p14="http://schemas.microsoft.com/office/powerpoint/2010/main" val="1914793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Output Analysis/Packaging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692775" cy="4086225"/>
          </a:xfrm>
        </p:spPr>
        <p:txBody>
          <a:bodyPr wrap="square" numCol="1" anchor="t" anchorCtr="0" compatLnSpc="1">
            <a:prstTxWarp prst="textNoShape">
              <a:avLst/>
            </a:prstTxWarp>
          </a:bodyPr>
          <a:lstStyle/>
          <a:p>
            <a:r>
              <a:rPr lang="en-US" dirty="0"/>
              <a:t>Output Analysis</a:t>
            </a:r>
            <a:endParaRPr lang="en-US" altLang="en-US" dirty="0">
              <a:ea typeface="ＭＳ Ｐゴシック" panose="020B0600070205080204" pitchFamily="34" charset="-128"/>
            </a:endParaRPr>
          </a:p>
          <a:p>
            <a:pPr lvl="1"/>
            <a:r>
              <a:rPr lang="en-US" dirty="0"/>
              <a:t>Categorize generated software (debug, dev, docs, and locales) </a:t>
            </a:r>
          </a:p>
          <a:p>
            <a:pPr lvl="1"/>
            <a:r>
              <a:rPr lang="en-US" dirty="0"/>
              <a:t>Split runtime and debug information</a:t>
            </a:r>
            <a:endParaRPr lang="en-US" altLang="en-US" dirty="0">
              <a:ea typeface="ＭＳ Ｐゴシック" panose="020B0600070205080204" pitchFamily="34" charset="-128"/>
            </a:endParaRPr>
          </a:p>
          <a:p>
            <a:r>
              <a:rPr lang="en-US" dirty="0"/>
              <a:t>Perform QA tests (sanity checks)</a:t>
            </a:r>
          </a:p>
          <a:p>
            <a:r>
              <a:rPr lang="en-US" dirty="0"/>
              <a:t>Package Generation</a:t>
            </a:r>
            <a:endParaRPr lang="en-US" altLang="en-US" dirty="0">
              <a:ea typeface="ＭＳ Ｐゴシック" panose="020B0600070205080204" pitchFamily="34" charset="-128"/>
            </a:endParaRPr>
          </a:p>
          <a:p>
            <a:pPr lvl="1"/>
            <a:r>
              <a:rPr lang="en-US" dirty="0"/>
              <a:t>Support the popular formats: RPM, Debian, and </a:t>
            </a:r>
            <a:r>
              <a:rPr lang="en-US" dirty="0" err="1"/>
              <a:t>ipk</a:t>
            </a:r>
            <a:endParaRPr lang="en-US" dirty="0"/>
          </a:p>
          <a:p>
            <a:pPr lvl="1"/>
            <a:r>
              <a:rPr lang="en-US" dirty="0"/>
              <a:t>Set preferred format using </a:t>
            </a:r>
            <a:r>
              <a:rPr lang="en-US" sz="1600" dirty="0" err="1">
                <a:latin typeface="Courier New" charset="0"/>
                <a:ea typeface="Courier New" charset="0"/>
                <a:cs typeface="Courier New" charset="0"/>
              </a:rPr>
              <a:t>PACKAGE_CLASSES</a:t>
            </a:r>
            <a:r>
              <a:rPr lang="en-US" dirty="0"/>
              <a:t> in </a:t>
            </a:r>
            <a:r>
              <a:rPr lang="en-US" sz="1600" dirty="0" err="1">
                <a:latin typeface="Courier New" charset="0"/>
                <a:ea typeface="Courier New" charset="0"/>
                <a:cs typeface="Courier New" charset="0"/>
              </a:rPr>
              <a:t>local.conf</a:t>
            </a:r>
            <a:r>
              <a:rPr lang="en-US" sz="1600" dirty="0">
                <a:latin typeface="Courier New" charset="0"/>
                <a:ea typeface="Courier New" charset="0"/>
                <a:cs typeface="Courier New" charset="0"/>
              </a:rPr>
              <a:t> </a:t>
            </a:r>
          </a:p>
          <a:p>
            <a:pPr lvl="1"/>
            <a:r>
              <a:rPr lang="en-US" dirty="0"/>
              <a:t>Package files can be manually defined to override automatic settings.</a:t>
            </a:r>
          </a:p>
          <a:p>
            <a:pPr lvl="1"/>
            <a:endParaRPr lang="en-US" dirty="0"/>
          </a:p>
        </p:txBody>
      </p:sp>
      <p:pic>
        <p:nvPicPr>
          <p:cNvPr id="5" name="Content Placeholder 6">
            <a:extLst>
              <a:ext uri="{FF2B5EF4-FFF2-40B4-BE49-F238E27FC236}">
                <a16:creationId xmlns:a16="http://schemas.microsoft.com/office/drawing/2014/main" id="{DD4359A9-6C7E-4149-9E42-86C5D86E34D9}"/>
              </a:ext>
            </a:extLst>
          </p:cNvPr>
          <p:cNvPicPr>
            <a:picLocks noChangeAspect="1"/>
          </p:cNvPicPr>
          <p:nvPr/>
        </p:nvPicPr>
        <p:blipFill>
          <a:blip r:embed="rId3"/>
          <a:stretch>
            <a:fillRect/>
          </a:stretch>
        </p:blipFill>
        <p:spPr>
          <a:xfrm>
            <a:off x="6075363" y="2417842"/>
            <a:ext cx="5561012" cy="2723991"/>
          </a:xfrm>
          <a:prstGeom prst="rect">
            <a:avLst/>
          </a:prstGeom>
        </p:spPr>
      </p:pic>
    </p:spTree>
    <p:extLst>
      <p:ext uri="{BB962C8B-B14F-4D97-AF65-F5344CB8AC3E}">
        <p14:creationId xmlns:p14="http://schemas.microsoft.com/office/powerpoint/2010/main" val="376146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Image Generation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349875" cy="4086225"/>
          </a:xfrm>
        </p:spPr>
        <p:txBody>
          <a:bodyPr wrap="square" numCol="1" anchor="t" anchorCtr="0" compatLnSpc="1">
            <a:prstTxWarp prst="textNoShape">
              <a:avLst/>
            </a:prstTxWarp>
          </a:bodyPr>
          <a:lstStyle/>
          <a:p>
            <a:r>
              <a:rPr lang="en-US" dirty="0"/>
              <a:t>Images are constructed using the packages built earlier and put into the Package Feeds.</a:t>
            </a:r>
          </a:p>
          <a:p>
            <a:r>
              <a:rPr lang="en-US" dirty="0"/>
              <a:t>Decisions of what to install on the image is based on the minimum defined set of required components in an image recipe. This minimum set is then expanded based on dependencies to produce a package solution.</a:t>
            </a:r>
          </a:p>
          <a:p>
            <a:r>
              <a:rPr lang="en-US" dirty="0"/>
              <a:t>Images may be generated in a variety of formats (</a:t>
            </a:r>
            <a:r>
              <a:rPr lang="en-US" dirty="0" err="1"/>
              <a:t>tar.bz2</a:t>
            </a:r>
            <a:r>
              <a:rPr lang="en-US" dirty="0"/>
              <a:t>, </a:t>
            </a:r>
            <a:r>
              <a:rPr lang="en-US" dirty="0" err="1"/>
              <a:t>ext2</a:t>
            </a:r>
            <a:r>
              <a:rPr lang="en-US" dirty="0"/>
              <a:t>, </a:t>
            </a:r>
            <a:r>
              <a:rPr lang="en-US" dirty="0" err="1"/>
              <a:t>ext3</a:t>
            </a:r>
            <a:r>
              <a:rPr lang="en-US" dirty="0"/>
              <a:t>, </a:t>
            </a:r>
            <a:r>
              <a:rPr lang="en-US" dirty="0" err="1"/>
              <a:t>jffs</a:t>
            </a:r>
            <a:r>
              <a:rPr lang="en-US" dirty="0"/>
              <a:t>, etc.).</a:t>
            </a:r>
            <a:endParaRPr lang="en-US" altLang="en-US" dirty="0">
              <a:ea typeface="ＭＳ Ｐゴシック" panose="020B0600070205080204" pitchFamily="34" charset="-128"/>
            </a:endParaRPr>
          </a:p>
        </p:txBody>
      </p:sp>
      <p:pic>
        <p:nvPicPr>
          <p:cNvPr id="5" name="Content Placeholder 6">
            <a:extLst>
              <a:ext uri="{FF2B5EF4-FFF2-40B4-BE49-F238E27FC236}">
                <a16:creationId xmlns:a16="http://schemas.microsoft.com/office/drawing/2014/main" id="{520FD5CE-5EB4-4ED7-914A-3770CFBAAF14}"/>
              </a:ext>
            </a:extLst>
          </p:cNvPr>
          <p:cNvPicPr>
            <a:picLocks noChangeAspect="1"/>
          </p:cNvPicPr>
          <p:nvPr/>
        </p:nvPicPr>
        <p:blipFill>
          <a:blip r:embed="rId3"/>
          <a:stretch>
            <a:fillRect/>
          </a:stretch>
        </p:blipFill>
        <p:spPr>
          <a:xfrm>
            <a:off x="6075363" y="2417842"/>
            <a:ext cx="5561012" cy="2723991"/>
          </a:xfrm>
          <a:prstGeom prst="rect">
            <a:avLst/>
          </a:prstGeom>
        </p:spPr>
      </p:pic>
    </p:spTree>
    <p:extLst>
      <p:ext uri="{BB962C8B-B14F-4D97-AF65-F5344CB8AC3E}">
        <p14:creationId xmlns:p14="http://schemas.microsoft.com/office/powerpoint/2010/main" val="323818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Build System Workflow: SDK Generation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561013" cy="4086225"/>
          </a:xfrm>
        </p:spPr>
        <p:txBody>
          <a:bodyPr wrap="square" numCol="1" anchor="t" anchorCtr="0" compatLnSpc="1">
            <a:prstTxWarp prst="textNoShape">
              <a:avLst/>
            </a:prstTxWarp>
          </a:bodyPr>
          <a:lstStyle/>
          <a:p>
            <a:r>
              <a:rPr lang="en-US" dirty="0"/>
              <a:t>A specific SDK recipe may be created .</a:t>
            </a:r>
          </a:p>
          <a:p>
            <a:r>
              <a:rPr lang="en-US" dirty="0"/>
              <a:t>SDK may be based on the contents of the image generation.</a:t>
            </a:r>
          </a:p>
          <a:p>
            <a:r>
              <a:rPr lang="en-US" dirty="0"/>
              <a:t>SDK contains native applications, cross toolchain, and installation scripts.</a:t>
            </a:r>
          </a:p>
          <a:p>
            <a:r>
              <a:rPr lang="en-US" dirty="0"/>
              <a:t>May be used by the Eclipse Application Developer Tool to enable App Developers</a:t>
            </a:r>
            <a:endParaRPr lang="en-US" altLang="en-US" dirty="0">
              <a:ea typeface="ＭＳ Ｐゴシック" panose="020B0600070205080204" pitchFamily="34" charset="-128"/>
            </a:endParaRPr>
          </a:p>
        </p:txBody>
      </p:sp>
      <p:pic>
        <p:nvPicPr>
          <p:cNvPr id="5" name="Content Placeholder 6">
            <a:extLst>
              <a:ext uri="{FF2B5EF4-FFF2-40B4-BE49-F238E27FC236}">
                <a16:creationId xmlns:a16="http://schemas.microsoft.com/office/drawing/2014/main" id="{EA98910A-387C-4211-BF1F-C7CCEC5844D2}"/>
              </a:ext>
            </a:extLst>
          </p:cNvPr>
          <p:cNvPicPr>
            <a:picLocks noChangeAspect="1"/>
          </p:cNvPicPr>
          <p:nvPr/>
        </p:nvPicPr>
        <p:blipFill>
          <a:blip r:embed="rId3"/>
          <a:stretch>
            <a:fillRect/>
          </a:stretch>
        </p:blipFill>
        <p:spPr>
          <a:xfrm>
            <a:off x="6075363" y="2417842"/>
            <a:ext cx="5561012" cy="2723991"/>
          </a:xfrm>
          <a:prstGeom prst="rect">
            <a:avLst/>
          </a:prstGeom>
        </p:spPr>
      </p:pic>
    </p:spTree>
    <p:extLst>
      <p:ext uri="{BB962C8B-B14F-4D97-AF65-F5344CB8AC3E}">
        <p14:creationId xmlns:p14="http://schemas.microsoft.com/office/powerpoint/2010/main" val="131248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Introduction</a:t>
            </a:r>
          </a:p>
          <a:p>
            <a:r>
              <a:rPr lang="en-US" dirty="0"/>
              <a:t>The workflow</a:t>
            </a:r>
          </a:p>
          <a:p>
            <a:r>
              <a:rPr lang="en-US" dirty="0"/>
              <a:t>The build systems</a:t>
            </a:r>
          </a:p>
          <a:p>
            <a:r>
              <a:rPr lang="en-US" dirty="0" err="1"/>
              <a:t>Yocto</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54118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Introduction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91617"/>
            <a:ext cx="7329231" cy="4086225"/>
          </a:xfrm>
        </p:spPr>
        <p:txBody>
          <a:bodyPr wrap="square" numCol="1" anchor="t" anchorCtr="0" compatLnSpc="1">
            <a:prstTxWarp prst="textNoShape">
              <a:avLst/>
            </a:prstTxWarp>
          </a:bodyPr>
          <a:lstStyle/>
          <a:p>
            <a:r>
              <a:rPr lang="en-US" sz="2000" dirty="0"/>
              <a:t>An embedded Linux system requires the following components to operate:</a:t>
            </a:r>
            <a:endParaRPr lang="en-US" altLang="en-US" sz="2000" dirty="0">
              <a:ea typeface="ＭＳ Ｐゴシック" panose="020B0600070205080204" pitchFamily="34" charset="-128"/>
            </a:endParaRPr>
          </a:p>
          <a:p>
            <a:pPr lvl="1"/>
            <a:r>
              <a:rPr lang="en-US" sz="1600" dirty="0"/>
              <a:t>The bootloader</a:t>
            </a:r>
          </a:p>
          <a:p>
            <a:pPr lvl="1"/>
            <a:r>
              <a:rPr lang="en-US" sz="1600" dirty="0"/>
              <a:t>The Linux Kernel</a:t>
            </a:r>
          </a:p>
          <a:p>
            <a:pPr lvl="1"/>
            <a:r>
              <a:rPr lang="en-US" sz="1600" dirty="0"/>
              <a:t>The device tree blob</a:t>
            </a:r>
          </a:p>
          <a:p>
            <a:pPr lvl="1"/>
            <a:r>
              <a:rPr lang="en-US" sz="1600" dirty="0"/>
              <a:t>The Root File System</a:t>
            </a:r>
            <a:endParaRPr lang="en-US" altLang="en-US" sz="1600" dirty="0">
              <a:ea typeface="ＭＳ Ｐゴシック" panose="020B0600070205080204" pitchFamily="34" charset="-128"/>
            </a:endParaRPr>
          </a:p>
          <a:p>
            <a:r>
              <a:rPr lang="en-US" sz="2000" dirty="0"/>
              <a:t>All these components shall be:</a:t>
            </a:r>
            <a:endParaRPr lang="en-US" altLang="en-US" sz="2000" dirty="0">
              <a:ea typeface="ＭＳ Ｐゴシック" panose="020B0600070205080204" pitchFamily="34" charset="-128"/>
            </a:endParaRPr>
          </a:p>
          <a:p>
            <a:pPr lvl="1"/>
            <a:r>
              <a:rPr lang="en-US" sz="1600" dirty="0"/>
              <a:t>Configured for the embedded system hardware platform</a:t>
            </a:r>
          </a:p>
          <a:p>
            <a:pPr lvl="1"/>
            <a:r>
              <a:rPr lang="en-US" sz="1600" dirty="0"/>
              <a:t>Compiled and linked into an executable format</a:t>
            </a:r>
          </a:p>
          <a:p>
            <a:pPr lvl="1"/>
            <a:r>
              <a:rPr lang="en-US" sz="1600" dirty="0"/>
              <a:t>Deployed into the embedded system persistent storage for booting and operations</a:t>
            </a:r>
            <a:endParaRPr lang="en-US" altLang="en-US" sz="1600" dirty="0">
              <a:ea typeface="ＭＳ Ｐゴシック" panose="020B0600070205080204" pitchFamily="34" charset="-128"/>
            </a:endParaRPr>
          </a:p>
          <a:p>
            <a:pPr lvl="2"/>
            <a:endParaRPr lang="en-US" altLang="en-US" sz="1600"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CCA66760-CF0E-4E6C-8CA5-B205BA65C235}"/>
              </a:ext>
            </a:extLst>
          </p:cNvPr>
          <p:cNvSpPr txBox="1"/>
          <p:nvPr/>
        </p:nvSpPr>
        <p:spPr>
          <a:xfrm>
            <a:off x="7821356" y="1280158"/>
            <a:ext cx="1494094" cy="834391"/>
          </a:xfrm>
          <a:prstGeom prst="roundRect">
            <a:avLst>
              <a:gd name="adj" fmla="val 7167"/>
            </a:avLst>
          </a:prstGeom>
          <a:solidFill>
            <a:schemeClr val="accent4">
              <a:lumMod val="75000"/>
            </a:schemeClr>
          </a:solidFill>
          <a:ln>
            <a:solidFill>
              <a:schemeClr val="tx1"/>
            </a:solidFill>
          </a:ln>
        </p:spPr>
        <p:txBody>
          <a:bodyPr wrap="square" rtlCol="0" anchor="ctr">
            <a:noAutofit/>
          </a:bodyPr>
          <a:lstStyle/>
          <a:p>
            <a:pPr algn="ctr"/>
            <a:r>
              <a:rPr lang="en-US" dirty="0">
                <a:solidFill>
                  <a:schemeClr val="bg1"/>
                </a:solidFill>
              </a:rPr>
              <a:t>U-Boot</a:t>
            </a:r>
          </a:p>
        </p:txBody>
      </p:sp>
      <p:sp>
        <p:nvSpPr>
          <p:cNvPr id="6" name="CasellaDiTesto 6">
            <a:extLst>
              <a:ext uri="{FF2B5EF4-FFF2-40B4-BE49-F238E27FC236}">
                <a16:creationId xmlns:a16="http://schemas.microsoft.com/office/drawing/2014/main" id="{B2CECFE8-D2BA-4D79-9ED1-47202322B0A0}"/>
              </a:ext>
            </a:extLst>
          </p:cNvPr>
          <p:cNvSpPr txBox="1"/>
          <p:nvPr/>
        </p:nvSpPr>
        <p:spPr>
          <a:xfrm>
            <a:off x="7821356" y="2114549"/>
            <a:ext cx="1494094" cy="1314451"/>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dirty="0">
                <a:solidFill>
                  <a:schemeClr val="bg1"/>
                </a:solidFill>
              </a:rPr>
              <a:t>Linux Kernel</a:t>
            </a:r>
          </a:p>
        </p:txBody>
      </p:sp>
      <p:sp>
        <p:nvSpPr>
          <p:cNvPr id="7" name="CasellaDiTesto 6">
            <a:extLst>
              <a:ext uri="{FF2B5EF4-FFF2-40B4-BE49-F238E27FC236}">
                <a16:creationId xmlns:a16="http://schemas.microsoft.com/office/drawing/2014/main" id="{9F862AFF-4E58-4432-8217-D5A17594168B}"/>
              </a:ext>
            </a:extLst>
          </p:cNvPr>
          <p:cNvSpPr txBox="1"/>
          <p:nvPr/>
        </p:nvSpPr>
        <p:spPr>
          <a:xfrm>
            <a:off x="7821356" y="3429001"/>
            <a:ext cx="1494094" cy="628650"/>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dirty="0">
                <a:solidFill>
                  <a:schemeClr val="bg1"/>
                </a:solidFill>
              </a:rPr>
              <a:t>DTB</a:t>
            </a:r>
          </a:p>
        </p:txBody>
      </p:sp>
      <p:sp>
        <p:nvSpPr>
          <p:cNvPr id="8" name="CasellaDiTesto 6">
            <a:extLst>
              <a:ext uri="{FF2B5EF4-FFF2-40B4-BE49-F238E27FC236}">
                <a16:creationId xmlns:a16="http://schemas.microsoft.com/office/drawing/2014/main" id="{B22F322B-BF89-4347-9F1A-E81F76BA6CF2}"/>
              </a:ext>
            </a:extLst>
          </p:cNvPr>
          <p:cNvSpPr txBox="1"/>
          <p:nvPr/>
        </p:nvSpPr>
        <p:spPr>
          <a:xfrm>
            <a:off x="7821356" y="4057650"/>
            <a:ext cx="1494094" cy="2062349"/>
          </a:xfrm>
          <a:prstGeom prst="roundRect">
            <a:avLst>
              <a:gd name="adj" fmla="val 7167"/>
            </a:avLst>
          </a:prstGeom>
          <a:solidFill>
            <a:srgbClr val="128CAB"/>
          </a:solidFill>
          <a:ln>
            <a:solidFill>
              <a:schemeClr val="tx1"/>
            </a:solidFill>
          </a:ln>
        </p:spPr>
        <p:txBody>
          <a:bodyPr wrap="square" rtlCol="0" anchor="ctr">
            <a:noAutofit/>
          </a:bodyPr>
          <a:lstStyle/>
          <a:p>
            <a:pPr algn="ctr"/>
            <a:r>
              <a:rPr lang="en-US" dirty="0">
                <a:solidFill>
                  <a:schemeClr val="bg1"/>
                </a:solidFill>
              </a:rPr>
              <a:t>Root File System</a:t>
            </a:r>
          </a:p>
        </p:txBody>
      </p:sp>
      <p:sp>
        <p:nvSpPr>
          <p:cNvPr id="9" name="TextBox 8">
            <a:extLst>
              <a:ext uri="{FF2B5EF4-FFF2-40B4-BE49-F238E27FC236}">
                <a16:creationId xmlns:a16="http://schemas.microsoft.com/office/drawing/2014/main" id="{D671AF84-476A-456B-AF99-5701E09D3694}"/>
              </a:ext>
            </a:extLst>
          </p:cNvPr>
          <p:cNvSpPr txBox="1"/>
          <p:nvPr/>
        </p:nvSpPr>
        <p:spPr>
          <a:xfrm>
            <a:off x="7740242" y="565422"/>
            <a:ext cx="1575208" cy="615553"/>
          </a:xfrm>
          <a:prstGeom prst="rect">
            <a:avLst/>
          </a:prstGeom>
        </p:spPr>
        <p:txBody>
          <a:bodyPr vert="horz" wrap="square" lIns="0" tIns="0" rIns="0" bIns="0" rtlCol="0" anchor="t">
            <a:spAutoFit/>
          </a:bodyPr>
          <a:lstStyle/>
          <a:p>
            <a:pPr algn="ctr"/>
            <a:r>
              <a:rPr lang="en-US" sz="2000" dirty="0">
                <a:solidFill>
                  <a:schemeClr val="accent1"/>
                </a:solidFill>
              </a:rPr>
              <a:t>MicroSD Layout</a:t>
            </a:r>
          </a:p>
        </p:txBody>
      </p:sp>
      <p:sp>
        <p:nvSpPr>
          <p:cNvPr id="10" name="TextBox 9">
            <a:extLst>
              <a:ext uri="{FF2B5EF4-FFF2-40B4-BE49-F238E27FC236}">
                <a16:creationId xmlns:a16="http://schemas.microsoft.com/office/drawing/2014/main" id="{4DC99808-8255-41E4-A6D5-0E9DD7D9DF70}"/>
              </a:ext>
            </a:extLst>
          </p:cNvPr>
          <p:cNvSpPr txBox="1"/>
          <p:nvPr/>
        </p:nvSpPr>
        <p:spPr>
          <a:xfrm>
            <a:off x="9644063" y="1440000"/>
            <a:ext cx="1849846" cy="553998"/>
          </a:xfrm>
          <a:prstGeom prst="rect">
            <a:avLst/>
          </a:prstGeom>
        </p:spPr>
        <p:txBody>
          <a:bodyPr vert="horz" wrap="square" lIns="0" tIns="0" rIns="0" bIns="0" rtlCol="0" anchor="t">
            <a:spAutoFit/>
          </a:bodyPr>
          <a:lstStyle/>
          <a:p>
            <a:pPr algn="ctr"/>
            <a:r>
              <a:rPr lang="en-US" dirty="0">
                <a:solidFill>
                  <a:schemeClr val="accent1"/>
                </a:solidFill>
              </a:rPr>
              <a:t>RAW unformatted space</a:t>
            </a:r>
          </a:p>
        </p:txBody>
      </p:sp>
      <p:sp>
        <p:nvSpPr>
          <p:cNvPr id="11" name="TextBox 10">
            <a:extLst>
              <a:ext uri="{FF2B5EF4-FFF2-40B4-BE49-F238E27FC236}">
                <a16:creationId xmlns:a16="http://schemas.microsoft.com/office/drawing/2014/main" id="{DB3BE8DA-5AB1-4A1E-BC5C-763611188007}"/>
              </a:ext>
            </a:extLst>
          </p:cNvPr>
          <p:cNvSpPr txBox="1"/>
          <p:nvPr/>
        </p:nvSpPr>
        <p:spPr>
          <a:xfrm>
            <a:off x="9558338" y="2960457"/>
            <a:ext cx="1849846" cy="276999"/>
          </a:xfrm>
          <a:prstGeom prst="rect">
            <a:avLst/>
          </a:prstGeom>
        </p:spPr>
        <p:txBody>
          <a:bodyPr vert="horz" wrap="square" lIns="0" tIns="0" rIns="0" bIns="0" rtlCol="0" anchor="t">
            <a:spAutoFit/>
          </a:bodyPr>
          <a:lstStyle/>
          <a:p>
            <a:pPr algn="ctr"/>
            <a:r>
              <a:rPr lang="en-US" dirty="0">
                <a:solidFill>
                  <a:schemeClr val="accent1"/>
                </a:solidFill>
              </a:rPr>
              <a:t>FAT file system</a:t>
            </a:r>
          </a:p>
        </p:txBody>
      </p:sp>
      <p:sp>
        <p:nvSpPr>
          <p:cNvPr id="12" name="TextBox 11">
            <a:extLst>
              <a:ext uri="{FF2B5EF4-FFF2-40B4-BE49-F238E27FC236}">
                <a16:creationId xmlns:a16="http://schemas.microsoft.com/office/drawing/2014/main" id="{EFCCBA64-6888-440E-81B9-416DA3F81C74}"/>
              </a:ext>
            </a:extLst>
          </p:cNvPr>
          <p:cNvSpPr txBox="1"/>
          <p:nvPr/>
        </p:nvSpPr>
        <p:spPr>
          <a:xfrm>
            <a:off x="9472613" y="4926940"/>
            <a:ext cx="1849846" cy="276999"/>
          </a:xfrm>
          <a:prstGeom prst="rect">
            <a:avLst/>
          </a:prstGeom>
        </p:spPr>
        <p:txBody>
          <a:bodyPr vert="horz" wrap="square" lIns="0" tIns="0" rIns="0" bIns="0" rtlCol="0" anchor="t">
            <a:spAutoFit/>
          </a:bodyPr>
          <a:lstStyle/>
          <a:p>
            <a:pPr algn="ctr"/>
            <a:r>
              <a:rPr lang="en-US" dirty="0">
                <a:solidFill>
                  <a:schemeClr val="accent1"/>
                </a:solidFill>
              </a:rPr>
              <a:t>Ext file system</a:t>
            </a:r>
          </a:p>
        </p:txBody>
      </p:sp>
      <p:sp>
        <p:nvSpPr>
          <p:cNvPr id="13" name="Right Brace 12">
            <a:extLst>
              <a:ext uri="{FF2B5EF4-FFF2-40B4-BE49-F238E27FC236}">
                <a16:creationId xmlns:a16="http://schemas.microsoft.com/office/drawing/2014/main" id="{8A8C4598-D51B-4339-AEBF-00841E93A19B}"/>
              </a:ext>
            </a:extLst>
          </p:cNvPr>
          <p:cNvSpPr/>
          <p:nvPr/>
        </p:nvSpPr>
        <p:spPr>
          <a:xfrm>
            <a:off x="9472613" y="1280158"/>
            <a:ext cx="171450" cy="83439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a:extLst>
              <a:ext uri="{FF2B5EF4-FFF2-40B4-BE49-F238E27FC236}">
                <a16:creationId xmlns:a16="http://schemas.microsoft.com/office/drawing/2014/main" id="{C0FC0CB3-6197-4313-A012-FCDEE68E77A3}"/>
              </a:ext>
            </a:extLst>
          </p:cNvPr>
          <p:cNvSpPr/>
          <p:nvPr/>
        </p:nvSpPr>
        <p:spPr>
          <a:xfrm>
            <a:off x="9472613" y="2140264"/>
            <a:ext cx="171450" cy="19173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40377793-93CA-45E0-9620-4E74F9DB5E7F}"/>
              </a:ext>
            </a:extLst>
          </p:cNvPr>
          <p:cNvSpPr/>
          <p:nvPr/>
        </p:nvSpPr>
        <p:spPr>
          <a:xfrm>
            <a:off x="9472613" y="4083364"/>
            <a:ext cx="171450" cy="19641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151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Introduction</a:t>
            </a:r>
          </a:p>
          <a:p>
            <a:r>
              <a:rPr lang="en-US" dirty="0">
                <a:solidFill>
                  <a:srgbClr val="128CAB"/>
                </a:solidFill>
              </a:rPr>
              <a:t>The workflow</a:t>
            </a:r>
          </a:p>
          <a:p>
            <a:r>
              <a:rPr lang="en-US" dirty="0"/>
              <a:t>The build systems</a:t>
            </a:r>
          </a:p>
          <a:p>
            <a:r>
              <a:rPr lang="en-US" dirty="0" err="1"/>
              <a:t>Yocto</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34979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Workflow</a:t>
            </a:r>
          </a:p>
        </p:txBody>
      </p:sp>
      <p:sp>
        <p:nvSpPr>
          <p:cNvPr id="6" name="CasellaDiTesto 6">
            <a:extLst>
              <a:ext uri="{FF2B5EF4-FFF2-40B4-BE49-F238E27FC236}">
                <a16:creationId xmlns:a16="http://schemas.microsoft.com/office/drawing/2014/main" id="{E680DA4C-D083-4ECC-8D8D-5F33C0907E9E}"/>
              </a:ext>
            </a:extLst>
          </p:cNvPr>
          <p:cNvSpPr txBox="1"/>
          <p:nvPr/>
        </p:nvSpPr>
        <p:spPr>
          <a:xfrm>
            <a:off x="2008725" y="1447800"/>
            <a:ext cx="1494094" cy="990600"/>
          </a:xfrm>
          <a:prstGeom prst="foldedCorner">
            <a:avLst/>
          </a:prstGeom>
          <a:solidFill>
            <a:schemeClr val="accent4">
              <a:lumMod val="75000"/>
            </a:schemeClr>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a:t>Bootloader source code</a:t>
            </a:r>
          </a:p>
        </p:txBody>
      </p:sp>
      <p:sp>
        <p:nvSpPr>
          <p:cNvPr id="7" name="CasellaDiTesto 6">
            <a:extLst>
              <a:ext uri="{FF2B5EF4-FFF2-40B4-BE49-F238E27FC236}">
                <a16:creationId xmlns:a16="http://schemas.microsoft.com/office/drawing/2014/main" id="{30F0A6B9-016C-419B-895B-C11D0457D907}"/>
              </a:ext>
            </a:extLst>
          </p:cNvPr>
          <p:cNvSpPr txBox="1"/>
          <p:nvPr/>
        </p:nvSpPr>
        <p:spPr>
          <a:xfrm>
            <a:off x="5461249" y="1447800"/>
            <a:ext cx="1494094" cy="990600"/>
          </a:xfrm>
          <a:prstGeom prst="foldedCorner">
            <a:avLst/>
          </a:prstGeom>
          <a:solidFill>
            <a:srgbClr val="FFC000"/>
          </a:solidFill>
          <a:ln>
            <a:solidFill>
              <a:schemeClr val="tx1"/>
            </a:solidFill>
          </a:ln>
        </p:spPr>
        <p:txBody>
          <a:bodyPr wrap="square" rtlCol="0" anchor="ctr">
            <a:noAutofit/>
          </a:bodyPr>
          <a:lstStyle/>
          <a:p>
            <a:pPr algn="ctr"/>
            <a:r>
              <a:rPr lang="en-US" dirty="0">
                <a:solidFill>
                  <a:schemeClr val="bg1"/>
                </a:solidFill>
              </a:rPr>
              <a:t>Linux Kernel</a:t>
            </a:r>
          </a:p>
          <a:p>
            <a:pPr algn="ctr"/>
            <a:r>
              <a:rPr lang="en-US" dirty="0">
                <a:solidFill>
                  <a:schemeClr val="bg1"/>
                </a:solidFill>
              </a:rPr>
              <a:t>source code</a:t>
            </a:r>
          </a:p>
        </p:txBody>
      </p:sp>
      <p:sp>
        <p:nvSpPr>
          <p:cNvPr id="8" name="CasellaDiTesto 6">
            <a:extLst>
              <a:ext uri="{FF2B5EF4-FFF2-40B4-BE49-F238E27FC236}">
                <a16:creationId xmlns:a16="http://schemas.microsoft.com/office/drawing/2014/main" id="{C5CAAB19-C28C-469C-B05C-D198EA6158F2}"/>
              </a:ext>
            </a:extLst>
          </p:cNvPr>
          <p:cNvSpPr txBox="1"/>
          <p:nvPr/>
        </p:nvSpPr>
        <p:spPr>
          <a:xfrm>
            <a:off x="282030" y="2438400"/>
            <a:ext cx="1494094" cy="990600"/>
          </a:xfrm>
          <a:prstGeom prst="foldedCorner">
            <a:avLst/>
          </a:prstGeom>
          <a:solidFill>
            <a:srgbClr val="800000"/>
          </a:solidFill>
          <a:ln>
            <a:solidFill>
              <a:schemeClr val="tx1"/>
            </a:solidFill>
          </a:ln>
        </p:spPr>
        <p:txBody>
          <a:bodyPr wrap="square" rtlCol="0" anchor="ctr">
            <a:normAutofit/>
          </a:bodyPr>
          <a:lstStyle>
            <a:defPPr>
              <a:defRPr lang="en-US"/>
            </a:defPPr>
            <a:lvl1pPr algn="ctr">
              <a:defRPr sz="2400">
                <a:solidFill>
                  <a:schemeClr val="bg1"/>
                </a:solidFill>
              </a:defRPr>
            </a:lvl1pPr>
          </a:lstStyle>
          <a:p>
            <a:r>
              <a:rPr lang="en-US" sz="1800" dirty="0" err="1"/>
              <a:t>Hw</a:t>
            </a:r>
            <a:r>
              <a:rPr lang="en-US" sz="1800" dirty="0"/>
              <a:t>-specific configuration</a:t>
            </a:r>
          </a:p>
        </p:txBody>
      </p:sp>
      <p:sp>
        <p:nvSpPr>
          <p:cNvPr id="9" name="CasellaDiTesto 6">
            <a:extLst>
              <a:ext uri="{FF2B5EF4-FFF2-40B4-BE49-F238E27FC236}">
                <a16:creationId xmlns:a16="http://schemas.microsoft.com/office/drawing/2014/main" id="{2C526C12-4756-49F8-BC49-5ACADF313AAF}"/>
              </a:ext>
            </a:extLst>
          </p:cNvPr>
          <p:cNvSpPr txBox="1"/>
          <p:nvPr/>
        </p:nvSpPr>
        <p:spPr>
          <a:xfrm>
            <a:off x="2008725" y="2716688"/>
            <a:ext cx="1494094" cy="445200"/>
          </a:xfrm>
          <a:prstGeom prst="rect">
            <a:avLst/>
          </a:prstGeom>
          <a:solidFill>
            <a:srgbClr val="00B05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sz="1600" dirty="0"/>
              <a:t>Cross compiler</a:t>
            </a:r>
          </a:p>
        </p:txBody>
      </p:sp>
      <p:cxnSp>
        <p:nvCxnSpPr>
          <p:cNvPr id="10" name="Straight Arrow Connector 9">
            <a:extLst>
              <a:ext uri="{FF2B5EF4-FFF2-40B4-BE49-F238E27FC236}">
                <a16:creationId xmlns:a16="http://schemas.microsoft.com/office/drawing/2014/main" id="{8289F35A-B136-44E4-B405-FE71054304D2}"/>
              </a:ext>
            </a:extLst>
          </p:cNvPr>
          <p:cNvCxnSpPr>
            <a:stCxn id="8" idx="3"/>
            <a:endCxn id="9" idx="1"/>
          </p:cNvCxnSpPr>
          <p:nvPr/>
        </p:nvCxnSpPr>
        <p:spPr>
          <a:xfrm>
            <a:off x="1776124" y="2933700"/>
            <a:ext cx="232601" cy="55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B6652EA-F0A2-41F1-8DF2-CB1523E94E88}"/>
              </a:ext>
            </a:extLst>
          </p:cNvPr>
          <p:cNvCxnSpPr>
            <a:stCxn id="6" idx="2"/>
            <a:endCxn id="9" idx="0"/>
          </p:cNvCxnSpPr>
          <p:nvPr/>
        </p:nvCxnSpPr>
        <p:spPr>
          <a:xfrm>
            <a:off x="2755772" y="2438400"/>
            <a:ext cx="0" cy="2782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CasellaDiTesto 6">
            <a:extLst>
              <a:ext uri="{FF2B5EF4-FFF2-40B4-BE49-F238E27FC236}">
                <a16:creationId xmlns:a16="http://schemas.microsoft.com/office/drawing/2014/main" id="{382D87DE-FF07-46F5-98DD-DAE6D4434C9C}"/>
              </a:ext>
            </a:extLst>
          </p:cNvPr>
          <p:cNvSpPr txBox="1"/>
          <p:nvPr/>
        </p:nvSpPr>
        <p:spPr>
          <a:xfrm>
            <a:off x="3731419" y="2438400"/>
            <a:ext cx="1494094" cy="990600"/>
          </a:xfrm>
          <a:prstGeom prst="foldedCorner">
            <a:avLst/>
          </a:prstGeom>
          <a:solidFill>
            <a:srgbClr val="FFC00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err="1"/>
              <a:t>Hw</a:t>
            </a:r>
            <a:r>
              <a:rPr lang="en-US" dirty="0"/>
              <a:t>-specific configuration</a:t>
            </a:r>
          </a:p>
        </p:txBody>
      </p:sp>
      <p:sp>
        <p:nvSpPr>
          <p:cNvPr id="13" name="CasellaDiTesto 6">
            <a:extLst>
              <a:ext uri="{FF2B5EF4-FFF2-40B4-BE49-F238E27FC236}">
                <a16:creationId xmlns:a16="http://schemas.microsoft.com/office/drawing/2014/main" id="{086B4BB2-D118-4862-B55F-740CB2EBEA8A}"/>
              </a:ext>
            </a:extLst>
          </p:cNvPr>
          <p:cNvSpPr txBox="1"/>
          <p:nvPr/>
        </p:nvSpPr>
        <p:spPr>
          <a:xfrm>
            <a:off x="5461249" y="2716688"/>
            <a:ext cx="1494094" cy="445200"/>
          </a:xfrm>
          <a:prstGeom prst="rect">
            <a:avLst/>
          </a:prstGeom>
          <a:solidFill>
            <a:srgbClr val="00B05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sz="1600" dirty="0"/>
              <a:t>Cross compiler</a:t>
            </a:r>
          </a:p>
        </p:txBody>
      </p:sp>
      <p:cxnSp>
        <p:nvCxnSpPr>
          <p:cNvPr id="14" name="Straight Arrow Connector 13">
            <a:extLst>
              <a:ext uri="{FF2B5EF4-FFF2-40B4-BE49-F238E27FC236}">
                <a16:creationId xmlns:a16="http://schemas.microsoft.com/office/drawing/2014/main" id="{25D6B7E5-F415-41CF-A929-0181321B93C4}"/>
              </a:ext>
            </a:extLst>
          </p:cNvPr>
          <p:cNvCxnSpPr>
            <a:endCxn id="13" idx="1"/>
          </p:cNvCxnSpPr>
          <p:nvPr/>
        </p:nvCxnSpPr>
        <p:spPr>
          <a:xfrm>
            <a:off x="5225513" y="2933700"/>
            <a:ext cx="235736" cy="55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F165994-16ED-4A4C-A182-7321245A3298}"/>
              </a:ext>
            </a:extLst>
          </p:cNvPr>
          <p:cNvCxnSpPr>
            <a:stCxn id="7" idx="2"/>
            <a:endCxn id="13" idx="0"/>
          </p:cNvCxnSpPr>
          <p:nvPr/>
        </p:nvCxnSpPr>
        <p:spPr>
          <a:xfrm>
            <a:off x="6208296" y="2438400"/>
            <a:ext cx="0" cy="2782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6" name="CasellaDiTesto 6">
            <a:extLst>
              <a:ext uri="{FF2B5EF4-FFF2-40B4-BE49-F238E27FC236}">
                <a16:creationId xmlns:a16="http://schemas.microsoft.com/office/drawing/2014/main" id="{B64DD402-A747-4025-B30D-B7EADAA21B10}"/>
              </a:ext>
            </a:extLst>
          </p:cNvPr>
          <p:cNvSpPr txBox="1"/>
          <p:nvPr/>
        </p:nvSpPr>
        <p:spPr>
          <a:xfrm>
            <a:off x="9660819" y="1447800"/>
            <a:ext cx="1494094" cy="990600"/>
          </a:xfrm>
          <a:prstGeom prst="foldedCorner">
            <a:avLst/>
          </a:prstGeom>
          <a:solidFill>
            <a:srgbClr val="128CAB"/>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a:t>System programs source code</a:t>
            </a:r>
          </a:p>
        </p:txBody>
      </p:sp>
      <p:sp>
        <p:nvSpPr>
          <p:cNvPr id="17" name="TextBox 16">
            <a:extLst>
              <a:ext uri="{FF2B5EF4-FFF2-40B4-BE49-F238E27FC236}">
                <a16:creationId xmlns:a16="http://schemas.microsoft.com/office/drawing/2014/main" id="{CBF014C7-6E1A-4607-8F93-0F8F5109D7DE}"/>
              </a:ext>
            </a:extLst>
          </p:cNvPr>
          <p:cNvSpPr txBox="1"/>
          <p:nvPr/>
        </p:nvSpPr>
        <p:spPr>
          <a:xfrm>
            <a:off x="4200525" y="-657225"/>
            <a:ext cx="914400" cy="914400"/>
          </a:xfrm>
          <a:prstGeom prst="rect">
            <a:avLst/>
          </a:prstGeom>
        </p:spPr>
        <p:txBody>
          <a:bodyPr vert="horz" wrap="none" lIns="0" tIns="0" rIns="0" bIns="0" rtlCol="0" anchor="t">
            <a:normAutofit/>
          </a:bodyPr>
          <a:lstStyle/>
          <a:p>
            <a:endParaRPr lang="en-US" dirty="0"/>
          </a:p>
        </p:txBody>
      </p:sp>
      <p:sp>
        <p:nvSpPr>
          <p:cNvPr id="18" name="CasellaDiTesto 6">
            <a:extLst>
              <a:ext uri="{FF2B5EF4-FFF2-40B4-BE49-F238E27FC236}">
                <a16:creationId xmlns:a16="http://schemas.microsoft.com/office/drawing/2014/main" id="{D47B7D49-C13E-4C40-9E4F-37BE5E47D3F5}"/>
              </a:ext>
            </a:extLst>
          </p:cNvPr>
          <p:cNvSpPr txBox="1"/>
          <p:nvPr/>
        </p:nvSpPr>
        <p:spPr>
          <a:xfrm>
            <a:off x="7866688" y="2482538"/>
            <a:ext cx="1494094" cy="990600"/>
          </a:xfrm>
          <a:prstGeom prst="foldedCorner">
            <a:avLst/>
          </a:prstGeom>
          <a:solidFill>
            <a:srgbClr val="128CAB"/>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a:t>Application specific configuration</a:t>
            </a:r>
          </a:p>
        </p:txBody>
      </p:sp>
      <p:sp>
        <p:nvSpPr>
          <p:cNvPr id="19" name="CasellaDiTesto 6">
            <a:extLst>
              <a:ext uri="{FF2B5EF4-FFF2-40B4-BE49-F238E27FC236}">
                <a16:creationId xmlns:a16="http://schemas.microsoft.com/office/drawing/2014/main" id="{D8E2AE87-97D5-43B5-BFDA-6A123282AD74}"/>
              </a:ext>
            </a:extLst>
          </p:cNvPr>
          <p:cNvSpPr txBox="1"/>
          <p:nvPr/>
        </p:nvSpPr>
        <p:spPr>
          <a:xfrm>
            <a:off x="9660819" y="2755238"/>
            <a:ext cx="1494094" cy="445200"/>
          </a:xfrm>
          <a:prstGeom prst="rect">
            <a:avLst/>
          </a:prstGeom>
          <a:solidFill>
            <a:srgbClr val="00B05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sz="1600" dirty="0"/>
              <a:t>Cross compiler</a:t>
            </a:r>
          </a:p>
        </p:txBody>
      </p:sp>
      <p:cxnSp>
        <p:nvCxnSpPr>
          <p:cNvPr id="20" name="Straight Arrow Connector 19">
            <a:extLst>
              <a:ext uri="{FF2B5EF4-FFF2-40B4-BE49-F238E27FC236}">
                <a16:creationId xmlns:a16="http://schemas.microsoft.com/office/drawing/2014/main" id="{A58A398C-54B1-4FFD-A7D3-F94297DD661D}"/>
              </a:ext>
            </a:extLst>
          </p:cNvPr>
          <p:cNvCxnSpPr>
            <a:stCxn id="18" idx="3"/>
            <a:endCxn id="19" idx="1"/>
          </p:cNvCxnSpPr>
          <p:nvPr/>
        </p:nvCxnSpPr>
        <p:spPr>
          <a:xfrm>
            <a:off x="9360782" y="2977838"/>
            <a:ext cx="300037"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1973C6E-A656-4BE5-8ADF-23557FFAE31B}"/>
              </a:ext>
            </a:extLst>
          </p:cNvPr>
          <p:cNvCxnSpPr>
            <a:stCxn id="16" idx="2"/>
            <a:endCxn id="19" idx="0"/>
          </p:cNvCxnSpPr>
          <p:nvPr/>
        </p:nvCxnSpPr>
        <p:spPr>
          <a:xfrm>
            <a:off x="10407866" y="2438400"/>
            <a:ext cx="0" cy="31683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8ABBB3C-4266-4957-B776-CBBF9C9059F3}"/>
              </a:ext>
            </a:extLst>
          </p:cNvPr>
          <p:cNvCxnSpPr>
            <a:stCxn id="19" idx="2"/>
            <a:endCxn id="32" idx="0"/>
          </p:cNvCxnSpPr>
          <p:nvPr/>
        </p:nvCxnSpPr>
        <p:spPr>
          <a:xfrm>
            <a:off x="10407866" y="3200438"/>
            <a:ext cx="0" cy="348075"/>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 name="CasellaDiTesto 6">
            <a:extLst>
              <a:ext uri="{FF2B5EF4-FFF2-40B4-BE49-F238E27FC236}">
                <a16:creationId xmlns:a16="http://schemas.microsoft.com/office/drawing/2014/main" id="{EB300A28-3A53-471B-ADEF-13E6363232BE}"/>
              </a:ext>
            </a:extLst>
          </p:cNvPr>
          <p:cNvSpPr txBox="1"/>
          <p:nvPr/>
        </p:nvSpPr>
        <p:spPr>
          <a:xfrm>
            <a:off x="2008725" y="4538356"/>
            <a:ext cx="1494094" cy="834391"/>
          </a:xfrm>
          <a:prstGeom prst="roundRect">
            <a:avLst>
              <a:gd name="adj" fmla="val 7167"/>
            </a:avLst>
          </a:prstGeom>
          <a:solidFill>
            <a:schemeClr val="accent4">
              <a:lumMod val="75000"/>
            </a:schemeClr>
          </a:solidFill>
          <a:ln>
            <a:solidFill>
              <a:schemeClr val="tx1"/>
            </a:solidFill>
          </a:ln>
        </p:spPr>
        <p:txBody>
          <a:bodyPr wrap="square" rtlCol="0" anchor="ctr">
            <a:noAutofit/>
          </a:bodyPr>
          <a:lstStyle/>
          <a:p>
            <a:pPr algn="ctr"/>
            <a:r>
              <a:rPr lang="en-US">
                <a:solidFill>
                  <a:schemeClr val="bg1"/>
                </a:solidFill>
              </a:rPr>
              <a:t>Bootloader binary</a:t>
            </a:r>
            <a:endParaRPr lang="en-US" dirty="0">
              <a:solidFill>
                <a:schemeClr val="bg1"/>
              </a:solidFill>
            </a:endParaRPr>
          </a:p>
        </p:txBody>
      </p:sp>
      <p:sp>
        <p:nvSpPr>
          <p:cNvPr id="24" name="CasellaDiTesto 6">
            <a:extLst>
              <a:ext uri="{FF2B5EF4-FFF2-40B4-BE49-F238E27FC236}">
                <a16:creationId xmlns:a16="http://schemas.microsoft.com/office/drawing/2014/main" id="{09FA1E28-02C8-4DF3-9342-78FD70399800}"/>
              </a:ext>
            </a:extLst>
          </p:cNvPr>
          <p:cNvSpPr txBox="1"/>
          <p:nvPr/>
        </p:nvSpPr>
        <p:spPr>
          <a:xfrm>
            <a:off x="3505479" y="4538356"/>
            <a:ext cx="1494094" cy="834391"/>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dirty="0">
                <a:solidFill>
                  <a:schemeClr val="bg1"/>
                </a:solidFill>
              </a:rPr>
              <a:t>Linux Kernel</a:t>
            </a:r>
          </a:p>
          <a:p>
            <a:pPr algn="ctr"/>
            <a:r>
              <a:rPr lang="en-US" dirty="0">
                <a:solidFill>
                  <a:schemeClr val="bg1"/>
                </a:solidFill>
              </a:rPr>
              <a:t>binary</a:t>
            </a:r>
          </a:p>
        </p:txBody>
      </p:sp>
      <p:sp>
        <p:nvSpPr>
          <p:cNvPr id="25" name="CasellaDiTesto 6">
            <a:extLst>
              <a:ext uri="{FF2B5EF4-FFF2-40B4-BE49-F238E27FC236}">
                <a16:creationId xmlns:a16="http://schemas.microsoft.com/office/drawing/2014/main" id="{DB4267E6-084E-4391-A565-00D24D5FA36E}"/>
              </a:ext>
            </a:extLst>
          </p:cNvPr>
          <p:cNvSpPr txBox="1"/>
          <p:nvPr/>
        </p:nvSpPr>
        <p:spPr>
          <a:xfrm>
            <a:off x="5010376" y="4538355"/>
            <a:ext cx="669131" cy="834391"/>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a:solidFill>
                  <a:schemeClr val="bg1"/>
                </a:solidFill>
              </a:rPr>
              <a:t>DTB</a:t>
            </a:r>
            <a:endParaRPr lang="en-US" dirty="0">
              <a:solidFill>
                <a:schemeClr val="bg1"/>
              </a:solidFill>
            </a:endParaRPr>
          </a:p>
        </p:txBody>
      </p:sp>
      <p:sp>
        <p:nvSpPr>
          <p:cNvPr id="26" name="CasellaDiTesto 6">
            <a:extLst>
              <a:ext uri="{FF2B5EF4-FFF2-40B4-BE49-F238E27FC236}">
                <a16:creationId xmlns:a16="http://schemas.microsoft.com/office/drawing/2014/main" id="{84DE6671-31A1-4889-A17D-6619854105FE}"/>
              </a:ext>
            </a:extLst>
          </p:cNvPr>
          <p:cNvSpPr txBox="1"/>
          <p:nvPr/>
        </p:nvSpPr>
        <p:spPr>
          <a:xfrm>
            <a:off x="5690310" y="4538355"/>
            <a:ext cx="3637219" cy="834391"/>
          </a:xfrm>
          <a:prstGeom prst="roundRect">
            <a:avLst>
              <a:gd name="adj" fmla="val 7167"/>
            </a:avLst>
          </a:prstGeom>
          <a:solidFill>
            <a:srgbClr val="128CAB"/>
          </a:solidFill>
          <a:ln>
            <a:solidFill>
              <a:schemeClr val="tx1"/>
            </a:solidFill>
          </a:ln>
        </p:spPr>
        <p:txBody>
          <a:bodyPr wrap="square" rtlCol="0" anchor="ctr">
            <a:noAutofit/>
          </a:bodyPr>
          <a:lstStyle/>
          <a:p>
            <a:pPr algn="ctr"/>
            <a:r>
              <a:rPr lang="en-US" dirty="0">
                <a:solidFill>
                  <a:schemeClr val="bg1"/>
                </a:solidFill>
              </a:rPr>
              <a:t>Root File System</a:t>
            </a:r>
          </a:p>
        </p:txBody>
      </p:sp>
      <p:cxnSp>
        <p:nvCxnSpPr>
          <p:cNvPr id="27" name="Straight Arrow Connector 26">
            <a:extLst>
              <a:ext uri="{FF2B5EF4-FFF2-40B4-BE49-F238E27FC236}">
                <a16:creationId xmlns:a16="http://schemas.microsoft.com/office/drawing/2014/main" id="{34C4D1BA-9532-4CAA-AC59-CAF6F4C93FC9}"/>
              </a:ext>
            </a:extLst>
          </p:cNvPr>
          <p:cNvCxnSpPr>
            <a:stCxn id="9" idx="2"/>
            <a:endCxn id="23" idx="0"/>
          </p:cNvCxnSpPr>
          <p:nvPr/>
        </p:nvCxnSpPr>
        <p:spPr>
          <a:xfrm>
            <a:off x="2755772" y="3161888"/>
            <a:ext cx="0" cy="137646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8" name="Right Brace 27">
            <a:extLst>
              <a:ext uri="{FF2B5EF4-FFF2-40B4-BE49-F238E27FC236}">
                <a16:creationId xmlns:a16="http://schemas.microsoft.com/office/drawing/2014/main" id="{7240FD02-D6D0-45C3-8BE6-CC88331270AA}"/>
              </a:ext>
            </a:extLst>
          </p:cNvPr>
          <p:cNvSpPr/>
          <p:nvPr/>
        </p:nvSpPr>
        <p:spPr>
          <a:xfrm rot="16200000">
            <a:off x="4493699" y="3274290"/>
            <a:ext cx="230070" cy="21415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Elbow Connector 52">
            <a:extLst>
              <a:ext uri="{FF2B5EF4-FFF2-40B4-BE49-F238E27FC236}">
                <a16:creationId xmlns:a16="http://schemas.microsoft.com/office/drawing/2014/main" id="{F1DDE0E9-2741-4C53-B1A9-E1D559543DAD}"/>
              </a:ext>
            </a:extLst>
          </p:cNvPr>
          <p:cNvCxnSpPr>
            <a:stCxn id="13" idx="2"/>
            <a:endCxn id="28" idx="1"/>
          </p:cNvCxnSpPr>
          <p:nvPr/>
        </p:nvCxnSpPr>
        <p:spPr>
          <a:xfrm rot="5400000">
            <a:off x="4874444" y="2896178"/>
            <a:ext cx="1068142" cy="1599562"/>
          </a:xfrm>
          <a:prstGeom prst="bentConnector3">
            <a:avLst>
              <a:gd name="adj1" fmla="val 49166"/>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BF7C961-0D15-43E8-96ED-25D944682D6A}"/>
              </a:ext>
            </a:extLst>
          </p:cNvPr>
          <p:cNvCxnSpPr>
            <a:stCxn id="18" idx="2"/>
          </p:cNvCxnSpPr>
          <p:nvPr/>
        </p:nvCxnSpPr>
        <p:spPr>
          <a:xfrm flipH="1">
            <a:off x="6208296" y="3473138"/>
            <a:ext cx="2405439" cy="1065217"/>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Elbow Connector 67">
            <a:extLst>
              <a:ext uri="{FF2B5EF4-FFF2-40B4-BE49-F238E27FC236}">
                <a16:creationId xmlns:a16="http://schemas.microsoft.com/office/drawing/2014/main" id="{633390E9-6D54-46FB-A3F3-B38E31E19815}"/>
              </a:ext>
            </a:extLst>
          </p:cNvPr>
          <p:cNvCxnSpPr/>
          <p:nvPr/>
        </p:nvCxnSpPr>
        <p:spPr>
          <a:xfrm rot="10800000" flipV="1">
            <a:off x="8499521" y="3944051"/>
            <a:ext cx="2151899" cy="594303"/>
          </a:xfrm>
          <a:prstGeom prst="bentConnector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2" name="CasellaDiTesto 6">
            <a:extLst>
              <a:ext uri="{FF2B5EF4-FFF2-40B4-BE49-F238E27FC236}">
                <a16:creationId xmlns:a16="http://schemas.microsoft.com/office/drawing/2014/main" id="{0E3BA2B5-CE85-40CA-973B-E3CD27CF0BF6}"/>
              </a:ext>
            </a:extLst>
          </p:cNvPr>
          <p:cNvSpPr txBox="1"/>
          <p:nvPr/>
        </p:nvSpPr>
        <p:spPr>
          <a:xfrm>
            <a:off x="9660819" y="3548513"/>
            <a:ext cx="1494094" cy="791078"/>
          </a:xfrm>
          <a:prstGeom prst="roundRect">
            <a:avLst>
              <a:gd name="adj" fmla="val 7167"/>
            </a:avLst>
          </a:prstGeom>
          <a:solidFill>
            <a:srgbClr val="128CAB"/>
          </a:solidFill>
          <a:ln>
            <a:solidFill>
              <a:schemeClr val="tx1"/>
            </a:solidFill>
          </a:ln>
        </p:spPr>
        <p:txBody>
          <a:bodyPr wrap="square" rtlCol="0" anchor="ctr">
            <a:noAutofit/>
          </a:bodyPr>
          <a:lstStyle/>
          <a:p>
            <a:pPr algn="ctr"/>
            <a:r>
              <a:rPr lang="en-US" dirty="0">
                <a:solidFill>
                  <a:schemeClr val="bg1"/>
                </a:solidFill>
              </a:rPr>
              <a:t>System programs binary</a:t>
            </a:r>
          </a:p>
        </p:txBody>
      </p:sp>
    </p:spTree>
    <p:extLst>
      <p:ext uri="{BB962C8B-B14F-4D97-AF65-F5344CB8AC3E}">
        <p14:creationId xmlns:p14="http://schemas.microsoft.com/office/powerpoint/2010/main" val="283878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Workflow</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8194675" cy="4086225"/>
          </a:xfrm>
        </p:spPr>
        <p:txBody>
          <a:bodyPr wrap="square" numCol="1" anchor="t" anchorCtr="0" compatLnSpc="1">
            <a:prstTxWarp prst="textNoShape">
              <a:avLst/>
            </a:prstTxWarp>
          </a:bodyPr>
          <a:lstStyle/>
          <a:p>
            <a:r>
              <a:rPr lang="en-US" dirty="0"/>
              <a:t>The Bootloader source code shall be procured.</a:t>
            </a:r>
          </a:p>
          <a:p>
            <a:r>
              <a:rPr lang="is-IS" dirty="0"/>
              <a:t>It shall be configured for the specific hw of the embedded system.</a:t>
            </a:r>
            <a:endParaRPr lang="en-US" altLang="en-US" dirty="0">
              <a:ea typeface="ＭＳ Ｐゴシック" panose="020B0600070205080204" pitchFamily="34" charset="-128"/>
            </a:endParaRPr>
          </a:p>
          <a:p>
            <a:pPr lvl="1"/>
            <a:r>
              <a:rPr lang="is-IS" dirty="0"/>
              <a:t>The proper CPU shall be selected.</a:t>
            </a:r>
          </a:p>
          <a:p>
            <a:pPr lvl="1"/>
            <a:r>
              <a:rPr lang="is-IS" dirty="0"/>
              <a:t>The proper board shall be selected.</a:t>
            </a:r>
          </a:p>
          <a:p>
            <a:pPr lvl="1"/>
            <a:r>
              <a:rPr lang="is-IS" dirty="0"/>
              <a:t>Custom configuration may be needed if the hw is non-standard.</a:t>
            </a:r>
            <a:endParaRPr lang="en-US" altLang="en-US" dirty="0">
              <a:ea typeface="ＭＳ Ｐゴシック" panose="020B0600070205080204" pitchFamily="34" charset="-128"/>
            </a:endParaRPr>
          </a:p>
          <a:p>
            <a:r>
              <a:rPr lang="is-IS" dirty="0"/>
              <a:t>It shall be cross-compiled for the CPU of choice obtaining the executable code.</a:t>
            </a:r>
          </a:p>
          <a:p>
            <a:r>
              <a:rPr lang="is-IS" dirty="0"/>
              <a:t>It shall be copied into the boot device.</a:t>
            </a:r>
            <a:endParaRPr lang="en-US" altLang="en-US" dirty="0">
              <a:ea typeface="ＭＳ Ｐゴシック" panose="020B0600070205080204" pitchFamily="34" charset="-128"/>
            </a:endParaRPr>
          </a:p>
          <a:p>
            <a:pPr lvl="1"/>
            <a:r>
              <a:rPr lang="is-IS" dirty="0"/>
              <a:t>First sector of a MicroSD card</a:t>
            </a:r>
          </a:p>
          <a:p>
            <a:pPr lvl="1"/>
            <a:r>
              <a:rPr lang="is-IS" dirty="0"/>
              <a:t>Bootflash device on the embedded system board</a:t>
            </a:r>
          </a:p>
        </p:txBody>
      </p:sp>
      <p:sp>
        <p:nvSpPr>
          <p:cNvPr id="5" name="CasellaDiTesto 6">
            <a:extLst>
              <a:ext uri="{FF2B5EF4-FFF2-40B4-BE49-F238E27FC236}">
                <a16:creationId xmlns:a16="http://schemas.microsoft.com/office/drawing/2014/main" id="{53D71678-F825-4F73-A2C3-6BD10823E6B4}"/>
              </a:ext>
            </a:extLst>
          </p:cNvPr>
          <p:cNvSpPr txBox="1"/>
          <p:nvPr/>
        </p:nvSpPr>
        <p:spPr>
          <a:xfrm>
            <a:off x="10390725" y="1447800"/>
            <a:ext cx="1494094" cy="990600"/>
          </a:xfrm>
          <a:prstGeom prst="foldedCorner">
            <a:avLst/>
          </a:prstGeom>
          <a:solidFill>
            <a:schemeClr val="accent4">
              <a:lumMod val="75000"/>
            </a:schemeClr>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a:t>Bootloader source code</a:t>
            </a:r>
          </a:p>
        </p:txBody>
      </p:sp>
      <p:sp>
        <p:nvSpPr>
          <p:cNvPr id="6" name="CasellaDiTesto 6">
            <a:extLst>
              <a:ext uri="{FF2B5EF4-FFF2-40B4-BE49-F238E27FC236}">
                <a16:creationId xmlns:a16="http://schemas.microsoft.com/office/drawing/2014/main" id="{C1E99ACD-F840-49FA-B933-C5C7FF648FEB}"/>
              </a:ext>
            </a:extLst>
          </p:cNvPr>
          <p:cNvSpPr txBox="1"/>
          <p:nvPr/>
        </p:nvSpPr>
        <p:spPr>
          <a:xfrm>
            <a:off x="8664030" y="2438400"/>
            <a:ext cx="1494094" cy="990600"/>
          </a:xfrm>
          <a:prstGeom prst="foldedCorner">
            <a:avLst/>
          </a:prstGeom>
          <a:solidFill>
            <a:srgbClr val="800000"/>
          </a:solidFill>
          <a:ln>
            <a:solidFill>
              <a:schemeClr val="tx1"/>
            </a:solidFill>
          </a:ln>
        </p:spPr>
        <p:txBody>
          <a:bodyPr wrap="square" rtlCol="0" anchor="ctr">
            <a:normAutofit/>
          </a:bodyPr>
          <a:lstStyle>
            <a:defPPr>
              <a:defRPr lang="en-US"/>
            </a:defPPr>
            <a:lvl1pPr algn="ctr">
              <a:defRPr sz="2400">
                <a:solidFill>
                  <a:schemeClr val="bg1"/>
                </a:solidFill>
              </a:defRPr>
            </a:lvl1pPr>
          </a:lstStyle>
          <a:p>
            <a:r>
              <a:rPr lang="en-US" sz="1800" dirty="0" err="1"/>
              <a:t>Hw</a:t>
            </a:r>
            <a:r>
              <a:rPr lang="en-US" sz="1800" dirty="0"/>
              <a:t>-specific configuration</a:t>
            </a:r>
          </a:p>
        </p:txBody>
      </p:sp>
      <p:sp>
        <p:nvSpPr>
          <p:cNvPr id="7" name="CasellaDiTesto 6">
            <a:extLst>
              <a:ext uri="{FF2B5EF4-FFF2-40B4-BE49-F238E27FC236}">
                <a16:creationId xmlns:a16="http://schemas.microsoft.com/office/drawing/2014/main" id="{283B47C1-5846-46B1-80EA-80E0C89CF946}"/>
              </a:ext>
            </a:extLst>
          </p:cNvPr>
          <p:cNvSpPr txBox="1"/>
          <p:nvPr/>
        </p:nvSpPr>
        <p:spPr>
          <a:xfrm>
            <a:off x="10390725" y="2716688"/>
            <a:ext cx="1494094" cy="445200"/>
          </a:xfrm>
          <a:prstGeom prst="rect">
            <a:avLst/>
          </a:prstGeom>
          <a:solidFill>
            <a:srgbClr val="00B05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sz="1600" dirty="0"/>
              <a:t>Cross compiler</a:t>
            </a:r>
          </a:p>
        </p:txBody>
      </p:sp>
      <p:cxnSp>
        <p:nvCxnSpPr>
          <p:cNvPr id="8" name="Straight Arrow Connector 7">
            <a:extLst>
              <a:ext uri="{FF2B5EF4-FFF2-40B4-BE49-F238E27FC236}">
                <a16:creationId xmlns:a16="http://schemas.microsoft.com/office/drawing/2014/main" id="{BAC3F895-2C84-43C6-B7B9-CD6A5B8FAFAA}"/>
              </a:ext>
            </a:extLst>
          </p:cNvPr>
          <p:cNvCxnSpPr>
            <a:stCxn id="9" idx="3"/>
            <a:endCxn id="10" idx="1"/>
          </p:cNvCxnSpPr>
          <p:nvPr/>
        </p:nvCxnSpPr>
        <p:spPr>
          <a:xfrm>
            <a:off x="10158124" y="2933700"/>
            <a:ext cx="232601" cy="55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CB0B75AC-9CC4-42B6-9F7C-D89DD51DC1F5}"/>
              </a:ext>
            </a:extLst>
          </p:cNvPr>
          <p:cNvCxnSpPr>
            <a:stCxn id="7" idx="2"/>
            <a:endCxn id="10" idx="0"/>
          </p:cNvCxnSpPr>
          <p:nvPr/>
        </p:nvCxnSpPr>
        <p:spPr>
          <a:xfrm>
            <a:off x="11137772" y="2438400"/>
            <a:ext cx="0" cy="2782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CasellaDiTesto 6">
            <a:extLst>
              <a:ext uri="{FF2B5EF4-FFF2-40B4-BE49-F238E27FC236}">
                <a16:creationId xmlns:a16="http://schemas.microsoft.com/office/drawing/2014/main" id="{1C592ADA-EB82-468D-91F4-2905467015E2}"/>
              </a:ext>
            </a:extLst>
          </p:cNvPr>
          <p:cNvSpPr txBox="1"/>
          <p:nvPr/>
        </p:nvSpPr>
        <p:spPr>
          <a:xfrm>
            <a:off x="10390725" y="4538356"/>
            <a:ext cx="1494094" cy="834391"/>
          </a:xfrm>
          <a:prstGeom prst="roundRect">
            <a:avLst>
              <a:gd name="adj" fmla="val 7167"/>
            </a:avLst>
          </a:prstGeom>
          <a:solidFill>
            <a:schemeClr val="accent4">
              <a:lumMod val="75000"/>
            </a:schemeClr>
          </a:solidFill>
          <a:ln>
            <a:solidFill>
              <a:schemeClr val="tx1"/>
            </a:solidFill>
          </a:ln>
        </p:spPr>
        <p:txBody>
          <a:bodyPr wrap="square" rtlCol="0" anchor="ctr">
            <a:noAutofit/>
          </a:bodyPr>
          <a:lstStyle/>
          <a:p>
            <a:pPr algn="ctr"/>
            <a:r>
              <a:rPr lang="en-US">
                <a:solidFill>
                  <a:schemeClr val="bg1"/>
                </a:solidFill>
              </a:rPr>
              <a:t>Bootloader binary</a:t>
            </a:r>
            <a:endParaRPr lang="en-US" dirty="0">
              <a:solidFill>
                <a:schemeClr val="bg1"/>
              </a:solidFill>
            </a:endParaRPr>
          </a:p>
        </p:txBody>
      </p:sp>
      <p:cxnSp>
        <p:nvCxnSpPr>
          <p:cNvPr id="11" name="Straight Arrow Connector 10">
            <a:extLst>
              <a:ext uri="{FF2B5EF4-FFF2-40B4-BE49-F238E27FC236}">
                <a16:creationId xmlns:a16="http://schemas.microsoft.com/office/drawing/2014/main" id="{1C174168-F391-408D-9067-98BA6677BCE3}"/>
              </a:ext>
            </a:extLst>
          </p:cNvPr>
          <p:cNvCxnSpPr>
            <a:stCxn id="10" idx="2"/>
          </p:cNvCxnSpPr>
          <p:nvPr/>
        </p:nvCxnSpPr>
        <p:spPr>
          <a:xfrm>
            <a:off x="11137772" y="3161888"/>
            <a:ext cx="0" cy="137646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96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Workflow</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08088"/>
            <a:ext cx="8245476" cy="4086225"/>
          </a:xfrm>
        </p:spPr>
        <p:txBody>
          <a:bodyPr wrap="square" numCol="1" anchor="t" anchorCtr="0" compatLnSpc="1">
            <a:prstTxWarp prst="textNoShape">
              <a:avLst/>
            </a:prstTxWarp>
          </a:bodyPr>
          <a:lstStyle/>
          <a:p>
            <a:r>
              <a:rPr lang="en-US" dirty="0"/>
              <a:t>The Linux Kernel source code shall be procured.</a:t>
            </a:r>
          </a:p>
          <a:p>
            <a:r>
              <a:rPr lang="is-IS" dirty="0"/>
              <a:t>It shall be configured for the specific hw of the embedded system.</a:t>
            </a:r>
            <a:endParaRPr lang="en-US" altLang="en-US" dirty="0">
              <a:ea typeface="ＭＳ Ｐゴシック" panose="020B0600070205080204" pitchFamily="34" charset="-128"/>
            </a:endParaRPr>
          </a:p>
          <a:p>
            <a:pPr lvl="1"/>
            <a:r>
              <a:rPr lang="is-IS" dirty="0"/>
              <a:t>The proper CPU shall be selected.</a:t>
            </a:r>
          </a:p>
          <a:p>
            <a:pPr lvl="1"/>
            <a:r>
              <a:rPr lang="is-IS" dirty="0"/>
              <a:t>The proper board shall be selected.</a:t>
            </a:r>
          </a:p>
          <a:p>
            <a:pPr lvl="1"/>
            <a:r>
              <a:rPr lang="is-IS" dirty="0"/>
              <a:t>Custom configuration may be needed if the hw is non-standard.</a:t>
            </a:r>
            <a:endParaRPr lang="en-US" altLang="en-US" dirty="0">
              <a:ea typeface="ＭＳ Ｐゴシック" panose="020B0600070205080204" pitchFamily="34" charset="-128"/>
            </a:endParaRPr>
          </a:p>
          <a:p>
            <a:r>
              <a:rPr lang="is-IS" dirty="0"/>
              <a:t>It shall be cross-compiled for obtaining</a:t>
            </a:r>
            <a:endParaRPr lang="en-US" altLang="en-US" dirty="0">
              <a:ea typeface="ＭＳ Ｐゴシック" panose="020B0600070205080204" pitchFamily="34" charset="-128"/>
            </a:endParaRPr>
          </a:p>
          <a:p>
            <a:pPr lvl="1"/>
            <a:r>
              <a:rPr lang="is-IS" dirty="0"/>
              <a:t>Executable Linux kernel</a:t>
            </a:r>
          </a:p>
          <a:p>
            <a:pPr lvl="1"/>
            <a:r>
              <a:rPr lang="is-IS" dirty="0"/>
              <a:t>Executable Linux kernel modules</a:t>
            </a:r>
          </a:p>
          <a:p>
            <a:pPr lvl="1"/>
            <a:r>
              <a:rPr lang="is-IS" dirty="0"/>
              <a:t>Device Tree Blob</a:t>
            </a:r>
            <a:endParaRPr lang="en-US" altLang="en-US" dirty="0">
              <a:ea typeface="ＭＳ Ｐゴシック" panose="020B0600070205080204" pitchFamily="34" charset="-128"/>
            </a:endParaRPr>
          </a:p>
          <a:p>
            <a:r>
              <a:rPr lang="is-IS" dirty="0"/>
              <a:t>The obtained files shall be copied into the boot device.</a:t>
            </a:r>
            <a:endParaRPr lang="en-US" altLang="en-US" dirty="0">
              <a:ea typeface="ＭＳ Ｐゴシック" panose="020B0600070205080204" pitchFamily="34" charset="-128"/>
            </a:endParaRPr>
          </a:p>
          <a:p>
            <a:pPr lvl="1"/>
            <a:r>
              <a:rPr lang="is-IS" dirty="0"/>
              <a:t>Partition on a MicroSD device</a:t>
            </a:r>
          </a:p>
          <a:p>
            <a:pPr lvl="1"/>
            <a:r>
              <a:rPr lang="is-IS" dirty="0"/>
              <a:t>Bootflash device on the embedded system board</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01C04906-31A0-4776-A3C6-5FCDD31C2540}"/>
              </a:ext>
            </a:extLst>
          </p:cNvPr>
          <p:cNvSpPr txBox="1"/>
          <p:nvPr/>
        </p:nvSpPr>
        <p:spPr>
          <a:xfrm>
            <a:off x="10391519" y="1447800"/>
            <a:ext cx="1494094" cy="990600"/>
          </a:xfrm>
          <a:prstGeom prst="foldedCorner">
            <a:avLst/>
          </a:prstGeom>
          <a:solidFill>
            <a:srgbClr val="FFC000"/>
          </a:solidFill>
          <a:ln>
            <a:solidFill>
              <a:schemeClr val="tx1"/>
            </a:solidFill>
          </a:ln>
        </p:spPr>
        <p:txBody>
          <a:bodyPr wrap="square" rtlCol="0" anchor="ctr">
            <a:noAutofit/>
          </a:bodyPr>
          <a:lstStyle/>
          <a:p>
            <a:pPr algn="ctr"/>
            <a:r>
              <a:rPr lang="en-US" dirty="0">
                <a:solidFill>
                  <a:schemeClr val="bg1"/>
                </a:solidFill>
              </a:rPr>
              <a:t>Linux Kernel</a:t>
            </a:r>
          </a:p>
          <a:p>
            <a:pPr algn="ctr"/>
            <a:r>
              <a:rPr lang="en-US" dirty="0">
                <a:solidFill>
                  <a:schemeClr val="bg1"/>
                </a:solidFill>
              </a:rPr>
              <a:t>source code</a:t>
            </a:r>
          </a:p>
        </p:txBody>
      </p:sp>
      <p:sp>
        <p:nvSpPr>
          <p:cNvPr id="6" name="CasellaDiTesto 6">
            <a:extLst>
              <a:ext uri="{FF2B5EF4-FFF2-40B4-BE49-F238E27FC236}">
                <a16:creationId xmlns:a16="http://schemas.microsoft.com/office/drawing/2014/main" id="{ACDB1663-5DE7-4365-A771-103473DFF82B}"/>
              </a:ext>
            </a:extLst>
          </p:cNvPr>
          <p:cNvSpPr txBox="1"/>
          <p:nvPr/>
        </p:nvSpPr>
        <p:spPr>
          <a:xfrm>
            <a:off x="8661689" y="2438400"/>
            <a:ext cx="1494094" cy="990600"/>
          </a:xfrm>
          <a:prstGeom prst="foldedCorner">
            <a:avLst/>
          </a:prstGeom>
          <a:solidFill>
            <a:srgbClr val="FFC00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dirty="0" err="1"/>
              <a:t>Hw</a:t>
            </a:r>
            <a:r>
              <a:rPr lang="en-US" dirty="0"/>
              <a:t>-specific configuration</a:t>
            </a:r>
          </a:p>
        </p:txBody>
      </p:sp>
      <p:sp>
        <p:nvSpPr>
          <p:cNvPr id="7" name="CasellaDiTesto 6">
            <a:extLst>
              <a:ext uri="{FF2B5EF4-FFF2-40B4-BE49-F238E27FC236}">
                <a16:creationId xmlns:a16="http://schemas.microsoft.com/office/drawing/2014/main" id="{D446CED4-CFA3-4FB9-8464-B483F2DAADFD}"/>
              </a:ext>
            </a:extLst>
          </p:cNvPr>
          <p:cNvSpPr txBox="1"/>
          <p:nvPr/>
        </p:nvSpPr>
        <p:spPr>
          <a:xfrm>
            <a:off x="10391519" y="2716688"/>
            <a:ext cx="1494094" cy="445200"/>
          </a:xfrm>
          <a:prstGeom prst="rect">
            <a:avLst/>
          </a:prstGeom>
          <a:solidFill>
            <a:srgbClr val="00B050"/>
          </a:solidFill>
          <a:ln>
            <a:solidFill>
              <a:schemeClr val="tx1"/>
            </a:solidFill>
          </a:ln>
        </p:spPr>
        <p:txBody>
          <a:bodyPr wrap="square" rtlCol="0" anchor="ctr">
            <a:noAutofit/>
          </a:bodyPr>
          <a:lstStyle>
            <a:defPPr>
              <a:defRPr lang="en-US"/>
            </a:defPPr>
            <a:lvl1pPr algn="ctr">
              <a:defRPr>
                <a:solidFill>
                  <a:schemeClr val="bg1"/>
                </a:solidFill>
              </a:defRPr>
            </a:lvl1pPr>
          </a:lstStyle>
          <a:p>
            <a:r>
              <a:rPr lang="en-US" sz="1600" dirty="0"/>
              <a:t>Cross compiler</a:t>
            </a:r>
          </a:p>
        </p:txBody>
      </p:sp>
      <p:cxnSp>
        <p:nvCxnSpPr>
          <p:cNvPr id="8" name="Straight Arrow Connector 7">
            <a:extLst>
              <a:ext uri="{FF2B5EF4-FFF2-40B4-BE49-F238E27FC236}">
                <a16:creationId xmlns:a16="http://schemas.microsoft.com/office/drawing/2014/main" id="{1EC5C3B3-FB7E-4543-B878-DABEFA9AEC0B}"/>
              </a:ext>
            </a:extLst>
          </p:cNvPr>
          <p:cNvCxnSpPr/>
          <p:nvPr/>
        </p:nvCxnSpPr>
        <p:spPr>
          <a:xfrm>
            <a:off x="10155783" y="2933700"/>
            <a:ext cx="235736" cy="55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C9B72A78-2287-46E6-98C6-BA8C75B85110}"/>
              </a:ext>
            </a:extLst>
          </p:cNvPr>
          <p:cNvCxnSpPr>
            <a:stCxn id="8" idx="2"/>
          </p:cNvCxnSpPr>
          <p:nvPr/>
        </p:nvCxnSpPr>
        <p:spPr>
          <a:xfrm>
            <a:off x="11138566" y="2438400"/>
            <a:ext cx="0" cy="278288"/>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 name="CasellaDiTesto 6">
            <a:extLst>
              <a:ext uri="{FF2B5EF4-FFF2-40B4-BE49-F238E27FC236}">
                <a16:creationId xmlns:a16="http://schemas.microsoft.com/office/drawing/2014/main" id="{2D1AAC6C-D2D1-442D-BF0A-8A0715977D70}"/>
              </a:ext>
            </a:extLst>
          </p:cNvPr>
          <p:cNvSpPr txBox="1"/>
          <p:nvPr/>
        </p:nvSpPr>
        <p:spPr>
          <a:xfrm>
            <a:off x="9711583" y="4536322"/>
            <a:ext cx="1494094" cy="834391"/>
          </a:xfrm>
          <a:prstGeom prst="roundRect">
            <a:avLst>
              <a:gd name="adj" fmla="val 7167"/>
            </a:avLst>
          </a:prstGeom>
          <a:solidFill>
            <a:srgbClr val="FFC000"/>
          </a:solidFill>
          <a:ln>
            <a:solidFill>
              <a:schemeClr val="tx1"/>
            </a:solidFill>
          </a:ln>
        </p:spPr>
        <p:txBody>
          <a:bodyPr wrap="square" rtlCol="0" anchor="ctr">
            <a:noAutofit/>
          </a:bodyPr>
          <a:lstStyle/>
          <a:p>
            <a:pPr algn="ctr"/>
            <a:r>
              <a:rPr lang="en-US" dirty="0">
                <a:solidFill>
                  <a:schemeClr val="bg1"/>
                </a:solidFill>
              </a:rPr>
              <a:t>Linux Kernel</a:t>
            </a:r>
          </a:p>
          <a:p>
            <a:pPr algn="ctr"/>
            <a:r>
              <a:rPr lang="en-US" dirty="0">
                <a:solidFill>
                  <a:schemeClr val="bg1"/>
                </a:solidFill>
              </a:rPr>
              <a:t>binary</a:t>
            </a:r>
          </a:p>
        </p:txBody>
      </p:sp>
      <p:sp>
        <p:nvSpPr>
          <p:cNvPr id="11" name="CasellaDiTesto 6">
            <a:extLst>
              <a:ext uri="{FF2B5EF4-FFF2-40B4-BE49-F238E27FC236}">
                <a16:creationId xmlns:a16="http://schemas.microsoft.com/office/drawing/2014/main" id="{1C369DB5-5F3B-4420-BF9A-F38529ABFBB7}"/>
              </a:ext>
            </a:extLst>
          </p:cNvPr>
          <p:cNvSpPr txBox="1"/>
          <p:nvPr/>
        </p:nvSpPr>
        <p:spPr>
          <a:xfrm>
            <a:off x="11216480" y="4536321"/>
            <a:ext cx="669131" cy="834391"/>
          </a:xfrm>
          <a:prstGeom prst="roundRect">
            <a:avLst>
              <a:gd name="adj" fmla="val 7167"/>
            </a:avLst>
          </a:prstGeom>
          <a:solidFill>
            <a:srgbClr val="002060"/>
          </a:solidFill>
          <a:ln>
            <a:solidFill>
              <a:schemeClr val="tx1"/>
            </a:solidFill>
          </a:ln>
        </p:spPr>
        <p:txBody>
          <a:bodyPr wrap="square" rtlCol="0" anchor="ctr">
            <a:noAutofit/>
          </a:bodyPr>
          <a:lstStyle/>
          <a:p>
            <a:pPr algn="ctr"/>
            <a:r>
              <a:rPr lang="en-US">
                <a:solidFill>
                  <a:schemeClr val="bg1"/>
                </a:solidFill>
              </a:rPr>
              <a:t>DTB</a:t>
            </a:r>
            <a:endParaRPr lang="en-US" dirty="0">
              <a:solidFill>
                <a:schemeClr val="bg1"/>
              </a:solidFill>
            </a:endParaRPr>
          </a:p>
        </p:txBody>
      </p:sp>
      <p:sp>
        <p:nvSpPr>
          <p:cNvPr id="12" name="Right Brace 11">
            <a:extLst>
              <a:ext uri="{FF2B5EF4-FFF2-40B4-BE49-F238E27FC236}">
                <a16:creationId xmlns:a16="http://schemas.microsoft.com/office/drawing/2014/main" id="{1F4DB5D6-A8F5-4550-B39D-E94EB3334835}"/>
              </a:ext>
            </a:extLst>
          </p:cNvPr>
          <p:cNvSpPr/>
          <p:nvPr/>
        </p:nvSpPr>
        <p:spPr>
          <a:xfrm rot="16200000">
            <a:off x="10699803" y="3272256"/>
            <a:ext cx="230070" cy="21415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Elbow Connector 25">
            <a:extLst>
              <a:ext uri="{FF2B5EF4-FFF2-40B4-BE49-F238E27FC236}">
                <a16:creationId xmlns:a16="http://schemas.microsoft.com/office/drawing/2014/main" id="{FCC9BDBE-15B6-4C77-93E8-B2F67DA1FA2B}"/>
              </a:ext>
            </a:extLst>
          </p:cNvPr>
          <p:cNvCxnSpPr/>
          <p:nvPr/>
        </p:nvCxnSpPr>
        <p:spPr>
          <a:xfrm rot="5400000">
            <a:off x="10440080" y="3529508"/>
            <a:ext cx="1066107" cy="330866"/>
          </a:xfrm>
          <a:prstGeom prst="bentConnector3">
            <a:avLst>
              <a:gd name="adj1" fmla="val 500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828880"/>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3.xml><?xml version="1.0" encoding="utf-8"?>
<ds:datastoreItem xmlns:ds="http://schemas.openxmlformats.org/officeDocument/2006/customXml" ds:itemID="{3546F3D9-27DD-4F07-9983-380B33535F9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3260</Words>
  <Application>Microsoft Office PowerPoint</Application>
  <PresentationFormat>Widescreen</PresentationFormat>
  <Paragraphs>536</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Courier New</vt:lpstr>
      <vt:lpstr>Wingdings</vt:lpstr>
      <vt:lpstr>ARM PPT template 2017_Confidential</vt:lpstr>
      <vt:lpstr>Embedded Linux</vt:lpstr>
      <vt:lpstr>Goal</vt:lpstr>
      <vt:lpstr>Summary</vt:lpstr>
      <vt:lpstr>Summary</vt:lpstr>
      <vt:lpstr>Introduction</vt:lpstr>
      <vt:lpstr>Summary</vt:lpstr>
      <vt:lpstr>The Workflow</vt:lpstr>
      <vt:lpstr>The Workflow</vt:lpstr>
      <vt:lpstr>The Workflow</vt:lpstr>
      <vt:lpstr>The Workflow</vt:lpstr>
      <vt:lpstr>The Workflow</vt:lpstr>
      <vt:lpstr>Summary</vt:lpstr>
      <vt:lpstr>Build Systems</vt:lpstr>
      <vt:lpstr>Build Systems</vt:lpstr>
      <vt:lpstr>Buildroot vs Yocto: General Aspects</vt:lpstr>
      <vt:lpstr>Buildroot vs Yocto: Configuration</vt:lpstr>
      <vt:lpstr>Buildroot vs Yocto: Purpose</vt:lpstr>
      <vt:lpstr>Summary</vt:lpstr>
      <vt:lpstr>The Yocto Project </vt:lpstr>
      <vt:lpstr>The Yocto Build System</vt:lpstr>
      <vt:lpstr>The Build System Workflow</vt:lpstr>
      <vt:lpstr>The Build System Workflow: Configuration Files</vt:lpstr>
      <vt:lpstr>The Build System Workflow: User Configuration</vt:lpstr>
      <vt:lpstr>The Build System Workflow: Metadata</vt:lpstr>
      <vt:lpstr>The Build System Workflow: Machine (BSP) Configuration</vt:lpstr>
      <vt:lpstr>The Build System Workflow: Distribution Policy</vt:lpstr>
      <vt:lpstr>The Build System Workflow: Source Fetching</vt:lpstr>
      <vt:lpstr>The Build System Workflow: Patching</vt:lpstr>
      <vt:lpstr>The Build System Workflow: Configure/Compile/Install</vt:lpstr>
      <vt:lpstr>The Build System Workflow: Output Analysis/Packaging</vt:lpstr>
      <vt:lpstr>The Build System Workflow: Image Generation</vt:lpstr>
      <vt:lpstr>The Build System Workflow: SDK Generation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2019-03-05T14:41:30Z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