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58"/>
  </p:notesMasterIdLst>
  <p:handoutMasterIdLst>
    <p:handoutMasterId r:id="rId59"/>
  </p:handoutMasterIdLst>
  <p:sldIdLst>
    <p:sldId id="329" r:id="rId5"/>
    <p:sldId id="302" r:id="rId6"/>
    <p:sldId id="337" r:id="rId7"/>
    <p:sldId id="338" r:id="rId8"/>
    <p:sldId id="339" r:id="rId9"/>
    <p:sldId id="340" r:id="rId10"/>
    <p:sldId id="341" r:id="rId11"/>
    <p:sldId id="387" r:id="rId12"/>
    <p:sldId id="343" r:id="rId13"/>
    <p:sldId id="388" r:id="rId14"/>
    <p:sldId id="389" r:id="rId15"/>
    <p:sldId id="390" r:id="rId16"/>
    <p:sldId id="391" r:id="rId17"/>
    <p:sldId id="344" r:id="rId18"/>
    <p:sldId id="345" r:id="rId19"/>
    <p:sldId id="346" r:id="rId20"/>
    <p:sldId id="347" r:id="rId21"/>
    <p:sldId id="348" r:id="rId22"/>
    <p:sldId id="392"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93"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82" r:id="rId54"/>
    <p:sldId id="378" r:id="rId55"/>
    <p:sldId id="379" r:id="rId56"/>
    <p:sldId id="380" r:id="rId5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4"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80" autoAdjust="0"/>
    <p:restoredTop sz="81371" autoAdjust="0"/>
  </p:normalViewPr>
  <p:slideViewPr>
    <p:cSldViewPr snapToGrid="0">
      <p:cViewPr varScale="1">
        <p:scale>
          <a:sx n="64" d="100"/>
          <a:sy n="64" d="100"/>
        </p:scale>
        <p:origin x="102" y="9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3/5/2019</a:t>
            </a:fld>
            <a:endParaRPr lang="en-US" altLang="en-US"/>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3/5/2019</a:t>
            </a:fld>
            <a:endParaRPr lang="en-US" altLang="en-US"/>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Hello and welcome to the Linux for Embedded Systems lecture. This is the fifth lecture of the course.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a:t>
            </a:fld>
            <a:endParaRPr lang="en-US" altLang="en-US"/>
          </a:p>
        </p:txBody>
      </p:sp>
    </p:spTree>
    <p:extLst>
      <p:ext uri="{BB962C8B-B14F-4D97-AF65-F5344CB8AC3E}">
        <p14:creationId xmlns:p14="http://schemas.microsoft.com/office/powerpoint/2010/main" val="4193364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When using polling as the preferred method, the software periodically reads the status of each peripheral. In case the I/O needs to be serviced by the CPU, the corresponding program (service routine) is executed.</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advantage to this is that, it is simple to implement, as shown in this example. However, this method can cause high latency as the I/O are polled serially. Also, the CPU time is wasted when polled devices do not need to be serviced.</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10</a:t>
            </a:fld>
            <a:endParaRPr lang="en-US" altLang="en-US"/>
          </a:p>
        </p:txBody>
      </p:sp>
    </p:spTree>
    <p:extLst>
      <p:ext uri="{BB962C8B-B14F-4D97-AF65-F5344CB8AC3E}">
        <p14:creationId xmlns:p14="http://schemas.microsoft.com/office/powerpoint/2010/main" val="3048061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When using interrupts as the preferred method, a dedicated line (interrupt request) connects the I/O with the CPU. In case the I/O needs to be serviced, it assets the interrupt request line. At the end of each instruction, the CPU checks for the interrupt request line, and if it is asserted, it runs the corresponding service routine.</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advantage to this method is that it is low latency, but it does have a higher hardware complexity compared to polling.</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11</a:t>
            </a:fld>
            <a:endParaRPr lang="en-US" altLang="en-US"/>
          </a:p>
        </p:txBody>
      </p:sp>
    </p:spTree>
    <p:extLst>
      <p:ext uri="{BB962C8B-B14F-4D97-AF65-F5344CB8AC3E}">
        <p14:creationId xmlns:p14="http://schemas.microsoft.com/office/powerpoint/2010/main" val="566760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Here we have the timelines for both methods. </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In the case of polling, the application execution timeline will look like this. The devices are polled to check their status; if they require action, they will get the CPU’s attention.</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In the case of interrupts, the application execution timeline will look like this. Computation is only stopped when a device requests attention.</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12</a:t>
            </a:fld>
            <a:endParaRPr lang="en-US" altLang="en-US"/>
          </a:p>
        </p:txBody>
      </p:sp>
    </p:spTree>
    <p:extLst>
      <p:ext uri="{BB962C8B-B14F-4D97-AF65-F5344CB8AC3E}">
        <p14:creationId xmlns:p14="http://schemas.microsoft.com/office/powerpoint/2010/main" val="1727281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Here is an example of the latency of each method</a:t>
            </a:r>
          </a:p>
          <a:p>
            <a:r>
              <a:rPr lang="en-US" sz="1200" kern="1200" dirty="0">
                <a:solidFill>
                  <a:schemeClr val="tx1"/>
                </a:solidFill>
                <a:effectLst/>
                <a:latin typeface="+mn-lt"/>
                <a:ea typeface="ＭＳ Ｐゴシック" charset="0"/>
                <a:cs typeface="ＭＳ Ｐゴシック" charset="0"/>
              </a:rPr>
              <a:t>.</a:t>
            </a:r>
          </a:p>
          <a:p>
            <a:r>
              <a:rPr lang="en-US" sz="1200" kern="1200" dirty="0">
                <a:solidFill>
                  <a:schemeClr val="tx1"/>
                </a:solidFill>
                <a:effectLst/>
                <a:latin typeface="+mn-lt"/>
                <a:ea typeface="ＭＳ Ｐゴシック" charset="0"/>
                <a:cs typeface="ＭＳ Ｐゴシック" charset="0"/>
              </a:rPr>
              <a:t>In the case of polling, the latency is dependent upon the order in which the peripherals are polled. For example, when there are 10 devices, but only device 6 needs servicing. This is problematic as the devices before 6 must still be polled, causing latency in the response time to device 6’s request.</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In the case of interrupts, the latency depends on the number of requests simultaneously asserted, the CPU operating mode, and its architecture. For example, if there are 10 devices and device 6 needs servicing, the CPU will be alerted of this and will provide attention to the device.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13</a:t>
            </a:fld>
            <a:endParaRPr lang="en-US" altLang="en-US"/>
          </a:p>
        </p:txBody>
      </p:sp>
    </p:spTree>
    <p:extLst>
      <p:ext uri="{BB962C8B-B14F-4D97-AF65-F5344CB8AC3E}">
        <p14:creationId xmlns:p14="http://schemas.microsoft.com/office/powerpoint/2010/main" val="852791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transferal of this data can occur via two methods: character-based or block-based. Character-based is where data is transferred one word or a certain number of bits at a time. A block-based transfer is where data is transferred as a cluster of bytes.</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data transfer can be performed by the CPU, which moves data from memory to I/O (or vice-versa) through a program. It can also be performed by direct memory access (DMA) which releases the CPU from data transfer.</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14</a:t>
            </a:fld>
            <a:endParaRPr lang="en-US" altLang="en-US"/>
          </a:p>
        </p:txBody>
      </p:sp>
    </p:spTree>
    <p:extLst>
      <p:ext uri="{BB962C8B-B14F-4D97-AF65-F5344CB8AC3E}">
        <p14:creationId xmlns:p14="http://schemas.microsoft.com/office/powerpoint/2010/main" val="635621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This diagram illustrates how the DMA controller can access the main memory independent of the CPU and carry out requests for the I/O device instead of for the CPU.</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15</a:t>
            </a:fld>
            <a:endParaRPr lang="en-US" altLang="en-US"/>
          </a:p>
        </p:txBody>
      </p:sp>
    </p:spTree>
    <p:extLst>
      <p:ext uri="{BB962C8B-B14F-4D97-AF65-F5344CB8AC3E}">
        <p14:creationId xmlns:p14="http://schemas.microsoft.com/office/powerpoint/2010/main" val="891644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DMA also has different transfer modes.</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first mode is “burst”, in which an entire block of data is transferred in one contiguous sequence. In this method, the CPU remains inactive for relatively long periods of time, until the whole transfer is completed.</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next mode is “cycle stealing”, in which the DMA transfers one byte of data and releases the bus, returning control to the CPU. It continuously issues requests, transferring one byte of data each time, until it has transferred the entire block of data. As a result, it takes a lot longer to transfer the data; however, the CPU is blocked for less time.</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last mode is “transparent”, in which the DMA transfers data when the CPU is performing operations that do not require use of the system buses.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16</a:t>
            </a:fld>
            <a:endParaRPr lang="en-US" altLang="en-US"/>
          </a:p>
        </p:txBody>
      </p:sp>
    </p:spTree>
    <p:extLst>
      <p:ext uri="{BB962C8B-B14F-4D97-AF65-F5344CB8AC3E}">
        <p14:creationId xmlns:p14="http://schemas.microsoft.com/office/powerpoint/2010/main" val="4086543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Now, we will take a look at the taxonomy of I/O.</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17</a:t>
            </a:fld>
            <a:endParaRPr lang="en-US" altLang="en-US"/>
          </a:p>
        </p:txBody>
      </p:sp>
    </p:spTree>
    <p:extLst>
      <p:ext uri="{BB962C8B-B14F-4D97-AF65-F5344CB8AC3E}">
        <p14:creationId xmlns:p14="http://schemas.microsoft.com/office/powerpoint/2010/main" val="935374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I/O can be categorized into out and input devices.</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Output devices make commands via:</a:t>
            </a:r>
          </a:p>
          <a:p>
            <a:pPr lvl="1"/>
            <a:r>
              <a:rPr lang="en-US" sz="1200" kern="1200" dirty="0">
                <a:solidFill>
                  <a:schemeClr val="tx1"/>
                </a:solidFill>
                <a:effectLst/>
                <a:latin typeface="+mn-lt"/>
                <a:ea typeface="ＭＳ Ｐゴシック" charset="0"/>
                <a:cs typeface="ＭＳ Ｐゴシック" charset="0"/>
              </a:rPr>
              <a:t>Analog signals in the form of output pins carrying voltages or currents</a:t>
            </a:r>
          </a:p>
          <a:p>
            <a:pPr lvl="1"/>
            <a:r>
              <a:rPr lang="en-US" sz="1200" kern="1200" dirty="0">
                <a:solidFill>
                  <a:schemeClr val="tx1"/>
                </a:solidFill>
                <a:effectLst/>
                <a:latin typeface="+mn-lt"/>
                <a:ea typeface="ＭＳ Ｐゴシック" charset="0"/>
                <a:cs typeface="ＭＳ Ｐゴシック" charset="0"/>
              </a:rPr>
              <a:t>Digital level-triggered discrete signals in the form of output pins that form parallel bus which carry digital voltage levels</a:t>
            </a:r>
          </a:p>
          <a:p>
            <a:pPr lvl="1"/>
            <a:r>
              <a:rPr lang="en-US" sz="1200" kern="1200" dirty="0">
                <a:solidFill>
                  <a:schemeClr val="tx1"/>
                </a:solidFill>
                <a:effectLst/>
                <a:latin typeface="+mn-lt"/>
                <a:ea typeface="ＭＳ Ｐゴシック" charset="0"/>
                <a:cs typeface="ＭＳ Ｐゴシック" charset="0"/>
              </a:rPr>
              <a:t>Digital pulse-width modulated discrete signals that are in the form of output pins, form parallel bus which carries digital square waveforms with given frequencies and duty cycles.</a:t>
            </a:r>
          </a:p>
          <a:p>
            <a:pPr lvl="1"/>
            <a:r>
              <a:rPr lang="en-US" sz="1200" kern="1200" dirty="0">
                <a:solidFill>
                  <a:schemeClr val="tx1"/>
                </a:solidFill>
                <a:effectLst/>
                <a:latin typeface="+mn-lt"/>
                <a:ea typeface="ＭＳ Ｐゴシック" charset="0"/>
                <a:cs typeface="ＭＳ Ｐゴシック" charset="0"/>
              </a:rPr>
              <a:t>Bus-based signals in the form of output pins implementing serial communication protocols</a:t>
            </a:r>
          </a:p>
          <a:p>
            <a:pPr lvl="0"/>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Input devices acquire sensor status via:</a:t>
            </a:r>
          </a:p>
          <a:p>
            <a:pPr lvl="1"/>
            <a:r>
              <a:rPr lang="en-US" sz="1200" kern="1200" dirty="0">
                <a:solidFill>
                  <a:schemeClr val="tx1"/>
                </a:solidFill>
                <a:effectLst/>
                <a:latin typeface="+mn-lt"/>
                <a:ea typeface="ＭＳ Ｐゴシック" charset="0"/>
                <a:cs typeface="ＭＳ Ｐゴシック" charset="0"/>
              </a:rPr>
              <a:t>Analog inputs in the form of input pins carrying voltages, which require analog-to-digital (A/D) conversion</a:t>
            </a:r>
          </a:p>
          <a:p>
            <a:pPr lvl="1"/>
            <a:r>
              <a:rPr lang="en-US" sz="1200" kern="1200" dirty="0">
                <a:solidFill>
                  <a:schemeClr val="tx1"/>
                </a:solidFill>
                <a:effectLst/>
                <a:latin typeface="+mn-lt"/>
                <a:ea typeface="ＭＳ Ｐゴシック" charset="0"/>
                <a:cs typeface="ＭＳ Ｐゴシック" charset="0"/>
              </a:rPr>
              <a:t>Digital level-triggered discrete signals in the form of input pins carrying digital voltage levels</a:t>
            </a:r>
          </a:p>
          <a:p>
            <a:pPr lvl="1"/>
            <a:r>
              <a:rPr lang="en-US" sz="1200" kern="1200" dirty="0">
                <a:solidFill>
                  <a:schemeClr val="tx1"/>
                </a:solidFill>
                <a:effectLst/>
                <a:latin typeface="+mn-lt"/>
                <a:ea typeface="ＭＳ Ｐゴシック" charset="0"/>
                <a:cs typeface="ＭＳ Ｐゴシック" charset="0"/>
              </a:rPr>
              <a:t>Digital pulse-width modulated discrete signals in the form of input pins that form parallel bus which carries digital information in the form of pulse duration and/or number of pulses</a:t>
            </a:r>
          </a:p>
          <a:p>
            <a:pPr lvl="1"/>
            <a:r>
              <a:rPr lang="en-US" sz="1200" kern="1200" dirty="0">
                <a:solidFill>
                  <a:schemeClr val="tx1"/>
                </a:solidFill>
                <a:effectLst/>
                <a:latin typeface="+mn-lt"/>
                <a:ea typeface="ＭＳ Ｐゴシック" charset="0"/>
                <a:cs typeface="ＭＳ Ｐゴシック" charset="0"/>
              </a:rPr>
              <a:t>Bus-based signals in the form of input pins implementing serial communication protocols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18</a:t>
            </a:fld>
            <a:endParaRPr lang="en-US" altLang="en-US"/>
          </a:p>
        </p:txBody>
      </p:sp>
    </p:spTree>
    <p:extLst>
      <p:ext uri="{BB962C8B-B14F-4D97-AF65-F5344CB8AC3E}">
        <p14:creationId xmlns:p14="http://schemas.microsoft.com/office/powerpoint/2010/main" val="914412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different device types carry out a range of operations.</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Output devices typically perform:</a:t>
            </a:r>
          </a:p>
          <a:p>
            <a:pPr marL="800100" marR="0" lvl="1"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generation of analog levels through digital-to-analog (D/A)</a:t>
            </a:r>
          </a:p>
          <a:p>
            <a:pPr marL="800100" marR="0" lvl="1"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generation of digital levels</a:t>
            </a:r>
          </a:p>
          <a:p>
            <a:pPr marL="800100" marR="0" lvl="1"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generation of pulse width-modulation (PWM) signals</a:t>
            </a:r>
          </a:p>
          <a:p>
            <a:pPr marL="800100" marR="0" lvl="1"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And general bus transfer</a:t>
            </a:r>
          </a:p>
          <a:p>
            <a:pPr marL="800100" marR="0" lvl="1" indent="-342900">
              <a:lnSpc>
                <a:spcPct val="107000"/>
              </a:lnSpc>
              <a:spcBef>
                <a:spcPts val="0"/>
              </a:spcBef>
              <a:spcAft>
                <a:spcPts val="800"/>
              </a:spcAft>
              <a:buFont typeface="Symbol" panose="05050102010706020507" pitchFamily="18" charset="2"/>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Input devices typically:</a:t>
            </a:r>
          </a:p>
          <a:p>
            <a:pPr marL="800100" marR="0" lvl="1"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Acquire analog value through A/D conversion</a:t>
            </a:r>
          </a:p>
          <a:p>
            <a:pPr marL="800100" marR="0" lvl="1"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Read digital levels</a:t>
            </a:r>
          </a:p>
          <a:p>
            <a:pPr marL="800100" marR="0" lvl="1"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Measure timing and repetition of digital pulses</a:t>
            </a:r>
          </a:p>
          <a:p>
            <a:pPr marL="800100" marR="0" lvl="1"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Read bus transfer</a:t>
            </a:r>
          </a:p>
          <a:p>
            <a:pPr marL="800100" marR="0" lvl="1" indent="-342900">
              <a:lnSpc>
                <a:spcPct val="107000"/>
              </a:lnSpc>
              <a:spcBef>
                <a:spcPts val="0"/>
              </a:spcBef>
              <a:spcAft>
                <a:spcPts val="800"/>
              </a:spcAft>
              <a:buFont typeface="Symbol" panose="05050102010706020507" pitchFamily="18" charset="2"/>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CPUs on embedded systems contain dedicated hardware for these operations, as seen in this diagram.</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19</a:t>
            </a:fld>
            <a:endParaRPr lang="en-US" altLang="en-US"/>
          </a:p>
        </p:txBody>
      </p:sp>
    </p:spTree>
    <p:extLst>
      <p:ext uri="{BB962C8B-B14F-4D97-AF65-F5344CB8AC3E}">
        <p14:creationId xmlns:p14="http://schemas.microsoft.com/office/powerpoint/2010/main" val="3872276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aim of this lecture is to:</a:t>
            </a:r>
          </a:p>
          <a:p>
            <a:pPr lvl="0"/>
            <a:r>
              <a:rPr lang="en-US" sz="1200" kern="1200" dirty="0">
                <a:solidFill>
                  <a:schemeClr val="tx1"/>
                </a:solidFill>
                <a:effectLst/>
                <a:latin typeface="+mn-lt"/>
                <a:ea typeface="ＭＳ Ｐゴシック" charset="0"/>
                <a:cs typeface="ＭＳ Ｐゴシック" charset="0"/>
              </a:rPr>
              <a:t>	- Discuss the central processing unit (CPU) and input/output (I/O) interfaces, the virtual filesystem (VFS) abstraction and introduce Linux kernel modules</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a:t>
            </a:fld>
            <a:endParaRPr lang="en-US" altLang="en-US"/>
          </a:p>
        </p:txBody>
      </p:sp>
    </p:spTree>
    <p:extLst>
      <p:ext uri="{BB962C8B-B14F-4D97-AF65-F5344CB8AC3E}">
        <p14:creationId xmlns:p14="http://schemas.microsoft.com/office/powerpoint/2010/main" val="2350678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We will now talk about Linux devices.</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20</a:t>
            </a:fld>
            <a:endParaRPr lang="en-US" altLang="en-US"/>
          </a:p>
        </p:txBody>
      </p:sp>
    </p:spTree>
    <p:extLst>
      <p:ext uri="{BB962C8B-B14F-4D97-AF65-F5344CB8AC3E}">
        <p14:creationId xmlns:p14="http://schemas.microsoft.com/office/powerpoint/2010/main" val="1522376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Linux provides an abstraction in order to make communication with I/O easier. This way, software developers are not required to know every detail of the physical device. Also, portability can be increased by using the same abstraction for different I/O devices</a:t>
            </a:r>
          </a:p>
          <a:p>
            <a:r>
              <a:rPr lang="en-US" sz="1200" kern="1200" dirty="0">
                <a:solidFill>
                  <a:schemeClr val="tx1"/>
                </a:solidFill>
                <a:effectLst/>
                <a:latin typeface="+mn-lt"/>
                <a:ea typeface="ＭＳ Ｐゴシック" charset="0"/>
                <a:cs typeface="ＭＳ Ｐゴシック" charset="0"/>
              </a:rPr>
              <a:t>.</a:t>
            </a:r>
          </a:p>
          <a:p>
            <a:r>
              <a:rPr lang="en-US" sz="1200" kern="1200" dirty="0">
                <a:solidFill>
                  <a:schemeClr val="tx1"/>
                </a:solidFill>
                <a:effectLst/>
                <a:latin typeface="+mn-lt"/>
                <a:ea typeface="ＭＳ Ｐゴシック" charset="0"/>
                <a:cs typeface="ＭＳ Ｐゴシック" charset="0"/>
              </a:rPr>
              <a:t>Linux recognizes three classes of devices. </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first class are “character devices”, which are devices that can be accessed as a stream of words as in a file. For example, reading a word “n” requires reading all of the preceding words from 0 to n-1.</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next class are “block devices”, which are devices that can be accessed only as multiples of one block, where a block is 512 bytes of data or more. Typically block devices host filesystems.</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third class is “network interfaces”, which are in charge of sending and receiving data packets through the network subsystem of the kernel.</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21</a:t>
            </a:fld>
            <a:endParaRPr lang="en-US" altLang="en-US"/>
          </a:p>
        </p:txBody>
      </p:sp>
    </p:spTree>
    <p:extLst>
      <p:ext uri="{BB962C8B-B14F-4D97-AF65-F5344CB8AC3E}">
        <p14:creationId xmlns:p14="http://schemas.microsoft.com/office/powerpoint/2010/main" val="295332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Next, we will look at the abstraction of the VFS.</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22</a:t>
            </a:fld>
            <a:endParaRPr lang="en-US" altLang="en-US"/>
          </a:p>
        </p:txBody>
      </p:sp>
    </p:spTree>
    <p:extLst>
      <p:ext uri="{BB962C8B-B14F-4D97-AF65-F5344CB8AC3E}">
        <p14:creationId xmlns:p14="http://schemas.microsoft.com/office/powerpoint/2010/main" val="3871146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Character or block devices are accessed as files stored in the filesystem, as each device is associated with a device file.</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typical usage includes opening the device file, reading and writing data to or from the device file, and also closing the device file.</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Linux forwards the operations to the I/O device associated to the device file.</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operations for each I/O device are implemented by a custom piece of software in the Linux kernel; this is called a device driver.</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In the following slides, we will consider character devices only.</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23</a:t>
            </a:fld>
            <a:endParaRPr lang="en-US" altLang="en-US"/>
          </a:p>
        </p:txBody>
      </p:sp>
    </p:spTree>
    <p:extLst>
      <p:ext uri="{BB962C8B-B14F-4D97-AF65-F5344CB8AC3E}">
        <p14:creationId xmlns:p14="http://schemas.microsoft.com/office/powerpoint/2010/main" val="2856041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This diagram illustrates the overall abstraction of the VFS, as well as how devices are operated on and what form it takes at each level of the system.</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24</a:t>
            </a:fld>
            <a:endParaRPr lang="en-US" altLang="en-US"/>
          </a:p>
        </p:txBody>
      </p:sp>
    </p:spTree>
    <p:extLst>
      <p:ext uri="{BB962C8B-B14F-4D97-AF65-F5344CB8AC3E}">
        <p14:creationId xmlns:p14="http://schemas.microsoft.com/office/powerpoint/2010/main" val="1442533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root filesystem shall host one device file for each I/O device that the user application needs to use.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25</a:t>
            </a:fld>
            <a:endParaRPr lang="en-US" altLang="en-US"/>
          </a:p>
        </p:txBody>
      </p:sp>
    </p:spTree>
    <p:extLst>
      <p:ext uri="{BB962C8B-B14F-4D97-AF65-F5344CB8AC3E}">
        <p14:creationId xmlns:p14="http://schemas.microsoft.com/office/powerpoint/2010/main" val="1044888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user application deals with the I/O device using the file abstraction. Data is read and written to the device file associated with the I/O device.</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As with regular files, the device file shall be opened before use and closed after use.</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low-level I/O primitives are used as defined in the files “</a:t>
            </a:r>
            <a:r>
              <a:rPr lang="en-US" sz="1200" kern="1200" dirty="0" err="1">
                <a:solidFill>
                  <a:schemeClr val="tx1"/>
                </a:solidFill>
                <a:effectLst/>
                <a:latin typeface="+mn-lt"/>
                <a:ea typeface="ＭＳ Ｐゴシック" charset="0"/>
                <a:cs typeface="ＭＳ Ｐゴシック" charset="0"/>
              </a:rPr>
              <a:t>fcntl.h</a:t>
            </a:r>
            <a:r>
              <a:rPr lang="en-US" sz="1200" kern="1200" dirty="0">
                <a:solidFill>
                  <a:schemeClr val="tx1"/>
                </a:solidFill>
                <a:effectLst/>
                <a:latin typeface="+mn-lt"/>
                <a:ea typeface="ＭＳ Ｐゴシック" charset="0"/>
                <a:cs typeface="ＭＳ Ｐゴシック" charset="0"/>
              </a:rPr>
              <a:t>” and “</a:t>
            </a:r>
            <a:r>
              <a:rPr lang="en-US" sz="1200" kern="1200" dirty="0" err="1">
                <a:solidFill>
                  <a:schemeClr val="tx1"/>
                </a:solidFill>
                <a:effectLst/>
                <a:latin typeface="+mn-lt"/>
                <a:ea typeface="ＭＳ Ｐゴシック" charset="0"/>
                <a:cs typeface="ＭＳ Ｐゴシック" charset="0"/>
              </a:rPr>
              <a:t>unistd.h</a:t>
            </a:r>
            <a:r>
              <a:rPr lang="en-US" sz="1200" kern="1200" dirty="0">
                <a:solidFill>
                  <a:schemeClr val="tx1"/>
                </a:solidFill>
                <a:effectLst/>
                <a:latin typeface="+mn-lt"/>
                <a:ea typeface="ＭＳ Ｐゴシック" charset="0"/>
                <a:cs typeface="ＭＳ Ｐゴシック" charset="0"/>
              </a:rPr>
              <a:t>”.</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26</a:t>
            </a:fld>
            <a:endParaRPr lang="en-US" altLang="en-US"/>
          </a:p>
        </p:txBody>
      </p:sp>
    </p:spTree>
    <p:extLst>
      <p:ext uri="{BB962C8B-B14F-4D97-AF65-F5344CB8AC3E}">
        <p14:creationId xmlns:p14="http://schemas.microsoft.com/office/powerpoint/2010/main" val="13979963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VFS establishes the association between the low-level I/O primitives used in the user application and the corresponding device driver functions. As shown here, in stages, the “user application” where the device is requested to be “open”, then, the “VFS” which makes the “open call”, then finally, the “device driver” which opens the specific device.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27</a:t>
            </a:fld>
            <a:endParaRPr lang="en-US" altLang="en-US"/>
          </a:p>
        </p:txBody>
      </p:sp>
    </p:spTree>
    <p:extLst>
      <p:ext uri="{BB962C8B-B14F-4D97-AF65-F5344CB8AC3E}">
        <p14:creationId xmlns:p14="http://schemas.microsoft.com/office/powerpoint/2010/main" val="2054248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device driver functions implement I/O device-specific operations.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28</a:t>
            </a:fld>
            <a:endParaRPr lang="en-US" altLang="en-US"/>
          </a:p>
        </p:txBody>
      </p:sp>
    </p:spTree>
    <p:extLst>
      <p:ext uri="{BB962C8B-B14F-4D97-AF65-F5344CB8AC3E}">
        <p14:creationId xmlns:p14="http://schemas.microsoft.com/office/powerpoint/2010/main" val="33331490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VFS has a number of functions that are prototypes of the functions Linux makes available for accessing a file. In the case of device files, the actions each function performs are defined by the corresponding device driver.</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29</a:t>
            </a:fld>
            <a:endParaRPr lang="en-US" altLang="en-US"/>
          </a:p>
        </p:txBody>
      </p:sp>
    </p:spTree>
    <p:extLst>
      <p:ext uri="{BB962C8B-B14F-4D97-AF65-F5344CB8AC3E}">
        <p14:creationId xmlns:p14="http://schemas.microsoft.com/office/powerpoint/2010/main" val="1828704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We will quickly look at the scenario and use case for embedded systems and why they require CPU - I/O interfaces.</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a:t>
            </a:fld>
            <a:endParaRPr lang="en-US" altLang="en-US"/>
          </a:p>
        </p:txBody>
      </p:sp>
    </p:spTree>
    <p:extLst>
      <p:ext uri="{BB962C8B-B14F-4D97-AF65-F5344CB8AC3E}">
        <p14:creationId xmlns:p14="http://schemas.microsoft.com/office/powerpoint/2010/main" val="25511316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For character devices, the most commonly used VFS functions are the following:</a:t>
            </a:r>
          </a:p>
          <a:p>
            <a:pPr marL="800100" marR="0" lvl="1"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Read, which reads data from a file</a:t>
            </a:r>
          </a:p>
          <a:p>
            <a:pPr marL="800100" marR="0" lvl="1"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Write, which writes data to a file</a:t>
            </a:r>
          </a:p>
          <a:p>
            <a:pPr marL="800100" marR="0" lvl="1" indent="-342900">
              <a:lnSpc>
                <a:spcPct val="107000"/>
              </a:lnSpc>
              <a:spcBef>
                <a:spcPts val="0"/>
              </a:spcBef>
              <a:spcAft>
                <a:spcPts val="0"/>
              </a:spcAft>
              <a:buFont typeface="Symbol" panose="05050102010706020507" pitchFamily="18" charset="2"/>
              <a:buChar char=""/>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ioctl</a:t>
            </a:r>
            <a:r>
              <a:rPr lang="en-US" sz="1200" dirty="0">
                <a:effectLst/>
                <a:latin typeface="Calibri" panose="020F0502020204030204" pitchFamily="34" charset="0"/>
                <a:ea typeface="Calibri" panose="020F0502020204030204" pitchFamily="34" charset="0"/>
                <a:cs typeface="Times New Roman" panose="02020603050405020304" pitchFamily="18" charset="0"/>
              </a:rPr>
              <a:t>, which performs custom operations on a file</a:t>
            </a:r>
          </a:p>
          <a:p>
            <a:pPr marL="800100" marR="0" lvl="1"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Open, which prepares a file for use</a:t>
            </a:r>
          </a:p>
          <a:p>
            <a:pPr marL="800100" marR="0" lvl="1"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Release, which indicates a file is no longer in use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30</a:t>
            </a:fld>
            <a:endParaRPr lang="en-US" altLang="en-US"/>
          </a:p>
        </p:txBody>
      </p:sp>
    </p:spTree>
    <p:extLst>
      <p:ext uri="{BB962C8B-B14F-4D97-AF65-F5344CB8AC3E}">
        <p14:creationId xmlns:p14="http://schemas.microsoft.com/office/powerpoint/2010/main" val="34580127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concept of the device file is that it is the intermediator through which a user application can exchange data with a device driver.</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device file does not contain any data, while its descriptor contains the relevant information to identify the corresponding driver.</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This information could be: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device file type, which could be either “character device”, “block device”, or “named pipe” (inter-process communication mechanism)</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major number, which is an integer number that identifies a device driver in the Linux kernel</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minor number, which is used to discriminate among multiple instances of I/O devices handled by the same device driver</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31</a:t>
            </a:fld>
            <a:endParaRPr lang="en-US" altLang="en-US"/>
          </a:p>
        </p:txBody>
      </p:sp>
    </p:spTree>
    <p:extLst>
      <p:ext uri="{BB962C8B-B14F-4D97-AF65-F5344CB8AC3E}">
        <p14:creationId xmlns:p14="http://schemas.microsoft.com/office/powerpoint/2010/main" val="39343306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Now, we will take a deeper look at Linux kernel modules.</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32</a:t>
            </a:fld>
            <a:endParaRPr lang="en-US" altLang="en-US"/>
          </a:p>
        </p:txBody>
      </p:sp>
    </p:spTree>
    <p:extLst>
      <p:ext uri="{BB962C8B-B14F-4D97-AF65-F5344CB8AC3E}">
        <p14:creationId xmlns:p14="http://schemas.microsoft.com/office/powerpoint/2010/main" val="11174052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 device driver provides an I/O-device specific implementation of the VFS abstraction, and it is located in kernel space.</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 device driver can be: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Linked with the Linux kernel and executed at system bootstrap</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 kernel module which is loaded at runtime through suitable system programs, after the Linux kernel is booted</a:t>
            </a:r>
          </a:p>
          <a:p>
            <a:pPr marL="342900" marR="0" lvl="0" indent="-342900">
              <a:lnSpc>
                <a:spcPct val="107000"/>
              </a:lnSpc>
              <a:spcBef>
                <a:spcPts val="0"/>
              </a:spcBef>
              <a:spcAft>
                <a:spcPts val="800"/>
              </a:spcAft>
              <a:buFont typeface="Symbol" panose="05050102010706020507" pitchFamily="18" charset="2"/>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In the following slides, we will focus on kernel modules, but the same concepts apply to device drivers that are linked with the Linux kernel.</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33</a:t>
            </a:fld>
            <a:endParaRPr lang="en-US" altLang="en-US"/>
          </a:p>
        </p:txBody>
      </p:sp>
    </p:spTree>
    <p:extLst>
      <p:ext uri="{BB962C8B-B14F-4D97-AF65-F5344CB8AC3E}">
        <p14:creationId xmlns:p14="http://schemas.microsoft.com/office/powerpoint/2010/main" val="29958005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Some examples of Linux kernel modules are system programs such as: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mknod</a:t>
            </a:r>
            <a:r>
              <a:rPr lang="en-US" sz="1200" dirty="0">
                <a:effectLst/>
                <a:latin typeface="Calibri" panose="020F0502020204030204" pitchFamily="34" charset="0"/>
                <a:ea typeface="Calibri" panose="020F0502020204030204" pitchFamily="34" charset="0"/>
                <a:cs typeface="Times New Roman" panose="02020603050405020304" pitchFamily="18" charset="0"/>
              </a:rPr>
              <a:t>”, which creates a device file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insmod</a:t>
            </a:r>
            <a:r>
              <a:rPr lang="en-US" sz="1200" dirty="0">
                <a:effectLst/>
                <a:latin typeface="Calibri" panose="020F0502020204030204" pitchFamily="34" charset="0"/>
                <a:ea typeface="Calibri" panose="020F0502020204030204" pitchFamily="34" charset="0"/>
                <a:cs typeface="Times New Roman" panose="02020603050405020304" pitchFamily="18" charset="0"/>
              </a:rPr>
              <a:t>”, which inserts the module into the kernel</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rmmod</a:t>
            </a:r>
            <a:r>
              <a:rPr lang="en-US" sz="1200" dirty="0">
                <a:effectLst/>
                <a:latin typeface="Calibri" panose="020F0502020204030204" pitchFamily="34" charset="0"/>
                <a:ea typeface="Calibri" panose="020F0502020204030204" pitchFamily="34" charset="0"/>
                <a:cs typeface="Times New Roman" panose="02020603050405020304" pitchFamily="18" charset="0"/>
              </a:rPr>
              <a:t>”, which removes the module from the kernel</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lsmod</a:t>
            </a:r>
            <a:r>
              <a:rPr lang="en-US" sz="1200" dirty="0">
                <a:effectLst/>
                <a:latin typeface="Calibri" panose="020F0502020204030204" pitchFamily="34" charset="0"/>
                <a:ea typeface="Calibri" panose="020F0502020204030204" pitchFamily="34" charset="0"/>
                <a:cs typeface="Times New Roman" panose="02020603050405020304" pitchFamily="18" charset="0"/>
              </a:rPr>
              <a:t>”, which lists the modules loaded in the kernel</a:t>
            </a:r>
          </a:p>
          <a:p>
            <a:pPr marL="342900" marR="0" lvl="0" indent="-342900">
              <a:lnSpc>
                <a:spcPct val="107000"/>
              </a:lnSpc>
              <a:spcBef>
                <a:spcPts val="0"/>
              </a:spcBef>
              <a:spcAft>
                <a:spcPts val="800"/>
              </a:spcAft>
              <a:buFont typeface="Symbol" panose="05050102010706020507" pitchFamily="18" charset="2"/>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 number of functions can be provided by a kernel module. For example, the initialization function is called upon at the execution of the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insmod</a:t>
            </a:r>
            <a:r>
              <a:rPr lang="en-US" sz="1200" dirty="0">
                <a:effectLst/>
                <a:latin typeface="Calibri" panose="020F0502020204030204" pitchFamily="34" charset="0"/>
                <a:ea typeface="Calibri" panose="020F0502020204030204" pitchFamily="34" charset="0"/>
                <a:cs typeface="Times New Roman" panose="02020603050405020304" pitchFamily="18" charset="0"/>
              </a:rPr>
              <a:t>” system program and alerts Linux that a new device driver is available. Also, the clean-up function, which is called upon the execution of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rmmod</a:t>
            </a:r>
            <a:r>
              <a:rPr lang="en-US" sz="1200" dirty="0">
                <a:effectLst/>
                <a:latin typeface="Calibri" panose="020F0502020204030204" pitchFamily="34" charset="0"/>
                <a:ea typeface="Calibri" panose="020F0502020204030204" pitchFamily="34" charset="0"/>
                <a:cs typeface="Times New Roman" panose="02020603050405020304" pitchFamily="18" charset="0"/>
              </a:rPr>
              <a:t>” in order to remove the device driver from the Linux kernel.</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There are also custom-specific implementations of the VFS abstraction.</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34</a:t>
            </a:fld>
            <a:endParaRPr lang="en-US" altLang="en-US"/>
          </a:p>
        </p:txBody>
      </p:sp>
    </p:spTree>
    <p:extLst>
      <p:ext uri="{BB962C8B-B14F-4D97-AF65-F5344CB8AC3E}">
        <p14:creationId xmlns:p14="http://schemas.microsoft.com/office/powerpoint/2010/main" val="23552727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This code is an example of the initialization function. We take a more in-depth look at it now.</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35</a:t>
            </a:fld>
            <a:endParaRPr lang="en-US" altLang="en-US"/>
          </a:p>
        </p:txBody>
      </p:sp>
    </p:spTree>
    <p:extLst>
      <p:ext uri="{BB962C8B-B14F-4D97-AF65-F5344CB8AC3E}">
        <p14:creationId xmlns:p14="http://schemas.microsoft.com/office/powerpoint/2010/main" val="1839885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first line is a data structure that will contain the “major number” and the first “minor number” for the module. It identifies univocally the module in the kernel. It shall be used when creating the device file associated with the module.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36</a:t>
            </a:fld>
            <a:endParaRPr lang="en-US" altLang="en-US"/>
          </a:p>
        </p:txBody>
      </p:sp>
    </p:spTree>
    <p:extLst>
      <p:ext uri="{BB962C8B-B14F-4D97-AF65-F5344CB8AC3E}">
        <p14:creationId xmlns:p14="http://schemas.microsoft.com/office/powerpoint/2010/main" val="1310829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next line is another data structure, but this one is used to describe the properties of a character device.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37</a:t>
            </a:fld>
            <a:endParaRPr lang="en-US" altLang="en-US"/>
          </a:p>
        </p:txBody>
      </p:sp>
    </p:spTree>
    <p:extLst>
      <p:ext uri="{BB962C8B-B14F-4D97-AF65-F5344CB8AC3E}">
        <p14:creationId xmlns:p14="http://schemas.microsoft.com/office/powerpoint/2010/main" val="31342150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Taking a look at the “c dev” data structure, there are a few fields that are relevant for a module programmer. These are: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“ops”, which is a pointer to the structure defining the association between VFS functions and their specific implementations for the module being developed. </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“dev”, which is a major number that is associated with the module.</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“count”, which is a minor number that is associated with the module.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38</a:t>
            </a:fld>
            <a:endParaRPr lang="en-US" altLang="en-US"/>
          </a:p>
        </p:txBody>
      </p:sp>
    </p:spTree>
    <p:extLst>
      <p:ext uri="{BB962C8B-B14F-4D97-AF65-F5344CB8AC3E}">
        <p14:creationId xmlns:p14="http://schemas.microsoft.com/office/powerpoint/2010/main" val="4915284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next line in the initialization function is a “char” buffer that is used for displaying output messages on the Linux console.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39</a:t>
            </a:fld>
            <a:endParaRPr lang="en-US" altLang="en-US"/>
          </a:p>
        </p:txBody>
      </p:sp>
    </p:spTree>
    <p:extLst>
      <p:ext uri="{BB962C8B-B14F-4D97-AF65-F5344CB8AC3E}">
        <p14:creationId xmlns:p14="http://schemas.microsoft.com/office/powerpoint/2010/main" val="1642509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We will quickly look at the scenario and use case for embedded systems and why they require CPU - I/O interfaces.</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a:t>
            </a:fld>
            <a:endParaRPr lang="en-US" altLang="en-US"/>
          </a:p>
        </p:txBody>
      </p:sp>
    </p:spTree>
    <p:extLst>
      <p:ext uri="{BB962C8B-B14F-4D97-AF65-F5344CB8AC3E}">
        <p14:creationId xmlns:p14="http://schemas.microsoft.com/office/powerpoint/2010/main" val="19767378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next part of code is another data structure that is used to associate the VFS functions to their module-specific implementations. In this example, the “read” VFS function is implemented by the “dummy read” function.</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40</a:t>
            </a:fld>
            <a:endParaRPr lang="en-US" altLang="en-US"/>
          </a:p>
        </p:txBody>
      </p:sp>
    </p:spTree>
    <p:extLst>
      <p:ext uri="{BB962C8B-B14F-4D97-AF65-F5344CB8AC3E}">
        <p14:creationId xmlns:p14="http://schemas.microsoft.com/office/powerpoint/2010/main" val="20337726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next part of code is the module initialization function. It is executed as soon as the module enters the Linux kernel and takes care of making the kernel aware that the new module is available.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41</a:t>
            </a:fld>
            <a:endParaRPr lang="en-US" altLang="en-US"/>
          </a:p>
        </p:txBody>
      </p:sp>
    </p:spTree>
    <p:extLst>
      <p:ext uri="{BB962C8B-B14F-4D97-AF65-F5344CB8AC3E}">
        <p14:creationId xmlns:p14="http://schemas.microsoft.com/office/powerpoint/2010/main" val="34640155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Looking at this function more in-depth, the first line is the kernel equivalent of a “</a:t>
            </a:r>
            <a:r>
              <a:rPr lang="en-US" sz="1200" kern="1200" dirty="0" err="1">
                <a:solidFill>
                  <a:schemeClr val="tx1"/>
                </a:solidFill>
                <a:effectLst/>
                <a:latin typeface="+mn-lt"/>
                <a:ea typeface="ＭＳ Ｐゴシック" charset="0"/>
                <a:cs typeface="ＭＳ Ｐゴシック" charset="0"/>
              </a:rPr>
              <a:t>printf</a:t>
            </a:r>
            <a:r>
              <a:rPr lang="en-US" sz="1200" kern="1200" dirty="0">
                <a:solidFill>
                  <a:schemeClr val="tx1"/>
                </a:solidFill>
                <a:effectLst/>
                <a:latin typeface="+mn-lt"/>
                <a:ea typeface="ＭＳ Ｐゴシック" charset="0"/>
                <a:cs typeface="ＭＳ Ｐゴシック" charset="0"/>
              </a:rPr>
              <a:t>” command.</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42</a:t>
            </a:fld>
            <a:endParaRPr lang="en-US" altLang="en-US"/>
          </a:p>
        </p:txBody>
      </p:sp>
    </p:spTree>
    <p:extLst>
      <p:ext uri="{BB962C8B-B14F-4D97-AF65-F5344CB8AC3E}">
        <p14:creationId xmlns:p14="http://schemas.microsoft.com/office/powerpoint/2010/main" val="14869591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next line registers a range of character device numbers with the function shown here, where: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“dev” is the dynamically-selected major number of the module.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baseminor</a:t>
            </a:r>
            <a:r>
              <a:rPr lang="en-US" sz="1200" dirty="0">
                <a:effectLst/>
                <a:latin typeface="Calibri" panose="020F0502020204030204" pitchFamily="34" charset="0"/>
                <a:ea typeface="Calibri" panose="020F0502020204030204" pitchFamily="34" charset="0"/>
                <a:cs typeface="Times New Roman" panose="02020603050405020304" pitchFamily="18" charset="0"/>
              </a:rPr>
              <a:t>” is the first minor number for the module.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“count” is the number of minor numbers to be reserved for the module.</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“name” is the module name.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43</a:t>
            </a:fld>
            <a:endParaRPr lang="en-US" altLang="en-US"/>
          </a:p>
        </p:txBody>
      </p:sp>
    </p:spTree>
    <p:extLst>
      <p:ext uri="{BB962C8B-B14F-4D97-AF65-F5344CB8AC3E}">
        <p14:creationId xmlns:p14="http://schemas.microsoft.com/office/powerpoint/2010/main" val="39680715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next line prints the major and minor number associated with the just-registered character device to the Linux console.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44</a:t>
            </a:fld>
            <a:endParaRPr lang="en-US" altLang="en-US"/>
          </a:p>
        </p:txBody>
      </p:sp>
    </p:spTree>
    <p:extLst>
      <p:ext uri="{BB962C8B-B14F-4D97-AF65-F5344CB8AC3E}">
        <p14:creationId xmlns:p14="http://schemas.microsoft.com/office/powerpoint/2010/main" val="40421123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Then the character device data structure is initialized using the shown function, where: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“c dev” is the structure to initialize.</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“f ops” is the file operations for the device.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45</a:t>
            </a:fld>
            <a:endParaRPr lang="en-US" altLang="en-US"/>
          </a:p>
        </p:txBody>
      </p:sp>
    </p:spTree>
    <p:extLst>
      <p:ext uri="{BB962C8B-B14F-4D97-AF65-F5344CB8AC3E}">
        <p14:creationId xmlns:p14="http://schemas.microsoft.com/office/powerpoint/2010/main" val="4308503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owner of the module is then set using the “this module” macro.</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46</a:t>
            </a:fld>
            <a:endParaRPr lang="en-US" altLang="en-US"/>
          </a:p>
        </p:txBody>
      </p:sp>
    </p:spTree>
    <p:extLst>
      <p:ext uri="{BB962C8B-B14F-4D97-AF65-F5344CB8AC3E}">
        <p14:creationId xmlns:p14="http://schemas.microsoft.com/office/powerpoint/2010/main" val="14311992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character device is then added to the Linux kernel using “c dev add”, where: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 is the character device structure already initialized.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“dev” is the major number for the device.</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“count” is the number of minor numbers for which the device is responsible.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47</a:t>
            </a:fld>
            <a:endParaRPr lang="en-US" altLang="en-US"/>
          </a:p>
        </p:txBody>
      </p:sp>
    </p:spTree>
    <p:extLst>
      <p:ext uri="{BB962C8B-B14F-4D97-AF65-F5344CB8AC3E}">
        <p14:creationId xmlns:p14="http://schemas.microsoft.com/office/powerpoint/2010/main" val="33982671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Finally, the last line indicates that the function terminated correctly. A non-zero value indicates an error has occurred. </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48</a:t>
            </a:fld>
            <a:endParaRPr lang="en-US" altLang="en-US"/>
          </a:p>
        </p:txBody>
      </p:sp>
    </p:spTree>
    <p:extLst>
      <p:ext uri="{BB962C8B-B14F-4D97-AF65-F5344CB8AC3E}">
        <p14:creationId xmlns:p14="http://schemas.microsoft.com/office/powerpoint/2010/main" val="17092858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Then, there is the clean-up function, which we will also look at in a bit more detail.</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49</a:t>
            </a:fld>
            <a:endParaRPr lang="en-US" altLang="en-US"/>
          </a:p>
        </p:txBody>
      </p:sp>
    </p:spTree>
    <p:extLst>
      <p:ext uri="{BB962C8B-B14F-4D97-AF65-F5344CB8AC3E}">
        <p14:creationId xmlns:p14="http://schemas.microsoft.com/office/powerpoint/2010/main" val="2588132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development of an embedded system typically requires the interfacing of a commercial, off-the-shelf processor, or a microcontroller with custom input/output devices.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5</a:t>
            </a:fld>
            <a:endParaRPr lang="en-US" altLang="en-US"/>
          </a:p>
        </p:txBody>
      </p:sp>
    </p:spTree>
    <p:extLst>
      <p:ext uri="{BB962C8B-B14F-4D97-AF65-F5344CB8AC3E}">
        <p14:creationId xmlns:p14="http://schemas.microsoft.com/office/powerpoint/2010/main" val="31061543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Aside from the “print” statement, there are two lines that do important things. The first removes the character device from the Linux kernel, while the second frees the range of major and minor numbers that were previously registered.</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50</a:t>
            </a:fld>
            <a:endParaRPr lang="en-US" altLang="en-US"/>
          </a:p>
        </p:txBody>
      </p:sp>
    </p:spTree>
    <p:extLst>
      <p:ext uri="{BB962C8B-B14F-4D97-AF65-F5344CB8AC3E}">
        <p14:creationId xmlns:p14="http://schemas.microsoft.com/office/powerpoint/2010/main" val="8098813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There are also custom VFS functions.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51</a:t>
            </a:fld>
            <a:endParaRPr lang="en-US" altLang="en-US"/>
          </a:p>
        </p:txBody>
      </p:sp>
    </p:spTree>
    <p:extLst>
      <p:ext uri="{BB962C8B-B14F-4D97-AF65-F5344CB8AC3E}">
        <p14:creationId xmlns:p14="http://schemas.microsoft.com/office/powerpoint/2010/main" val="36612926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“Dummy read” is an implementation of the VFS function to read from a file, where: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“fil p” is the pointer to the data structure describing the opened file.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buf</a:t>
            </a:r>
            <a:r>
              <a:rPr lang="en-US" sz="1200" dirty="0">
                <a:effectLst/>
                <a:latin typeface="Calibri" panose="020F0502020204030204" pitchFamily="34" charset="0"/>
                <a:ea typeface="Calibri" panose="020F0502020204030204" pitchFamily="34" charset="0"/>
                <a:cs typeface="Times New Roman" panose="02020603050405020304" pitchFamily="18" charset="0"/>
              </a:rPr>
              <a:t>” is the buffer to fill with the data that is read from the file.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“count” is the size of the buffer.</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“f pos” is the current reading position in the file.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52</a:t>
            </a:fld>
            <a:endParaRPr lang="en-US" altLang="en-US"/>
          </a:p>
        </p:txBody>
      </p:sp>
    </p:spTree>
    <p:extLst>
      <p:ext uri="{BB962C8B-B14F-4D97-AF65-F5344CB8AC3E}">
        <p14:creationId xmlns:p14="http://schemas.microsoft.com/office/powerpoint/2010/main" val="10246555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function prints a message to show that the read function has been </a:t>
            </a:r>
            <a:r>
              <a:rPr lang="en-US" sz="1200" kern="1200">
                <a:solidFill>
                  <a:schemeClr val="tx1"/>
                </a:solidFill>
                <a:effectLst/>
                <a:latin typeface="+mn-lt"/>
                <a:ea typeface="ＭＳ Ｐゴシック" charset="0"/>
                <a:cs typeface="ＭＳ Ｐゴシック" charset="0"/>
              </a:rPr>
              <a:t>executed.</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It then returns the number of bytes read from the file. Returning 0 will block the caller application, which will wait until at least one byte is returned.</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This concludes the fifth lecture on Linux for Embedded Systems. In the next module, we will take a look at communication between kernel and user space.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53</a:t>
            </a:fld>
            <a:endParaRPr lang="en-US" altLang="en-US"/>
          </a:p>
        </p:txBody>
      </p:sp>
    </p:spTree>
    <p:extLst>
      <p:ext uri="{BB962C8B-B14F-4D97-AF65-F5344CB8AC3E}">
        <p14:creationId xmlns:p14="http://schemas.microsoft.com/office/powerpoint/2010/main" val="1639606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When looking at it from a software point of view, interfacing with custom input/output devices requires two things:</a:t>
            </a:r>
          </a:p>
          <a:p>
            <a:pPr lvl="1"/>
            <a:r>
              <a:rPr lang="en-US" sz="1200" kern="1200" dirty="0">
                <a:solidFill>
                  <a:schemeClr val="tx1"/>
                </a:solidFill>
                <a:effectLst/>
                <a:latin typeface="+mn-lt"/>
                <a:ea typeface="ＭＳ Ｐゴシック" charset="0"/>
                <a:cs typeface="ＭＳ Ｐゴシック" charset="0"/>
              </a:rPr>
              <a:t>- A user-space application that reads and writes data from or to a suitable abstraction interface of the hardware</a:t>
            </a:r>
          </a:p>
          <a:p>
            <a:pPr lvl="1"/>
            <a:r>
              <a:rPr lang="en-US" sz="1200" kern="1200" dirty="0">
                <a:solidFill>
                  <a:schemeClr val="tx1"/>
                </a:solidFill>
                <a:effectLst/>
                <a:latin typeface="+mn-lt"/>
                <a:ea typeface="ＭＳ Ｐゴシック" charset="0"/>
                <a:cs typeface="ＭＳ Ｐゴシック" charset="0"/>
              </a:rPr>
              <a:t>- A device driver that translates the operations of the abstraction interface into hardware-specific operations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6</a:t>
            </a:fld>
            <a:endParaRPr lang="en-US" altLang="en-US"/>
          </a:p>
        </p:txBody>
      </p:sp>
    </p:spTree>
    <p:extLst>
      <p:ext uri="{BB962C8B-B14F-4D97-AF65-F5344CB8AC3E}">
        <p14:creationId xmlns:p14="http://schemas.microsoft.com/office/powerpoint/2010/main" val="1010835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We will now take a deeper look at the CPU - I/O interface.</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7</a:t>
            </a:fld>
            <a:endParaRPr lang="en-US" altLang="en-US"/>
          </a:p>
        </p:txBody>
      </p:sp>
    </p:spTree>
    <p:extLst>
      <p:ext uri="{BB962C8B-B14F-4D97-AF65-F5344CB8AC3E}">
        <p14:creationId xmlns:p14="http://schemas.microsoft.com/office/powerpoint/2010/main" val="1285280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interconnection between the CPU and I/O device can be broadly classified as parallel or serial. </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Parallel is where N independent lines connect the CPU with the I/O and one word, for example 8, 16, or 32 bits, or blocks of words are transferred at each operation.</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Serial is where M lines connect the CPU with the I/O, and one bit is transferred at each operation according to a serial communication protocol, such as SPI, I2C, or USB.</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8</a:t>
            </a:fld>
            <a:endParaRPr lang="en-US" altLang="en-US"/>
          </a:p>
        </p:txBody>
      </p:sp>
    </p:spTree>
    <p:extLst>
      <p:ext uri="{BB962C8B-B14F-4D97-AF65-F5344CB8AC3E}">
        <p14:creationId xmlns:p14="http://schemas.microsoft.com/office/powerpoint/2010/main" val="1340087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CPU and I/O operate asynchronously; the CPU runs the software, and the I/O performs its own tasks.</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When the CPU must read or write, from or to the I/O a read or write operation is performed. These are always initiated by the CPU.</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This raises the question of how it is possible for the CPU to recognize that an I/O has data ready to be read.</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There are two methods to answer this. The first is polling, in which the CPU checks the peripheral periodically. The second is an interrupt in which the peripheral requests the attention of the CPU when it is required.</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9</a:t>
            </a:fld>
            <a:endParaRPr lang="en-US" altLang="en-US"/>
          </a:p>
        </p:txBody>
      </p:sp>
    </p:spTree>
    <p:extLst>
      <p:ext uri="{BB962C8B-B14F-4D97-AF65-F5344CB8AC3E}">
        <p14:creationId xmlns:p14="http://schemas.microsoft.com/office/powerpoint/2010/main" val="3030764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a:t>Click icon to add picture</a:t>
            </a:r>
            <a:endParaRPr lang="en-US" noProof="0" dirty="0"/>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a:t>Click icon to add picture</a:t>
            </a:r>
            <a:endParaRPr lang="en-US" noProof="0" dirty="0"/>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a:t>Click icon to add picture</a:t>
            </a:r>
            <a:endParaRPr lang="en-US" noProof="0" dirty="0"/>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a:t>Click icon to add picture</a:t>
            </a:r>
            <a:endParaRPr lang="en-US" noProof="0" dirty="0"/>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err="1">
                <a:solidFill>
                  <a:schemeClr val="bg1"/>
                </a:solidFill>
              </a:rPr>
              <a:t>Danke</a:t>
            </a:r>
            <a:r>
              <a:rPr lang="en-US" altLang="en-US" sz="3700" dirty="0">
                <a:solidFill>
                  <a:schemeClr val="bg1"/>
                </a:solidFill>
              </a:rPr>
              <a:t>!</a:t>
            </a:r>
          </a:p>
          <a:p>
            <a:pPr>
              <a:defRPr/>
            </a:pPr>
            <a:r>
              <a:rPr lang="en-US" altLang="en-US" sz="3700" dirty="0">
                <a:solidFill>
                  <a:schemeClr val="bg1"/>
                </a:solidFill>
              </a:rPr>
              <a:t>Merci!</a:t>
            </a:r>
          </a:p>
          <a:p>
            <a:pPr>
              <a:defRPr/>
            </a:pPr>
            <a:r>
              <a:rPr lang="en-US" altLang="en-US" sz="3700" dirty="0" err="1">
                <a:solidFill>
                  <a:schemeClr val="bg1"/>
                </a:solidFill>
              </a:rPr>
              <a:t>谢谢</a:t>
            </a:r>
            <a:r>
              <a:rPr lang="en-US" altLang="en-US" sz="3700" dirty="0">
                <a:solidFill>
                  <a:schemeClr val="bg1"/>
                </a:solidFill>
              </a:rPr>
              <a:t>!</a:t>
            </a:r>
          </a:p>
          <a:p>
            <a:pPr>
              <a:defRPr/>
            </a:pPr>
            <a:r>
              <a:rPr lang="en-US" altLang="en-US" sz="3700" dirty="0" err="1">
                <a:solidFill>
                  <a:schemeClr val="bg1"/>
                </a:solidFill>
              </a:rPr>
              <a:t>ありがとう</a:t>
            </a:r>
            <a:r>
              <a:rPr lang="en-US" altLang="en-US" sz="3700" dirty="0">
                <a:solidFill>
                  <a:schemeClr val="bg1"/>
                </a:solidFill>
              </a:rPr>
              <a:t>!</a:t>
            </a:r>
          </a:p>
          <a:p>
            <a:pPr>
              <a:defRPr/>
            </a:pPr>
            <a:r>
              <a:rPr lang="en-US" altLang="en-US" sz="3700" dirty="0">
                <a:solidFill>
                  <a:schemeClr val="bg1"/>
                </a:solidFill>
              </a:rPr>
              <a:t>Gracias!</a:t>
            </a:r>
          </a:p>
          <a:p>
            <a:pPr>
              <a:defRPr/>
            </a:pPr>
            <a:r>
              <a:rPr lang="en-US" altLang="en-US" sz="3700" dirty="0" err="1">
                <a:solidFill>
                  <a:schemeClr val="bg1"/>
                </a:solidFill>
              </a:rPr>
              <a:t>Kiitos</a:t>
            </a:r>
            <a:r>
              <a:rPr lang="en-US" altLang="en-US" sz="3700" dirty="0">
                <a:solidFill>
                  <a:schemeClr val="bg1"/>
                </a:solidFill>
              </a:rPr>
              <a:t>!</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err="1">
                <a:solidFill>
                  <a:schemeClr val="bg1"/>
                </a:solidFill>
              </a:rPr>
              <a:t>www.arm.com</a:t>
            </a:r>
            <a:r>
              <a:rPr lang="en-US" altLang="x-none" sz="1200" dirty="0">
                <a:solidFill>
                  <a:schemeClr val="bg1"/>
                </a:solidFill>
              </a:rPr>
              <a:t>/company/policies/trademarks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microsoft.com/office/2007/relationships/hdphoto" Target="../media/hdphoto2.wdp"/><Relationship Id="rId5" Type="http://schemas.openxmlformats.org/officeDocument/2006/relationships/image" Target="../media/image9.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1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4657060" y="1563688"/>
            <a:ext cx="6682453" cy="1555750"/>
          </a:xfrm>
        </p:spPr>
        <p:txBody>
          <a:bodyPr wrap="square" numCol="1" compatLnSpc="1">
            <a:prstTxWarp prst="textNoShape">
              <a:avLst/>
            </a:prstTxWarp>
          </a:bodyPr>
          <a:lstStyle/>
          <a:p>
            <a:pPr>
              <a:defRPr/>
            </a:pPr>
            <a:r>
              <a:rPr lang="en-US"/>
              <a:t>Embedded Linux</a:t>
            </a:r>
            <a:endParaRPr lang="en-US" dirty="0"/>
          </a:p>
        </p:txBody>
      </p:sp>
      <p:sp>
        <p:nvSpPr>
          <p:cNvPr id="23555" name="Subtitle 2">
            <a:extLst>
              <a:ext uri="{FF2B5EF4-FFF2-40B4-BE49-F238E27FC236}">
                <a16:creationId xmlns:a16="http://schemas.microsoft.com/office/drawing/2014/main" id="{BA26D659-3551-45F0-9606-6E59BEA59060}"/>
              </a:ext>
            </a:extLst>
          </p:cNvPr>
          <p:cNvSpPr>
            <a:spLocks noGrp="1" noChangeArrowheads="1"/>
          </p:cNvSpPr>
          <p:nvPr>
            <p:ph type="subTitle" idx="1"/>
          </p:nvPr>
        </p:nvSpPr>
        <p:spPr bwMode="auto">
          <a:xfrm>
            <a:off x="6299200" y="3176588"/>
            <a:ext cx="5040313" cy="739775"/>
          </a:xfrm>
        </p:spPr>
        <p:txBody>
          <a:bodyPr wrap="square" numCol="1" anchor="t" anchorCtr="0" compatLnSpc="1">
            <a:prstTxWarp prst="textNoShape">
              <a:avLst/>
            </a:prstTxWarp>
          </a:bodyPr>
          <a:lstStyle/>
          <a:p>
            <a:pPr fontAlgn="base">
              <a:spcBef>
                <a:spcPct val="0"/>
              </a:spcBef>
            </a:pPr>
            <a:r>
              <a:rPr lang="en-US" dirty="0"/>
              <a:t>Introduction to Linux Kernel modules</a:t>
            </a:r>
          </a:p>
          <a:p>
            <a:pPr fontAlgn="base">
              <a:spcBef>
                <a:spcPct val="0"/>
              </a:spcBef>
            </a:pPr>
            <a:endParaRPr lang="en-US" altLang="en-US" dirty="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92998-F821-4E15-BBFC-43178145EFAF}"/>
              </a:ext>
            </a:extLst>
          </p:cNvPr>
          <p:cNvSpPr>
            <a:spLocks noGrp="1"/>
          </p:cNvSpPr>
          <p:nvPr>
            <p:ph type="title"/>
          </p:nvPr>
        </p:nvSpPr>
        <p:spPr/>
        <p:txBody>
          <a:bodyPr/>
          <a:lstStyle/>
          <a:p>
            <a:pPr>
              <a:defRPr/>
            </a:pPr>
            <a:r>
              <a:rPr lang="en-US" dirty="0"/>
              <a:t>CPU – I/O Interface with Polling</a:t>
            </a:r>
          </a:p>
        </p:txBody>
      </p:sp>
      <p:sp>
        <p:nvSpPr>
          <p:cNvPr id="30725" name="Content Placeholder 22">
            <a:extLst>
              <a:ext uri="{FF2B5EF4-FFF2-40B4-BE49-F238E27FC236}">
                <a16:creationId xmlns:a16="http://schemas.microsoft.com/office/drawing/2014/main" id="{780998E4-D833-4328-9E0F-4938412C5C8A}"/>
              </a:ext>
            </a:extLst>
          </p:cNvPr>
          <p:cNvSpPr>
            <a:spLocks noGrp="1" noChangeArrowheads="1"/>
          </p:cNvSpPr>
          <p:nvPr>
            <p:ph sz="quarter" idx="19"/>
          </p:nvPr>
        </p:nvSpPr>
        <p:spPr bwMode="auto">
          <a:xfrm>
            <a:off x="492125" y="1352073"/>
            <a:ext cx="5332413" cy="3605212"/>
          </a:xfrm>
        </p:spPr>
        <p:txBody>
          <a:bodyPr wrap="square" numCol="1" anchor="t" anchorCtr="0" compatLnSpc="1">
            <a:prstTxWarp prst="textNoShape">
              <a:avLst/>
            </a:prstTxWarp>
          </a:bodyPr>
          <a:lstStyle/>
          <a:p>
            <a:r>
              <a:rPr lang="en-US" dirty="0"/>
              <a:t>The software periodically reads the status of each peripheral.</a:t>
            </a:r>
          </a:p>
          <a:p>
            <a:r>
              <a:rPr lang="en-US" dirty="0"/>
              <a:t>In case the I/O needs to be serviced by the CPU, the corresponding program (</a:t>
            </a:r>
            <a:r>
              <a:rPr lang="en-US" dirty="0">
                <a:solidFill>
                  <a:srgbClr val="128CAB"/>
                </a:solidFill>
              </a:rPr>
              <a:t>service routine</a:t>
            </a:r>
            <a:r>
              <a:rPr lang="en-US" dirty="0"/>
              <a:t>) is executed.</a:t>
            </a:r>
          </a:p>
          <a:p>
            <a:r>
              <a:rPr lang="en-US" dirty="0">
                <a:solidFill>
                  <a:srgbClr val="128CAB"/>
                </a:solidFill>
              </a:rPr>
              <a:t>Advantage</a:t>
            </a:r>
            <a:endParaRPr lang="en-US" altLang="en-US" dirty="0">
              <a:ea typeface="ＭＳ Ｐゴシック" panose="020B0600070205080204" pitchFamily="34" charset="-128"/>
            </a:endParaRPr>
          </a:p>
          <a:p>
            <a:pPr lvl="1"/>
            <a:r>
              <a:rPr lang="en-US" dirty="0"/>
              <a:t>Simple to implement</a:t>
            </a:r>
          </a:p>
          <a:p>
            <a:r>
              <a:rPr lang="en-US" dirty="0">
                <a:solidFill>
                  <a:srgbClr val="128CAB"/>
                </a:solidFill>
              </a:rPr>
              <a:t>Disadvantages</a:t>
            </a:r>
            <a:endParaRPr lang="en-US" altLang="en-US" dirty="0">
              <a:ea typeface="ＭＳ Ｐゴシック" panose="020B0600070205080204" pitchFamily="34" charset="-128"/>
            </a:endParaRPr>
          </a:p>
          <a:p>
            <a:pPr lvl="1"/>
            <a:r>
              <a:rPr lang="en-US" dirty="0"/>
              <a:t>High latency as I/O are polled serially (time when the I/O is served – time when the peripheral needs service) </a:t>
            </a:r>
          </a:p>
          <a:p>
            <a:pPr lvl="1"/>
            <a:r>
              <a:rPr lang="en-US" dirty="0"/>
              <a:t>CPU time is wasted when polled devices are not to be serviced.</a:t>
            </a:r>
          </a:p>
          <a:p>
            <a:endParaRPr lang="en-US" altLang="en-US" dirty="0">
              <a:ea typeface="ＭＳ Ｐゴシック" panose="020B0600070205080204" pitchFamily="34" charset="-128"/>
            </a:endParaRPr>
          </a:p>
        </p:txBody>
      </p:sp>
      <p:sp>
        <p:nvSpPr>
          <p:cNvPr id="30727" name="Content Placeholder 1">
            <a:extLst>
              <a:ext uri="{FF2B5EF4-FFF2-40B4-BE49-F238E27FC236}">
                <a16:creationId xmlns:a16="http://schemas.microsoft.com/office/drawing/2014/main" id="{4EEAE119-CD9F-4330-9D7E-4F77B079C67B}"/>
              </a:ext>
            </a:extLst>
          </p:cNvPr>
          <p:cNvSpPr>
            <a:spLocks noGrp="1" noChangeArrowheads="1"/>
          </p:cNvSpPr>
          <p:nvPr>
            <p:ph sz="quarter" idx="20"/>
          </p:nvPr>
        </p:nvSpPr>
        <p:spPr bwMode="auto">
          <a:xfrm>
            <a:off x="6342063" y="1352073"/>
            <a:ext cx="5330825" cy="3605212"/>
          </a:xfrm>
        </p:spPr>
        <p:txBody>
          <a:bodyPr wrap="square" numCol="1" anchor="t" anchorCtr="0" compatLnSpc="1">
            <a:prstTxWarp prst="textNoShape">
              <a:avLst/>
            </a:prstTxWarp>
          </a:bodyPr>
          <a:lstStyle/>
          <a:p>
            <a:r>
              <a:rPr lang="en-US" dirty="0"/>
              <a:t>Example</a:t>
            </a:r>
          </a:p>
          <a:p>
            <a:pPr lvl="1"/>
            <a:r>
              <a:rPr lang="en-US" dirty="0"/>
              <a:t>Device A provides 1 byte.</a:t>
            </a:r>
          </a:p>
          <a:p>
            <a:pPr lvl="1"/>
            <a:r>
              <a:rPr lang="en-US" dirty="0"/>
              <a:t>Device B provides 2 bytes.</a:t>
            </a:r>
          </a:p>
          <a:p>
            <a:endParaRPr lang="en-US" dirty="0"/>
          </a:p>
          <a:p>
            <a:endParaRPr lang="en-US" dirty="0"/>
          </a:p>
        </p:txBody>
      </p:sp>
      <p:sp>
        <p:nvSpPr>
          <p:cNvPr id="36" name="TextBox 35">
            <a:extLst>
              <a:ext uri="{FF2B5EF4-FFF2-40B4-BE49-F238E27FC236}">
                <a16:creationId xmlns:a16="http://schemas.microsoft.com/office/drawing/2014/main" id="{2FC6383C-5C36-45B0-A9B6-D8D6CF169BDE}"/>
              </a:ext>
            </a:extLst>
          </p:cNvPr>
          <p:cNvSpPr txBox="1"/>
          <p:nvPr/>
        </p:nvSpPr>
        <p:spPr>
          <a:xfrm>
            <a:off x="6342063" y="2643990"/>
            <a:ext cx="4731664" cy="3691908"/>
          </a:xfrm>
          <a:prstGeom prst="rect">
            <a:avLst/>
          </a:prstGeom>
          <a:solidFill>
            <a:srgbClr val="FFFFCC"/>
          </a:solidFill>
          <a:ln>
            <a:solidFill>
              <a:schemeClr val="tx1"/>
            </a:solidFill>
          </a:ln>
        </p:spPr>
        <p:txBody>
          <a:bodyPr wrap="square" rtlCol="0">
            <a:spAutoFit/>
          </a:bodyPr>
          <a:lstStyle/>
          <a:p>
            <a:pPr algn="l"/>
            <a:r>
              <a:rPr lang="en-US" sz="1799" dirty="0">
                <a:latin typeface="Courier" charset="0"/>
                <a:ea typeface="Courier" charset="0"/>
                <a:cs typeface="Courier" charset="0"/>
              </a:rPr>
              <a:t>while(1)</a:t>
            </a:r>
          </a:p>
          <a:p>
            <a:pPr algn="l"/>
            <a:r>
              <a:rPr lang="en-US" sz="1799" dirty="0">
                <a:latin typeface="Courier" charset="0"/>
                <a:ea typeface="Courier" charset="0"/>
                <a:cs typeface="Courier" charset="0"/>
              </a:rPr>
              <a:t>{</a:t>
            </a:r>
          </a:p>
          <a:p>
            <a:pPr algn="l"/>
            <a:r>
              <a:rPr lang="en-US" sz="1799" dirty="0">
                <a:latin typeface="Courier" charset="0"/>
                <a:ea typeface="Courier" charset="0"/>
                <a:cs typeface="Courier" charset="0"/>
              </a:rPr>
              <a:t>  if(</a:t>
            </a:r>
            <a:r>
              <a:rPr lang="en-US" sz="1799" dirty="0" err="1">
                <a:latin typeface="Courier" charset="0"/>
                <a:ea typeface="Courier" charset="0"/>
                <a:cs typeface="Courier" charset="0"/>
              </a:rPr>
              <a:t>A_is_ready</a:t>
            </a:r>
            <a:r>
              <a:rPr lang="en-US" sz="1799" dirty="0">
                <a:latin typeface="Courier" charset="0"/>
                <a:ea typeface="Courier" charset="0"/>
                <a:cs typeface="Courier" charset="0"/>
              </a:rPr>
              <a:t>())</a:t>
            </a:r>
          </a:p>
          <a:p>
            <a:pPr algn="l"/>
            <a:r>
              <a:rPr lang="en-US" sz="1799" dirty="0">
                <a:latin typeface="Courier" charset="0"/>
                <a:ea typeface="Courier" charset="0"/>
                <a:cs typeface="Courier" charset="0"/>
              </a:rPr>
              <a:t>  {</a:t>
            </a:r>
          </a:p>
          <a:p>
            <a:pPr algn="l"/>
            <a:r>
              <a:rPr lang="en-US" sz="1799" dirty="0">
                <a:latin typeface="Courier" charset="0"/>
                <a:ea typeface="Courier" charset="0"/>
                <a:cs typeface="Courier" charset="0"/>
              </a:rPr>
              <a:t>    </a:t>
            </a:r>
            <a:r>
              <a:rPr lang="en-US" sz="1799" dirty="0" err="1">
                <a:latin typeface="Courier" charset="0"/>
                <a:ea typeface="Courier" charset="0"/>
                <a:cs typeface="Courier" charset="0"/>
              </a:rPr>
              <a:t>resA</a:t>
            </a:r>
            <a:r>
              <a:rPr lang="en-US" sz="1799" dirty="0">
                <a:latin typeface="Courier" charset="0"/>
                <a:ea typeface="Courier" charset="0"/>
                <a:cs typeface="Courier" charset="0"/>
              </a:rPr>
              <a:t> = </a:t>
            </a:r>
            <a:r>
              <a:rPr lang="en-US" sz="1799" dirty="0" err="1">
                <a:latin typeface="Courier" charset="0"/>
                <a:ea typeface="Courier" charset="0"/>
                <a:cs typeface="Courier" charset="0"/>
              </a:rPr>
              <a:t>read_byte_from_A</a:t>
            </a:r>
            <a:r>
              <a:rPr lang="en-US" sz="1799" dirty="0">
                <a:latin typeface="Courier" charset="0"/>
                <a:ea typeface="Courier" charset="0"/>
                <a:cs typeface="Courier" charset="0"/>
              </a:rPr>
              <a:t>();</a:t>
            </a:r>
          </a:p>
          <a:p>
            <a:pPr algn="l"/>
            <a:r>
              <a:rPr lang="en-US" sz="1799" dirty="0">
                <a:latin typeface="Courier" charset="0"/>
                <a:ea typeface="Courier" charset="0"/>
                <a:cs typeface="Courier" charset="0"/>
              </a:rPr>
              <a:t>  }</a:t>
            </a:r>
          </a:p>
          <a:p>
            <a:pPr algn="l"/>
            <a:r>
              <a:rPr lang="en-US" sz="1799" dirty="0">
                <a:latin typeface="Courier" charset="0"/>
                <a:ea typeface="Courier" charset="0"/>
                <a:cs typeface="Courier" charset="0"/>
              </a:rPr>
              <a:t>  if(</a:t>
            </a:r>
            <a:r>
              <a:rPr lang="en-US" sz="1799" dirty="0" err="1">
                <a:latin typeface="Courier" charset="0"/>
                <a:ea typeface="Courier" charset="0"/>
                <a:cs typeface="Courier" charset="0"/>
              </a:rPr>
              <a:t>B_is_ready</a:t>
            </a:r>
            <a:r>
              <a:rPr lang="en-US" sz="1799" dirty="0">
                <a:latin typeface="Courier" charset="0"/>
                <a:ea typeface="Courier" charset="0"/>
                <a:cs typeface="Courier" charset="0"/>
              </a:rPr>
              <a:t>())</a:t>
            </a:r>
          </a:p>
          <a:p>
            <a:pPr algn="l"/>
            <a:r>
              <a:rPr lang="en-US" sz="1799" dirty="0">
                <a:latin typeface="Courier" charset="0"/>
                <a:ea typeface="Courier" charset="0"/>
                <a:cs typeface="Courier" charset="0"/>
              </a:rPr>
              <a:t>  {</a:t>
            </a:r>
          </a:p>
          <a:p>
            <a:pPr algn="l"/>
            <a:r>
              <a:rPr lang="en-US" sz="1799" dirty="0">
                <a:latin typeface="Courier" charset="0"/>
                <a:ea typeface="Courier" charset="0"/>
                <a:cs typeface="Courier" charset="0"/>
              </a:rPr>
              <a:t>    resB_1 = </a:t>
            </a:r>
            <a:r>
              <a:rPr lang="en-US" sz="1799" dirty="0" err="1">
                <a:latin typeface="Courier" charset="0"/>
                <a:ea typeface="Courier" charset="0"/>
                <a:cs typeface="Courier" charset="0"/>
              </a:rPr>
              <a:t>read_byte_from_B</a:t>
            </a:r>
            <a:r>
              <a:rPr lang="en-US" sz="1799" dirty="0">
                <a:latin typeface="Courier" charset="0"/>
                <a:ea typeface="Courier" charset="0"/>
                <a:cs typeface="Courier" charset="0"/>
              </a:rPr>
              <a:t>();</a:t>
            </a:r>
          </a:p>
          <a:p>
            <a:pPr algn="l"/>
            <a:r>
              <a:rPr lang="en-US" sz="1799" dirty="0">
                <a:latin typeface="Courier" charset="0"/>
                <a:ea typeface="Courier" charset="0"/>
                <a:cs typeface="Courier" charset="0"/>
              </a:rPr>
              <a:t>    resB_2 = </a:t>
            </a:r>
            <a:r>
              <a:rPr lang="en-US" sz="1799" dirty="0" err="1">
                <a:latin typeface="Courier" charset="0"/>
                <a:ea typeface="Courier" charset="0"/>
                <a:cs typeface="Courier" charset="0"/>
              </a:rPr>
              <a:t>read_byte_from_B</a:t>
            </a:r>
            <a:r>
              <a:rPr lang="en-US" sz="1799" dirty="0">
                <a:latin typeface="Courier" charset="0"/>
                <a:ea typeface="Courier" charset="0"/>
                <a:cs typeface="Courier" charset="0"/>
              </a:rPr>
              <a:t>();</a:t>
            </a:r>
          </a:p>
          <a:p>
            <a:pPr algn="l"/>
            <a:r>
              <a:rPr lang="en-US" sz="1799" dirty="0">
                <a:latin typeface="Courier" charset="0"/>
                <a:ea typeface="Courier" charset="0"/>
                <a:cs typeface="Courier" charset="0"/>
              </a:rPr>
              <a:t>  }</a:t>
            </a:r>
          </a:p>
          <a:p>
            <a:pPr lvl="1"/>
            <a:r>
              <a:rPr lang="en-US" sz="1799" dirty="0">
                <a:latin typeface="Courier" charset="0"/>
                <a:ea typeface="Courier" charset="0"/>
                <a:cs typeface="Courier" charset="0"/>
              </a:rPr>
              <a:t>}</a:t>
            </a:r>
            <a:r>
              <a:rPr lang="en-US" dirty="0"/>
              <a:t> Device A provides 1 byte.</a:t>
            </a:r>
          </a:p>
          <a:p>
            <a:pPr lvl="1"/>
            <a:r>
              <a:rPr lang="en-US" dirty="0"/>
              <a:t>Device B provides 2 bytes.</a:t>
            </a:r>
            <a:endParaRPr lang="en-US" sz="1799" dirty="0">
              <a:latin typeface="Courier" charset="0"/>
              <a:ea typeface="Courier" charset="0"/>
              <a:cs typeface="Courier" charset="0"/>
            </a:endParaRPr>
          </a:p>
        </p:txBody>
      </p:sp>
    </p:spTree>
    <p:extLst>
      <p:ext uri="{BB962C8B-B14F-4D97-AF65-F5344CB8AC3E}">
        <p14:creationId xmlns:p14="http://schemas.microsoft.com/office/powerpoint/2010/main" val="3059443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92998-F821-4E15-BBFC-43178145EFAF}"/>
              </a:ext>
            </a:extLst>
          </p:cNvPr>
          <p:cNvSpPr>
            <a:spLocks noGrp="1"/>
          </p:cNvSpPr>
          <p:nvPr>
            <p:ph type="title"/>
          </p:nvPr>
        </p:nvSpPr>
        <p:spPr/>
        <p:txBody>
          <a:bodyPr/>
          <a:lstStyle/>
          <a:p>
            <a:pPr>
              <a:defRPr/>
            </a:pPr>
            <a:r>
              <a:rPr lang="en-US" dirty="0"/>
              <a:t>CPU – I/O Interface with Interrupt</a:t>
            </a:r>
          </a:p>
        </p:txBody>
      </p:sp>
      <p:sp>
        <p:nvSpPr>
          <p:cNvPr id="30725" name="Content Placeholder 22">
            <a:extLst>
              <a:ext uri="{FF2B5EF4-FFF2-40B4-BE49-F238E27FC236}">
                <a16:creationId xmlns:a16="http://schemas.microsoft.com/office/drawing/2014/main" id="{780998E4-D833-4328-9E0F-4938412C5C8A}"/>
              </a:ext>
            </a:extLst>
          </p:cNvPr>
          <p:cNvSpPr>
            <a:spLocks noGrp="1" noChangeArrowheads="1"/>
          </p:cNvSpPr>
          <p:nvPr>
            <p:ph sz="quarter" idx="19"/>
          </p:nvPr>
        </p:nvSpPr>
        <p:spPr bwMode="auto">
          <a:xfrm>
            <a:off x="492125" y="1352073"/>
            <a:ext cx="5332413" cy="3605212"/>
          </a:xfrm>
        </p:spPr>
        <p:txBody>
          <a:bodyPr wrap="square" numCol="1" anchor="t" anchorCtr="0" compatLnSpc="1">
            <a:prstTxWarp prst="textNoShape">
              <a:avLst/>
            </a:prstTxWarp>
          </a:bodyPr>
          <a:lstStyle/>
          <a:p>
            <a:r>
              <a:rPr lang="en-US" dirty="0"/>
              <a:t>A dedicated line (interrupt request, </a:t>
            </a:r>
            <a:r>
              <a:rPr lang="en-US" dirty="0" err="1"/>
              <a:t>IRQ</a:t>
            </a:r>
            <a:r>
              <a:rPr lang="en-US" dirty="0"/>
              <a:t>) connects the I/O with the CPU.</a:t>
            </a:r>
          </a:p>
          <a:p>
            <a:r>
              <a:rPr lang="en-US" dirty="0"/>
              <a:t>In case the I/O needs to be serviced, it asserts the </a:t>
            </a:r>
            <a:r>
              <a:rPr lang="en-US" dirty="0" err="1"/>
              <a:t>IRQ</a:t>
            </a:r>
            <a:r>
              <a:rPr lang="en-US" dirty="0"/>
              <a:t> line.</a:t>
            </a:r>
          </a:p>
          <a:p>
            <a:r>
              <a:rPr lang="en-US" dirty="0"/>
              <a:t>At the end of each instruction, the CPU checks for the </a:t>
            </a:r>
            <a:r>
              <a:rPr lang="en-US" dirty="0" err="1"/>
              <a:t>IRQ</a:t>
            </a:r>
            <a:r>
              <a:rPr lang="en-US" dirty="0"/>
              <a:t> line; if asserted, it runs the corresponding service routing.</a:t>
            </a:r>
          </a:p>
          <a:p>
            <a:r>
              <a:rPr lang="en-US" dirty="0">
                <a:solidFill>
                  <a:srgbClr val="128CAB"/>
                </a:solidFill>
              </a:rPr>
              <a:t>Advantage</a:t>
            </a:r>
            <a:endParaRPr lang="en-US" altLang="en-US" dirty="0">
              <a:ea typeface="ＭＳ Ｐゴシック" panose="020B0600070205080204" pitchFamily="34" charset="-128"/>
            </a:endParaRPr>
          </a:p>
          <a:p>
            <a:pPr lvl="1"/>
            <a:r>
              <a:rPr lang="en-US" dirty="0"/>
              <a:t>Low latency (time when the peripheral is served – time when the peripheral needs service)</a:t>
            </a:r>
          </a:p>
          <a:p>
            <a:r>
              <a:rPr lang="en-US" dirty="0">
                <a:solidFill>
                  <a:srgbClr val="128CAB"/>
                </a:solidFill>
              </a:rPr>
              <a:t>Disadvantage</a:t>
            </a:r>
            <a:endParaRPr lang="en-US" altLang="en-US" dirty="0">
              <a:ea typeface="ＭＳ Ｐゴシック" panose="020B0600070205080204" pitchFamily="34" charset="-128"/>
            </a:endParaRPr>
          </a:p>
          <a:p>
            <a:pPr lvl="1"/>
            <a:r>
              <a:rPr lang="en-US" dirty="0"/>
              <a:t>Higher hardware complexity</a:t>
            </a:r>
          </a:p>
          <a:p>
            <a:endParaRPr lang="en-US" altLang="en-US" dirty="0">
              <a:ea typeface="ＭＳ Ｐゴシック" panose="020B0600070205080204" pitchFamily="34" charset="-128"/>
            </a:endParaRPr>
          </a:p>
        </p:txBody>
      </p:sp>
      <p:sp>
        <p:nvSpPr>
          <p:cNvPr id="30727" name="Content Placeholder 1">
            <a:extLst>
              <a:ext uri="{FF2B5EF4-FFF2-40B4-BE49-F238E27FC236}">
                <a16:creationId xmlns:a16="http://schemas.microsoft.com/office/drawing/2014/main" id="{4EEAE119-CD9F-4330-9D7E-4F77B079C67B}"/>
              </a:ext>
            </a:extLst>
          </p:cNvPr>
          <p:cNvSpPr>
            <a:spLocks noGrp="1" noChangeArrowheads="1"/>
          </p:cNvSpPr>
          <p:nvPr>
            <p:ph sz="quarter" idx="20"/>
          </p:nvPr>
        </p:nvSpPr>
        <p:spPr bwMode="auto">
          <a:xfrm>
            <a:off x="6342063" y="1352073"/>
            <a:ext cx="5330825" cy="3605212"/>
          </a:xfrm>
        </p:spPr>
        <p:txBody>
          <a:bodyPr wrap="square" numCol="1" anchor="t" anchorCtr="0" compatLnSpc="1">
            <a:prstTxWarp prst="textNoShape">
              <a:avLst/>
            </a:prstTxWarp>
          </a:bodyPr>
          <a:lstStyle/>
          <a:p>
            <a:r>
              <a:rPr lang="en-US" dirty="0"/>
              <a:t>Example</a:t>
            </a:r>
          </a:p>
          <a:p>
            <a:pPr lvl="1"/>
            <a:r>
              <a:rPr lang="en-US" dirty="0"/>
              <a:t>Device A provides 1 byte (</a:t>
            </a:r>
            <a:r>
              <a:rPr lang="en-US" dirty="0" err="1"/>
              <a:t>IRQ1</a:t>
            </a:r>
            <a:r>
              <a:rPr lang="en-US" dirty="0"/>
              <a:t>)</a:t>
            </a:r>
          </a:p>
          <a:p>
            <a:pPr lvl="1"/>
            <a:r>
              <a:rPr lang="en-US" dirty="0"/>
              <a:t>Device B provides 2 bytes (</a:t>
            </a:r>
            <a:r>
              <a:rPr lang="en-US" dirty="0" err="1"/>
              <a:t>IRQ2</a:t>
            </a:r>
            <a:r>
              <a:rPr lang="en-US" dirty="0"/>
              <a:t>)</a:t>
            </a:r>
          </a:p>
          <a:p>
            <a:endParaRPr lang="en-US" dirty="0"/>
          </a:p>
          <a:p>
            <a:endParaRPr lang="en-US" dirty="0"/>
          </a:p>
        </p:txBody>
      </p:sp>
      <p:sp>
        <p:nvSpPr>
          <p:cNvPr id="6" name="TextBox 5">
            <a:extLst>
              <a:ext uri="{FF2B5EF4-FFF2-40B4-BE49-F238E27FC236}">
                <a16:creationId xmlns:a16="http://schemas.microsoft.com/office/drawing/2014/main" id="{C07C954A-ACDC-4892-87E0-D20EE11A8576}"/>
              </a:ext>
            </a:extLst>
          </p:cNvPr>
          <p:cNvSpPr txBox="1"/>
          <p:nvPr/>
        </p:nvSpPr>
        <p:spPr>
          <a:xfrm>
            <a:off x="6339260" y="2701396"/>
            <a:ext cx="4731664" cy="2861204"/>
          </a:xfrm>
          <a:prstGeom prst="rect">
            <a:avLst/>
          </a:prstGeom>
          <a:solidFill>
            <a:srgbClr val="FFFFCC"/>
          </a:solidFill>
          <a:ln>
            <a:solidFill>
              <a:schemeClr val="tx1"/>
            </a:solidFill>
          </a:ln>
        </p:spPr>
        <p:txBody>
          <a:bodyPr wrap="square" rtlCol="0">
            <a:spAutoFit/>
          </a:bodyPr>
          <a:lstStyle/>
          <a:p>
            <a:pPr algn="l"/>
            <a:r>
              <a:rPr lang="en-US" sz="1799" dirty="0">
                <a:latin typeface="Courier" charset="0"/>
                <a:ea typeface="Courier" charset="0"/>
                <a:cs typeface="Courier" charset="0"/>
              </a:rPr>
              <a:t>IRQ1()</a:t>
            </a:r>
          </a:p>
          <a:p>
            <a:pPr algn="l"/>
            <a:r>
              <a:rPr lang="en-US" sz="1799" dirty="0">
                <a:latin typeface="Courier" charset="0"/>
                <a:ea typeface="Courier" charset="0"/>
                <a:cs typeface="Courier" charset="0"/>
              </a:rPr>
              <a:t>{</a:t>
            </a:r>
          </a:p>
          <a:p>
            <a:pPr algn="l"/>
            <a:r>
              <a:rPr lang="en-US" sz="1799" dirty="0">
                <a:latin typeface="Courier" charset="0"/>
                <a:ea typeface="Courier" charset="0"/>
                <a:cs typeface="Courier" charset="0"/>
              </a:rPr>
              <a:t>  </a:t>
            </a:r>
            <a:r>
              <a:rPr lang="en-US" sz="1799" dirty="0" err="1">
                <a:latin typeface="Courier" charset="0"/>
                <a:ea typeface="Courier" charset="0"/>
                <a:cs typeface="Courier" charset="0"/>
              </a:rPr>
              <a:t>resA</a:t>
            </a:r>
            <a:r>
              <a:rPr lang="en-US" sz="1799" dirty="0">
                <a:latin typeface="Courier" charset="0"/>
                <a:ea typeface="Courier" charset="0"/>
                <a:cs typeface="Courier" charset="0"/>
              </a:rPr>
              <a:t> = </a:t>
            </a:r>
            <a:r>
              <a:rPr lang="en-US" sz="1799" dirty="0" err="1">
                <a:latin typeface="Courier" charset="0"/>
                <a:ea typeface="Courier" charset="0"/>
                <a:cs typeface="Courier" charset="0"/>
              </a:rPr>
              <a:t>read_byte_from_A</a:t>
            </a:r>
            <a:r>
              <a:rPr lang="en-US" sz="1799" dirty="0">
                <a:latin typeface="Courier" charset="0"/>
                <a:ea typeface="Courier" charset="0"/>
                <a:cs typeface="Courier" charset="0"/>
              </a:rPr>
              <a:t>();</a:t>
            </a:r>
          </a:p>
          <a:p>
            <a:pPr algn="l"/>
            <a:r>
              <a:rPr lang="en-US" sz="1799" dirty="0">
                <a:latin typeface="Courier" charset="0"/>
                <a:ea typeface="Courier" charset="0"/>
                <a:cs typeface="Courier" charset="0"/>
              </a:rPr>
              <a:t>}</a:t>
            </a:r>
          </a:p>
          <a:p>
            <a:pPr algn="l"/>
            <a:endParaRPr lang="en-US" sz="1799" dirty="0">
              <a:latin typeface="Courier" charset="0"/>
              <a:ea typeface="Courier" charset="0"/>
              <a:cs typeface="Courier" charset="0"/>
            </a:endParaRPr>
          </a:p>
          <a:p>
            <a:pPr algn="l"/>
            <a:r>
              <a:rPr lang="en-US" sz="1799" dirty="0">
                <a:latin typeface="Courier" charset="0"/>
                <a:ea typeface="Courier" charset="0"/>
                <a:cs typeface="Courier" charset="0"/>
              </a:rPr>
              <a:t>IRQ2()</a:t>
            </a:r>
          </a:p>
          <a:p>
            <a:pPr algn="l"/>
            <a:r>
              <a:rPr lang="en-US" sz="1799" dirty="0">
                <a:latin typeface="Courier" charset="0"/>
                <a:ea typeface="Courier" charset="0"/>
                <a:cs typeface="Courier" charset="0"/>
              </a:rPr>
              <a:t>{</a:t>
            </a:r>
          </a:p>
          <a:p>
            <a:pPr algn="l"/>
            <a:r>
              <a:rPr lang="en-US" sz="1799" dirty="0">
                <a:latin typeface="Courier" charset="0"/>
                <a:ea typeface="Courier" charset="0"/>
                <a:cs typeface="Courier" charset="0"/>
              </a:rPr>
              <a:t>  resB_1 = </a:t>
            </a:r>
            <a:r>
              <a:rPr lang="en-US" sz="1799" dirty="0" err="1">
                <a:latin typeface="Courier" charset="0"/>
                <a:ea typeface="Courier" charset="0"/>
                <a:cs typeface="Courier" charset="0"/>
              </a:rPr>
              <a:t>read_byte_from_B</a:t>
            </a:r>
            <a:r>
              <a:rPr lang="en-US" sz="1799" dirty="0">
                <a:latin typeface="Courier" charset="0"/>
                <a:ea typeface="Courier" charset="0"/>
                <a:cs typeface="Courier" charset="0"/>
              </a:rPr>
              <a:t>();</a:t>
            </a:r>
          </a:p>
          <a:p>
            <a:pPr algn="l"/>
            <a:r>
              <a:rPr lang="en-US" sz="1799" dirty="0">
                <a:latin typeface="Courier" charset="0"/>
                <a:ea typeface="Courier" charset="0"/>
                <a:cs typeface="Courier" charset="0"/>
              </a:rPr>
              <a:t>  resB_2 = </a:t>
            </a:r>
            <a:r>
              <a:rPr lang="en-US" sz="1799" dirty="0" err="1">
                <a:latin typeface="Courier" charset="0"/>
                <a:ea typeface="Courier" charset="0"/>
                <a:cs typeface="Courier" charset="0"/>
              </a:rPr>
              <a:t>read_byte_from_B</a:t>
            </a:r>
            <a:r>
              <a:rPr lang="en-US" sz="1799" dirty="0">
                <a:latin typeface="Courier" charset="0"/>
                <a:ea typeface="Courier" charset="0"/>
                <a:cs typeface="Courier" charset="0"/>
              </a:rPr>
              <a:t>();</a:t>
            </a:r>
          </a:p>
          <a:p>
            <a:pPr algn="l"/>
            <a:r>
              <a:rPr lang="en-US" sz="1799" dirty="0">
                <a:latin typeface="Courier" charset="0"/>
                <a:ea typeface="Courier" charset="0"/>
                <a:cs typeface="Courier" charset="0"/>
              </a:rPr>
              <a:t>}</a:t>
            </a:r>
          </a:p>
        </p:txBody>
      </p:sp>
    </p:spTree>
    <p:extLst>
      <p:ext uri="{BB962C8B-B14F-4D97-AF65-F5344CB8AC3E}">
        <p14:creationId xmlns:p14="http://schemas.microsoft.com/office/powerpoint/2010/main" val="3187983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92998-F821-4E15-BBFC-43178145EFAF}"/>
              </a:ext>
            </a:extLst>
          </p:cNvPr>
          <p:cNvSpPr>
            <a:spLocks noGrp="1"/>
          </p:cNvSpPr>
          <p:nvPr>
            <p:ph type="title"/>
          </p:nvPr>
        </p:nvSpPr>
        <p:spPr/>
        <p:txBody>
          <a:bodyPr/>
          <a:lstStyle/>
          <a:p>
            <a:pPr>
              <a:defRPr/>
            </a:pPr>
            <a:r>
              <a:rPr lang="en-US" dirty="0"/>
              <a:t>CPU – I/O Interface</a:t>
            </a:r>
          </a:p>
        </p:txBody>
      </p:sp>
      <p:sp>
        <p:nvSpPr>
          <p:cNvPr id="30725" name="Content Placeholder 22">
            <a:extLst>
              <a:ext uri="{FF2B5EF4-FFF2-40B4-BE49-F238E27FC236}">
                <a16:creationId xmlns:a16="http://schemas.microsoft.com/office/drawing/2014/main" id="{780998E4-D833-4328-9E0F-4938412C5C8A}"/>
              </a:ext>
            </a:extLst>
          </p:cNvPr>
          <p:cNvSpPr>
            <a:spLocks noGrp="1" noChangeArrowheads="1"/>
          </p:cNvSpPr>
          <p:nvPr>
            <p:ph sz="quarter" idx="19"/>
          </p:nvPr>
        </p:nvSpPr>
        <p:spPr bwMode="auto">
          <a:xfrm>
            <a:off x="492125" y="1352073"/>
            <a:ext cx="5332413" cy="3605212"/>
          </a:xfrm>
        </p:spPr>
        <p:txBody>
          <a:bodyPr wrap="square" numCol="1" anchor="t" anchorCtr="0" compatLnSpc="1">
            <a:prstTxWarp prst="textNoShape">
              <a:avLst/>
            </a:prstTxWarp>
          </a:bodyPr>
          <a:lstStyle/>
          <a:p>
            <a:r>
              <a:rPr lang="en-US" dirty="0"/>
              <a:t>In case of </a:t>
            </a:r>
            <a:r>
              <a:rPr lang="en-US" dirty="0">
                <a:solidFill>
                  <a:srgbClr val="128CAB"/>
                </a:solidFill>
              </a:rPr>
              <a:t>polling</a:t>
            </a:r>
            <a:r>
              <a:rPr lang="en-US" dirty="0"/>
              <a:t>, the application execution timeline will be the following.</a:t>
            </a:r>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30727" name="Content Placeholder 1">
            <a:extLst>
              <a:ext uri="{FF2B5EF4-FFF2-40B4-BE49-F238E27FC236}">
                <a16:creationId xmlns:a16="http://schemas.microsoft.com/office/drawing/2014/main" id="{4EEAE119-CD9F-4330-9D7E-4F77B079C67B}"/>
              </a:ext>
            </a:extLst>
          </p:cNvPr>
          <p:cNvSpPr>
            <a:spLocks noGrp="1" noChangeArrowheads="1"/>
          </p:cNvSpPr>
          <p:nvPr>
            <p:ph sz="quarter" idx="20"/>
          </p:nvPr>
        </p:nvSpPr>
        <p:spPr bwMode="auto">
          <a:xfrm>
            <a:off x="6342063" y="1352073"/>
            <a:ext cx="5330825" cy="3605212"/>
          </a:xfrm>
        </p:spPr>
        <p:txBody>
          <a:bodyPr wrap="square" numCol="1" anchor="t" anchorCtr="0" compatLnSpc="1">
            <a:prstTxWarp prst="textNoShape">
              <a:avLst/>
            </a:prstTxWarp>
          </a:bodyPr>
          <a:lstStyle/>
          <a:p>
            <a:r>
              <a:rPr lang="en-US" dirty="0"/>
              <a:t>In case of </a:t>
            </a:r>
            <a:r>
              <a:rPr lang="en-US" dirty="0">
                <a:solidFill>
                  <a:srgbClr val="128CAB"/>
                </a:solidFill>
              </a:rPr>
              <a:t>interrupt</a:t>
            </a:r>
            <a:r>
              <a:rPr lang="en-US" dirty="0"/>
              <a:t>, the application execution timeline will be the following.</a:t>
            </a:r>
          </a:p>
          <a:p>
            <a:endParaRPr lang="en-US" dirty="0"/>
          </a:p>
          <a:p>
            <a:endParaRPr lang="en-US" dirty="0"/>
          </a:p>
        </p:txBody>
      </p:sp>
      <p:sp>
        <p:nvSpPr>
          <p:cNvPr id="7" name="TextBox 6">
            <a:extLst>
              <a:ext uri="{FF2B5EF4-FFF2-40B4-BE49-F238E27FC236}">
                <a16:creationId xmlns:a16="http://schemas.microsoft.com/office/drawing/2014/main" id="{BA6ECDF8-6D3E-425B-BDFB-7FE691B37AF5}"/>
              </a:ext>
            </a:extLst>
          </p:cNvPr>
          <p:cNvSpPr txBox="1"/>
          <p:nvPr/>
        </p:nvSpPr>
        <p:spPr>
          <a:xfrm>
            <a:off x="1086233" y="2693383"/>
            <a:ext cx="1371955" cy="369188"/>
          </a:xfrm>
          <a:prstGeom prst="rect">
            <a:avLst/>
          </a:prstGeom>
          <a:solidFill>
            <a:srgbClr val="0070C0">
              <a:alpha val="75000"/>
            </a:srgbClr>
          </a:solidFill>
          <a:ln>
            <a:solidFill>
              <a:schemeClr val="tx1"/>
            </a:solidFill>
          </a:ln>
        </p:spPr>
        <p:txBody>
          <a:bodyPr wrap="none" rtlCol="0">
            <a:spAutoFit/>
          </a:bodyPr>
          <a:lstStyle/>
          <a:p>
            <a:r>
              <a:rPr lang="en-US" sz="1799" dirty="0">
                <a:solidFill>
                  <a:schemeClr val="bg1"/>
                </a:solidFill>
                <a:latin typeface="Gill Sans MT" charset="0"/>
                <a:ea typeface="Gill Sans MT" charset="0"/>
                <a:cs typeface="Gill Sans MT" charset="0"/>
              </a:rPr>
              <a:t>Poll device 1</a:t>
            </a:r>
          </a:p>
        </p:txBody>
      </p:sp>
      <p:sp>
        <p:nvSpPr>
          <p:cNvPr id="8" name="TextBox 7">
            <a:extLst>
              <a:ext uri="{FF2B5EF4-FFF2-40B4-BE49-F238E27FC236}">
                <a16:creationId xmlns:a16="http://schemas.microsoft.com/office/drawing/2014/main" id="{0E675AFD-F909-4BA2-B4B9-7E46AF101924}"/>
              </a:ext>
            </a:extLst>
          </p:cNvPr>
          <p:cNvSpPr txBox="1"/>
          <p:nvPr/>
        </p:nvSpPr>
        <p:spPr>
          <a:xfrm>
            <a:off x="1086232" y="3062571"/>
            <a:ext cx="1371955" cy="369188"/>
          </a:xfrm>
          <a:prstGeom prst="rect">
            <a:avLst/>
          </a:prstGeom>
          <a:solidFill>
            <a:srgbClr val="0070C0">
              <a:alpha val="50000"/>
            </a:srgbClr>
          </a:solidFill>
          <a:ln>
            <a:solidFill>
              <a:schemeClr val="tx1"/>
            </a:solidFill>
          </a:ln>
        </p:spPr>
        <p:txBody>
          <a:bodyPr wrap="none" rtlCol="0">
            <a:spAutoFit/>
          </a:bodyPr>
          <a:lstStyle/>
          <a:p>
            <a:r>
              <a:rPr lang="en-US" sz="1799" dirty="0">
                <a:solidFill>
                  <a:schemeClr val="bg1"/>
                </a:solidFill>
                <a:latin typeface="Gill Sans MT" charset="0"/>
                <a:ea typeface="Gill Sans MT" charset="0"/>
                <a:cs typeface="Gill Sans MT" charset="0"/>
              </a:rPr>
              <a:t>Poll device 2</a:t>
            </a:r>
          </a:p>
        </p:txBody>
      </p:sp>
      <p:sp>
        <p:nvSpPr>
          <p:cNvPr id="9" name="TextBox 8">
            <a:extLst>
              <a:ext uri="{FF2B5EF4-FFF2-40B4-BE49-F238E27FC236}">
                <a16:creationId xmlns:a16="http://schemas.microsoft.com/office/drawing/2014/main" id="{99F81912-CB9F-4A10-B6AA-D01674FA97DA}"/>
              </a:ext>
            </a:extLst>
          </p:cNvPr>
          <p:cNvSpPr txBox="1"/>
          <p:nvPr/>
        </p:nvSpPr>
        <p:spPr>
          <a:xfrm>
            <a:off x="1061875" y="4012435"/>
            <a:ext cx="1420668" cy="369188"/>
          </a:xfrm>
          <a:prstGeom prst="rect">
            <a:avLst/>
          </a:prstGeom>
          <a:solidFill>
            <a:srgbClr val="0070C0"/>
          </a:solidFill>
          <a:ln>
            <a:solidFill>
              <a:schemeClr val="tx1"/>
            </a:solidFill>
          </a:ln>
        </p:spPr>
        <p:txBody>
          <a:bodyPr wrap="none" rtlCol="0">
            <a:spAutoFit/>
          </a:bodyPr>
          <a:lstStyle/>
          <a:p>
            <a:r>
              <a:rPr lang="en-US" sz="1799" dirty="0">
                <a:solidFill>
                  <a:schemeClr val="bg1"/>
                </a:solidFill>
                <a:latin typeface="Gill Sans MT" charset="0"/>
                <a:ea typeface="Gill Sans MT" charset="0"/>
                <a:cs typeface="Gill Sans MT" charset="0"/>
              </a:rPr>
              <a:t>Poll device N</a:t>
            </a:r>
          </a:p>
        </p:txBody>
      </p:sp>
      <p:sp>
        <p:nvSpPr>
          <p:cNvPr id="10" name="TextBox 9">
            <a:extLst>
              <a:ext uri="{FF2B5EF4-FFF2-40B4-BE49-F238E27FC236}">
                <a16:creationId xmlns:a16="http://schemas.microsoft.com/office/drawing/2014/main" id="{BFF6A3DC-0F67-4014-866C-547DB74BFF8E}"/>
              </a:ext>
            </a:extLst>
          </p:cNvPr>
          <p:cNvSpPr txBox="1"/>
          <p:nvPr/>
        </p:nvSpPr>
        <p:spPr>
          <a:xfrm>
            <a:off x="1061875" y="4381623"/>
            <a:ext cx="1420667" cy="1596758"/>
          </a:xfrm>
          <a:prstGeom prst="rect">
            <a:avLst/>
          </a:prstGeom>
          <a:solidFill>
            <a:srgbClr val="128CAB"/>
          </a:solidFill>
          <a:ln>
            <a:solidFill>
              <a:schemeClr val="tx1"/>
            </a:solidFill>
          </a:ln>
        </p:spPr>
        <p:txBody>
          <a:bodyPr wrap="square" rtlCol="0" anchor="ctr">
            <a:noAutofit/>
          </a:bodyPr>
          <a:lstStyle/>
          <a:p>
            <a:r>
              <a:rPr lang="en-US" sz="1799">
                <a:solidFill>
                  <a:schemeClr val="bg1"/>
                </a:solidFill>
                <a:latin typeface="Gill Sans MT" charset="0"/>
                <a:ea typeface="Gill Sans MT" charset="0"/>
                <a:cs typeface="Gill Sans MT" charset="0"/>
              </a:rPr>
              <a:t>Compute</a:t>
            </a:r>
            <a:endParaRPr lang="en-US" sz="1799" dirty="0">
              <a:solidFill>
                <a:schemeClr val="bg1"/>
              </a:solidFill>
              <a:latin typeface="Gill Sans MT" charset="0"/>
              <a:ea typeface="Gill Sans MT" charset="0"/>
              <a:cs typeface="Gill Sans MT" charset="0"/>
            </a:endParaRPr>
          </a:p>
        </p:txBody>
      </p:sp>
      <p:cxnSp>
        <p:nvCxnSpPr>
          <p:cNvPr id="11" name="Straight Connector 10">
            <a:extLst>
              <a:ext uri="{FF2B5EF4-FFF2-40B4-BE49-F238E27FC236}">
                <a16:creationId xmlns:a16="http://schemas.microsoft.com/office/drawing/2014/main" id="{70EB6C79-FCDE-44A0-B99A-C07D8EFB7A4C}"/>
              </a:ext>
            </a:extLst>
          </p:cNvPr>
          <p:cNvCxnSpPr>
            <a:stCxn id="8" idx="2"/>
            <a:endCxn id="9" idx="0"/>
          </p:cNvCxnSpPr>
          <p:nvPr/>
        </p:nvCxnSpPr>
        <p:spPr bwMode="auto">
          <a:xfrm flipH="1">
            <a:off x="1772209" y="3431759"/>
            <a:ext cx="1" cy="580676"/>
          </a:xfrm>
          <a:prstGeom prst="line">
            <a:avLst/>
          </a:prstGeom>
          <a:gradFill rotWithShape="0">
            <a:gsLst>
              <a:gs pos="0">
                <a:schemeClr val="bg1"/>
              </a:gs>
              <a:gs pos="100000">
                <a:schemeClr val="hlink"/>
              </a:gs>
            </a:gsLst>
            <a:lin ang="18900000" scaled="1"/>
          </a:gradFill>
          <a:ln w="9525" cap="flat" cmpd="sng" algn="ctr">
            <a:solidFill>
              <a:schemeClr val="tx1"/>
            </a:solidFill>
            <a:prstDash val="sysDash"/>
            <a:round/>
            <a:headEnd type="none" w="med" len="med"/>
            <a:tailEnd type="none" w="med" len="med"/>
          </a:ln>
          <a:effectLst/>
        </p:spPr>
      </p:cxnSp>
      <p:cxnSp>
        <p:nvCxnSpPr>
          <p:cNvPr id="12" name="Elbow Connector 12">
            <a:extLst>
              <a:ext uri="{FF2B5EF4-FFF2-40B4-BE49-F238E27FC236}">
                <a16:creationId xmlns:a16="http://schemas.microsoft.com/office/drawing/2014/main" id="{6879A1C2-0109-4E8D-85D9-80CE2008340C}"/>
              </a:ext>
            </a:extLst>
          </p:cNvPr>
          <p:cNvCxnSpPr/>
          <p:nvPr/>
        </p:nvCxnSpPr>
        <p:spPr bwMode="auto">
          <a:xfrm rot="16200000" flipV="1">
            <a:off x="129711" y="4335882"/>
            <a:ext cx="3284997" cy="2"/>
          </a:xfrm>
          <a:prstGeom prst="bentConnector5">
            <a:avLst>
              <a:gd name="adj1" fmla="val -6956"/>
              <a:gd name="adj2" fmla="val 46960550000"/>
              <a:gd name="adj3" fmla="val 106956"/>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arrow" w="med" len="med"/>
          </a:ln>
          <a:effectLst/>
        </p:spPr>
      </p:cxnSp>
      <p:sp>
        <p:nvSpPr>
          <p:cNvPr id="13" name="TextBox 12">
            <a:extLst>
              <a:ext uri="{FF2B5EF4-FFF2-40B4-BE49-F238E27FC236}">
                <a16:creationId xmlns:a16="http://schemas.microsoft.com/office/drawing/2014/main" id="{65EBD494-0DD5-4B84-909C-2DA10520CE23}"/>
              </a:ext>
            </a:extLst>
          </p:cNvPr>
          <p:cNvSpPr txBox="1"/>
          <p:nvPr/>
        </p:nvSpPr>
        <p:spPr>
          <a:xfrm>
            <a:off x="6708745" y="2693384"/>
            <a:ext cx="1420667" cy="588493"/>
          </a:xfrm>
          <a:prstGeom prst="rect">
            <a:avLst/>
          </a:prstGeom>
          <a:solidFill>
            <a:srgbClr val="128CAB"/>
          </a:solidFill>
          <a:ln>
            <a:solidFill>
              <a:schemeClr val="tx1"/>
            </a:solidFill>
          </a:ln>
        </p:spPr>
        <p:txBody>
          <a:bodyPr wrap="square" rtlCol="0" anchor="ctr">
            <a:noAutofit/>
          </a:bodyPr>
          <a:lstStyle/>
          <a:p>
            <a:r>
              <a:rPr lang="en-US" sz="1799" dirty="0">
                <a:solidFill>
                  <a:schemeClr val="bg1"/>
                </a:solidFill>
                <a:latin typeface="Gill Sans MT" charset="0"/>
                <a:ea typeface="Gill Sans MT" charset="0"/>
                <a:cs typeface="Gill Sans MT" charset="0"/>
              </a:rPr>
              <a:t>Compute</a:t>
            </a:r>
          </a:p>
        </p:txBody>
      </p:sp>
      <p:sp>
        <p:nvSpPr>
          <p:cNvPr id="14" name="TextBox 13">
            <a:extLst>
              <a:ext uri="{FF2B5EF4-FFF2-40B4-BE49-F238E27FC236}">
                <a16:creationId xmlns:a16="http://schemas.microsoft.com/office/drawing/2014/main" id="{271D46A5-6D7B-47F5-990F-39BCE31AECBC}"/>
              </a:ext>
            </a:extLst>
          </p:cNvPr>
          <p:cNvSpPr txBox="1"/>
          <p:nvPr/>
        </p:nvSpPr>
        <p:spPr>
          <a:xfrm>
            <a:off x="6708745" y="3823432"/>
            <a:ext cx="1420667" cy="730559"/>
          </a:xfrm>
          <a:prstGeom prst="rect">
            <a:avLst/>
          </a:prstGeom>
          <a:solidFill>
            <a:srgbClr val="128CAB"/>
          </a:solidFill>
          <a:ln>
            <a:solidFill>
              <a:schemeClr val="tx1"/>
            </a:solidFill>
          </a:ln>
        </p:spPr>
        <p:txBody>
          <a:bodyPr wrap="square" rtlCol="0" anchor="ctr">
            <a:noAutofit/>
          </a:bodyPr>
          <a:lstStyle/>
          <a:p>
            <a:r>
              <a:rPr lang="en-US" sz="1799">
                <a:solidFill>
                  <a:schemeClr val="bg1"/>
                </a:solidFill>
                <a:latin typeface="Gill Sans MT" charset="0"/>
                <a:ea typeface="Gill Sans MT" charset="0"/>
                <a:cs typeface="Gill Sans MT" charset="0"/>
              </a:rPr>
              <a:t>Compute</a:t>
            </a:r>
            <a:endParaRPr lang="en-US" sz="1799" dirty="0">
              <a:solidFill>
                <a:schemeClr val="bg1"/>
              </a:solidFill>
              <a:latin typeface="Gill Sans MT" charset="0"/>
              <a:ea typeface="Gill Sans MT" charset="0"/>
              <a:cs typeface="Gill Sans MT" charset="0"/>
            </a:endParaRPr>
          </a:p>
        </p:txBody>
      </p:sp>
      <p:sp>
        <p:nvSpPr>
          <p:cNvPr id="15" name="TextBox 14">
            <a:extLst>
              <a:ext uri="{FF2B5EF4-FFF2-40B4-BE49-F238E27FC236}">
                <a16:creationId xmlns:a16="http://schemas.microsoft.com/office/drawing/2014/main" id="{72899F3A-36C3-4E43-A577-C29A6E9646ED}"/>
              </a:ext>
            </a:extLst>
          </p:cNvPr>
          <p:cNvSpPr txBox="1"/>
          <p:nvPr/>
        </p:nvSpPr>
        <p:spPr>
          <a:xfrm>
            <a:off x="8681776" y="3285953"/>
            <a:ext cx="1537192" cy="538409"/>
          </a:xfrm>
          <a:prstGeom prst="rect">
            <a:avLst/>
          </a:prstGeom>
          <a:solidFill>
            <a:srgbClr val="0070C0">
              <a:alpha val="50000"/>
            </a:srgbClr>
          </a:solidFill>
          <a:ln>
            <a:solidFill>
              <a:schemeClr val="tx1"/>
            </a:solidFill>
          </a:ln>
        </p:spPr>
        <p:txBody>
          <a:bodyPr wrap="none" rtlCol="0" anchor="ctr">
            <a:noAutofit/>
          </a:bodyPr>
          <a:lstStyle/>
          <a:p>
            <a:r>
              <a:rPr lang="en-US" sz="1799" dirty="0">
                <a:solidFill>
                  <a:schemeClr val="bg1"/>
                </a:solidFill>
                <a:latin typeface="Gill Sans MT" charset="0"/>
                <a:ea typeface="Gill Sans MT" charset="0"/>
                <a:cs typeface="Gill Sans MT" charset="0"/>
              </a:rPr>
              <a:t>Serve device 2</a:t>
            </a:r>
          </a:p>
        </p:txBody>
      </p:sp>
      <p:sp>
        <p:nvSpPr>
          <p:cNvPr id="16" name="TextBox 15">
            <a:extLst>
              <a:ext uri="{FF2B5EF4-FFF2-40B4-BE49-F238E27FC236}">
                <a16:creationId xmlns:a16="http://schemas.microsoft.com/office/drawing/2014/main" id="{3FCFE21B-F015-445C-B466-F841E4061E88}"/>
              </a:ext>
            </a:extLst>
          </p:cNvPr>
          <p:cNvSpPr txBox="1"/>
          <p:nvPr/>
        </p:nvSpPr>
        <p:spPr>
          <a:xfrm>
            <a:off x="6704158" y="4923178"/>
            <a:ext cx="1420667" cy="730559"/>
          </a:xfrm>
          <a:prstGeom prst="rect">
            <a:avLst/>
          </a:prstGeom>
          <a:solidFill>
            <a:srgbClr val="128CAB"/>
          </a:solidFill>
          <a:ln>
            <a:solidFill>
              <a:schemeClr val="tx1"/>
            </a:solidFill>
          </a:ln>
        </p:spPr>
        <p:txBody>
          <a:bodyPr wrap="square" rtlCol="0" anchor="ctr">
            <a:noAutofit/>
          </a:bodyPr>
          <a:lstStyle/>
          <a:p>
            <a:r>
              <a:rPr lang="en-US" sz="1799">
                <a:solidFill>
                  <a:schemeClr val="bg1"/>
                </a:solidFill>
                <a:latin typeface="Gill Sans MT" charset="0"/>
                <a:ea typeface="Gill Sans MT" charset="0"/>
                <a:cs typeface="Gill Sans MT" charset="0"/>
              </a:rPr>
              <a:t>Compute</a:t>
            </a:r>
            <a:endParaRPr lang="en-US" sz="1799" dirty="0">
              <a:solidFill>
                <a:schemeClr val="bg1"/>
              </a:solidFill>
              <a:latin typeface="Gill Sans MT" charset="0"/>
              <a:ea typeface="Gill Sans MT" charset="0"/>
              <a:cs typeface="Gill Sans MT" charset="0"/>
            </a:endParaRPr>
          </a:p>
        </p:txBody>
      </p:sp>
      <p:sp>
        <p:nvSpPr>
          <p:cNvPr id="17" name="TextBox 16">
            <a:extLst>
              <a:ext uri="{FF2B5EF4-FFF2-40B4-BE49-F238E27FC236}">
                <a16:creationId xmlns:a16="http://schemas.microsoft.com/office/drawing/2014/main" id="{45AC8254-0018-4387-95CC-75A79087E7B6}"/>
              </a:ext>
            </a:extLst>
          </p:cNvPr>
          <p:cNvSpPr txBox="1"/>
          <p:nvPr/>
        </p:nvSpPr>
        <p:spPr>
          <a:xfrm>
            <a:off x="8684419" y="4553990"/>
            <a:ext cx="1537192" cy="369188"/>
          </a:xfrm>
          <a:prstGeom prst="rect">
            <a:avLst/>
          </a:prstGeom>
          <a:solidFill>
            <a:srgbClr val="0070C0"/>
          </a:solidFill>
          <a:ln>
            <a:solidFill>
              <a:schemeClr val="tx1"/>
            </a:solidFill>
          </a:ln>
        </p:spPr>
        <p:txBody>
          <a:bodyPr wrap="none" rtlCol="0">
            <a:spAutoFit/>
          </a:bodyPr>
          <a:lstStyle/>
          <a:p>
            <a:r>
              <a:rPr lang="en-US" sz="1799" dirty="0">
                <a:solidFill>
                  <a:schemeClr val="bg1"/>
                </a:solidFill>
                <a:latin typeface="Gill Sans MT" charset="0"/>
                <a:ea typeface="Gill Sans MT" charset="0"/>
                <a:cs typeface="Gill Sans MT" charset="0"/>
              </a:rPr>
              <a:t>Serve device 3</a:t>
            </a:r>
          </a:p>
        </p:txBody>
      </p:sp>
      <p:cxnSp>
        <p:nvCxnSpPr>
          <p:cNvPr id="18" name="Straight Arrow Connector 17">
            <a:extLst>
              <a:ext uri="{FF2B5EF4-FFF2-40B4-BE49-F238E27FC236}">
                <a16:creationId xmlns:a16="http://schemas.microsoft.com/office/drawing/2014/main" id="{519C5290-DA8F-446F-8407-AD76E47B7103}"/>
              </a:ext>
            </a:extLst>
          </p:cNvPr>
          <p:cNvCxnSpPr/>
          <p:nvPr/>
        </p:nvCxnSpPr>
        <p:spPr bwMode="auto">
          <a:xfrm>
            <a:off x="7846219" y="3281876"/>
            <a:ext cx="835555" cy="0"/>
          </a:xfrm>
          <a:prstGeom prst="straightConnector1">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arrow" w="med" len="med"/>
          </a:ln>
          <a:effectLst/>
        </p:spPr>
      </p:cxnSp>
      <p:cxnSp>
        <p:nvCxnSpPr>
          <p:cNvPr id="19" name="Straight Arrow Connector 18">
            <a:extLst>
              <a:ext uri="{FF2B5EF4-FFF2-40B4-BE49-F238E27FC236}">
                <a16:creationId xmlns:a16="http://schemas.microsoft.com/office/drawing/2014/main" id="{A5C1C66D-E22C-4B54-8155-204655CE66D3}"/>
              </a:ext>
            </a:extLst>
          </p:cNvPr>
          <p:cNvCxnSpPr/>
          <p:nvPr/>
        </p:nvCxnSpPr>
        <p:spPr bwMode="auto">
          <a:xfrm flipH="1">
            <a:off x="8124825" y="3824164"/>
            <a:ext cx="835555" cy="0"/>
          </a:xfrm>
          <a:prstGeom prst="straightConnector1">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arrow" w="med" len="med"/>
          </a:ln>
          <a:effectLst/>
        </p:spPr>
      </p:cxnSp>
      <p:cxnSp>
        <p:nvCxnSpPr>
          <p:cNvPr id="20" name="Straight Arrow Connector 19">
            <a:extLst>
              <a:ext uri="{FF2B5EF4-FFF2-40B4-BE49-F238E27FC236}">
                <a16:creationId xmlns:a16="http://schemas.microsoft.com/office/drawing/2014/main" id="{15409F85-A1AB-453D-B0E7-70CD72F807C8}"/>
              </a:ext>
            </a:extLst>
          </p:cNvPr>
          <p:cNvCxnSpPr/>
          <p:nvPr/>
        </p:nvCxnSpPr>
        <p:spPr bwMode="auto">
          <a:xfrm>
            <a:off x="7846219" y="4553990"/>
            <a:ext cx="835555" cy="0"/>
          </a:xfrm>
          <a:prstGeom prst="straightConnector1">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arrow" w="med" len="med"/>
          </a:ln>
          <a:effectLst/>
        </p:spPr>
      </p:cxnSp>
      <p:cxnSp>
        <p:nvCxnSpPr>
          <p:cNvPr id="21" name="Straight Arrow Connector 20">
            <a:extLst>
              <a:ext uri="{FF2B5EF4-FFF2-40B4-BE49-F238E27FC236}">
                <a16:creationId xmlns:a16="http://schemas.microsoft.com/office/drawing/2014/main" id="{ADA5B90E-6274-4163-BC92-58EEE5E248C5}"/>
              </a:ext>
            </a:extLst>
          </p:cNvPr>
          <p:cNvCxnSpPr/>
          <p:nvPr/>
        </p:nvCxnSpPr>
        <p:spPr bwMode="auto">
          <a:xfrm>
            <a:off x="8124825" y="4923178"/>
            <a:ext cx="835555" cy="0"/>
          </a:xfrm>
          <a:prstGeom prst="straightConnector1">
            <a:avLst/>
          </a:prstGeom>
          <a:gradFill rotWithShape="0">
            <a:gsLst>
              <a:gs pos="0">
                <a:schemeClr val="bg1"/>
              </a:gs>
              <a:gs pos="100000">
                <a:schemeClr val="hlink"/>
              </a:gs>
            </a:gsLst>
            <a:lin ang="18900000" scaled="1"/>
          </a:gradFill>
          <a:ln w="9525" cap="flat" cmpd="sng" algn="ctr">
            <a:solidFill>
              <a:schemeClr val="tx1"/>
            </a:solidFill>
            <a:prstDash val="solid"/>
            <a:round/>
            <a:headEnd type="arrow" w="med" len="med"/>
            <a:tailEnd type="none" w="med" len="med"/>
          </a:ln>
          <a:effectLst/>
        </p:spPr>
      </p:cxnSp>
      <p:cxnSp>
        <p:nvCxnSpPr>
          <p:cNvPr id="22" name="Elbow Connector 32">
            <a:extLst>
              <a:ext uri="{FF2B5EF4-FFF2-40B4-BE49-F238E27FC236}">
                <a16:creationId xmlns:a16="http://schemas.microsoft.com/office/drawing/2014/main" id="{E1DD7C59-3573-4A77-BF1D-37ADC52070BB}"/>
              </a:ext>
            </a:extLst>
          </p:cNvPr>
          <p:cNvCxnSpPr/>
          <p:nvPr/>
        </p:nvCxnSpPr>
        <p:spPr bwMode="auto">
          <a:xfrm rot="16200000" flipV="1">
            <a:off x="5936608" y="4171267"/>
            <a:ext cx="2960353" cy="4586"/>
          </a:xfrm>
          <a:prstGeom prst="bentConnector5">
            <a:avLst>
              <a:gd name="adj1" fmla="val -7719"/>
              <a:gd name="adj2" fmla="val 20571033"/>
              <a:gd name="adj3" fmla="val 107719"/>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arrow" w="med" len="med"/>
          </a:ln>
          <a:effectLst/>
        </p:spPr>
      </p:cxnSp>
      <p:sp>
        <p:nvSpPr>
          <p:cNvPr id="23" name="TextBox 22">
            <a:extLst>
              <a:ext uri="{FF2B5EF4-FFF2-40B4-BE49-F238E27FC236}">
                <a16:creationId xmlns:a16="http://schemas.microsoft.com/office/drawing/2014/main" id="{5F74D678-0F9C-44BD-87CA-B4257442B4E6}"/>
              </a:ext>
            </a:extLst>
          </p:cNvPr>
          <p:cNvSpPr txBox="1"/>
          <p:nvPr/>
        </p:nvSpPr>
        <p:spPr>
          <a:xfrm>
            <a:off x="8074819" y="2959994"/>
            <a:ext cx="575574" cy="307657"/>
          </a:xfrm>
          <a:prstGeom prst="rect">
            <a:avLst/>
          </a:prstGeom>
          <a:noFill/>
        </p:spPr>
        <p:txBody>
          <a:bodyPr wrap="none" rtlCol="0">
            <a:spAutoFit/>
          </a:bodyPr>
          <a:lstStyle/>
          <a:p>
            <a:r>
              <a:rPr lang="en-US" sz="1399" dirty="0">
                <a:latin typeface="Gill Sans MT" charset="0"/>
                <a:ea typeface="Gill Sans MT" charset="0"/>
                <a:cs typeface="Gill Sans MT" charset="0"/>
              </a:rPr>
              <a:t>IRQ2</a:t>
            </a:r>
          </a:p>
        </p:txBody>
      </p:sp>
      <p:sp>
        <p:nvSpPr>
          <p:cNvPr id="24" name="TextBox 23">
            <a:extLst>
              <a:ext uri="{FF2B5EF4-FFF2-40B4-BE49-F238E27FC236}">
                <a16:creationId xmlns:a16="http://schemas.microsoft.com/office/drawing/2014/main" id="{B7F099E3-43D2-416D-A6B7-F9111BE5655A}"/>
              </a:ext>
            </a:extLst>
          </p:cNvPr>
          <p:cNvSpPr txBox="1"/>
          <p:nvPr/>
        </p:nvSpPr>
        <p:spPr>
          <a:xfrm>
            <a:off x="8074819" y="4258484"/>
            <a:ext cx="575575" cy="307657"/>
          </a:xfrm>
          <a:prstGeom prst="rect">
            <a:avLst/>
          </a:prstGeom>
          <a:noFill/>
        </p:spPr>
        <p:txBody>
          <a:bodyPr wrap="none" rtlCol="0">
            <a:spAutoFit/>
          </a:bodyPr>
          <a:lstStyle/>
          <a:p>
            <a:r>
              <a:rPr lang="en-US" sz="1399" dirty="0">
                <a:latin typeface="Gill Sans MT" charset="0"/>
                <a:ea typeface="Gill Sans MT" charset="0"/>
                <a:cs typeface="Gill Sans MT" charset="0"/>
              </a:rPr>
              <a:t>IRQ3</a:t>
            </a:r>
          </a:p>
        </p:txBody>
      </p:sp>
      <p:sp>
        <p:nvSpPr>
          <p:cNvPr id="25" name="Right Brace 24">
            <a:extLst>
              <a:ext uri="{FF2B5EF4-FFF2-40B4-BE49-F238E27FC236}">
                <a16:creationId xmlns:a16="http://schemas.microsoft.com/office/drawing/2014/main" id="{1C0E5E26-E62E-4258-830E-279F47813ABD}"/>
              </a:ext>
            </a:extLst>
          </p:cNvPr>
          <p:cNvSpPr/>
          <p:nvPr/>
        </p:nvSpPr>
        <p:spPr>
          <a:xfrm>
            <a:off x="2555615" y="2693383"/>
            <a:ext cx="228600" cy="168824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7DFB0993-C3FD-4366-93B6-AF829758AE0C}"/>
              </a:ext>
            </a:extLst>
          </p:cNvPr>
          <p:cNvSpPr txBox="1"/>
          <p:nvPr/>
        </p:nvSpPr>
        <p:spPr>
          <a:xfrm>
            <a:off x="2962092" y="3122004"/>
            <a:ext cx="1912327" cy="830997"/>
          </a:xfrm>
          <a:prstGeom prst="rect">
            <a:avLst/>
          </a:prstGeom>
        </p:spPr>
        <p:txBody>
          <a:bodyPr vert="horz" wrap="square" lIns="0" tIns="0" rIns="0" bIns="0" rtlCol="0" anchor="t">
            <a:spAutoFit/>
          </a:bodyPr>
          <a:lstStyle/>
          <a:p>
            <a:r>
              <a:rPr lang="en-US" dirty="0"/>
              <a:t>All devices are always polled to check their status.</a:t>
            </a:r>
          </a:p>
        </p:txBody>
      </p:sp>
      <p:sp>
        <p:nvSpPr>
          <p:cNvPr id="27" name="Right Brace 26">
            <a:extLst>
              <a:ext uri="{FF2B5EF4-FFF2-40B4-BE49-F238E27FC236}">
                <a16:creationId xmlns:a16="http://schemas.microsoft.com/office/drawing/2014/main" id="{800388A8-4D59-49FD-A805-9C8473B042F8}"/>
              </a:ext>
            </a:extLst>
          </p:cNvPr>
          <p:cNvSpPr/>
          <p:nvPr/>
        </p:nvSpPr>
        <p:spPr>
          <a:xfrm>
            <a:off x="10331504" y="3303157"/>
            <a:ext cx="320446" cy="504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3D26ED10-A02A-4E88-B99D-23CE053817F6}"/>
              </a:ext>
            </a:extLst>
          </p:cNvPr>
          <p:cNvSpPr txBox="1"/>
          <p:nvPr/>
        </p:nvSpPr>
        <p:spPr>
          <a:xfrm>
            <a:off x="10580567" y="2996628"/>
            <a:ext cx="1306751" cy="1384995"/>
          </a:xfrm>
          <a:prstGeom prst="rect">
            <a:avLst/>
          </a:prstGeom>
        </p:spPr>
        <p:txBody>
          <a:bodyPr vert="horz" wrap="square" lIns="0" tIns="0" rIns="0" bIns="0" rtlCol="0" anchor="t">
            <a:spAutoFit/>
          </a:bodyPr>
          <a:lstStyle/>
          <a:p>
            <a:r>
              <a:rPr lang="en-US" dirty="0"/>
              <a:t>Computation is stopped only when a device needs service.</a:t>
            </a:r>
          </a:p>
        </p:txBody>
      </p:sp>
    </p:spTree>
    <p:extLst>
      <p:ext uri="{BB962C8B-B14F-4D97-AF65-F5344CB8AC3E}">
        <p14:creationId xmlns:p14="http://schemas.microsoft.com/office/powerpoint/2010/main" val="1023781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92998-F821-4E15-BBFC-43178145EFAF}"/>
              </a:ext>
            </a:extLst>
          </p:cNvPr>
          <p:cNvSpPr>
            <a:spLocks noGrp="1"/>
          </p:cNvSpPr>
          <p:nvPr>
            <p:ph type="title"/>
          </p:nvPr>
        </p:nvSpPr>
        <p:spPr/>
        <p:txBody>
          <a:bodyPr/>
          <a:lstStyle/>
          <a:p>
            <a:pPr>
              <a:defRPr/>
            </a:pPr>
            <a:r>
              <a:rPr lang="en-US" dirty="0"/>
              <a:t>CPU – I/O Interface Latency</a:t>
            </a:r>
          </a:p>
        </p:txBody>
      </p:sp>
      <p:sp>
        <p:nvSpPr>
          <p:cNvPr id="30725" name="Content Placeholder 22">
            <a:extLst>
              <a:ext uri="{FF2B5EF4-FFF2-40B4-BE49-F238E27FC236}">
                <a16:creationId xmlns:a16="http://schemas.microsoft.com/office/drawing/2014/main" id="{780998E4-D833-4328-9E0F-4938412C5C8A}"/>
              </a:ext>
            </a:extLst>
          </p:cNvPr>
          <p:cNvSpPr>
            <a:spLocks noGrp="1" noChangeArrowheads="1"/>
          </p:cNvSpPr>
          <p:nvPr>
            <p:ph sz="quarter" idx="19"/>
          </p:nvPr>
        </p:nvSpPr>
        <p:spPr bwMode="auto">
          <a:xfrm>
            <a:off x="492125" y="1352073"/>
            <a:ext cx="5332413" cy="3605212"/>
          </a:xfrm>
        </p:spPr>
        <p:txBody>
          <a:bodyPr wrap="square" numCol="1" anchor="t" anchorCtr="0" compatLnSpc="1">
            <a:prstTxWarp prst="textNoShape">
              <a:avLst/>
            </a:prstTxWarp>
          </a:bodyPr>
          <a:lstStyle/>
          <a:p>
            <a:r>
              <a:rPr lang="en-US" dirty="0"/>
              <a:t>In case of </a:t>
            </a:r>
            <a:r>
              <a:rPr lang="en-US" dirty="0">
                <a:solidFill>
                  <a:srgbClr val="128CAB"/>
                </a:solidFill>
              </a:rPr>
              <a:t>polling</a:t>
            </a:r>
            <a:r>
              <a:rPr lang="en-US" dirty="0"/>
              <a:t>, the latency depends on the order in which the peripherals are polled.</a:t>
            </a:r>
          </a:p>
          <a:p>
            <a:r>
              <a:rPr lang="en-US" dirty="0"/>
              <a:t>Example</a:t>
            </a:r>
          </a:p>
          <a:p>
            <a:pPr lvl="1"/>
            <a:r>
              <a:rPr lang="en-US" dirty="0"/>
              <a:t>10 devices; only device 6 needs service.</a:t>
            </a:r>
            <a:endParaRPr lang="en-US" altLang="en-US" dirty="0"/>
          </a:p>
          <a:p>
            <a:endParaRPr lang="en-US" altLang="en-US" dirty="0">
              <a:ea typeface="ＭＳ Ｐゴシック" panose="020B0600070205080204" pitchFamily="34" charset="-128"/>
            </a:endParaRPr>
          </a:p>
        </p:txBody>
      </p:sp>
      <p:sp>
        <p:nvSpPr>
          <p:cNvPr id="30727" name="Content Placeholder 1">
            <a:extLst>
              <a:ext uri="{FF2B5EF4-FFF2-40B4-BE49-F238E27FC236}">
                <a16:creationId xmlns:a16="http://schemas.microsoft.com/office/drawing/2014/main" id="{4EEAE119-CD9F-4330-9D7E-4F77B079C67B}"/>
              </a:ext>
            </a:extLst>
          </p:cNvPr>
          <p:cNvSpPr>
            <a:spLocks noGrp="1" noChangeArrowheads="1"/>
          </p:cNvSpPr>
          <p:nvPr>
            <p:ph sz="quarter" idx="20"/>
          </p:nvPr>
        </p:nvSpPr>
        <p:spPr bwMode="auto">
          <a:xfrm>
            <a:off x="6342063" y="1352073"/>
            <a:ext cx="5330825" cy="3605212"/>
          </a:xfrm>
        </p:spPr>
        <p:txBody>
          <a:bodyPr wrap="square" numCol="1" anchor="t" anchorCtr="0" compatLnSpc="1">
            <a:prstTxWarp prst="textNoShape">
              <a:avLst/>
            </a:prstTxWarp>
          </a:bodyPr>
          <a:lstStyle/>
          <a:p>
            <a:r>
              <a:rPr lang="en-US" dirty="0"/>
              <a:t>In case of </a:t>
            </a:r>
            <a:r>
              <a:rPr lang="en-US" dirty="0">
                <a:solidFill>
                  <a:srgbClr val="128CAB"/>
                </a:solidFill>
              </a:rPr>
              <a:t>interrupt</a:t>
            </a:r>
            <a:r>
              <a:rPr lang="en-US" dirty="0"/>
              <a:t>, the latency depends on the number of requests simultaneously asserted, the CPU operating mode, and its architecture.</a:t>
            </a:r>
          </a:p>
          <a:p>
            <a:r>
              <a:rPr lang="en-US" dirty="0"/>
              <a:t>Example</a:t>
            </a:r>
          </a:p>
          <a:p>
            <a:pPr lvl="1"/>
            <a:r>
              <a:rPr lang="en-US" dirty="0">
                <a:solidFill>
                  <a:srgbClr val="383838"/>
                </a:solidFill>
              </a:rPr>
              <a:t>10 devices; only device 6 needs service.</a:t>
            </a:r>
          </a:p>
          <a:p>
            <a:endParaRPr lang="en-US" dirty="0"/>
          </a:p>
          <a:p>
            <a:endParaRPr lang="en-US" dirty="0"/>
          </a:p>
          <a:p>
            <a:endParaRPr lang="en-US" dirty="0"/>
          </a:p>
        </p:txBody>
      </p:sp>
      <p:cxnSp>
        <p:nvCxnSpPr>
          <p:cNvPr id="29" name="Straight Arrow Connector 28">
            <a:extLst>
              <a:ext uri="{FF2B5EF4-FFF2-40B4-BE49-F238E27FC236}">
                <a16:creationId xmlns:a16="http://schemas.microsoft.com/office/drawing/2014/main" id="{9B376699-2CD5-4D11-823C-20D848464886}"/>
              </a:ext>
            </a:extLst>
          </p:cNvPr>
          <p:cNvCxnSpPr/>
          <p:nvPr/>
        </p:nvCxnSpPr>
        <p:spPr bwMode="auto">
          <a:xfrm>
            <a:off x="853020" y="5055264"/>
            <a:ext cx="4545172" cy="0"/>
          </a:xfrm>
          <a:prstGeom prst="straightConnector1">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arrow" w="med" len="med"/>
          </a:ln>
          <a:effectLst/>
        </p:spPr>
      </p:cxnSp>
      <p:sp>
        <p:nvSpPr>
          <p:cNvPr id="30" name="TextBox 29">
            <a:extLst>
              <a:ext uri="{FF2B5EF4-FFF2-40B4-BE49-F238E27FC236}">
                <a16:creationId xmlns:a16="http://schemas.microsoft.com/office/drawing/2014/main" id="{6652C79C-3F44-4D66-95C5-B8064FBF09D4}"/>
              </a:ext>
            </a:extLst>
          </p:cNvPr>
          <p:cNvSpPr txBox="1"/>
          <p:nvPr/>
        </p:nvSpPr>
        <p:spPr>
          <a:xfrm>
            <a:off x="4898538" y="4686077"/>
            <a:ext cx="601212" cy="369188"/>
          </a:xfrm>
          <a:prstGeom prst="rect">
            <a:avLst/>
          </a:prstGeom>
          <a:noFill/>
        </p:spPr>
        <p:txBody>
          <a:bodyPr wrap="none" rtlCol="0">
            <a:spAutoFit/>
          </a:bodyPr>
          <a:lstStyle/>
          <a:p>
            <a:r>
              <a:rPr lang="en-US" sz="1799" dirty="0">
                <a:latin typeface="Gill Sans MT" charset="0"/>
                <a:ea typeface="Gill Sans MT" charset="0"/>
                <a:cs typeface="Gill Sans MT" charset="0"/>
              </a:rPr>
              <a:t>time</a:t>
            </a:r>
          </a:p>
        </p:txBody>
      </p:sp>
      <p:cxnSp>
        <p:nvCxnSpPr>
          <p:cNvPr id="31" name="Straight Arrow Connector 30">
            <a:extLst>
              <a:ext uri="{FF2B5EF4-FFF2-40B4-BE49-F238E27FC236}">
                <a16:creationId xmlns:a16="http://schemas.microsoft.com/office/drawing/2014/main" id="{12F89B70-1133-4A55-92DA-0C4A22B5F2DF}"/>
              </a:ext>
            </a:extLst>
          </p:cNvPr>
          <p:cNvCxnSpPr/>
          <p:nvPr/>
        </p:nvCxnSpPr>
        <p:spPr bwMode="auto">
          <a:xfrm flipH="1" flipV="1">
            <a:off x="1115963" y="5055265"/>
            <a:ext cx="0" cy="467817"/>
          </a:xfrm>
          <a:prstGeom prst="straightConnector1">
            <a:avLst/>
          </a:prstGeom>
          <a:gradFill rotWithShape="0">
            <a:gsLst>
              <a:gs pos="0">
                <a:schemeClr val="bg1"/>
              </a:gs>
              <a:gs pos="100000">
                <a:schemeClr val="hlink"/>
              </a:gs>
            </a:gsLst>
            <a:lin ang="18900000" scaled="1"/>
          </a:gradFill>
          <a:ln w="28575" cap="flat" cmpd="sng" algn="ctr">
            <a:solidFill>
              <a:srgbClr val="FF0000"/>
            </a:solidFill>
            <a:prstDash val="solid"/>
            <a:round/>
            <a:headEnd type="none" w="med" len="med"/>
            <a:tailEnd type="arrow" w="med" len="med"/>
          </a:ln>
          <a:effectLst/>
        </p:spPr>
      </p:cxnSp>
      <p:sp>
        <p:nvSpPr>
          <p:cNvPr id="32" name="TextBox 31">
            <a:extLst>
              <a:ext uri="{FF2B5EF4-FFF2-40B4-BE49-F238E27FC236}">
                <a16:creationId xmlns:a16="http://schemas.microsoft.com/office/drawing/2014/main" id="{293F7636-E2FB-4A69-98C7-87DE7411D4BF}"/>
              </a:ext>
            </a:extLst>
          </p:cNvPr>
          <p:cNvSpPr txBox="1"/>
          <p:nvPr/>
        </p:nvSpPr>
        <p:spPr>
          <a:xfrm>
            <a:off x="391824" y="5607681"/>
            <a:ext cx="1448277" cy="922945"/>
          </a:xfrm>
          <a:prstGeom prst="rect">
            <a:avLst/>
          </a:prstGeom>
          <a:noFill/>
        </p:spPr>
        <p:txBody>
          <a:bodyPr wrap="square" rtlCol="0">
            <a:spAutoFit/>
          </a:bodyPr>
          <a:lstStyle/>
          <a:p>
            <a:r>
              <a:rPr lang="en-US" sz="1799" dirty="0">
                <a:latin typeface="Gill Sans MT" charset="0"/>
                <a:ea typeface="Gill Sans MT" charset="0"/>
                <a:cs typeface="Gill Sans MT" charset="0"/>
              </a:rPr>
              <a:t>Device 6 needs service.</a:t>
            </a:r>
          </a:p>
        </p:txBody>
      </p:sp>
      <p:grpSp>
        <p:nvGrpSpPr>
          <p:cNvPr id="33" name="Group 32">
            <a:extLst>
              <a:ext uri="{FF2B5EF4-FFF2-40B4-BE49-F238E27FC236}">
                <a16:creationId xmlns:a16="http://schemas.microsoft.com/office/drawing/2014/main" id="{38B2656E-7C94-4647-A15B-89A9C1952000}"/>
              </a:ext>
            </a:extLst>
          </p:cNvPr>
          <p:cNvGrpSpPr/>
          <p:nvPr/>
        </p:nvGrpSpPr>
        <p:grpSpPr>
          <a:xfrm>
            <a:off x="928494" y="4229162"/>
            <a:ext cx="704662" cy="818117"/>
            <a:chOff x="914747" y="3457475"/>
            <a:chExt cx="704937" cy="818437"/>
          </a:xfrm>
        </p:grpSpPr>
        <p:cxnSp>
          <p:nvCxnSpPr>
            <p:cNvPr id="34" name="Straight Arrow Connector 33">
              <a:extLst>
                <a:ext uri="{FF2B5EF4-FFF2-40B4-BE49-F238E27FC236}">
                  <a16:creationId xmlns:a16="http://schemas.microsoft.com/office/drawing/2014/main" id="{97C24B21-5B46-4630-8170-10C6DF0A899B}"/>
                </a:ext>
              </a:extLst>
            </p:cNvPr>
            <p:cNvCxnSpPr/>
            <p:nvPr/>
          </p:nvCxnSpPr>
          <p:spPr bwMode="auto">
            <a:xfrm flipH="1">
              <a:off x="1267216" y="3807912"/>
              <a:ext cx="0" cy="468000"/>
            </a:xfrm>
            <a:prstGeom prst="straightConnector1">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arrow" w="med" len="med"/>
            </a:ln>
            <a:effectLst/>
          </p:spPr>
        </p:cxnSp>
        <p:sp>
          <p:nvSpPr>
            <p:cNvPr id="35" name="TextBox 34">
              <a:extLst>
                <a:ext uri="{FF2B5EF4-FFF2-40B4-BE49-F238E27FC236}">
                  <a16:creationId xmlns:a16="http://schemas.microsoft.com/office/drawing/2014/main" id="{07684A02-D605-4E5A-B18E-ECCDE7E6F8D8}"/>
                </a:ext>
              </a:extLst>
            </p:cNvPr>
            <p:cNvSpPr txBox="1"/>
            <p:nvPr/>
          </p:nvSpPr>
          <p:spPr>
            <a:xfrm>
              <a:off x="914747" y="3457475"/>
              <a:ext cx="704937" cy="369332"/>
            </a:xfrm>
            <a:prstGeom prst="rect">
              <a:avLst/>
            </a:prstGeom>
            <a:noFill/>
          </p:spPr>
          <p:txBody>
            <a:bodyPr wrap="none" rtlCol="0">
              <a:spAutoFit/>
            </a:bodyPr>
            <a:lstStyle/>
            <a:p>
              <a:r>
                <a:rPr lang="en-US" sz="1799" dirty="0">
                  <a:latin typeface="Gill Sans MT" charset="0"/>
                  <a:ea typeface="Gill Sans MT" charset="0"/>
                  <a:cs typeface="Gill Sans MT" charset="0"/>
                </a:rPr>
                <a:t>Poll 1</a:t>
              </a:r>
            </a:p>
          </p:txBody>
        </p:sp>
      </p:grpSp>
      <p:grpSp>
        <p:nvGrpSpPr>
          <p:cNvPr id="36" name="Group 35">
            <a:extLst>
              <a:ext uri="{FF2B5EF4-FFF2-40B4-BE49-F238E27FC236}">
                <a16:creationId xmlns:a16="http://schemas.microsoft.com/office/drawing/2014/main" id="{59323B4E-ED43-4C96-A848-661C7ABF0887}"/>
              </a:ext>
            </a:extLst>
          </p:cNvPr>
          <p:cNvGrpSpPr/>
          <p:nvPr/>
        </p:nvGrpSpPr>
        <p:grpSpPr>
          <a:xfrm>
            <a:off x="1587987" y="4233154"/>
            <a:ext cx="704662" cy="818117"/>
            <a:chOff x="914747" y="3457475"/>
            <a:chExt cx="704937" cy="818437"/>
          </a:xfrm>
        </p:grpSpPr>
        <p:cxnSp>
          <p:nvCxnSpPr>
            <p:cNvPr id="37" name="Straight Arrow Connector 36">
              <a:extLst>
                <a:ext uri="{FF2B5EF4-FFF2-40B4-BE49-F238E27FC236}">
                  <a16:creationId xmlns:a16="http://schemas.microsoft.com/office/drawing/2014/main" id="{D5FB72D7-5EA1-48A3-BA8B-02C6C32311BB}"/>
                </a:ext>
              </a:extLst>
            </p:cNvPr>
            <p:cNvCxnSpPr/>
            <p:nvPr/>
          </p:nvCxnSpPr>
          <p:spPr bwMode="auto">
            <a:xfrm flipH="1">
              <a:off x="1267216" y="3807912"/>
              <a:ext cx="0" cy="468000"/>
            </a:xfrm>
            <a:prstGeom prst="straightConnector1">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arrow" w="med" len="med"/>
            </a:ln>
            <a:effectLst/>
          </p:spPr>
        </p:cxnSp>
        <p:sp>
          <p:nvSpPr>
            <p:cNvPr id="38" name="TextBox 37">
              <a:extLst>
                <a:ext uri="{FF2B5EF4-FFF2-40B4-BE49-F238E27FC236}">
                  <a16:creationId xmlns:a16="http://schemas.microsoft.com/office/drawing/2014/main" id="{47F482D9-4FB4-4476-A552-5BB7428AFD91}"/>
                </a:ext>
              </a:extLst>
            </p:cNvPr>
            <p:cNvSpPr txBox="1"/>
            <p:nvPr/>
          </p:nvSpPr>
          <p:spPr>
            <a:xfrm>
              <a:off x="914747" y="3457475"/>
              <a:ext cx="704937" cy="369332"/>
            </a:xfrm>
            <a:prstGeom prst="rect">
              <a:avLst/>
            </a:prstGeom>
            <a:noFill/>
          </p:spPr>
          <p:txBody>
            <a:bodyPr wrap="none" rtlCol="0">
              <a:spAutoFit/>
            </a:bodyPr>
            <a:lstStyle/>
            <a:p>
              <a:r>
                <a:rPr lang="en-US" sz="1799" dirty="0">
                  <a:latin typeface="Gill Sans MT" charset="0"/>
                  <a:ea typeface="Gill Sans MT" charset="0"/>
                  <a:cs typeface="Gill Sans MT" charset="0"/>
                </a:rPr>
                <a:t>Poll 2</a:t>
              </a:r>
            </a:p>
          </p:txBody>
        </p:sp>
      </p:grpSp>
      <p:grpSp>
        <p:nvGrpSpPr>
          <p:cNvPr id="39" name="Group 38">
            <a:extLst>
              <a:ext uri="{FF2B5EF4-FFF2-40B4-BE49-F238E27FC236}">
                <a16:creationId xmlns:a16="http://schemas.microsoft.com/office/drawing/2014/main" id="{A109EB6F-CDA1-430E-A86F-AC1C6A4F51ED}"/>
              </a:ext>
            </a:extLst>
          </p:cNvPr>
          <p:cNvGrpSpPr/>
          <p:nvPr/>
        </p:nvGrpSpPr>
        <p:grpSpPr>
          <a:xfrm>
            <a:off x="2287998" y="4229162"/>
            <a:ext cx="704662" cy="818117"/>
            <a:chOff x="914747" y="3457475"/>
            <a:chExt cx="704937" cy="818437"/>
          </a:xfrm>
        </p:grpSpPr>
        <p:cxnSp>
          <p:nvCxnSpPr>
            <p:cNvPr id="40" name="Straight Arrow Connector 39">
              <a:extLst>
                <a:ext uri="{FF2B5EF4-FFF2-40B4-BE49-F238E27FC236}">
                  <a16:creationId xmlns:a16="http://schemas.microsoft.com/office/drawing/2014/main" id="{9E38A185-65A1-414A-AF3E-0E31BA178746}"/>
                </a:ext>
              </a:extLst>
            </p:cNvPr>
            <p:cNvCxnSpPr/>
            <p:nvPr/>
          </p:nvCxnSpPr>
          <p:spPr bwMode="auto">
            <a:xfrm flipH="1">
              <a:off x="1267216" y="3807912"/>
              <a:ext cx="0" cy="468000"/>
            </a:xfrm>
            <a:prstGeom prst="straightConnector1">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arrow" w="med" len="med"/>
            </a:ln>
            <a:effectLst/>
          </p:spPr>
        </p:cxnSp>
        <p:sp>
          <p:nvSpPr>
            <p:cNvPr id="41" name="TextBox 40">
              <a:extLst>
                <a:ext uri="{FF2B5EF4-FFF2-40B4-BE49-F238E27FC236}">
                  <a16:creationId xmlns:a16="http://schemas.microsoft.com/office/drawing/2014/main" id="{C3864B02-6E4B-4AA6-9F28-D8FC91EEDCAE}"/>
                </a:ext>
              </a:extLst>
            </p:cNvPr>
            <p:cNvSpPr txBox="1"/>
            <p:nvPr/>
          </p:nvSpPr>
          <p:spPr>
            <a:xfrm>
              <a:off x="914747" y="3457475"/>
              <a:ext cx="704937" cy="369332"/>
            </a:xfrm>
            <a:prstGeom prst="rect">
              <a:avLst/>
            </a:prstGeom>
            <a:noFill/>
          </p:spPr>
          <p:txBody>
            <a:bodyPr wrap="none" rtlCol="0">
              <a:spAutoFit/>
            </a:bodyPr>
            <a:lstStyle/>
            <a:p>
              <a:r>
                <a:rPr lang="en-US" sz="1799" dirty="0">
                  <a:latin typeface="Gill Sans MT" charset="0"/>
                  <a:ea typeface="Gill Sans MT" charset="0"/>
                  <a:cs typeface="Gill Sans MT" charset="0"/>
                </a:rPr>
                <a:t>Poll 3</a:t>
              </a:r>
            </a:p>
          </p:txBody>
        </p:sp>
      </p:grpSp>
      <p:grpSp>
        <p:nvGrpSpPr>
          <p:cNvPr id="42" name="Group 41">
            <a:extLst>
              <a:ext uri="{FF2B5EF4-FFF2-40B4-BE49-F238E27FC236}">
                <a16:creationId xmlns:a16="http://schemas.microsoft.com/office/drawing/2014/main" id="{EF432BC4-8D65-45F1-AB10-BC56B7558467}"/>
              </a:ext>
            </a:extLst>
          </p:cNvPr>
          <p:cNvGrpSpPr/>
          <p:nvPr/>
        </p:nvGrpSpPr>
        <p:grpSpPr>
          <a:xfrm>
            <a:off x="2980905" y="4229162"/>
            <a:ext cx="704662" cy="818117"/>
            <a:chOff x="914747" y="3457475"/>
            <a:chExt cx="704937" cy="818437"/>
          </a:xfrm>
        </p:grpSpPr>
        <p:cxnSp>
          <p:nvCxnSpPr>
            <p:cNvPr id="43" name="Straight Arrow Connector 42">
              <a:extLst>
                <a:ext uri="{FF2B5EF4-FFF2-40B4-BE49-F238E27FC236}">
                  <a16:creationId xmlns:a16="http://schemas.microsoft.com/office/drawing/2014/main" id="{5267A789-7532-4F34-9EDC-96C00466B440}"/>
                </a:ext>
              </a:extLst>
            </p:cNvPr>
            <p:cNvCxnSpPr/>
            <p:nvPr/>
          </p:nvCxnSpPr>
          <p:spPr bwMode="auto">
            <a:xfrm flipH="1">
              <a:off x="1267216" y="3807912"/>
              <a:ext cx="0" cy="468000"/>
            </a:xfrm>
            <a:prstGeom prst="straightConnector1">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arrow" w="med" len="med"/>
            </a:ln>
            <a:effectLst/>
          </p:spPr>
        </p:cxnSp>
        <p:sp>
          <p:nvSpPr>
            <p:cNvPr id="44" name="TextBox 43">
              <a:extLst>
                <a:ext uri="{FF2B5EF4-FFF2-40B4-BE49-F238E27FC236}">
                  <a16:creationId xmlns:a16="http://schemas.microsoft.com/office/drawing/2014/main" id="{57C861D0-374A-4A54-89B0-8CC00718E38A}"/>
                </a:ext>
              </a:extLst>
            </p:cNvPr>
            <p:cNvSpPr txBox="1"/>
            <p:nvPr/>
          </p:nvSpPr>
          <p:spPr>
            <a:xfrm>
              <a:off x="914747" y="3457475"/>
              <a:ext cx="704937" cy="369332"/>
            </a:xfrm>
            <a:prstGeom prst="rect">
              <a:avLst/>
            </a:prstGeom>
            <a:noFill/>
          </p:spPr>
          <p:txBody>
            <a:bodyPr wrap="none" rtlCol="0">
              <a:spAutoFit/>
            </a:bodyPr>
            <a:lstStyle/>
            <a:p>
              <a:r>
                <a:rPr lang="en-US" sz="1799" dirty="0">
                  <a:latin typeface="Gill Sans MT" charset="0"/>
                  <a:ea typeface="Gill Sans MT" charset="0"/>
                  <a:cs typeface="Gill Sans MT" charset="0"/>
                </a:rPr>
                <a:t>Poll 4</a:t>
              </a:r>
            </a:p>
          </p:txBody>
        </p:sp>
      </p:grpSp>
      <p:grpSp>
        <p:nvGrpSpPr>
          <p:cNvPr id="45" name="Group 44">
            <a:extLst>
              <a:ext uri="{FF2B5EF4-FFF2-40B4-BE49-F238E27FC236}">
                <a16:creationId xmlns:a16="http://schemas.microsoft.com/office/drawing/2014/main" id="{68996C71-B48C-4F6C-8F79-DDAE109FF49B}"/>
              </a:ext>
            </a:extLst>
          </p:cNvPr>
          <p:cNvGrpSpPr/>
          <p:nvPr/>
        </p:nvGrpSpPr>
        <p:grpSpPr>
          <a:xfrm>
            <a:off x="3640396" y="4230993"/>
            <a:ext cx="704662" cy="818117"/>
            <a:chOff x="914747" y="3457475"/>
            <a:chExt cx="704937" cy="818437"/>
          </a:xfrm>
        </p:grpSpPr>
        <p:cxnSp>
          <p:nvCxnSpPr>
            <p:cNvPr id="46" name="Straight Arrow Connector 45">
              <a:extLst>
                <a:ext uri="{FF2B5EF4-FFF2-40B4-BE49-F238E27FC236}">
                  <a16:creationId xmlns:a16="http://schemas.microsoft.com/office/drawing/2014/main" id="{123B2072-022E-4540-AAD8-0B85773746CB}"/>
                </a:ext>
              </a:extLst>
            </p:cNvPr>
            <p:cNvCxnSpPr/>
            <p:nvPr/>
          </p:nvCxnSpPr>
          <p:spPr bwMode="auto">
            <a:xfrm flipH="1">
              <a:off x="1267216" y="3807912"/>
              <a:ext cx="0" cy="468000"/>
            </a:xfrm>
            <a:prstGeom prst="straightConnector1">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arrow" w="med" len="med"/>
            </a:ln>
            <a:effectLst/>
          </p:spPr>
        </p:cxnSp>
        <p:sp>
          <p:nvSpPr>
            <p:cNvPr id="47" name="TextBox 46">
              <a:extLst>
                <a:ext uri="{FF2B5EF4-FFF2-40B4-BE49-F238E27FC236}">
                  <a16:creationId xmlns:a16="http://schemas.microsoft.com/office/drawing/2014/main" id="{9873E6F6-D886-4610-8CDF-D1817E2E499D}"/>
                </a:ext>
              </a:extLst>
            </p:cNvPr>
            <p:cNvSpPr txBox="1"/>
            <p:nvPr/>
          </p:nvSpPr>
          <p:spPr>
            <a:xfrm>
              <a:off x="914747" y="3457475"/>
              <a:ext cx="704937" cy="369332"/>
            </a:xfrm>
            <a:prstGeom prst="rect">
              <a:avLst/>
            </a:prstGeom>
            <a:noFill/>
          </p:spPr>
          <p:txBody>
            <a:bodyPr wrap="none" rtlCol="0">
              <a:spAutoFit/>
            </a:bodyPr>
            <a:lstStyle/>
            <a:p>
              <a:r>
                <a:rPr lang="en-US" sz="1799" dirty="0">
                  <a:latin typeface="Gill Sans MT" charset="0"/>
                  <a:ea typeface="Gill Sans MT" charset="0"/>
                  <a:cs typeface="Gill Sans MT" charset="0"/>
                </a:rPr>
                <a:t>Poll 5</a:t>
              </a:r>
            </a:p>
          </p:txBody>
        </p:sp>
      </p:grpSp>
      <p:grpSp>
        <p:nvGrpSpPr>
          <p:cNvPr id="48" name="Group 47">
            <a:extLst>
              <a:ext uri="{FF2B5EF4-FFF2-40B4-BE49-F238E27FC236}">
                <a16:creationId xmlns:a16="http://schemas.microsoft.com/office/drawing/2014/main" id="{5123C57D-DDE7-457C-881D-AFD10E52952E}"/>
              </a:ext>
            </a:extLst>
          </p:cNvPr>
          <p:cNvGrpSpPr/>
          <p:nvPr/>
        </p:nvGrpSpPr>
        <p:grpSpPr>
          <a:xfrm>
            <a:off x="4331861" y="4237148"/>
            <a:ext cx="704662" cy="818117"/>
            <a:chOff x="914747" y="3457475"/>
            <a:chExt cx="704937" cy="818437"/>
          </a:xfrm>
        </p:grpSpPr>
        <p:cxnSp>
          <p:nvCxnSpPr>
            <p:cNvPr id="49" name="Straight Arrow Connector 48">
              <a:extLst>
                <a:ext uri="{FF2B5EF4-FFF2-40B4-BE49-F238E27FC236}">
                  <a16:creationId xmlns:a16="http://schemas.microsoft.com/office/drawing/2014/main" id="{0A197C94-2B9F-4C0E-A1F0-619CF1282E37}"/>
                </a:ext>
              </a:extLst>
            </p:cNvPr>
            <p:cNvCxnSpPr/>
            <p:nvPr/>
          </p:nvCxnSpPr>
          <p:spPr bwMode="auto">
            <a:xfrm flipH="1">
              <a:off x="1267216" y="3807912"/>
              <a:ext cx="0" cy="468000"/>
            </a:xfrm>
            <a:prstGeom prst="straightConnector1">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arrow" w="med" len="med"/>
            </a:ln>
            <a:effectLst/>
          </p:spPr>
        </p:cxnSp>
        <p:sp>
          <p:nvSpPr>
            <p:cNvPr id="50" name="TextBox 49">
              <a:extLst>
                <a:ext uri="{FF2B5EF4-FFF2-40B4-BE49-F238E27FC236}">
                  <a16:creationId xmlns:a16="http://schemas.microsoft.com/office/drawing/2014/main" id="{40036E02-6170-40DC-B75F-2DB86A602992}"/>
                </a:ext>
              </a:extLst>
            </p:cNvPr>
            <p:cNvSpPr txBox="1"/>
            <p:nvPr/>
          </p:nvSpPr>
          <p:spPr>
            <a:xfrm>
              <a:off x="914747" y="3457475"/>
              <a:ext cx="704937" cy="369332"/>
            </a:xfrm>
            <a:prstGeom prst="rect">
              <a:avLst/>
            </a:prstGeom>
            <a:noFill/>
          </p:spPr>
          <p:txBody>
            <a:bodyPr wrap="none" rtlCol="0">
              <a:spAutoFit/>
            </a:bodyPr>
            <a:lstStyle/>
            <a:p>
              <a:r>
                <a:rPr lang="en-US" sz="1799" dirty="0">
                  <a:latin typeface="Gill Sans MT" charset="0"/>
                  <a:ea typeface="Gill Sans MT" charset="0"/>
                  <a:cs typeface="Gill Sans MT" charset="0"/>
                </a:rPr>
                <a:t>Poll 6</a:t>
              </a:r>
            </a:p>
          </p:txBody>
        </p:sp>
      </p:grpSp>
      <p:cxnSp>
        <p:nvCxnSpPr>
          <p:cNvPr id="51" name="Straight Arrow Connector 50">
            <a:extLst>
              <a:ext uri="{FF2B5EF4-FFF2-40B4-BE49-F238E27FC236}">
                <a16:creationId xmlns:a16="http://schemas.microsoft.com/office/drawing/2014/main" id="{92973AB3-6EA4-425B-B6F2-99CC6548CE63}"/>
              </a:ext>
            </a:extLst>
          </p:cNvPr>
          <p:cNvCxnSpPr/>
          <p:nvPr/>
        </p:nvCxnSpPr>
        <p:spPr bwMode="auto">
          <a:xfrm flipH="1">
            <a:off x="4687142" y="5055265"/>
            <a:ext cx="0" cy="467817"/>
          </a:xfrm>
          <a:prstGeom prst="straightConnector1">
            <a:avLst/>
          </a:prstGeom>
          <a:gradFill rotWithShape="0">
            <a:gsLst>
              <a:gs pos="0">
                <a:schemeClr val="bg1"/>
              </a:gs>
              <a:gs pos="100000">
                <a:schemeClr val="hlink"/>
              </a:gs>
            </a:gsLst>
            <a:lin ang="18900000" scaled="1"/>
          </a:gradFill>
          <a:ln w="28575" cap="flat" cmpd="sng" algn="ctr">
            <a:solidFill>
              <a:srgbClr val="00B050"/>
            </a:solidFill>
            <a:prstDash val="solid"/>
            <a:round/>
            <a:headEnd type="none" w="med" len="med"/>
            <a:tailEnd type="arrow" w="med" len="med"/>
          </a:ln>
          <a:effectLst/>
        </p:spPr>
      </p:cxnSp>
      <p:sp>
        <p:nvSpPr>
          <p:cNvPr id="52" name="TextBox 51">
            <a:extLst>
              <a:ext uri="{FF2B5EF4-FFF2-40B4-BE49-F238E27FC236}">
                <a16:creationId xmlns:a16="http://schemas.microsoft.com/office/drawing/2014/main" id="{9FCDDA89-8E85-437D-B823-C081CE52B368}"/>
              </a:ext>
            </a:extLst>
          </p:cNvPr>
          <p:cNvSpPr txBox="1"/>
          <p:nvPr/>
        </p:nvSpPr>
        <p:spPr>
          <a:xfrm>
            <a:off x="3958892" y="5637081"/>
            <a:ext cx="1454653" cy="646079"/>
          </a:xfrm>
          <a:prstGeom prst="rect">
            <a:avLst/>
          </a:prstGeom>
          <a:noFill/>
        </p:spPr>
        <p:txBody>
          <a:bodyPr wrap="square" rtlCol="0">
            <a:spAutoFit/>
          </a:bodyPr>
          <a:lstStyle/>
          <a:p>
            <a:r>
              <a:rPr lang="en-US" sz="1799" dirty="0">
                <a:latin typeface="Gill Sans MT" charset="0"/>
                <a:ea typeface="Gill Sans MT" charset="0"/>
                <a:cs typeface="Gill Sans MT" charset="0"/>
              </a:rPr>
              <a:t>Device 6 is serviced.</a:t>
            </a:r>
          </a:p>
        </p:txBody>
      </p:sp>
      <p:cxnSp>
        <p:nvCxnSpPr>
          <p:cNvPr id="53" name="Straight Arrow Connector 52">
            <a:extLst>
              <a:ext uri="{FF2B5EF4-FFF2-40B4-BE49-F238E27FC236}">
                <a16:creationId xmlns:a16="http://schemas.microsoft.com/office/drawing/2014/main" id="{A68C1E65-B33B-4E0A-A91E-A5B0C6DBBF9A}"/>
              </a:ext>
            </a:extLst>
          </p:cNvPr>
          <p:cNvCxnSpPr/>
          <p:nvPr/>
        </p:nvCxnSpPr>
        <p:spPr bwMode="auto">
          <a:xfrm>
            <a:off x="6887361" y="5055264"/>
            <a:ext cx="4545172" cy="0"/>
          </a:xfrm>
          <a:prstGeom prst="straightConnector1">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arrow" w="med" len="med"/>
          </a:ln>
          <a:effectLst/>
        </p:spPr>
      </p:cxnSp>
      <p:sp>
        <p:nvSpPr>
          <p:cNvPr id="54" name="TextBox 53">
            <a:extLst>
              <a:ext uri="{FF2B5EF4-FFF2-40B4-BE49-F238E27FC236}">
                <a16:creationId xmlns:a16="http://schemas.microsoft.com/office/drawing/2014/main" id="{072E9B98-B26E-43CC-8CD3-2D22FB8F36ED}"/>
              </a:ext>
            </a:extLst>
          </p:cNvPr>
          <p:cNvSpPr txBox="1"/>
          <p:nvPr/>
        </p:nvSpPr>
        <p:spPr>
          <a:xfrm>
            <a:off x="10932878" y="4686077"/>
            <a:ext cx="601212" cy="369188"/>
          </a:xfrm>
          <a:prstGeom prst="rect">
            <a:avLst/>
          </a:prstGeom>
          <a:noFill/>
        </p:spPr>
        <p:txBody>
          <a:bodyPr wrap="none" rtlCol="0">
            <a:spAutoFit/>
          </a:bodyPr>
          <a:lstStyle/>
          <a:p>
            <a:r>
              <a:rPr lang="en-US" sz="1799" dirty="0">
                <a:latin typeface="Gill Sans MT" charset="0"/>
                <a:ea typeface="Gill Sans MT" charset="0"/>
                <a:cs typeface="Gill Sans MT" charset="0"/>
              </a:rPr>
              <a:t>time</a:t>
            </a:r>
          </a:p>
        </p:txBody>
      </p:sp>
      <p:cxnSp>
        <p:nvCxnSpPr>
          <p:cNvPr id="55" name="Straight Arrow Connector 54">
            <a:extLst>
              <a:ext uri="{FF2B5EF4-FFF2-40B4-BE49-F238E27FC236}">
                <a16:creationId xmlns:a16="http://schemas.microsoft.com/office/drawing/2014/main" id="{E2F9790C-D8EC-4E5B-AF3B-E3A384D4DC17}"/>
              </a:ext>
            </a:extLst>
          </p:cNvPr>
          <p:cNvCxnSpPr/>
          <p:nvPr/>
        </p:nvCxnSpPr>
        <p:spPr bwMode="auto">
          <a:xfrm flipH="1" flipV="1">
            <a:off x="7150304" y="5055265"/>
            <a:ext cx="0" cy="467817"/>
          </a:xfrm>
          <a:prstGeom prst="straightConnector1">
            <a:avLst/>
          </a:prstGeom>
          <a:gradFill rotWithShape="0">
            <a:gsLst>
              <a:gs pos="0">
                <a:schemeClr val="bg1"/>
              </a:gs>
              <a:gs pos="100000">
                <a:schemeClr val="hlink"/>
              </a:gs>
            </a:gsLst>
            <a:lin ang="18900000" scaled="1"/>
          </a:gradFill>
          <a:ln w="28575" cap="flat" cmpd="sng" algn="ctr">
            <a:solidFill>
              <a:srgbClr val="FF0000"/>
            </a:solidFill>
            <a:prstDash val="solid"/>
            <a:round/>
            <a:headEnd type="none" w="med" len="med"/>
            <a:tailEnd type="arrow" w="med" len="med"/>
          </a:ln>
          <a:effectLst/>
        </p:spPr>
      </p:cxnSp>
      <p:sp>
        <p:nvSpPr>
          <p:cNvPr id="56" name="TextBox 55">
            <a:extLst>
              <a:ext uri="{FF2B5EF4-FFF2-40B4-BE49-F238E27FC236}">
                <a16:creationId xmlns:a16="http://schemas.microsoft.com/office/drawing/2014/main" id="{FDAEFD8D-7FBF-4AB5-A214-A453851F98CB}"/>
              </a:ext>
            </a:extLst>
          </p:cNvPr>
          <p:cNvSpPr txBox="1"/>
          <p:nvPr/>
        </p:nvSpPr>
        <p:spPr>
          <a:xfrm>
            <a:off x="6426166" y="5637081"/>
            <a:ext cx="1448277" cy="922945"/>
          </a:xfrm>
          <a:prstGeom prst="rect">
            <a:avLst/>
          </a:prstGeom>
          <a:noFill/>
        </p:spPr>
        <p:txBody>
          <a:bodyPr wrap="square" rtlCol="0">
            <a:spAutoFit/>
          </a:bodyPr>
          <a:lstStyle/>
          <a:p>
            <a:r>
              <a:rPr lang="en-US" sz="1799" dirty="0">
                <a:latin typeface="Gill Sans MT" charset="0"/>
                <a:ea typeface="Gill Sans MT" charset="0"/>
                <a:cs typeface="Gill Sans MT" charset="0"/>
              </a:rPr>
              <a:t>Device 6 needs service.</a:t>
            </a:r>
          </a:p>
        </p:txBody>
      </p:sp>
      <p:cxnSp>
        <p:nvCxnSpPr>
          <p:cNvPr id="57" name="Straight Arrow Connector 56">
            <a:extLst>
              <a:ext uri="{FF2B5EF4-FFF2-40B4-BE49-F238E27FC236}">
                <a16:creationId xmlns:a16="http://schemas.microsoft.com/office/drawing/2014/main" id="{31EA68D7-4059-4396-ACA2-6AE91E6C9F2C}"/>
              </a:ext>
            </a:extLst>
          </p:cNvPr>
          <p:cNvCxnSpPr/>
          <p:nvPr/>
        </p:nvCxnSpPr>
        <p:spPr bwMode="auto">
          <a:xfrm flipH="1">
            <a:off x="8329951" y="5055265"/>
            <a:ext cx="0" cy="467817"/>
          </a:xfrm>
          <a:prstGeom prst="straightConnector1">
            <a:avLst/>
          </a:prstGeom>
          <a:gradFill rotWithShape="0">
            <a:gsLst>
              <a:gs pos="0">
                <a:schemeClr val="bg1"/>
              </a:gs>
              <a:gs pos="100000">
                <a:schemeClr val="hlink"/>
              </a:gs>
            </a:gsLst>
            <a:lin ang="18900000" scaled="1"/>
          </a:gradFill>
          <a:ln w="28575" cap="flat" cmpd="sng" algn="ctr">
            <a:solidFill>
              <a:srgbClr val="00B050"/>
            </a:solidFill>
            <a:prstDash val="solid"/>
            <a:round/>
            <a:headEnd type="none" w="med" len="med"/>
            <a:tailEnd type="arrow" w="med" len="med"/>
          </a:ln>
          <a:effectLst/>
        </p:spPr>
      </p:cxnSp>
      <p:sp>
        <p:nvSpPr>
          <p:cNvPr id="58" name="TextBox 57">
            <a:extLst>
              <a:ext uri="{FF2B5EF4-FFF2-40B4-BE49-F238E27FC236}">
                <a16:creationId xmlns:a16="http://schemas.microsoft.com/office/drawing/2014/main" id="{1A38B8B9-6C83-4947-8D9A-F7726C34A49A}"/>
              </a:ext>
            </a:extLst>
          </p:cNvPr>
          <p:cNvSpPr txBox="1"/>
          <p:nvPr/>
        </p:nvSpPr>
        <p:spPr>
          <a:xfrm>
            <a:off x="8171756" y="5611681"/>
            <a:ext cx="1454653" cy="646079"/>
          </a:xfrm>
          <a:prstGeom prst="rect">
            <a:avLst/>
          </a:prstGeom>
          <a:noFill/>
        </p:spPr>
        <p:txBody>
          <a:bodyPr wrap="square" rtlCol="0">
            <a:spAutoFit/>
          </a:bodyPr>
          <a:lstStyle/>
          <a:p>
            <a:r>
              <a:rPr lang="en-US" sz="1799" dirty="0">
                <a:latin typeface="Gill Sans MT" charset="0"/>
                <a:ea typeface="Gill Sans MT" charset="0"/>
                <a:cs typeface="Gill Sans MT" charset="0"/>
              </a:rPr>
              <a:t>Device 6 is serviced.</a:t>
            </a:r>
          </a:p>
        </p:txBody>
      </p:sp>
      <p:cxnSp>
        <p:nvCxnSpPr>
          <p:cNvPr id="59" name="Straight Arrow Connector 58">
            <a:extLst>
              <a:ext uri="{FF2B5EF4-FFF2-40B4-BE49-F238E27FC236}">
                <a16:creationId xmlns:a16="http://schemas.microsoft.com/office/drawing/2014/main" id="{114CDBF4-2058-40B1-B651-A253C020F49C}"/>
              </a:ext>
            </a:extLst>
          </p:cNvPr>
          <p:cNvCxnSpPr/>
          <p:nvPr/>
        </p:nvCxnSpPr>
        <p:spPr bwMode="auto">
          <a:xfrm flipV="1">
            <a:off x="7150303" y="5289173"/>
            <a:ext cx="1151550" cy="0"/>
          </a:xfrm>
          <a:prstGeom prst="straightConnector1">
            <a:avLst/>
          </a:prstGeom>
          <a:gradFill rotWithShape="0">
            <a:gsLst>
              <a:gs pos="0">
                <a:schemeClr val="bg1"/>
              </a:gs>
              <a:gs pos="100000">
                <a:schemeClr val="hlink"/>
              </a:gs>
            </a:gsLst>
            <a:lin ang="18900000" scaled="1"/>
          </a:gradFill>
          <a:ln w="9525" cap="flat" cmpd="sng" algn="ctr">
            <a:solidFill>
              <a:schemeClr val="tx1"/>
            </a:solidFill>
            <a:prstDash val="solid"/>
            <a:round/>
            <a:headEnd type="arrow" w="med" len="med"/>
            <a:tailEnd type="arrow" w="med" len="med"/>
          </a:ln>
          <a:effectLst/>
        </p:spPr>
      </p:cxnSp>
      <p:sp>
        <p:nvSpPr>
          <p:cNvPr id="60" name="TextBox 59">
            <a:extLst>
              <a:ext uri="{FF2B5EF4-FFF2-40B4-BE49-F238E27FC236}">
                <a16:creationId xmlns:a16="http://schemas.microsoft.com/office/drawing/2014/main" id="{ECD6D9BE-3F19-4EDA-9E8C-8C27355587A7}"/>
              </a:ext>
            </a:extLst>
          </p:cNvPr>
          <p:cNvSpPr txBox="1"/>
          <p:nvPr/>
        </p:nvSpPr>
        <p:spPr>
          <a:xfrm>
            <a:off x="7278912" y="5084665"/>
            <a:ext cx="892844" cy="523016"/>
          </a:xfrm>
          <a:prstGeom prst="rect">
            <a:avLst/>
          </a:prstGeom>
          <a:solidFill>
            <a:schemeClr val="bg1"/>
          </a:solidFill>
        </p:spPr>
        <p:txBody>
          <a:bodyPr wrap="none" rtlCol="0">
            <a:spAutoFit/>
          </a:bodyPr>
          <a:lstStyle/>
          <a:p>
            <a:r>
              <a:rPr lang="en-US" sz="1399">
                <a:latin typeface="Gill Sans MT" charset="0"/>
                <a:ea typeface="Gill Sans MT" charset="0"/>
                <a:cs typeface="Gill Sans MT" charset="0"/>
              </a:rPr>
              <a:t>Interrupt </a:t>
            </a:r>
            <a:br>
              <a:rPr lang="en-US" sz="1399">
                <a:latin typeface="Gill Sans MT" charset="0"/>
                <a:ea typeface="Gill Sans MT" charset="0"/>
                <a:cs typeface="Gill Sans MT" charset="0"/>
              </a:rPr>
            </a:br>
            <a:r>
              <a:rPr lang="en-US" sz="1399">
                <a:latin typeface="Gill Sans MT" charset="0"/>
                <a:ea typeface="Gill Sans MT" charset="0"/>
                <a:cs typeface="Gill Sans MT" charset="0"/>
              </a:rPr>
              <a:t>latency</a:t>
            </a:r>
            <a:endParaRPr lang="en-US" sz="1399" dirty="0">
              <a:latin typeface="Gill Sans MT" charset="0"/>
              <a:ea typeface="Gill Sans MT" charset="0"/>
              <a:cs typeface="Gill Sans MT" charset="0"/>
            </a:endParaRPr>
          </a:p>
        </p:txBody>
      </p:sp>
      <p:cxnSp>
        <p:nvCxnSpPr>
          <p:cNvPr id="61" name="Straight Arrow Connector 60">
            <a:extLst>
              <a:ext uri="{FF2B5EF4-FFF2-40B4-BE49-F238E27FC236}">
                <a16:creationId xmlns:a16="http://schemas.microsoft.com/office/drawing/2014/main" id="{EE760740-8167-40CB-A4EF-1B946326BC7D}"/>
              </a:ext>
            </a:extLst>
          </p:cNvPr>
          <p:cNvCxnSpPr/>
          <p:nvPr/>
        </p:nvCxnSpPr>
        <p:spPr bwMode="auto">
          <a:xfrm flipV="1">
            <a:off x="1117440" y="5289173"/>
            <a:ext cx="3566751" cy="2087"/>
          </a:xfrm>
          <a:prstGeom prst="straightConnector1">
            <a:avLst/>
          </a:prstGeom>
          <a:gradFill rotWithShape="0">
            <a:gsLst>
              <a:gs pos="0">
                <a:schemeClr val="bg1"/>
              </a:gs>
              <a:gs pos="100000">
                <a:schemeClr val="hlink"/>
              </a:gs>
            </a:gsLst>
            <a:lin ang="18900000" scaled="1"/>
          </a:gradFill>
          <a:ln w="9525" cap="flat" cmpd="sng" algn="ctr">
            <a:solidFill>
              <a:schemeClr val="tx1"/>
            </a:solidFill>
            <a:prstDash val="solid"/>
            <a:round/>
            <a:headEnd type="arrow" w="med" len="med"/>
            <a:tailEnd type="arrow" w="med" len="med"/>
          </a:ln>
          <a:effectLst/>
        </p:spPr>
      </p:cxnSp>
      <p:sp>
        <p:nvSpPr>
          <p:cNvPr id="62" name="TextBox 61">
            <a:extLst>
              <a:ext uri="{FF2B5EF4-FFF2-40B4-BE49-F238E27FC236}">
                <a16:creationId xmlns:a16="http://schemas.microsoft.com/office/drawing/2014/main" id="{617A2DC9-7231-4A05-85F7-0C23735D44E4}"/>
              </a:ext>
            </a:extLst>
          </p:cNvPr>
          <p:cNvSpPr txBox="1"/>
          <p:nvPr/>
        </p:nvSpPr>
        <p:spPr>
          <a:xfrm>
            <a:off x="2484904" y="5076678"/>
            <a:ext cx="694150" cy="523016"/>
          </a:xfrm>
          <a:prstGeom prst="rect">
            <a:avLst/>
          </a:prstGeom>
          <a:solidFill>
            <a:schemeClr val="bg1"/>
          </a:solidFill>
        </p:spPr>
        <p:txBody>
          <a:bodyPr wrap="none" rtlCol="0">
            <a:spAutoFit/>
          </a:bodyPr>
          <a:lstStyle/>
          <a:p>
            <a:r>
              <a:rPr lang="en-US" sz="1399" dirty="0">
                <a:latin typeface="Gill Sans MT" charset="0"/>
                <a:ea typeface="Gill Sans MT" charset="0"/>
                <a:cs typeface="Gill Sans MT" charset="0"/>
              </a:rPr>
              <a:t>Polling</a:t>
            </a:r>
            <a:br>
              <a:rPr lang="en-US" sz="1399" dirty="0">
                <a:latin typeface="Gill Sans MT" charset="0"/>
                <a:ea typeface="Gill Sans MT" charset="0"/>
                <a:cs typeface="Gill Sans MT" charset="0"/>
              </a:rPr>
            </a:br>
            <a:r>
              <a:rPr lang="en-US" sz="1399" dirty="0">
                <a:latin typeface="Gill Sans MT" charset="0"/>
                <a:ea typeface="Gill Sans MT" charset="0"/>
                <a:cs typeface="Gill Sans MT" charset="0"/>
              </a:rPr>
              <a:t>latency</a:t>
            </a:r>
          </a:p>
        </p:txBody>
      </p:sp>
      <p:sp>
        <p:nvSpPr>
          <p:cNvPr id="63" name="TextBox 62">
            <a:extLst>
              <a:ext uri="{FF2B5EF4-FFF2-40B4-BE49-F238E27FC236}">
                <a16:creationId xmlns:a16="http://schemas.microsoft.com/office/drawing/2014/main" id="{1C8B3DF3-D22C-4237-AD43-EB282E413D5A}"/>
              </a:ext>
            </a:extLst>
          </p:cNvPr>
          <p:cNvSpPr txBox="1"/>
          <p:nvPr/>
        </p:nvSpPr>
        <p:spPr>
          <a:xfrm>
            <a:off x="6698423" y="3993443"/>
            <a:ext cx="3230283" cy="922969"/>
          </a:xfrm>
          <a:prstGeom prst="rect">
            <a:avLst/>
          </a:prstGeom>
          <a:noFill/>
        </p:spPr>
        <p:txBody>
          <a:bodyPr wrap="square" rtlCol="0">
            <a:spAutoFit/>
          </a:bodyPr>
          <a:lstStyle/>
          <a:p>
            <a:r>
              <a:rPr lang="en-US" sz="1799" dirty="0">
                <a:latin typeface="Gill Sans MT" charset="0"/>
                <a:ea typeface="Gill Sans MT" charset="0"/>
                <a:cs typeface="Gill Sans MT" charset="0"/>
              </a:rPr>
              <a:t>If the CPU is running with interrupts enabled, the latency is equal to one instruction.</a:t>
            </a:r>
          </a:p>
        </p:txBody>
      </p:sp>
    </p:spTree>
    <p:extLst>
      <p:ext uri="{BB962C8B-B14F-4D97-AF65-F5344CB8AC3E}">
        <p14:creationId xmlns:p14="http://schemas.microsoft.com/office/powerpoint/2010/main" val="421844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CPU – I/O Interface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Data transfer can happen in two fashions:</a:t>
            </a:r>
            <a:endParaRPr lang="en-US" altLang="en-US" dirty="0">
              <a:ea typeface="ＭＳ Ｐゴシック" panose="020B0600070205080204" pitchFamily="34" charset="-128"/>
            </a:endParaRPr>
          </a:p>
          <a:p>
            <a:pPr lvl="1"/>
            <a:r>
              <a:rPr lang="en-US" dirty="0">
                <a:solidFill>
                  <a:srgbClr val="128CAB"/>
                </a:solidFill>
              </a:rPr>
              <a:t>Character-based transfer</a:t>
            </a:r>
            <a:r>
              <a:rPr lang="en-US" dirty="0"/>
              <a:t>, where data are transferred one word </a:t>
            </a:r>
            <a:r>
              <a:rPr lang="it-IT" dirty="0"/>
              <a:t>(e.g., 8/16/32/</a:t>
            </a:r>
            <a:r>
              <a:rPr lang="is-IS" dirty="0"/>
              <a:t>…</a:t>
            </a:r>
            <a:r>
              <a:rPr lang="it-IT" dirty="0"/>
              <a:t> bits) </a:t>
            </a:r>
            <a:r>
              <a:rPr lang="en-US" dirty="0"/>
              <a:t>at a time</a:t>
            </a:r>
          </a:p>
          <a:p>
            <a:pPr lvl="1"/>
            <a:r>
              <a:rPr lang="en-US" dirty="0">
                <a:solidFill>
                  <a:srgbClr val="128CAB"/>
                </a:solidFill>
              </a:rPr>
              <a:t>Block-based transfer</a:t>
            </a:r>
            <a:r>
              <a:rPr lang="en-US" dirty="0"/>
              <a:t>, where data are transferred as clusters of bytes (</a:t>
            </a:r>
            <a:r>
              <a:rPr lang="en-US" dirty="0" err="1"/>
              <a:t>e.g</a:t>
            </a:r>
            <a:r>
              <a:rPr lang="en-US" dirty="0"/>
              <a:t>, 64/128/</a:t>
            </a:r>
            <a:r>
              <a:rPr lang="is-IS" dirty="0"/>
              <a:t>… </a:t>
            </a:r>
            <a:r>
              <a:rPr lang="en-US" dirty="0"/>
              <a:t>bytes)</a:t>
            </a:r>
          </a:p>
          <a:p>
            <a:r>
              <a:rPr lang="en-US" dirty="0"/>
              <a:t>The data transfer can be performed by:</a:t>
            </a:r>
            <a:endParaRPr lang="en-US" altLang="en-US" dirty="0">
              <a:ea typeface="ＭＳ Ｐゴシック" panose="020B0600070205080204" pitchFamily="34" charset="-128"/>
            </a:endParaRPr>
          </a:p>
          <a:p>
            <a:pPr lvl="1"/>
            <a:r>
              <a:rPr lang="en-US" dirty="0"/>
              <a:t>The CPU, which moves data from memory to I/O (or vice-versa) through a program</a:t>
            </a:r>
          </a:p>
          <a:p>
            <a:pPr lvl="1"/>
            <a:r>
              <a:rPr lang="en-US" dirty="0"/>
              <a:t>The DMA, which releases the CPU from data transfer</a:t>
            </a: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128361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Direct Memory Access (DMA) Architecture</a:t>
            </a:r>
          </a:p>
        </p:txBody>
      </p:sp>
      <p:sp>
        <p:nvSpPr>
          <p:cNvPr id="6" name="CasellaDiTesto 5">
            <a:extLst>
              <a:ext uri="{FF2B5EF4-FFF2-40B4-BE49-F238E27FC236}">
                <a16:creationId xmlns:a16="http://schemas.microsoft.com/office/drawing/2014/main" id="{186FC3C6-58D9-4536-ABF6-7792901DE2E3}"/>
              </a:ext>
            </a:extLst>
          </p:cNvPr>
          <p:cNvSpPr txBox="1"/>
          <p:nvPr/>
        </p:nvSpPr>
        <p:spPr>
          <a:xfrm>
            <a:off x="2278687" y="1447800"/>
            <a:ext cx="1573700" cy="2161677"/>
          </a:xfrm>
          <a:prstGeom prst="rect">
            <a:avLst/>
          </a:prstGeom>
          <a:solidFill>
            <a:srgbClr val="128CAB"/>
          </a:solidFill>
          <a:ln>
            <a:solidFill>
              <a:schemeClr val="tx1"/>
            </a:solidFill>
          </a:ln>
        </p:spPr>
        <p:txBody>
          <a:bodyPr wrap="none" rtlCol="0" anchor="ctr">
            <a:normAutofit/>
          </a:bodyPr>
          <a:lstStyle/>
          <a:p>
            <a:pPr algn="ctr"/>
            <a:r>
              <a:rPr lang="en-US" sz="1799" dirty="0">
                <a:solidFill>
                  <a:schemeClr val="bg1"/>
                </a:solidFill>
                <a:latin typeface="Gill Sans MT" charset="0"/>
                <a:ea typeface="Gill Sans MT" charset="0"/>
                <a:cs typeface="Gill Sans MT" charset="0"/>
              </a:rPr>
              <a:t>CPU</a:t>
            </a:r>
          </a:p>
        </p:txBody>
      </p:sp>
      <p:sp>
        <p:nvSpPr>
          <p:cNvPr id="7" name="CasellaDiTesto 6">
            <a:extLst>
              <a:ext uri="{FF2B5EF4-FFF2-40B4-BE49-F238E27FC236}">
                <a16:creationId xmlns:a16="http://schemas.microsoft.com/office/drawing/2014/main" id="{8B1DE660-4B45-4E95-978E-1C5D082018CF}"/>
              </a:ext>
            </a:extLst>
          </p:cNvPr>
          <p:cNvSpPr txBox="1"/>
          <p:nvPr/>
        </p:nvSpPr>
        <p:spPr>
          <a:xfrm>
            <a:off x="7533218" y="1447800"/>
            <a:ext cx="1573700" cy="2161677"/>
          </a:xfrm>
          <a:prstGeom prst="rect">
            <a:avLst/>
          </a:prstGeom>
          <a:solidFill>
            <a:srgbClr val="00B0F0"/>
          </a:solidFill>
          <a:ln>
            <a:solidFill>
              <a:schemeClr val="tx1"/>
            </a:solidFill>
          </a:ln>
        </p:spPr>
        <p:txBody>
          <a:bodyPr wrap="none" rtlCol="0" anchor="ctr">
            <a:normAutofit/>
          </a:bodyPr>
          <a:lstStyle/>
          <a:p>
            <a:pPr algn="ctr"/>
            <a:r>
              <a:rPr lang="en-US" sz="1799" dirty="0">
                <a:solidFill>
                  <a:schemeClr val="bg1"/>
                </a:solidFill>
                <a:latin typeface="Gill Sans MT" charset="0"/>
                <a:ea typeface="Gill Sans MT" charset="0"/>
                <a:cs typeface="Gill Sans MT" charset="0"/>
              </a:rPr>
              <a:t>Memory</a:t>
            </a:r>
          </a:p>
        </p:txBody>
      </p:sp>
      <p:sp>
        <p:nvSpPr>
          <p:cNvPr id="8" name="CasellaDiTesto 7">
            <a:extLst>
              <a:ext uri="{FF2B5EF4-FFF2-40B4-BE49-F238E27FC236}">
                <a16:creationId xmlns:a16="http://schemas.microsoft.com/office/drawing/2014/main" id="{9CE833F1-4142-4A51-8E15-50E2C0434CFD}"/>
              </a:ext>
            </a:extLst>
          </p:cNvPr>
          <p:cNvSpPr txBox="1"/>
          <p:nvPr/>
        </p:nvSpPr>
        <p:spPr>
          <a:xfrm>
            <a:off x="3934223" y="4555605"/>
            <a:ext cx="2591275" cy="1151678"/>
          </a:xfrm>
          <a:prstGeom prst="rect">
            <a:avLst/>
          </a:prstGeom>
          <a:solidFill>
            <a:srgbClr val="002060"/>
          </a:solidFill>
          <a:ln>
            <a:solidFill>
              <a:schemeClr val="tx1"/>
            </a:solidFill>
          </a:ln>
        </p:spPr>
        <p:txBody>
          <a:bodyPr wrap="none" rtlCol="0" anchor="ctr">
            <a:normAutofit/>
          </a:bodyPr>
          <a:lstStyle/>
          <a:p>
            <a:pPr algn="ctr"/>
            <a:r>
              <a:rPr lang="en-US" sz="1799" dirty="0">
                <a:solidFill>
                  <a:schemeClr val="bg1"/>
                </a:solidFill>
                <a:latin typeface="Gill Sans MT" charset="0"/>
                <a:ea typeface="Gill Sans MT" charset="0"/>
                <a:cs typeface="Gill Sans MT" charset="0"/>
              </a:rPr>
              <a:t>DMA </a:t>
            </a:r>
          </a:p>
          <a:p>
            <a:pPr algn="ctr"/>
            <a:r>
              <a:rPr lang="en-US" sz="1799" dirty="0">
                <a:solidFill>
                  <a:schemeClr val="bg1"/>
                </a:solidFill>
                <a:latin typeface="Gill Sans MT" charset="0"/>
                <a:ea typeface="Gill Sans MT" charset="0"/>
                <a:cs typeface="Gill Sans MT" charset="0"/>
              </a:rPr>
              <a:t>Controller</a:t>
            </a:r>
          </a:p>
        </p:txBody>
      </p:sp>
      <p:sp>
        <p:nvSpPr>
          <p:cNvPr id="9" name="CasellaDiTesto 8">
            <a:extLst>
              <a:ext uri="{FF2B5EF4-FFF2-40B4-BE49-F238E27FC236}">
                <a16:creationId xmlns:a16="http://schemas.microsoft.com/office/drawing/2014/main" id="{14D3B660-C3A7-4848-89DB-22367E4A7770}"/>
              </a:ext>
            </a:extLst>
          </p:cNvPr>
          <p:cNvSpPr txBox="1"/>
          <p:nvPr/>
        </p:nvSpPr>
        <p:spPr>
          <a:xfrm>
            <a:off x="7533216" y="4555605"/>
            <a:ext cx="1655537" cy="1151678"/>
          </a:xfrm>
          <a:prstGeom prst="rect">
            <a:avLst/>
          </a:prstGeom>
          <a:solidFill>
            <a:srgbClr val="0070C0"/>
          </a:solidFill>
          <a:ln>
            <a:solidFill>
              <a:schemeClr val="tx1"/>
            </a:solidFill>
          </a:ln>
        </p:spPr>
        <p:txBody>
          <a:bodyPr wrap="none" rtlCol="0" anchor="ctr">
            <a:normAutofit/>
          </a:bodyPr>
          <a:lstStyle/>
          <a:p>
            <a:pPr algn="ctr"/>
            <a:r>
              <a:rPr lang="en-US" sz="1799" dirty="0">
                <a:solidFill>
                  <a:schemeClr val="bg1"/>
                </a:solidFill>
                <a:latin typeface="Gill Sans MT" charset="0"/>
                <a:ea typeface="Gill Sans MT" charset="0"/>
                <a:cs typeface="Gill Sans MT" charset="0"/>
              </a:rPr>
              <a:t>I/O</a:t>
            </a:r>
          </a:p>
          <a:p>
            <a:pPr algn="ctr"/>
            <a:r>
              <a:rPr lang="en-US" sz="1799" dirty="0">
                <a:solidFill>
                  <a:schemeClr val="bg1"/>
                </a:solidFill>
                <a:latin typeface="Gill Sans MT" charset="0"/>
                <a:ea typeface="Gill Sans MT" charset="0"/>
                <a:cs typeface="Gill Sans MT" charset="0"/>
              </a:rPr>
              <a:t>Device</a:t>
            </a:r>
          </a:p>
        </p:txBody>
      </p:sp>
      <p:cxnSp>
        <p:nvCxnSpPr>
          <p:cNvPr id="10" name="Connettore 2 10">
            <a:extLst>
              <a:ext uri="{FF2B5EF4-FFF2-40B4-BE49-F238E27FC236}">
                <a16:creationId xmlns:a16="http://schemas.microsoft.com/office/drawing/2014/main" id="{8F2FC4AE-45E3-4160-A0AB-F595E412B81E}"/>
              </a:ext>
            </a:extLst>
          </p:cNvPr>
          <p:cNvCxnSpPr/>
          <p:nvPr/>
        </p:nvCxnSpPr>
        <p:spPr bwMode="auto">
          <a:xfrm>
            <a:off x="3862243" y="1820370"/>
            <a:ext cx="3670973" cy="0"/>
          </a:xfrm>
          <a:prstGeom prst="straightConnector1">
            <a:avLst/>
          </a:prstGeom>
          <a:gradFill rotWithShape="0">
            <a:gsLst>
              <a:gs pos="0">
                <a:schemeClr val="bg1"/>
              </a:gs>
              <a:gs pos="100000">
                <a:schemeClr val="hlink"/>
              </a:gs>
            </a:gsLst>
            <a:lin ang="18900000" scaled="1"/>
          </a:gradFill>
          <a:ln w="38100" cap="flat" cmpd="dbl" algn="ctr">
            <a:solidFill>
              <a:schemeClr val="tx1"/>
            </a:solidFill>
            <a:prstDash val="solid"/>
            <a:round/>
            <a:headEnd type="none"/>
            <a:tailEnd type="arrow"/>
          </a:ln>
          <a:effectLst/>
        </p:spPr>
      </p:cxnSp>
      <p:cxnSp>
        <p:nvCxnSpPr>
          <p:cNvPr id="11" name="Connettore 2 11">
            <a:extLst>
              <a:ext uri="{FF2B5EF4-FFF2-40B4-BE49-F238E27FC236}">
                <a16:creationId xmlns:a16="http://schemas.microsoft.com/office/drawing/2014/main" id="{5774D412-0483-464D-8E31-9FF306836901}"/>
              </a:ext>
            </a:extLst>
          </p:cNvPr>
          <p:cNvCxnSpPr/>
          <p:nvPr/>
        </p:nvCxnSpPr>
        <p:spPr bwMode="auto">
          <a:xfrm>
            <a:off x="3862243" y="2468188"/>
            <a:ext cx="3670973" cy="0"/>
          </a:xfrm>
          <a:prstGeom prst="straightConnector1">
            <a:avLst/>
          </a:prstGeom>
          <a:gradFill rotWithShape="0">
            <a:gsLst>
              <a:gs pos="0">
                <a:schemeClr val="bg1"/>
              </a:gs>
              <a:gs pos="100000">
                <a:schemeClr val="hlink"/>
              </a:gs>
            </a:gsLst>
            <a:lin ang="18900000" scaled="1"/>
          </a:gradFill>
          <a:ln w="38100" cap="flat" cmpd="dbl" algn="ctr">
            <a:solidFill>
              <a:schemeClr val="tx1"/>
            </a:solidFill>
            <a:prstDash val="solid"/>
            <a:round/>
            <a:headEnd type="arrow"/>
            <a:tailEnd type="arrow"/>
          </a:ln>
          <a:effectLst/>
        </p:spPr>
      </p:cxnSp>
      <p:cxnSp>
        <p:nvCxnSpPr>
          <p:cNvPr id="12" name="Connettore 2 12">
            <a:extLst>
              <a:ext uri="{FF2B5EF4-FFF2-40B4-BE49-F238E27FC236}">
                <a16:creationId xmlns:a16="http://schemas.microsoft.com/office/drawing/2014/main" id="{A66E25D7-0A33-4878-8285-0E9C51471C0F}"/>
              </a:ext>
            </a:extLst>
          </p:cNvPr>
          <p:cNvCxnSpPr/>
          <p:nvPr/>
        </p:nvCxnSpPr>
        <p:spPr bwMode="auto">
          <a:xfrm>
            <a:off x="3862243" y="3116007"/>
            <a:ext cx="3670973" cy="0"/>
          </a:xfrm>
          <a:prstGeom prst="straightConnector1">
            <a:avLst/>
          </a:prstGeom>
          <a:gradFill rotWithShape="0">
            <a:gsLst>
              <a:gs pos="0">
                <a:schemeClr val="bg1"/>
              </a:gs>
              <a:gs pos="100000">
                <a:schemeClr val="hlink"/>
              </a:gs>
            </a:gsLst>
            <a:lin ang="18900000" scaled="1"/>
          </a:gradFill>
          <a:ln w="38100" cap="flat" cmpd="dbl" algn="ctr">
            <a:solidFill>
              <a:schemeClr val="tx1"/>
            </a:solidFill>
            <a:prstDash val="solid"/>
            <a:round/>
            <a:headEnd type="arrow"/>
            <a:tailEnd type="arrow"/>
          </a:ln>
          <a:effectLst/>
        </p:spPr>
      </p:cxnSp>
      <p:sp>
        <p:nvSpPr>
          <p:cNvPr id="13" name="CasellaDiTesto 13">
            <a:extLst>
              <a:ext uri="{FF2B5EF4-FFF2-40B4-BE49-F238E27FC236}">
                <a16:creationId xmlns:a16="http://schemas.microsoft.com/office/drawing/2014/main" id="{61C3D352-D06D-4C7D-AE8B-405CFF67F972}"/>
              </a:ext>
            </a:extLst>
          </p:cNvPr>
          <p:cNvSpPr txBox="1"/>
          <p:nvPr/>
        </p:nvSpPr>
        <p:spPr>
          <a:xfrm>
            <a:off x="4052161" y="1460470"/>
            <a:ext cx="1326833" cy="369188"/>
          </a:xfrm>
          <a:prstGeom prst="rect">
            <a:avLst/>
          </a:prstGeom>
          <a:noFill/>
        </p:spPr>
        <p:txBody>
          <a:bodyPr wrap="none" rtlCol="0">
            <a:spAutoFit/>
          </a:bodyPr>
          <a:lstStyle/>
          <a:p>
            <a:r>
              <a:rPr lang="en-US" sz="1799" dirty="0">
                <a:latin typeface="Gill Sans MT" charset="0"/>
                <a:ea typeface="Gill Sans MT" charset="0"/>
                <a:cs typeface="Gill Sans MT" charset="0"/>
              </a:rPr>
              <a:t>Address bus</a:t>
            </a:r>
          </a:p>
        </p:txBody>
      </p:sp>
      <p:sp>
        <p:nvSpPr>
          <p:cNvPr id="14" name="CasellaDiTesto 14">
            <a:extLst>
              <a:ext uri="{FF2B5EF4-FFF2-40B4-BE49-F238E27FC236}">
                <a16:creationId xmlns:a16="http://schemas.microsoft.com/office/drawing/2014/main" id="{D920DFB2-5EE0-41CC-B9A8-F4092EDB4252}"/>
              </a:ext>
            </a:extLst>
          </p:cNvPr>
          <p:cNvSpPr txBox="1"/>
          <p:nvPr/>
        </p:nvSpPr>
        <p:spPr>
          <a:xfrm>
            <a:off x="4217448" y="2099001"/>
            <a:ext cx="1013022" cy="369188"/>
          </a:xfrm>
          <a:prstGeom prst="rect">
            <a:avLst/>
          </a:prstGeom>
          <a:noFill/>
        </p:spPr>
        <p:txBody>
          <a:bodyPr wrap="none" rtlCol="0">
            <a:spAutoFit/>
          </a:bodyPr>
          <a:lstStyle/>
          <a:p>
            <a:r>
              <a:rPr lang="en-US" sz="1799" dirty="0">
                <a:latin typeface="Gill Sans MT" charset="0"/>
                <a:ea typeface="Gill Sans MT" charset="0"/>
                <a:cs typeface="Gill Sans MT" charset="0"/>
              </a:rPr>
              <a:t>Data bus</a:t>
            </a:r>
          </a:p>
        </p:txBody>
      </p:sp>
      <p:sp>
        <p:nvSpPr>
          <p:cNvPr id="15" name="CasellaDiTesto 15">
            <a:extLst>
              <a:ext uri="{FF2B5EF4-FFF2-40B4-BE49-F238E27FC236}">
                <a16:creationId xmlns:a16="http://schemas.microsoft.com/office/drawing/2014/main" id="{7A1B59D1-E73A-4EE1-847E-50008731004A}"/>
              </a:ext>
            </a:extLst>
          </p:cNvPr>
          <p:cNvSpPr txBox="1"/>
          <p:nvPr/>
        </p:nvSpPr>
        <p:spPr>
          <a:xfrm>
            <a:off x="4006203" y="2746819"/>
            <a:ext cx="1345628" cy="369188"/>
          </a:xfrm>
          <a:prstGeom prst="rect">
            <a:avLst/>
          </a:prstGeom>
          <a:noFill/>
        </p:spPr>
        <p:txBody>
          <a:bodyPr wrap="none" rtlCol="0">
            <a:spAutoFit/>
          </a:bodyPr>
          <a:lstStyle/>
          <a:p>
            <a:r>
              <a:rPr lang="en-US" sz="1799" dirty="0">
                <a:latin typeface="Gill Sans MT" charset="0"/>
                <a:ea typeface="Gill Sans MT" charset="0"/>
                <a:cs typeface="Gill Sans MT" charset="0"/>
              </a:rPr>
              <a:t>Control bus</a:t>
            </a:r>
          </a:p>
        </p:txBody>
      </p:sp>
      <p:cxnSp>
        <p:nvCxnSpPr>
          <p:cNvPr id="16" name="Connettore 2 17">
            <a:extLst>
              <a:ext uri="{FF2B5EF4-FFF2-40B4-BE49-F238E27FC236}">
                <a16:creationId xmlns:a16="http://schemas.microsoft.com/office/drawing/2014/main" id="{54AEE07F-25EB-4A70-B381-2A5EEDF3505C}"/>
              </a:ext>
            </a:extLst>
          </p:cNvPr>
          <p:cNvCxnSpPr>
            <a:endCxn id="9" idx="1"/>
          </p:cNvCxnSpPr>
          <p:nvPr/>
        </p:nvCxnSpPr>
        <p:spPr bwMode="auto">
          <a:xfrm>
            <a:off x="6525498" y="5131444"/>
            <a:ext cx="1007718" cy="0"/>
          </a:xfrm>
          <a:prstGeom prst="straightConnector1">
            <a:avLst/>
          </a:prstGeom>
          <a:gradFill rotWithShape="0">
            <a:gsLst>
              <a:gs pos="0">
                <a:schemeClr val="bg1"/>
              </a:gs>
              <a:gs pos="100000">
                <a:schemeClr val="hlink"/>
              </a:gs>
            </a:gsLst>
            <a:lin ang="18900000" scaled="1"/>
          </a:gradFill>
          <a:ln w="38100" cap="flat" cmpd="dbl" algn="ctr">
            <a:solidFill>
              <a:schemeClr val="tx1"/>
            </a:solidFill>
            <a:prstDash val="solid"/>
            <a:round/>
            <a:headEnd type="arrow"/>
            <a:tailEnd type="arrow"/>
          </a:ln>
          <a:effectLst/>
        </p:spPr>
      </p:cxnSp>
      <p:cxnSp>
        <p:nvCxnSpPr>
          <p:cNvPr id="17" name="Connettore 4 24">
            <a:extLst>
              <a:ext uri="{FF2B5EF4-FFF2-40B4-BE49-F238E27FC236}">
                <a16:creationId xmlns:a16="http://schemas.microsoft.com/office/drawing/2014/main" id="{18E2C446-2DD1-4928-8267-7603B9D7DBCA}"/>
              </a:ext>
            </a:extLst>
          </p:cNvPr>
          <p:cNvCxnSpPr/>
          <p:nvPr/>
        </p:nvCxnSpPr>
        <p:spPr bwMode="auto">
          <a:xfrm rot="16200000" flipV="1">
            <a:off x="2350665" y="3907786"/>
            <a:ext cx="1871477" cy="1295638"/>
          </a:xfrm>
          <a:prstGeom prst="bentConnector3">
            <a:avLst>
              <a:gd name="adj1" fmla="val -876"/>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arrow"/>
          </a:ln>
          <a:effectLst/>
        </p:spPr>
      </p:cxnSp>
      <p:sp>
        <p:nvSpPr>
          <p:cNvPr id="18" name="CasellaDiTesto 28">
            <a:extLst>
              <a:ext uri="{FF2B5EF4-FFF2-40B4-BE49-F238E27FC236}">
                <a16:creationId xmlns:a16="http://schemas.microsoft.com/office/drawing/2014/main" id="{59814E0F-84FF-4038-ADF5-595FCDE39BA0}"/>
              </a:ext>
            </a:extLst>
          </p:cNvPr>
          <p:cNvSpPr txBox="1"/>
          <p:nvPr/>
        </p:nvSpPr>
        <p:spPr>
          <a:xfrm>
            <a:off x="3551380" y="3979766"/>
            <a:ext cx="1061094" cy="369188"/>
          </a:xfrm>
          <a:prstGeom prst="rect">
            <a:avLst/>
          </a:prstGeom>
          <a:noFill/>
        </p:spPr>
        <p:txBody>
          <a:bodyPr wrap="none" rtlCol="0">
            <a:spAutoFit/>
          </a:bodyPr>
          <a:lstStyle/>
          <a:p>
            <a:r>
              <a:rPr lang="en-US" sz="1799" dirty="0">
                <a:latin typeface="Gill Sans MT" charset="0"/>
                <a:ea typeface="Gill Sans MT" charset="0"/>
                <a:cs typeface="Gill Sans MT" charset="0"/>
              </a:rPr>
              <a:t>Bus grant</a:t>
            </a:r>
          </a:p>
        </p:txBody>
      </p:sp>
      <p:sp>
        <p:nvSpPr>
          <p:cNvPr id="19" name="CasellaDiTesto 29">
            <a:extLst>
              <a:ext uri="{FF2B5EF4-FFF2-40B4-BE49-F238E27FC236}">
                <a16:creationId xmlns:a16="http://schemas.microsoft.com/office/drawing/2014/main" id="{89AFB54E-51FD-4431-AFB7-9413D9A08470}"/>
              </a:ext>
            </a:extLst>
          </p:cNvPr>
          <p:cNvSpPr txBox="1"/>
          <p:nvPr/>
        </p:nvSpPr>
        <p:spPr>
          <a:xfrm>
            <a:off x="2215460" y="5563323"/>
            <a:ext cx="1285619" cy="369188"/>
          </a:xfrm>
          <a:prstGeom prst="rect">
            <a:avLst/>
          </a:prstGeom>
          <a:noFill/>
        </p:spPr>
        <p:txBody>
          <a:bodyPr wrap="none" rtlCol="0">
            <a:spAutoFit/>
          </a:bodyPr>
          <a:lstStyle/>
          <a:p>
            <a:r>
              <a:rPr lang="en-US" sz="1799" dirty="0">
                <a:latin typeface="Gill Sans MT" charset="0"/>
                <a:ea typeface="Gill Sans MT" charset="0"/>
                <a:cs typeface="Gill Sans MT" charset="0"/>
              </a:rPr>
              <a:t>Bus request</a:t>
            </a:r>
          </a:p>
        </p:txBody>
      </p:sp>
      <p:cxnSp>
        <p:nvCxnSpPr>
          <p:cNvPr id="20" name="Connettore 2 31">
            <a:extLst>
              <a:ext uri="{FF2B5EF4-FFF2-40B4-BE49-F238E27FC236}">
                <a16:creationId xmlns:a16="http://schemas.microsoft.com/office/drawing/2014/main" id="{BDB0D728-4C8C-4307-9F50-37DE5BBA6BA5}"/>
              </a:ext>
            </a:extLst>
          </p:cNvPr>
          <p:cNvCxnSpPr/>
          <p:nvPr/>
        </p:nvCxnSpPr>
        <p:spPr bwMode="auto">
          <a:xfrm flipV="1">
            <a:off x="5661740" y="1820370"/>
            <a:ext cx="0" cy="2735235"/>
          </a:xfrm>
          <a:prstGeom prst="straightConnector1">
            <a:avLst/>
          </a:prstGeom>
          <a:gradFill rotWithShape="0">
            <a:gsLst>
              <a:gs pos="0">
                <a:schemeClr val="bg1"/>
              </a:gs>
              <a:gs pos="100000">
                <a:schemeClr val="hlink"/>
              </a:gs>
            </a:gsLst>
            <a:lin ang="18900000" scaled="1"/>
          </a:gradFill>
          <a:ln w="38100" cap="flat" cmpd="dbl" algn="ctr">
            <a:solidFill>
              <a:schemeClr val="tx1"/>
            </a:solidFill>
            <a:prstDash val="solid"/>
            <a:round/>
            <a:headEnd type="none" w="med" len="med"/>
            <a:tailEnd type="arrow"/>
          </a:ln>
          <a:effectLst/>
        </p:spPr>
      </p:cxnSp>
      <p:cxnSp>
        <p:nvCxnSpPr>
          <p:cNvPr id="21" name="Connettore 2 33">
            <a:extLst>
              <a:ext uri="{FF2B5EF4-FFF2-40B4-BE49-F238E27FC236}">
                <a16:creationId xmlns:a16="http://schemas.microsoft.com/office/drawing/2014/main" id="{27465915-8DB5-49B5-A0CD-6A035F59DC5D}"/>
              </a:ext>
            </a:extLst>
          </p:cNvPr>
          <p:cNvCxnSpPr/>
          <p:nvPr/>
        </p:nvCxnSpPr>
        <p:spPr bwMode="auto">
          <a:xfrm>
            <a:off x="5949659" y="2468189"/>
            <a:ext cx="0" cy="2087416"/>
          </a:xfrm>
          <a:prstGeom prst="straightConnector1">
            <a:avLst/>
          </a:prstGeom>
          <a:gradFill rotWithShape="0">
            <a:gsLst>
              <a:gs pos="0">
                <a:schemeClr val="bg1"/>
              </a:gs>
              <a:gs pos="100000">
                <a:schemeClr val="hlink"/>
              </a:gs>
            </a:gsLst>
            <a:lin ang="18900000" scaled="1"/>
          </a:gradFill>
          <a:ln w="38100" cap="flat" cmpd="dbl" algn="ctr">
            <a:solidFill>
              <a:schemeClr val="tx1"/>
            </a:solidFill>
            <a:prstDash val="solid"/>
            <a:round/>
            <a:headEnd type="arrow"/>
            <a:tailEnd type="arrow"/>
          </a:ln>
          <a:effectLst/>
        </p:spPr>
      </p:cxnSp>
      <p:cxnSp>
        <p:nvCxnSpPr>
          <p:cNvPr id="22" name="Connettore 2 35">
            <a:extLst>
              <a:ext uri="{FF2B5EF4-FFF2-40B4-BE49-F238E27FC236}">
                <a16:creationId xmlns:a16="http://schemas.microsoft.com/office/drawing/2014/main" id="{9C850773-1121-4FE5-A1A2-CFAB67BCA7A7}"/>
              </a:ext>
            </a:extLst>
          </p:cNvPr>
          <p:cNvCxnSpPr/>
          <p:nvPr/>
        </p:nvCxnSpPr>
        <p:spPr bwMode="auto">
          <a:xfrm>
            <a:off x="6237579" y="3116007"/>
            <a:ext cx="0" cy="1439597"/>
          </a:xfrm>
          <a:prstGeom prst="straightConnector1">
            <a:avLst/>
          </a:prstGeom>
          <a:gradFill rotWithShape="0">
            <a:gsLst>
              <a:gs pos="0">
                <a:schemeClr val="bg1"/>
              </a:gs>
              <a:gs pos="100000">
                <a:schemeClr val="hlink"/>
              </a:gs>
            </a:gsLst>
            <a:lin ang="18900000" scaled="1"/>
          </a:gradFill>
          <a:ln w="38100" cap="flat" cmpd="dbl" algn="ctr">
            <a:solidFill>
              <a:schemeClr val="tx1"/>
            </a:solidFill>
            <a:prstDash val="solid"/>
            <a:round/>
            <a:headEnd type="arrow"/>
            <a:tailEnd type="arrow"/>
          </a:ln>
          <a:effectLst/>
        </p:spPr>
      </p:cxnSp>
      <p:cxnSp>
        <p:nvCxnSpPr>
          <p:cNvPr id="23" name="Elbow Connector 16">
            <a:extLst>
              <a:ext uri="{FF2B5EF4-FFF2-40B4-BE49-F238E27FC236}">
                <a16:creationId xmlns:a16="http://schemas.microsoft.com/office/drawing/2014/main" id="{3093F001-AB23-43D7-93A2-CFD87A9B391E}"/>
              </a:ext>
            </a:extLst>
          </p:cNvPr>
          <p:cNvCxnSpPr>
            <a:endCxn id="8" idx="1"/>
          </p:cNvCxnSpPr>
          <p:nvPr/>
        </p:nvCxnSpPr>
        <p:spPr>
          <a:xfrm rot="16200000" flipH="1">
            <a:off x="2981818" y="4179038"/>
            <a:ext cx="1521967" cy="382843"/>
          </a:xfrm>
          <a:prstGeom prst="bentConnector2">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342484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Direct Memory Access (DMA) Transfer Modes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solidFill>
                  <a:srgbClr val="128CAB"/>
                </a:solidFill>
              </a:rPr>
              <a:t>Burst</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An entire block of data is transferred in one contiguous sequence.</a:t>
            </a:r>
          </a:p>
          <a:p>
            <a:pPr lvl="1"/>
            <a:r>
              <a:rPr lang="en-IN" altLang="en-US" dirty="0">
                <a:ea typeface="ＭＳ Ｐゴシック" panose="020B0600070205080204" pitchFamily="34" charset="-128"/>
              </a:rPr>
              <a:t>The CPU remains inactive for relatively long periods of time (until the whole transfer is completed).</a:t>
            </a:r>
            <a:endParaRPr lang="en-US" altLang="en-US" dirty="0">
              <a:ea typeface="ＭＳ Ｐゴシック" panose="020B0600070205080204" pitchFamily="34" charset="-128"/>
            </a:endParaRPr>
          </a:p>
          <a:p>
            <a:r>
              <a:rPr lang="en-US" dirty="0">
                <a:solidFill>
                  <a:srgbClr val="128CAB"/>
                </a:solidFill>
              </a:rPr>
              <a:t>Cycle stealing</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DMA transfers one byte of data and then releases the bus returning control to the CPU.</a:t>
            </a:r>
          </a:p>
          <a:p>
            <a:pPr lvl="1"/>
            <a:r>
              <a:rPr lang="en-IN" altLang="en-US" dirty="0">
                <a:ea typeface="ＭＳ Ｐゴシック" panose="020B0600070205080204" pitchFamily="34" charset="-128"/>
              </a:rPr>
              <a:t>It continually issues requests, transferring one byte of data per request, until it has transferred the entire block of data.</a:t>
            </a:r>
          </a:p>
          <a:p>
            <a:pPr lvl="1"/>
            <a:r>
              <a:rPr lang="en-IN" altLang="en-US" dirty="0">
                <a:ea typeface="ＭＳ Ｐゴシック" panose="020B0600070205080204" pitchFamily="34" charset="-128"/>
              </a:rPr>
              <a:t>It takes longer to transfer data/the CPU is blocked for less time.</a:t>
            </a:r>
          </a:p>
          <a:p>
            <a:r>
              <a:rPr lang="en-US" dirty="0">
                <a:solidFill>
                  <a:srgbClr val="128CAB"/>
                </a:solidFill>
              </a:rPr>
              <a:t>Transparent</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DMA transfers data when the CPU is performing operations that do not use the system buses.</a:t>
            </a:r>
          </a:p>
          <a:p>
            <a:pPr lvl="1"/>
            <a:endParaRPr lang="en-IN" altLang="en-US" dirty="0">
              <a:ea typeface="ＭＳ Ｐゴシック" panose="020B0600070205080204" pitchFamily="34" charset="-128"/>
            </a:endParaRPr>
          </a:p>
        </p:txBody>
      </p:sp>
    </p:spTree>
    <p:extLst>
      <p:ext uri="{BB962C8B-B14F-4D97-AF65-F5344CB8AC3E}">
        <p14:creationId xmlns:p14="http://schemas.microsoft.com/office/powerpoint/2010/main" val="334991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Introduction</a:t>
            </a:r>
          </a:p>
          <a:p>
            <a:r>
              <a:rPr lang="en-US" dirty="0"/>
              <a:t>CPU – I/O interface</a:t>
            </a:r>
          </a:p>
          <a:p>
            <a:r>
              <a:rPr lang="en-US" dirty="0">
                <a:solidFill>
                  <a:srgbClr val="128CAB"/>
                </a:solidFill>
              </a:rPr>
              <a:t>I/O taxonomy</a:t>
            </a:r>
          </a:p>
          <a:p>
            <a:r>
              <a:rPr lang="en-US" dirty="0"/>
              <a:t>Linux devices </a:t>
            </a:r>
          </a:p>
          <a:p>
            <a:r>
              <a:rPr lang="en-US" dirty="0"/>
              <a:t>Virtual File System abstraction</a:t>
            </a:r>
          </a:p>
          <a:p>
            <a:r>
              <a:rPr lang="en-US" dirty="0"/>
              <a:t>Linux Kernel modules</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52119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I/O Taxonomy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solidFill>
                  <a:srgbClr val="128CAB"/>
                </a:solidFill>
              </a:rPr>
              <a:t>Output devices</a:t>
            </a:r>
            <a:r>
              <a:rPr lang="en-US" dirty="0"/>
              <a:t> which actuate commands via:</a:t>
            </a:r>
            <a:endParaRPr lang="en-US" altLang="en-US" dirty="0">
              <a:ea typeface="ＭＳ Ｐゴシック" panose="020B0600070205080204" pitchFamily="34" charset="-128"/>
            </a:endParaRPr>
          </a:p>
          <a:p>
            <a:pPr lvl="1"/>
            <a:r>
              <a:rPr lang="en-US" dirty="0">
                <a:solidFill>
                  <a:srgbClr val="128CAB"/>
                </a:solidFill>
              </a:rPr>
              <a:t>Analog signals</a:t>
            </a:r>
            <a:r>
              <a:rPr lang="en-US" dirty="0"/>
              <a:t>: output pins carrying voltages or currents</a:t>
            </a:r>
            <a:endParaRPr lang="en-US" altLang="en-US" dirty="0">
              <a:ea typeface="ＭＳ Ｐゴシック" panose="020B0600070205080204" pitchFamily="34" charset="-128"/>
            </a:endParaRPr>
          </a:p>
          <a:p>
            <a:pPr lvl="1"/>
            <a:r>
              <a:rPr lang="en-US" dirty="0">
                <a:solidFill>
                  <a:srgbClr val="128CAB"/>
                </a:solidFill>
              </a:rPr>
              <a:t>Digital level-triggered discrete signals</a:t>
            </a:r>
            <a:r>
              <a:rPr lang="en-US" dirty="0"/>
              <a:t>: output pins forming parallel bus carrying digital voltage levels</a:t>
            </a:r>
          </a:p>
          <a:p>
            <a:pPr lvl="1"/>
            <a:r>
              <a:rPr lang="en-US" dirty="0">
                <a:solidFill>
                  <a:srgbClr val="128CAB"/>
                </a:solidFill>
              </a:rPr>
              <a:t>Digital pulse-width modulated (</a:t>
            </a:r>
            <a:r>
              <a:rPr lang="en-US" dirty="0" err="1">
                <a:solidFill>
                  <a:srgbClr val="128CAB"/>
                </a:solidFill>
              </a:rPr>
              <a:t>PWM</a:t>
            </a:r>
            <a:r>
              <a:rPr lang="en-US" dirty="0">
                <a:solidFill>
                  <a:srgbClr val="128CAB"/>
                </a:solidFill>
              </a:rPr>
              <a:t>) discrete signals</a:t>
            </a:r>
            <a:r>
              <a:rPr lang="en-US" dirty="0"/>
              <a:t>: output pins forming parallel bus carrying digital square waveforms with given frequencies and duty cycles</a:t>
            </a:r>
          </a:p>
          <a:p>
            <a:pPr lvl="1"/>
            <a:r>
              <a:rPr lang="en-US" dirty="0">
                <a:solidFill>
                  <a:srgbClr val="128CAB"/>
                </a:solidFill>
              </a:rPr>
              <a:t>Bus-based signals</a:t>
            </a:r>
            <a:r>
              <a:rPr lang="en-US" dirty="0"/>
              <a:t>: output pins implementing serial communication protocols</a:t>
            </a:r>
          </a:p>
          <a:p>
            <a:r>
              <a:rPr lang="en-US" dirty="0">
                <a:solidFill>
                  <a:srgbClr val="128CAB"/>
                </a:solidFill>
              </a:rPr>
              <a:t>Inputs devices</a:t>
            </a:r>
            <a:r>
              <a:rPr lang="en-US" dirty="0"/>
              <a:t> which acquire sensors status via:</a:t>
            </a:r>
            <a:endParaRPr lang="en-US" altLang="en-US" dirty="0">
              <a:ea typeface="ＭＳ Ｐゴシック" panose="020B0600070205080204" pitchFamily="34" charset="-128"/>
            </a:endParaRPr>
          </a:p>
          <a:p>
            <a:pPr lvl="1"/>
            <a:r>
              <a:rPr lang="en-US" dirty="0">
                <a:solidFill>
                  <a:srgbClr val="128CAB"/>
                </a:solidFill>
              </a:rPr>
              <a:t>Analog inputs</a:t>
            </a:r>
            <a:r>
              <a:rPr lang="en-US" dirty="0"/>
              <a:t>: input pins carrying voltages, which required A/D conversion</a:t>
            </a:r>
          </a:p>
          <a:p>
            <a:pPr lvl="1"/>
            <a:r>
              <a:rPr lang="en-US" dirty="0">
                <a:solidFill>
                  <a:srgbClr val="128CAB"/>
                </a:solidFill>
              </a:rPr>
              <a:t>Digital level-triggered discrete signals</a:t>
            </a:r>
            <a:r>
              <a:rPr lang="en-US" dirty="0"/>
              <a:t>: input pins carrying digital voltage levels</a:t>
            </a:r>
          </a:p>
          <a:p>
            <a:pPr lvl="1"/>
            <a:r>
              <a:rPr lang="en-US" dirty="0">
                <a:solidFill>
                  <a:srgbClr val="128CAB"/>
                </a:solidFill>
              </a:rPr>
              <a:t>Digital pulse-width modulated discrete signals</a:t>
            </a:r>
            <a:r>
              <a:rPr lang="en-US" dirty="0"/>
              <a:t>: input pins forming parallel bus carrying digital information in the form of pulses duration and/or number of pulses</a:t>
            </a:r>
          </a:p>
          <a:p>
            <a:pPr lvl="1"/>
            <a:r>
              <a:rPr lang="en-US" dirty="0">
                <a:solidFill>
                  <a:srgbClr val="128CAB"/>
                </a:solidFill>
              </a:rPr>
              <a:t>Bus-based signals</a:t>
            </a:r>
            <a:r>
              <a:rPr lang="en-US" dirty="0"/>
              <a:t>: input pins implementing serial communication protocols</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815013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92998-F821-4E15-BBFC-43178145EFAF}"/>
              </a:ext>
            </a:extLst>
          </p:cNvPr>
          <p:cNvSpPr>
            <a:spLocks noGrp="1"/>
          </p:cNvSpPr>
          <p:nvPr>
            <p:ph type="title"/>
          </p:nvPr>
        </p:nvSpPr>
        <p:spPr/>
        <p:txBody>
          <a:bodyPr/>
          <a:lstStyle/>
          <a:p>
            <a:pPr>
              <a:defRPr/>
            </a:pPr>
            <a:r>
              <a:rPr lang="en-US" dirty="0"/>
              <a:t>Typical Operations</a:t>
            </a:r>
          </a:p>
        </p:txBody>
      </p:sp>
      <p:sp>
        <p:nvSpPr>
          <p:cNvPr id="30725" name="Content Placeholder 22">
            <a:extLst>
              <a:ext uri="{FF2B5EF4-FFF2-40B4-BE49-F238E27FC236}">
                <a16:creationId xmlns:a16="http://schemas.microsoft.com/office/drawing/2014/main" id="{780998E4-D833-4328-9E0F-4938412C5C8A}"/>
              </a:ext>
            </a:extLst>
          </p:cNvPr>
          <p:cNvSpPr>
            <a:spLocks noGrp="1" noChangeArrowheads="1"/>
          </p:cNvSpPr>
          <p:nvPr>
            <p:ph sz="quarter" idx="19"/>
          </p:nvPr>
        </p:nvSpPr>
        <p:spPr bwMode="auto">
          <a:xfrm>
            <a:off x="492125" y="1352073"/>
            <a:ext cx="5332413" cy="3605212"/>
          </a:xfrm>
        </p:spPr>
        <p:txBody>
          <a:bodyPr wrap="square" numCol="1" anchor="t" anchorCtr="0" compatLnSpc="1">
            <a:prstTxWarp prst="textNoShape">
              <a:avLst/>
            </a:prstTxWarp>
          </a:bodyPr>
          <a:lstStyle/>
          <a:p>
            <a:r>
              <a:rPr lang="en-US" dirty="0">
                <a:solidFill>
                  <a:srgbClr val="128CAB"/>
                </a:solidFill>
              </a:rPr>
              <a:t>Output devices</a:t>
            </a:r>
            <a:endParaRPr lang="en-US" dirty="0"/>
          </a:p>
          <a:p>
            <a:pPr lvl="1"/>
            <a:r>
              <a:rPr lang="en-US" dirty="0"/>
              <a:t>Generate analog levels through D/A</a:t>
            </a:r>
          </a:p>
          <a:p>
            <a:pPr lvl="1"/>
            <a:r>
              <a:rPr lang="en-US" dirty="0"/>
              <a:t>General digital levels</a:t>
            </a:r>
          </a:p>
          <a:p>
            <a:pPr lvl="1"/>
            <a:r>
              <a:rPr lang="en-US" dirty="0"/>
              <a:t>Generate </a:t>
            </a:r>
            <a:r>
              <a:rPr lang="en-US" dirty="0" err="1"/>
              <a:t>PWM</a:t>
            </a:r>
            <a:r>
              <a:rPr lang="en-US" dirty="0"/>
              <a:t> signals</a:t>
            </a:r>
          </a:p>
          <a:p>
            <a:pPr lvl="1"/>
            <a:r>
              <a:rPr lang="en-US" dirty="0"/>
              <a:t>General bus transfer</a:t>
            </a:r>
            <a:endParaRPr lang="en-US" altLang="en-US" dirty="0"/>
          </a:p>
          <a:p>
            <a:r>
              <a:rPr lang="en-US" dirty="0">
                <a:solidFill>
                  <a:srgbClr val="128CAB"/>
                </a:solidFill>
              </a:rPr>
              <a:t>Input devices</a:t>
            </a:r>
            <a:endParaRPr lang="en-US" dirty="0"/>
          </a:p>
          <a:p>
            <a:pPr lvl="1"/>
            <a:r>
              <a:rPr lang="en-US" dirty="0"/>
              <a:t>Acquire an analog value though A/D conversion</a:t>
            </a:r>
          </a:p>
          <a:p>
            <a:pPr lvl="1"/>
            <a:r>
              <a:rPr lang="en-US" dirty="0"/>
              <a:t>Read digital level</a:t>
            </a:r>
          </a:p>
          <a:p>
            <a:pPr lvl="1"/>
            <a:r>
              <a:rPr lang="en-US" dirty="0"/>
              <a:t>Measure timing/repetition of digital pulses</a:t>
            </a:r>
          </a:p>
          <a:p>
            <a:pPr lvl="1"/>
            <a:r>
              <a:rPr lang="en-US" dirty="0"/>
              <a:t>Read bus transfer</a:t>
            </a:r>
          </a:p>
          <a:p>
            <a:endParaRPr lang="en-US" altLang="en-US" dirty="0">
              <a:ea typeface="ＭＳ Ｐゴシック" panose="020B0600070205080204" pitchFamily="34" charset="-128"/>
            </a:endParaRPr>
          </a:p>
        </p:txBody>
      </p:sp>
      <p:sp>
        <p:nvSpPr>
          <p:cNvPr id="30727" name="Content Placeholder 1">
            <a:extLst>
              <a:ext uri="{FF2B5EF4-FFF2-40B4-BE49-F238E27FC236}">
                <a16:creationId xmlns:a16="http://schemas.microsoft.com/office/drawing/2014/main" id="{4EEAE119-CD9F-4330-9D7E-4F77B079C67B}"/>
              </a:ext>
            </a:extLst>
          </p:cNvPr>
          <p:cNvSpPr>
            <a:spLocks noGrp="1" noChangeArrowheads="1"/>
          </p:cNvSpPr>
          <p:nvPr>
            <p:ph sz="quarter" idx="20"/>
          </p:nvPr>
        </p:nvSpPr>
        <p:spPr bwMode="auto">
          <a:xfrm>
            <a:off x="6342063" y="1352073"/>
            <a:ext cx="5330825" cy="3605212"/>
          </a:xfrm>
        </p:spPr>
        <p:txBody>
          <a:bodyPr wrap="square" numCol="1" anchor="t" anchorCtr="0" compatLnSpc="1">
            <a:prstTxWarp prst="textNoShape">
              <a:avLst/>
            </a:prstTxWarp>
          </a:bodyPr>
          <a:lstStyle/>
          <a:p>
            <a:r>
              <a:rPr lang="en-US" dirty="0"/>
              <a:t>CPUs for embedded systems contain dedicated </a:t>
            </a:r>
            <a:r>
              <a:rPr lang="en-US" dirty="0" err="1"/>
              <a:t>hw</a:t>
            </a:r>
            <a:r>
              <a:rPr lang="en-US" dirty="0"/>
              <a:t> for these operations.</a:t>
            </a:r>
          </a:p>
          <a:p>
            <a:endParaRPr lang="en-US" dirty="0"/>
          </a:p>
          <a:p>
            <a:endParaRPr lang="en-US" dirty="0"/>
          </a:p>
          <a:p>
            <a:endParaRPr lang="en-US" dirty="0"/>
          </a:p>
        </p:txBody>
      </p:sp>
      <p:sp>
        <p:nvSpPr>
          <p:cNvPr id="64" name="Slide Number Placeholder 3">
            <a:extLst>
              <a:ext uri="{FF2B5EF4-FFF2-40B4-BE49-F238E27FC236}">
                <a16:creationId xmlns:a16="http://schemas.microsoft.com/office/drawing/2014/main" id="{EE518B54-85EF-44CA-95F6-28F130AB5880}"/>
              </a:ext>
            </a:extLst>
          </p:cNvPr>
          <p:cNvSpPr txBox="1">
            <a:spLocks/>
          </p:cNvSpPr>
          <p:nvPr/>
        </p:nvSpPr>
        <p:spPr>
          <a:xfrm>
            <a:off x="8978900" y="6323013"/>
            <a:ext cx="3208338" cy="4572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a:lstStyle>
          <a:p>
            <a:fld id="{12844725-C4B6-574F-84BF-3F29BFAD6CC8}" type="slidenum">
              <a:rPr lang="en-US" altLang="en-US" smtClean="0"/>
              <a:pPr/>
              <a:t>19</a:t>
            </a:fld>
            <a:endParaRPr lang="en-US" altLang="en-US" dirty="0"/>
          </a:p>
        </p:txBody>
      </p:sp>
      <p:sp>
        <p:nvSpPr>
          <p:cNvPr id="65" name="Rectangle 64">
            <a:extLst>
              <a:ext uri="{FF2B5EF4-FFF2-40B4-BE49-F238E27FC236}">
                <a16:creationId xmlns:a16="http://schemas.microsoft.com/office/drawing/2014/main" id="{5CB6BA3B-2E52-4D43-BEFF-76A1EF7096B2}"/>
              </a:ext>
            </a:extLst>
          </p:cNvPr>
          <p:cNvSpPr/>
          <p:nvPr/>
        </p:nvSpPr>
        <p:spPr bwMode="auto">
          <a:xfrm>
            <a:off x="6201528" y="2580694"/>
            <a:ext cx="1244528" cy="3572983"/>
          </a:xfrm>
          <a:prstGeom prst="rect">
            <a:avLst/>
          </a:prstGeom>
          <a:solidFill>
            <a:srgbClr val="128CAB"/>
          </a:solidFill>
          <a:ln w="9525" cap="flat" cmpd="sng" algn="ctr">
            <a:solidFill>
              <a:schemeClr val="tx1"/>
            </a:solidFill>
            <a:prstDash val="solid"/>
            <a:round/>
            <a:headEnd type="none" w="med" len="med"/>
            <a:tailEnd type="none" w="med" len="med"/>
          </a:ln>
          <a:effectLst/>
        </p:spPr>
        <p:txBody>
          <a:bodyPr vert="horz" wrap="none" lIns="91404" tIns="45702" rIns="91404" bIns="45702" numCol="1" rtlCol="0" anchor="ctr" anchorCtr="0" compatLnSpc="1">
            <a:prstTxWarp prst="textNoShape">
              <a:avLst/>
            </a:prstTxWarp>
            <a:normAutofit/>
          </a:bodyPr>
          <a:lstStyle/>
          <a:p>
            <a:pPr algn="ctr" defTabSz="914034" fontAlgn="base">
              <a:spcBef>
                <a:spcPct val="0"/>
              </a:spcBef>
              <a:spcAft>
                <a:spcPct val="0"/>
              </a:spcAft>
            </a:pPr>
            <a:r>
              <a:rPr lang="en-US" sz="1799" dirty="0">
                <a:solidFill>
                  <a:schemeClr val="bg1"/>
                </a:solidFill>
                <a:latin typeface="Gill Sans MT" charset="0"/>
                <a:ea typeface="Gill Sans MT" charset="0"/>
                <a:cs typeface="Gill Sans MT" charset="0"/>
              </a:rPr>
              <a:t>CPU</a:t>
            </a:r>
            <a:endParaRPr lang="en-US" sz="1999" dirty="0">
              <a:solidFill>
                <a:schemeClr val="bg1"/>
              </a:solidFill>
              <a:latin typeface="Gill Sans MT" charset="0"/>
              <a:ea typeface="Gill Sans MT" charset="0"/>
              <a:cs typeface="Gill Sans MT" charset="0"/>
            </a:endParaRPr>
          </a:p>
        </p:txBody>
      </p:sp>
      <p:sp>
        <p:nvSpPr>
          <p:cNvPr id="66" name="Left-Right Arrow 6">
            <a:extLst>
              <a:ext uri="{FF2B5EF4-FFF2-40B4-BE49-F238E27FC236}">
                <a16:creationId xmlns:a16="http://schemas.microsoft.com/office/drawing/2014/main" id="{6C316DCA-5C51-49F1-A6B9-BEC096305573}"/>
              </a:ext>
            </a:extLst>
          </p:cNvPr>
          <p:cNvSpPr/>
          <p:nvPr/>
        </p:nvSpPr>
        <p:spPr bwMode="auto">
          <a:xfrm>
            <a:off x="7446056" y="5590226"/>
            <a:ext cx="2052705" cy="563451"/>
          </a:xfrm>
          <a:prstGeom prst="leftRightArrow">
            <a:avLst/>
          </a:prstGeom>
          <a:solidFill>
            <a:srgbClr val="128CAB"/>
          </a:solidFill>
          <a:ln w="9525" cap="flat" cmpd="sng" algn="ctr">
            <a:solidFill>
              <a:schemeClr val="tx1"/>
            </a:solidFill>
            <a:prstDash val="solid"/>
            <a:round/>
            <a:headEnd type="none" w="med" len="med"/>
            <a:tailEnd type="none" w="med" len="med"/>
          </a:ln>
          <a:effectLst/>
        </p:spPr>
        <p:txBody>
          <a:bodyPr vert="horz" wrap="none" lIns="91404" tIns="45702" rIns="91404" bIns="45702" numCol="1" rtlCol="0" anchor="ctr" anchorCtr="0" compatLnSpc="1">
            <a:prstTxWarp prst="textNoShape">
              <a:avLst/>
            </a:prstTxWarp>
          </a:bodyPr>
          <a:lstStyle/>
          <a:p>
            <a:pPr algn="ctr" defTabSz="914034" fontAlgn="base">
              <a:spcBef>
                <a:spcPct val="0"/>
              </a:spcBef>
              <a:spcAft>
                <a:spcPct val="0"/>
              </a:spcAft>
            </a:pPr>
            <a:endParaRPr lang="en-US" sz="1799" dirty="0">
              <a:solidFill>
                <a:schemeClr val="bg1"/>
              </a:solidFill>
              <a:latin typeface="Gill Sans MT" charset="0"/>
              <a:ea typeface="Gill Sans MT" charset="0"/>
              <a:cs typeface="Gill Sans MT" charset="0"/>
            </a:endParaRPr>
          </a:p>
        </p:txBody>
      </p:sp>
      <p:sp>
        <p:nvSpPr>
          <p:cNvPr id="67" name="Up-Down Arrow 7">
            <a:extLst>
              <a:ext uri="{FF2B5EF4-FFF2-40B4-BE49-F238E27FC236}">
                <a16:creationId xmlns:a16="http://schemas.microsoft.com/office/drawing/2014/main" id="{802DA3BB-FCC5-42A4-A268-AEF5B4619A35}"/>
              </a:ext>
            </a:extLst>
          </p:cNvPr>
          <p:cNvSpPr/>
          <p:nvPr/>
        </p:nvSpPr>
        <p:spPr bwMode="auto">
          <a:xfrm>
            <a:off x="8298057" y="5133282"/>
            <a:ext cx="342277" cy="574301"/>
          </a:xfrm>
          <a:prstGeom prst="upDownArrow">
            <a:avLst/>
          </a:prstGeom>
          <a:solidFill>
            <a:srgbClr val="128CAB"/>
          </a:solidFill>
          <a:ln w="9525" cap="flat" cmpd="sng" algn="ctr">
            <a:solidFill>
              <a:schemeClr val="tx1"/>
            </a:solidFill>
            <a:prstDash val="solid"/>
            <a:round/>
            <a:headEnd type="none" w="med" len="med"/>
            <a:tailEnd type="none" w="med" len="med"/>
          </a:ln>
          <a:effectLst/>
        </p:spPr>
        <p:txBody>
          <a:bodyPr vert="horz" wrap="none" lIns="91404" tIns="45702" rIns="91404" bIns="45702" numCol="1" rtlCol="0" anchor="ctr" anchorCtr="0" compatLnSpc="1">
            <a:prstTxWarp prst="textNoShape">
              <a:avLst/>
            </a:prstTxWarp>
          </a:bodyPr>
          <a:lstStyle/>
          <a:p>
            <a:pPr algn="ctr" defTabSz="914034" fontAlgn="base">
              <a:spcBef>
                <a:spcPct val="0"/>
              </a:spcBef>
              <a:spcAft>
                <a:spcPct val="0"/>
              </a:spcAft>
            </a:pPr>
            <a:endParaRPr lang="en-US" sz="2399">
              <a:latin typeface="Tahoma" pitchFamily="34" charset="0"/>
            </a:endParaRPr>
          </a:p>
        </p:txBody>
      </p:sp>
      <p:sp>
        <p:nvSpPr>
          <p:cNvPr id="68" name="Rectangle 67">
            <a:extLst>
              <a:ext uri="{FF2B5EF4-FFF2-40B4-BE49-F238E27FC236}">
                <a16:creationId xmlns:a16="http://schemas.microsoft.com/office/drawing/2014/main" id="{F7E7635C-E6B0-4678-AEDF-F9640823207B}"/>
              </a:ext>
            </a:extLst>
          </p:cNvPr>
          <p:cNvSpPr/>
          <p:nvPr/>
        </p:nvSpPr>
        <p:spPr bwMode="auto">
          <a:xfrm>
            <a:off x="7757288" y="2580693"/>
            <a:ext cx="1447643" cy="2552589"/>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none" lIns="91404" tIns="45702" rIns="91404" bIns="45702" numCol="1" rtlCol="0" anchor="t" anchorCtr="0" compatLnSpc="1">
            <a:prstTxWarp prst="textNoShape">
              <a:avLst/>
            </a:prstTxWarp>
            <a:normAutofit/>
          </a:bodyPr>
          <a:lstStyle/>
          <a:p>
            <a:pPr algn="ctr" defTabSz="914034" fontAlgn="base">
              <a:spcBef>
                <a:spcPct val="0"/>
              </a:spcBef>
              <a:spcAft>
                <a:spcPct val="0"/>
              </a:spcAft>
            </a:pPr>
            <a:r>
              <a:rPr lang="en-US" sz="1799" dirty="0" err="1">
                <a:solidFill>
                  <a:schemeClr val="bg1"/>
                </a:solidFill>
                <a:latin typeface="Gill Sans MT" charset="0"/>
                <a:ea typeface="Gill Sans MT" charset="0"/>
                <a:cs typeface="Gill Sans MT" charset="0"/>
              </a:rPr>
              <a:t>Input/Output</a:t>
            </a:r>
            <a:r>
              <a:rPr lang="en-US" sz="1799" dirty="0">
                <a:solidFill>
                  <a:schemeClr val="bg1"/>
                </a:solidFill>
                <a:latin typeface="Gill Sans MT" charset="0"/>
                <a:ea typeface="Gill Sans MT" charset="0"/>
                <a:cs typeface="Gill Sans MT" charset="0"/>
              </a:rPr>
              <a:t> </a:t>
            </a:r>
            <a:br>
              <a:rPr lang="en-US" sz="1799" dirty="0">
                <a:solidFill>
                  <a:schemeClr val="bg1"/>
                </a:solidFill>
                <a:latin typeface="Gill Sans MT" charset="0"/>
                <a:ea typeface="Gill Sans MT" charset="0"/>
                <a:cs typeface="Gill Sans MT" charset="0"/>
              </a:rPr>
            </a:br>
            <a:r>
              <a:rPr lang="en-US" sz="1799" dirty="0">
                <a:solidFill>
                  <a:schemeClr val="bg1"/>
                </a:solidFill>
                <a:latin typeface="Gill Sans MT" charset="0"/>
                <a:ea typeface="Gill Sans MT" charset="0"/>
                <a:cs typeface="Gill Sans MT" charset="0"/>
              </a:rPr>
              <a:t>devices</a:t>
            </a:r>
            <a:endParaRPr lang="en-US" sz="1999" dirty="0">
              <a:solidFill>
                <a:schemeClr val="bg1"/>
              </a:solidFill>
              <a:latin typeface="Gill Sans MT" charset="0"/>
              <a:ea typeface="Gill Sans MT" charset="0"/>
              <a:cs typeface="Gill Sans MT" charset="0"/>
            </a:endParaRPr>
          </a:p>
        </p:txBody>
      </p:sp>
      <p:sp>
        <p:nvSpPr>
          <p:cNvPr id="69" name="TextBox 68">
            <a:extLst>
              <a:ext uri="{FF2B5EF4-FFF2-40B4-BE49-F238E27FC236}">
                <a16:creationId xmlns:a16="http://schemas.microsoft.com/office/drawing/2014/main" id="{C46E50DE-E049-49A5-8251-F52D8F37C8C9}"/>
              </a:ext>
            </a:extLst>
          </p:cNvPr>
          <p:cNvSpPr txBox="1"/>
          <p:nvPr/>
        </p:nvSpPr>
        <p:spPr>
          <a:xfrm>
            <a:off x="7757288" y="3208290"/>
            <a:ext cx="1447643" cy="369188"/>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none" lIns="91404" tIns="45702" rIns="91404" bIns="45702" numCol="1" rtlCol="0" anchor="t" anchorCtr="0" compatLnSpc="1">
            <a:prstTxWarp prst="textNoShape">
              <a:avLst/>
            </a:prstTxWarp>
            <a:normAutofit/>
          </a:bodyPr>
          <a:lstStyle>
            <a:defPPr>
              <a:defRPr lang="en-US"/>
            </a:defPPr>
            <a:lvl1pPr marL="0" marR="0" indent="0" defTabSz="914400" eaLnBrk="1" latinLnBrk="0" hangingPunct="1">
              <a:lnSpc>
                <a:spcPct val="100000"/>
              </a:lnSpc>
              <a:buClrTx/>
              <a:buSzTx/>
              <a:buFontTx/>
              <a:buNone/>
              <a:tabLst/>
              <a:defRPr sz="1800">
                <a:solidFill>
                  <a:schemeClr val="bg1"/>
                </a:solidFill>
                <a:latin typeface="Gill Sans MT" charset="0"/>
                <a:ea typeface="Gill Sans MT" charset="0"/>
                <a:cs typeface="Gill Sans MT" charset="0"/>
              </a:defRPr>
            </a:lvl1pPr>
          </a:lstStyle>
          <a:p>
            <a:r>
              <a:rPr lang="en-US" sz="1799" dirty="0"/>
              <a:t>GPIO</a:t>
            </a:r>
          </a:p>
        </p:txBody>
      </p:sp>
      <p:sp>
        <p:nvSpPr>
          <p:cNvPr id="70" name="TextBox 69">
            <a:extLst>
              <a:ext uri="{FF2B5EF4-FFF2-40B4-BE49-F238E27FC236}">
                <a16:creationId xmlns:a16="http://schemas.microsoft.com/office/drawing/2014/main" id="{7AACFDF0-2E4C-475F-9E82-6ECEE4651F56}"/>
              </a:ext>
            </a:extLst>
          </p:cNvPr>
          <p:cNvSpPr txBox="1"/>
          <p:nvPr/>
        </p:nvSpPr>
        <p:spPr>
          <a:xfrm>
            <a:off x="7757288" y="3575930"/>
            <a:ext cx="1447643" cy="369188"/>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none" lIns="91404" tIns="45702" rIns="91404" bIns="45702" numCol="1" rtlCol="0" anchor="t" anchorCtr="0" compatLnSpc="1">
            <a:prstTxWarp prst="textNoShape">
              <a:avLst/>
            </a:prstTxWarp>
            <a:normAutofit/>
          </a:bodyPr>
          <a:lstStyle>
            <a:defPPr>
              <a:defRPr lang="en-US"/>
            </a:defPPr>
            <a:lvl1pPr marL="0" marR="0" indent="0" defTabSz="914400" eaLnBrk="1" latinLnBrk="0" hangingPunct="1">
              <a:lnSpc>
                <a:spcPct val="100000"/>
              </a:lnSpc>
              <a:buClrTx/>
              <a:buSzTx/>
              <a:buFontTx/>
              <a:buNone/>
              <a:tabLst/>
              <a:defRPr sz="1800">
                <a:solidFill>
                  <a:schemeClr val="bg1"/>
                </a:solidFill>
                <a:latin typeface="Gill Sans MT" charset="0"/>
                <a:ea typeface="Gill Sans MT" charset="0"/>
                <a:cs typeface="Gill Sans MT" charset="0"/>
              </a:defRPr>
            </a:lvl1pPr>
          </a:lstStyle>
          <a:p>
            <a:r>
              <a:rPr lang="en-US" sz="1799" dirty="0"/>
              <a:t>A/D</a:t>
            </a:r>
          </a:p>
        </p:txBody>
      </p:sp>
      <p:sp>
        <p:nvSpPr>
          <p:cNvPr id="71" name="TextBox 70">
            <a:extLst>
              <a:ext uri="{FF2B5EF4-FFF2-40B4-BE49-F238E27FC236}">
                <a16:creationId xmlns:a16="http://schemas.microsoft.com/office/drawing/2014/main" id="{7433899E-F416-4F71-9F62-B7B129C4923C}"/>
              </a:ext>
            </a:extLst>
          </p:cNvPr>
          <p:cNvSpPr txBox="1"/>
          <p:nvPr/>
        </p:nvSpPr>
        <p:spPr>
          <a:xfrm>
            <a:off x="7757288" y="3943289"/>
            <a:ext cx="1447643" cy="369188"/>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none" lIns="91404" tIns="45702" rIns="91404" bIns="45702" numCol="1" rtlCol="0" anchor="t" anchorCtr="0" compatLnSpc="1">
            <a:prstTxWarp prst="textNoShape">
              <a:avLst/>
            </a:prstTxWarp>
            <a:normAutofit/>
          </a:bodyPr>
          <a:lstStyle>
            <a:defPPr>
              <a:defRPr lang="en-US"/>
            </a:defPPr>
            <a:lvl1pPr marL="0" marR="0" indent="0" defTabSz="914400" eaLnBrk="1" latinLnBrk="0" hangingPunct="1">
              <a:lnSpc>
                <a:spcPct val="100000"/>
              </a:lnSpc>
              <a:buClrTx/>
              <a:buSzTx/>
              <a:buFontTx/>
              <a:buNone/>
              <a:tabLst/>
              <a:defRPr sz="1800">
                <a:solidFill>
                  <a:schemeClr val="bg1"/>
                </a:solidFill>
                <a:latin typeface="Gill Sans MT" charset="0"/>
                <a:ea typeface="Gill Sans MT" charset="0"/>
                <a:cs typeface="Gill Sans MT" charset="0"/>
              </a:defRPr>
            </a:lvl1pPr>
          </a:lstStyle>
          <a:p>
            <a:r>
              <a:rPr lang="en-US" sz="1799" dirty="0"/>
              <a:t>D/A</a:t>
            </a:r>
          </a:p>
        </p:txBody>
      </p:sp>
      <p:sp>
        <p:nvSpPr>
          <p:cNvPr id="72" name="TextBox 71">
            <a:extLst>
              <a:ext uri="{FF2B5EF4-FFF2-40B4-BE49-F238E27FC236}">
                <a16:creationId xmlns:a16="http://schemas.microsoft.com/office/drawing/2014/main" id="{7C9B14BC-F02C-4DF3-A2DB-E7C6D92968D0}"/>
              </a:ext>
            </a:extLst>
          </p:cNvPr>
          <p:cNvSpPr txBox="1"/>
          <p:nvPr/>
        </p:nvSpPr>
        <p:spPr>
          <a:xfrm>
            <a:off x="7757288" y="4311580"/>
            <a:ext cx="1447643" cy="369188"/>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none" lIns="91404" tIns="45702" rIns="91404" bIns="45702" numCol="1" rtlCol="0" anchor="t" anchorCtr="0" compatLnSpc="1">
            <a:prstTxWarp prst="textNoShape">
              <a:avLst/>
            </a:prstTxWarp>
            <a:normAutofit/>
          </a:bodyPr>
          <a:lstStyle>
            <a:defPPr>
              <a:defRPr lang="en-US"/>
            </a:defPPr>
            <a:lvl1pPr marL="0" marR="0" indent="0" defTabSz="914400" eaLnBrk="1" latinLnBrk="0" hangingPunct="1">
              <a:lnSpc>
                <a:spcPct val="100000"/>
              </a:lnSpc>
              <a:buClrTx/>
              <a:buSzTx/>
              <a:buFontTx/>
              <a:buNone/>
              <a:tabLst/>
              <a:defRPr sz="1800">
                <a:solidFill>
                  <a:schemeClr val="bg1"/>
                </a:solidFill>
                <a:latin typeface="Gill Sans MT" charset="0"/>
                <a:ea typeface="Gill Sans MT" charset="0"/>
                <a:cs typeface="Gill Sans MT" charset="0"/>
              </a:defRPr>
            </a:lvl1pPr>
          </a:lstStyle>
          <a:p>
            <a:r>
              <a:rPr lang="en-US" sz="1799" dirty="0"/>
              <a:t>PWM</a:t>
            </a:r>
          </a:p>
        </p:txBody>
      </p:sp>
      <p:sp>
        <p:nvSpPr>
          <p:cNvPr id="73" name="TextBox 72">
            <a:extLst>
              <a:ext uri="{FF2B5EF4-FFF2-40B4-BE49-F238E27FC236}">
                <a16:creationId xmlns:a16="http://schemas.microsoft.com/office/drawing/2014/main" id="{B01C5315-A633-45D2-9AB7-6FD95601827D}"/>
              </a:ext>
            </a:extLst>
          </p:cNvPr>
          <p:cNvSpPr txBox="1"/>
          <p:nvPr/>
        </p:nvSpPr>
        <p:spPr>
          <a:xfrm>
            <a:off x="7757288" y="4681277"/>
            <a:ext cx="1447643" cy="369188"/>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none" lIns="91404" tIns="45702" rIns="91404" bIns="45702" numCol="1" rtlCol="0" anchor="t" anchorCtr="0" compatLnSpc="1">
            <a:prstTxWarp prst="textNoShape">
              <a:avLst/>
            </a:prstTxWarp>
            <a:normAutofit/>
          </a:bodyPr>
          <a:lstStyle>
            <a:defPPr>
              <a:defRPr lang="en-US"/>
            </a:defPPr>
            <a:lvl1pPr marL="0" marR="0" indent="0" defTabSz="914400" eaLnBrk="1" latinLnBrk="0" hangingPunct="1">
              <a:lnSpc>
                <a:spcPct val="100000"/>
              </a:lnSpc>
              <a:buClrTx/>
              <a:buSzTx/>
              <a:buFontTx/>
              <a:buNone/>
              <a:tabLst/>
              <a:defRPr sz="1800">
                <a:solidFill>
                  <a:schemeClr val="bg1"/>
                </a:solidFill>
                <a:latin typeface="Gill Sans MT" charset="0"/>
                <a:ea typeface="Gill Sans MT" charset="0"/>
                <a:cs typeface="Gill Sans MT" charset="0"/>
              </a:defRPr>
            </a:lvl1pPr>
          </a:lstStyle>
          <a:p>
            <a:r>
              <a:rPr lang="en-US" sz="1799" dirty="0"/>
              <a:t>Bus ctrl</a:t>
            </a:r>
          </a:p>
        </p:txBody>
      </p:sp>
      <p:sp>
        <p:nvSpPr>
          <p:cNvPr id="74" name="TextBox 73">
            <a:extLst>
              <a:ext uri="{FF2B5EF4-FFF2-40B4-BE49-F238E27FC236}">
                <a16:creationId xmlns:a16="http://schemas.microsoft.com/office/drawing/2014/main" id="{4CAAC794-1386-4000-92F0-6AD20FF1D5E4}"/>
              </a:ext>
            </a:extLst>
          </p:cNvPr>
          <p:cNvSpPr txBox="1"/>
          <p:nvPr/>
        </p:nvSpPr>
        <p:spPr>
          <a:xfrm>
            <a:off x="9516161" y="3217497"/>
            <a:ext cx="2316589" cy="369188"/>
          </a:xfrm>
          <a:prstGeom prst="rect">
            <a:avLst/>
          </a:prstGeom>
          <a:noFill/>
        </p:spPr>
        <p:txBody>
          <a:bodyPr wrap="none" rtlCol="0">
            <a:spAutoFit/>
          </a:bodyPr>
          <a:lstStyle/>
          <a:p>
            <a:r>
              <a:rPr lang="en-US" sz="1799" dirty="0">
                <a:latin typeface="Gill Sans MT" charset="0"/>
                <a:ea typeface="Gill Sans MT" charset="0"/>
                <a:cs typeface="Gill Sans MT" charset="0"/>
              </a:rPr>
              <a:t>To handle digital levels</a:t>
            </a:r>
          </a:p>
        </p:txBody>
      </p:sp>
      <p:sp>
        <p:nvSpPr>
          <p:cNvPr id="75" name="Right Brace 74">
            <a:extLst>
              <a:ext uri="{FF2B5EF4-FFF2-40B4-BE49-F238E27FC236}">
                <a16:creationId xmlns:a16="http://schemas.microsoft.com/office/drawing/2014/main" id="{1ECAA1EF-DAC7-4A95-ADC0-76ECB5109904}"/>
              </a:ext>
            </a:extLst>
          </p:cNvPr>
          <p:cNvSpPr/>
          <p:nvPr/>
        </p:nvSpPr>
        <p:spPr bwMode="auto">
          <a:xfrm>
            <a:off x="9404423" y="3586685"/>
            <a:ext cx="182711" cy="724896"/>
          </a:xfrm>
          <a:prstGeom prst="rightBrace">
            <a:avLst/>
          </a:prstGeom>
          <a:noFill/>
          <a:ln w="9525" cap="flat" cmpd="sng" algn="ctr">
            <a:solidFill>
              <a:schemeClr val="tx1"/>
            </a:solidFill>
            <a:prstDash val="solid"/>
            <a:round/>
            <a:headEnd type="none" w="med" len="med"/>
            <a:tailEnd type="none" w="med" len="med"/>
          </a:ln>
          <a:effectLst/>
        </p:spPr>
        <p:txBody>
          <a:bodyPr vert="horz" wrap="none" lIns="91404" tIns="45702" rIns="91404" bIns="45702" numCol="1" rtlCol="0" anchor="ctr" anchorCtr="0" compatLnSpc="1">
            <a:prstTxWarp prst="textNoShape">
              <a:avLst/>
            </a:prstTxWarp>
          </a:bodyPr>
          <a:lstStyle/>
          <a:p>
            <a:pPr algn="ctr" defTabSz="914034" fontAlgn="base">
              <a:spcBef>
                <a:spcPct val="0"/>
              </a:spcBef>
              <a:spcAft>
                <a:spcPct val="0"/>
              </a:spcAft>
            </a:pPr>
            <a:endParaRPr lang="en-US" sz="2399">
              <a:latin typeface="Tahoma" pitchFamily="34" charset="0"/>
            </a:endParaRPr>
          </a:p>
        </p:txBody>
      </p:sp>
      <p:sp>
        <p:nvSpPr>
          <p:cNvPr id="76" name="TextBox 75">
            <a:extLst>
              <a:ext uri="{FF2B5EF4-FFF2-40B4-BE49-F238E27FC236}">
                <a16:creationId xmlns:a16="http://schemas.microsoft.com/office/drawing/2014/main" id="{2D80DE3E-3B07-440C-9687-65E00EDF0ED3}"/>
              </a:ext>
            </a:extLst>
          </p:cNvPr>
          <p:cNvSpPr txBox="1"/>
          <p:nvPr/>
        </p:nvSpPr>
        <p:spPr>
          <a:xfrm>
            <a:off x="9516162" y="3742406"/>
            <a:ext cx="2306974" cy="369188"/>
          </a:xfrm>
          <a:prstGeom prst="rect">
            <a:avLst/>
          </a:prstGeom>
          <a:noFill/>
        </p:spPr>
        <p:txBody>
          <a:bodyPr wrap="none" rtlCol="0">
            <a:spAutoFit/>
          </a:bodyPr>
          <a:lstStyle/>
          <a:p>
            <a:r>
              <a:rPr lang="en-US" sz="1799" dirty="0">
                <a:latin typeface="Gill Sans MT" charset="0"/>
                <a:ea typeface="Gill Sans MT" charset="0"/>
                <a:cs typeface="Gill Sans MT" charset="0"/>
              </a:rPr>
              <a:t>To handle analog levels</a:t>
            </a:r>
          </a:p>
        </p:txBody>
      </p:sp>
      <p:sp>
        <p:nvSpPr>
          <p:cNvPr id="77" name="TextBox 76">
            <a:extLst>
              <a:ext uri="{FF2B5EF4-FFF2-40B4-BE49-F238E27FC236}">
                <a16:creationId xmlns:a16="http://schemas.microsoft.com/office/drawing/2014/main" id="{F4163D58-5190-4295-A353-F46DA48ECF2C}"/>
              </a:ext>
            </a:extLst>
          </p:cNvPr>
          <p:cNvSpPr txBox="1"/>
          <p:nvPr/>
        </p:nvSpPr>
        <p:spPr>
          <a:xfrm>
            <a:off x="9516161" y="4338464"/>
            <a:ext cx="2257300" cy="369188"/>
          </a:xfrm>
          <a:prstGeom prst="rect">
            <a:avLst/>
          </a:prstGeom>
          <a:noFill/>
        </p:spPr>
        <p:txBody>
          <a:bodyPr wrap="none" rtlCol="0">
            <a:spAutoFit/>
          </a:bodyPr>
          <a:lstStyle/>
          <a:p>
            <a:r>
              <a:rPr lang="en-US" sz="1799" dirty="0">
                <a:latin typeface="Gill Sans MT" charset="0"/>
                <a:ea typeface="Gill Sans MT" charset="0"/>
                <a:cs typeface="Gill Sans MT" charset="0"/>
              </a:rPr>
              <a:t>To handle PWM levels</a:t>
            </a:r>
          </a:p>
        </p:txBody>
      </p:sp>
      <p:sp>
        <p:nvSpPr>
          <p:cNvPr id="78" name="TextBox 77">
            <a:extLst>
              <a:ext uri="{FF2B5EF4-FFF2-40B4-BE49-F238E27FC236}">
                <a16:creationId xmlns:a16="http://schemas.microsoft.com/office/drawing/2014/main" id="{436D2B04-C120-4325-A90F-0D0AF1EEAF2C}"/>
              </a:ext>
            </a:extLst>
          </p:cNvPr>
          <p:cNvSpPr txBox="1"/>
          <p:nvPr/>
        </p:nvSpPr>
        <p:spPr>
          <a:xfrm>
            <a:off x="9516162" y="4657013"/>
            <a:ext cx="1805670" cy="369188"/>
          </a:xfrm>
          <a:prstGeom prst="rect">
            <a:avLst/>
          </a:prstGeom>
          <a:noFill/>
        </p:spPr>
        <p:txBody>
          <a:bodyPr wrap="square" rtlCol="0">
            <a:spAutoFit/>
          </a:bodyPr>
          <a:lstStyle/>
          <a:p>
            <a:r>
              <a:rPr lang="en-US" sz="1799" dirty="0">
                <a:latin typeface="Gill Sans MT" charset="0"/>
                <a:ea typeface="Gill Sans MT" charset="0"/>
                <a:cs typeface="Gill Sans MT" charset="0"/>
              </a:rPr>
              <a:t>To handle buses</a:t>
            </a:r>
          </a:p>
        </p:txBody>
      </p:sp>
    </p:spTree>
    <p:extLst>
      <p:ext uri="{BB962C8B-B14F-4D97-AF65-F5344CB8AC3E}">
        <p14:creationId xmlns:p14="http://schemas.microsoft.com/office/powerpoint/2010/main" val="1265771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Goal</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To discuss the CPU-I/O interface and the Virtual File System abstraction, and to present an introduction to Linux Kernel modules</a:t>
            </a:r>
            <a:endParaRPr lang="en-US" altLang="en-US" dirty="0">
              <a:ea typeface="ＭＳ Ｐゴシック" panose="020B0600070205080204"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Introduction</a:t>
            </a:r>
          </a:p>
          <a:p>
            <a:r>
              <a:rPr lang="en-US" dirty="0"/>
              <a:t>CPU – I/O interface</a:t>
            </a:r>
          </a:p>
          <a:p>
            <a:r>
              <a:rPr lang="en-US" dirty="0"/>
              <a:t>I/O taxonomy</a:t>
            </a:r>
          </a:p>
          <a:p>
            <a:r>
              <a:rPr lang="en-US" dirty="0">
                <a:solidFill>
                  <a:srgbClr val="128CAB"/>
                </a:solidFill>
              </a:rPr>
              <a:t>Linux devices </a:t>
            </a:r>
          </a:p>
          <a:p>
            <a:r>
              <a:rPr lang="en-US" dirty="0"/>
              <a:t>Virtual File System abstraction</a:t>
            </a:r>
          </a:p>
          <a:p>
            <a:r>
              <a:rPr lang="en-US" dirty="0"/>
              <a:t>Linux Kernel modules</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162986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Devices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ea typeface="Tahoma" pitchFamily="-109" charset="0"/>
                <a:cs typeface="Tahoma" pitchFamily="-109" charset="0"/>
              </a:rPr>
              <a:t>Linux provides an abstraction to make communication with I/O easy.</a:t>
            </a:r>
            <a:endParaRPr lang="en-US" altLang="en-US" dirty="0">
              <a:ea typeface="ＭＳ Ｐゴシック" panose="020B0600070205080204" pitchFamily="34" charset="-128"/>
            </a:endParaRPr>
          </a:p>
          <a:p>
            <a:pPr lvl="1"/>
            <a:r>
              <a:rPr lang="en-US" dirty="0">
                <a:ea typeface="Tahoma" pitchFamily="-109" charset="0"/>
                <a:cs typeface="Tahoma" pitchFamily="-109" charset="0"/>
              </a:rPr>
              <a:t>Software developer does not need to know every detail of the physical device.</a:t>
            </a:r>
          </a:p>
          <a:p>
            <a:pPr lvl="1"/>
            <a:r>
              <a:rPr lang="en-US" dirty="0">
                <a:ea typeface="Tahoma" pitchFamily="-109" charset="0"/>
                <a:cs typeface="Tahoma" pitchFamily="-109" charset="0"/>
              </a:rPr>
              <a:t>Portability can be increased by using the same abstraction for different I/O devices.</a:t>
            </a:r>
          </a:p>
          <a:p>
            <a:r>
              <a:rPr lang="en-US" dirty="0">
                <a:ea typeface="Tahoma" pitchFamily="-109" charset="0"/>
                <a:cs typeface="Tahoma" pitchFamily="-109" charset="0"/>
              </a:rPr>
              <a:t>Linux recognizes three classes of devices:</a:t>
            </a:r>
            <a:endParaRPr lang="en-US" altLang="en-US" dirty="0">
              <a:ea typeface="ＭＳ Ｐゴシック" panose="020B0600070205080204" pitchFamily="34" charset="-128"/>
            </a:endParaRPr>
          </a:p>
          <a:p>
            <a:pPr lvl="1"/>
            <a:r>
              <a:rPr lang="en-US" dirty="0">
                <a:solidFill>
                  <a:srgbClr val="128CAB"/>
                </a:solidFill>
                <a:ea typeface="Tahoma" pitchFamily="-109" charset="0"/>
                <a:cs typeface="Tahoma" pitchFamily="-109" charset="0"/>
              </a:rPr>
              <a:t>Character devices</a:t>
            </a:r>
            <a:r>
              <a:rPr lang="en-US" dirty="0">
                <a:solidFill>
                  <a:schemeClr val="tx1"/>
                </a:solidFill>
                <a:ea typeface="Tahoma" pitchFamily="-109" charset="0"/>
                <a:cs typeface="Tahoma" pitchFamily="-109" charset="0"/>
              </a:rPr>
              <a:t>,</a:t>
            </a:r>
            <a:r>
              <a:rPr lang="en-US" dirty="0">
                <a:ea typeface="Tahoma" pitchFamily="-109" charset="0"/>
                <a:cs typeface="Tahoma" pitchFamily="-109" charset="0"/>
              </a:rPr>
              <a:t> which are devices that can be accessed as stream of words (e.g., 8-/16-/32-/</a:t>
            </a:r>
            <a:r>
              <a:rPr lang="is-IS" dirty="0">
                <a:ea typeface="Tahoma" pitchFamily="-109" charset="0"/>
                <a:cs typeface="Tahoma" pitchFamily="-109" charset="0"/>
              </a:rPr>
              <a:t>… bits) as in a file; reading word n requires reading all the preceding words from 0 to n-1.</a:t>
            </a:r>
            <a:endParaRPr lang="en-US" dirty="0">
              <a:ea typeface="Tahoma" pitchFamily="-109" charset="0"/>
              <a:cs typeface="Tahoma" pitchFamily="-109" charset="0"/>
            </a:endParaRPr>
          </a:p>
          <a:p>
            <a:pPr lvl="1"/>
            <a:r>
              <a:rPr lang="en-US" dirty="0">
                <a:solidFill>
                  <a:srgbClr val="128CAB"/>
                </a:solidFill>
                <a:ea typeface="Tahoma" pitchFamily="-109" charset="0"/>
                <a:cs typeface="Tahoma" pitchFamily="-109" charset="0"/>
              </a:rPr>
              <a:t>Block devices</a:t>
            </a:r>
            <a:r>
              <a:rPr lang="en-US" dirty="0">
                <a:ea typeface="Tahoma" pitchFamily="-109" charset="0"/>
                <a:cs typeface="Tahoma" pitchFamily="-109" charset="0"/>
              </a:rPr>
              <a:t>, which are devices that can be accessed only as multiples of one block, where a block is 512 bytes of data or more. Typically, block devices host file systems.</a:t>
            </a:r>
          </a:p>
          <a:p>
            <a:pPr lvl="1"/>
            <a:r>
              <a:rPr lang="en-US" dirty="0">
                <a:solidFill>
                  <a:srgbClr val="128CAB"/>
                </a:solidFill>
                <a:ea typeface="Tahoma" pitchFamily="-109" charset="0"/>
                <a:cs typeface="Tahoma" pitchFamily="-109" charset="0"/>
              </a:rPr>
              <a:t>Network interfaces</a:t>
            </a:r>
            <a:r>
              <a:rPr lang="en-US" dirty="0">
                <a:ea typeface="Tahoma" pitchFamily="-109" charset="0"/>
                <a:cs typeface="Tahoma" pitchFamily="-109" charset="0"/>
              </a:rPr>
              <a:t>, which are in charge of sending and receiving data packets through the network subsystem of the kernel</a:t>
            </a: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353645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Introduction</a:t>
            </a:r>
          </a:p>
          <a:p>
            <a:r>
              <a:rPr lang="en-US" dirty="0"/>
              <a:t>CPU – I/O interface</a:t>
            </a:r>
          </a:p>
          <a:p>
            <a:r>
              <a:rPr lang="en-US" dirty="0"/>
              <a:t>I/O taxonomy</a:t>
            </a:r>
          </a:p>
          <a:p>
            <a:r>
              <a:rPr lang="en-US" dirty="0"/>
              <a:t>Linux devices </a:t>
            </a:r>
          </a:p>
          <a:p>
            <a:r>
              <a:rPr lang="en-US" dirty="0">
                <a:solidFill>
                  <a:srgbClr val="128CAB"/>
                </a:solidFill>
              </a:rPr>
              <a:t>Virtual File System abstraction</a:t>
            </a:r>
          </a:p>
          <a:p>
            <a:r>
              <a:rPr lang="en-US" dirty="0"/>
              <a:t>Linux Kernel modules</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87375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Virtual File System (VFS) Abstraction </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Character/block devices are accessed as files stored in the file system, as each device is associated with a </a:t>
            </a:r>
            <a:r>
              <a:rPr lang="en-US" dirty="0">
                <a:solidFill>
                  <a:srgbClr val="128CAB"/>
                </a:solidFill>
              </a:rPr>
              <a:t>device file</a:t>
            </a:r>
            <a:r>
              <a:rPr lang="en-US" dirty="0">
                <a:solidFill>
                  <a:schemeClr val="tx1"/>
                </a:solidFill>
              </a:rPr>
              <a:t>.</a:t>
            </a:r>
            <a:endParaRPr lang="en-US" dirty="0">
              <a:solidFill>
                <a:srgbClr val="128CAB"/>
              </a:solidFill>
            </a:endParaRPr>
          </a:p>
          <a:p>
            <a:r>
              <a:rPr lang="en-US" dirty="0"/>
              <a:t>Typical usage:</a:t>
            </a:r>
            <a:endParaRPr lang="en-US" altLang="en-US" dirty="0">
              <a:ea typeface="ＭＳ Ｐゴシック" panose="020B0600070205080204" pitchFamily="34" charset="-128"/>
            </a:endParaRPr>
          </a:p>
          <a:p>
            <a:pPr lvl="1"/>
            <a:r>
              <a:rPr lang="en-US" dirty="0"/>
              <a:t>Open the device file</a:t>
            </a:r>
          </a:p>
          <a:p>
            <a:pPr lvl="1"/>
            <a:r>
              <a:rPr lang="en-US" dirty="0"/>
              <a:t>Read/Write data from/to device file</a:t>
            </a:r>
          </a:p>
          <a:p>
            <a:pPr lvl="1"/>
            <a:r>
              <a:rPr lang="en-US" dirty="0"/>
              <a:t>Close the device file</a:t>
            </a:r>
          </a:p>
          <a:p>
            <a:r>
              <a:rPr lang="en-US" dirty="0"/>
              <a:t>Linux </a:t>
            </a:r>
            <a:r>
              <a:rPr lang="en-US" dirty="0">
                <a:solidFill>
                  <a:srgbClr val="128CAB"/>
                </a:solidFill>
              </a:rPr>
              <a:t>forwards </a:t>
            </a:r>
            <a:r>
              <a:rPr lang="en-US" dirty="0"/>
              <a:t>the open/read/write/close operations to the I/O device associated to the device file.</a:t>
            </a:r>
          </a:p>
          <a:p>
            <a:r>
              <a:rPr lang="en-US" dirty="0"/>
              <a:t>The operations for each I/O device are implemented by a custom piece of software in the Linux kernel: the </a:t>
            </a:r>
            <a:r>
              <a:rPr lang="en-US" dirty="0">
                <a:solidFill>
                  <a:srgbClr val="128CAB"/>
                </a:solidFill>
              </a:rPr>
              <a:t>device driver.</a:t>
            </a:r>
          </a:p>
          <a:p>
            <a:r>
              <a:rPr lang="en-US" dirty="0"/>
              <a:t>In the following, we will consider only character (char) devices.</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668477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VFS: An Example </a:t>
            </a:r>
          </a:p>
        </p:txBody>
      </p:sp>
      <p:sp>
        <p:nvSpPr>
          <p:cNvPr id="6" name="CasellaDiTesto 8">
            <a:extLst>
              <a:ext uri="{FF2B5EF4-FFF2-40B4-BE49-F238E27FC236}">
                <a16:creationId xmlns:a16="http://schemas.microsoft.com/office/drawing/2014/main" id="{BE95C3CF-9D5A-464C-82E8-73654838CA84}"/>
              </a:ext>
            </a:extLst>
          </p:cNvPr>
          <p:cNvSpPr txBox="1"/>
          <p:nvPr/>
        </p:nvSpPr>
        <p:spPr>
          <a:xfrm>
            <a:off x="9848340" y="2892883"/>
            <a:ext cx="1655537" cy="1151678"/>
          </a:xfrm>
          <a:prstGeom prst="rect">
            <a:avLst/>
          </a:prstGeom>
          <a:solidFill>
            <a:srgbClr val="0070C0"/>
          </a:solidFill>
          <a:ln>
            <a:solidFill>
              <a:schemeClr val="tx1"/>
            </a:solidFill>
          </a:ln>
          <a:effectLst>
            <a:outerShdw blurRad="50800" dist="76200" dir="2700000" algn="tl" rotWithShape="0">
              <a:prstClr val="black">
                <a:alpha val="40000"/>
              </a:prstClr>
            </a:outerShdw>
          </a:effectLst>
        </p:spPr>
        <p:txBody>
          <a:bodyPr wrap="none" rtlCol="0" anchor="ctr">
            <a:normAutofit/>
          </a:bodyPr>
          <a:lstStyle/>
          <a:p>
            <a:pPr algn="ctr"/>
            <a:r>
              <a:rPr lang="en-US" sz="1799" dirty="0">
                <a:solidFill>
                  <a:schemeClr val="bg1"/>
                </a:solidFill>
                <a:latin typeface="Gill Sans MT" charset="0"/>
                <a:ea typeface="Gill Sans MT" charset="0"/>
                <a:cs typeface="Gill Sans MT" charset="0"/>
              </a:rPr>
              <a:t>I/O</a:t>
            </a:r>
          </a:p>
          <a:p>
            <a:pPr algn="ctr"/>
            <a:r>
              <a:rPr lang="en-US" sz="1799" dirty="0">
                <a:solidFill>
                  <a:schemeClr val="bg1"/>
                </a:solidFill>
                <a:latin typeface="Gill Sans MT" charset="0"/>
                <a:ea typeface="Gill Sans MT" charset="0"/>
                <a:cs typeface="Gill Sans MT" charset="0"/>
              </a:rPr>
              <a:t>Device</a:t>
            </a:r>
          </a:p>
          <a:p>
            <a:pPr algn="ctr"/>
            <a:r>
              <a:rPr lang="en-US" sz="1799" dirty="0">
                <a:solidFill>
                  <a:schemeClr val="bg1"/>
                </a:solidFill>
                <a:latin typeface="Gill Sans MT" charset="0"/>
                <a:ea typeface="Gill Sans MT" charset="0"/>
                <a:cs typeface="Gill Sans MT" charset="0"/>
              </a:rPr>
              <a:t>A</a:t>
            </a:r>
          </a:p>
        </p:txBody>
      </p:sp>
      <p:sp>
        <p:nvSpPr>
          <p:cNvPr id="7" name="CasellaDiTesto 8">
            <a:extLst>
              <a:ext uri="{FF2B5EF4-FFF2-40B4-BE49-F238E27FC236}">
                <a16:creationId xmlns:a16="http://schemas.microsoft.com/office/drawing/2014/main" id="{20B4EA1C-5463-4F16-9E32-5CCB59DC8D5D}"/>
              </a:ext>
            </a:extLst>
          </p:cNvPr>
          <p:cNvSpPr txBox="1"/>
          <p:nvPr/>
        </p:nvSpPr>
        <p:spPr>
          <a:xfrm>
            <a:off x="9848340" y="4842722"/>
            <a:ext cx="1655537" cy="1151678"/>
          </a:xfrm>
          <a:prstGeom prst="rect">
            <a:avLst/>
          </a:prstGeom>
          <a:solidFill>
            <a:srgbClr val="0070C0"/>
          </a:solidFill>
          <a:ln>
            <a:solidFill>
              <a:schemeClr val="tx1"/>
            </a:solidFill>
          </a:ln>
          <a:effectLst>
            <a:outerShdw blurRad="50800" dist="76200" dir="2700000" algn="tl" rotWithShape="0">
              <a:prstClr val="black">
                <a:alpha val="40000"/>
              </a:prstClr>
            </a:outerShdw>
          </a:effectLst>
        </p:spPr>
        <p:txBody>
          <a:bodyPr wrap="none" rtlCol="0" anchor="ctr">
            <a:normAutofit/>
          </a:bodyPr>
          <a:lstStyle/>
          <a:p>
            <a:pPr algn="ctr"/>
            <a:r>
              <a:rPr lang="en-US" sz="1799" dirty="0">
                <a:solidFill>
                  <a:schemeClr val="bg1"/>
                </a:solidFill>
                <a:latin typeface="Gill Sans MT" charset="0"/>
                <a:ea typeface="Gill Sans MT" charset="0"/>
                <a:cs typeface="Gill Sans MT" charset="0"/>
              </a:rPr>
              <a:t>I/O</a:t>
            </a:r>
          </a:p>
          <a:p>
            <a:pPr algn="ctr"/>
            <a:r>
              <a:rPr lang="en-US" sz="1799" dirty="0">
                <a:solidFill>
                  <a:schemeClr val="bg1"/>
                </a:solidFill>
                <a:latin typeface="Gill Sans MT" charset="0"/>
                <a:ea typeface="Gill Sans MT" charset="0"/>
                <a:cs typeface="Gill Sans MT" charset="0"/>
              </a:rPr>
              <a:t>Device</a:t>
            </a:r>
          </a:p>
          <a:p>
            <a:pPr algn="ctr"/>
            <a:r>
              <a:rPr lang="en-US" sz="1799" dirty="0">
                <a:solidFill>
                  <a:schemeClr val="bg1"/>
                </a:solidFill>
                <a:latin typeface="Gill Sans MT" charset="0"/>
                <a:ea typeface="Gill Sans MT" charset="0"/>
                <a:cs typeface="Gill Sans MT" charset="0"/>
              </a:rPr>
              <a:t>B</a:t>
            </a:r>
          </a:p>
        </p:txBody>
      </p:sp>
      <p:sp>
        <p:nvSpPr>
          <p:cNvPr id="8" name="TextBox 7">
            <a:extLst>
              <a:ext uri="{FF2B5EF4-FFF2-40B4-BE49-F238E27FC236}">
                <a16:creationId xmlns:a16="http://schemas.microsoft.com/office/drawing/2014/main" id="{F44C3282-1A4A-4855-91C2-3F226475E93F}"/>
              </a:ext>
            </a:extLst>
          </p:cNvPr>
          <p:cNvSpPr txBox="1"/>
          <p:nvPr/>
        </p:nvSpPr>
        <p:spPr>
          <a:xfrm>
            <a:off x="8074877" y="2859122"/>
            <a:ext cx="914400" cy="1219200"/>
          </a:xfrm>
          <a:prstGeom prst="rect">
            <a:avLst/>
          </a:prstGeom>
        </p:spPr>
        <p:txBody>
          <a:bodyPr vert="horz" wrap="none" lIns="0" tIns="0" rIns="0" bIns="0" rtlCol="0" anchor="ctr">
            <a:normAutofit/>
          </a:bodyPr>
          <a:lstStyle/>
          <a:p>
            <a:r>
              <a:rPr lang="en-US" dirty="0" err="1">
                <a:latin typeface="Courier" charset="0"/>
                <a:ea typeface="Courier" charset="0"/>
                <a:cs typeface="Courier" charset="0"/>
              </a:rPr>
              <a:t>Open_A</a:t>
            </a:r>
            <a:r>
              <a:rPr lang="en-US" dirty="0">
                <a:latin typeface="Courier" charset="0"/>
                <a:ea typeface="Courier" charset="0"/>
                <a:cs typeface="Courier" charset="0"/>
              </a:rPr>
              <a:t>()</a:t>
            </a:r>
          </a:p>
          <a:p>
            <a:r>
              <a:rPr lang="en-US" dirty="0" err="1">
                <a:latin typeface="Courier" charset="0"/>
                <a:ea typeface="Courier" charset="0"/>
                <a:cs typeface="Courier" charset="0"/>
              </a:rPr>
              <a:t>Release_A</a:t>
            </a:r>
            <a:r>
              <a:rPr lang="en-US" dirty="0">
                <a:latin typeface="Courier" charset="0"/>
                <a:ea typeface="Courier" charset="0"/>
                <a:cs typeface="Courier" charset="0"/>
              </a:rPr>
              <a:t>()</a:t>
            </a:r>
          </a:p>
          <a:p>
            <a:r>
              <a:rPr lang="en-US" dirty="0" err="1">
                <a:latin typeface="Courier" charset="0"/>
                <a:ea typeface="Courier" charset="0"/>
                <a:cs typeface="Courier" charset="0"/>
              </a:rPr>
              <a:t>Read_A</a:t>
            </a:r>
            <a:r>
              <a:rPr lang="en-US" dirty="0">
                <a:latin typeface="Courier" charset="0"/>
                <a:ea typeface="Courier" charset="0"/>
                <a:cs typeface="Courier" charset="0"/>
              </a:rPr>
              <a:t>()</a:t>
            </a:r>
          </a:p>
          <a:p>
            <a:r>
              <a:rPr lang="en-US" dirty="0" err="1">
                <a:latin typeface="Courier" charset="0"/>
                <a:ea typeface="Courier" charset="0"/>
                <a:cs typeface="Courier" charset="0"/>
              </a:rPr>
              <a:t>Write_A</a:t>
            </a:r>
            <a:r>
              <a:rPr lang="en-US" dirty="0">
                <a:latin typeface="Courier" charset="0"/>
                <a:ea typeface="Courier" charset="0"/>
                <a:cs typeface="Courier" charset="0"/>
              </a:rPr>
              <a:t>()</a:t>
            </a:r>
          </a:p>
        </p:txBody>
      </p:sp>
      <p:sp>
        <p:nvSpPr>
          <p:cNvPr id="9" name="TextBox 8">
            <a:extLst>
              <a:ext uri="{FF2B5EF4-FFF2-40B4-BE49-F238E27FC236}">
                <a16:creationId xmlns:a16="http://schemas.microsoft.com/office/drawing/2014/main" id="{965CC18A-3DD9-4A36-871C-89842418580B}"/>
              </a:ext>
            </a:extLst>
          </p:cNvPr>
          <p:cNvSpPr txBox="1"/>
          <p:nvPr/>
        </p:nvSpPr>
        <p:spPr>
          <a:xfrm>
            <a:off x="8074877" y="4775200"/>
            <a:ext cx="914400" cy="1219200"/>
          </a:xfrm>
          <a:prstGeom prst="rect">
            <a:avLst/>
          </a:prstGeom>
        </p:spPr>
        <p:txBody>
          <a:bodyPr vert="horz" wrap="none" lIns="0" tIns="0" rIns="0" bIns="0" rtlCol="0" anchor="ctr">
            <a:normAutofit/>
          </a:bodyPr>
          <a:lstStyle/>
          <a:p>
            <a:r>
              <a:rPr lang="en-US" dirty="0" err="1">
                <a:latin typeface="Courier" charset="0"/>
                <a:ea typeface="Courier" charset="0"/>
                <a:cs typeface="Courier" charset="0"/>
              </a:rPr>
              <a:t>Open_B</a:t>
            </a:r>
            <a:r>
              <a:rPr lang="en-US" dirty="0">
                <a:latin typeface="Courier" charset="0"/>
                <a:ea typeface="Courier" charset="0"/>
                <a:cs typeface="Courier" charset="0"/>
              </a:rPr>
              <a:t>()</a:t>
            </a:r>
          </a:p>
          <a:p>
            <a:r>
              <a:rPr lang="en-US" dirty="0" err="1">
                <a:latin typeface="Courier" charset="0"/>
                <a:ea typeface="Courier" charset="0"/>
                <a:cs typeface="Courier" charset="0"/>
              </a:rPr>
              <a:t>Release_B</a:t>
            </a:r>
            <a:r>
              <a:rPr lang="en-US" dirty="0">
                <a:latin typeface="Courier" charset="0"/>
                <a:ea typeface="Courier" charset="0"/>
                <a:cs typeface="Courier" charset="0"/>
              </a:rPr>
              <a:t>()</a:t>
            </a:r>
          </a:p>
          <a:p>
            <a:r>
              <a:rPr lang="en-US" dirty="0" err="1">
                <a:latin typeface="Courier" charset="0"/>
                <a:ea typeface="Courier" charset="0"/>
                <a:cs typeface="Courier" charset="0"/>
              </a:rPr>
              <a:t>Read_B</a:t>
            </a:r>
            <a:r>
              <a:rPr lang="en-US" dirty="0">
                <a:latin typeface="Courier" charset="0"/>
                <a:ea typeface="Courier" charset="0"/>
                <a:cs typeface="Courier" charset="0"/>
              </a:rPr>
              <a:t>()</a:t>
            </a:r>
          </a:p>
          <a:p>
            <a:r>
              <a:rPr lang="en-US" dirty="0" err="1">
                <a:latin typeface="Courier" charset="0"/>
                <a:ea typeface="Courier" charset="0"/>
                <a:cs typeface="Courier" charset="0"/>
              </a:rPr>
              <a:t>Write_B</a:t>
            </a:r>
            <a:r>
              <a:rPr lang="en-US" dirty="0">
                <a:latin typeface="Courier" charset="0"/>
                <a:ea typeface="Courier" charset="0"/>
                <a:cs typeface="Courier" charset="0"/>
              </a:rPr>
              <a:t>()</a:t>
            </a:r>
          </a:p>
        </p:txBody>
      </p:sp>
      <p:sp>
        <p:nvSpPr>
          <p:cNvPr id="10" name="Left Brace 9">
            <a:extLst>
              <a:ext uri="{FF2B5EF4-FFF2-40B4-BE49-F238E27FC236}">
                <a16:creationId xmlns:a16="http://schemas.microsoft.com/office/drawing/2014/main" id="{F25419C7-70CD-43F7-97A4-803D18308DD1}"/>
              </a:ext>
            </a:extLst>
          </p:cNvPr>
          <p:cNvSpPr/>
          <p:nvPr/>
        </p:nvSpPr>
        <p:spPr>
          <a:xfrm flipH="1">
            <a:off x="9543540" y="2892883"/>
            <a:ext cx="228600" cy="115167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004E2017-A5C7-4684-8FA0-AD68DA840637}"/>
              </a:ext>
            </a:extLst>
          </p:cNvPr>
          <p:cNvSpPr/>
          <p:nvPr/>
        </p:nvSpPr>
        <p:spPr>
          <a:xfrm flipH="1">
            <a:off x="9543540" y="4868122"/>
            <a:ext cx="228600" cy="115167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0152D812-354F-4DB9-A40A-81F3AC58F950}"/>
              </a:ext>
            </a:extLst>
          </p:cNvPr>
          <p:cNvSpPr txBox="1"/>
          <p:nvPr/>
        </p:nvSpPr>
        <p:spPr>
          <a:xfrm>
            <a:off x="10229340" y="1762181"/>
            <a:ext cx="1274537" cy="615553"/>
          </a:xfrm>
          <a:prstGeom prst="rect">
            <a:avLst/>
          </a:prstGeom>
        </p:spPr>
        <p:txBody>
          <a:bodyPr vert="horz" wrap="square" lIns="0" tIns="0" rIns="0" bIns="0" rtlCol="0" anchor="t">
            <a:spAutoFit/>
          </a:bodyPr>
          <a:lstStyle/>
          <a:p>
            <a:r>
              <a:rPr lang="en-US" sz="2000" dirty="0" err="1">
                <a:solidFill>
                  <a:srgbClr val="128CAB"/>
                </a:solidFill>
              </a:rPr>
              <a:t>Hw</a:t>
            </a:r>
            <a:r>
              <a:rPr lang="en-US" sz="2000" dirty="0">
                <a:solidFill>
                  <a:srgbClr val="128CAB"/>
                </a:solidFill>
              </a:rPr>
              <a:t> I/O devices</a:t>
            </a:r>
          </a:p>
        </p:txBody>
      </p:sp>
      <p:sp>
        <p:nvSpPr>
          <p:cNvPr id="13" name="TextBox 12">
            <a:extLst>
              <a:ext uri="{FF2B5EF4-FFF2-40B4-BE49-F238E27FC236}">
                <a16:creationId xmlns:a16="http://schemas.microsoft.com/office/drawing/2014/main" id="{D4E6797C-C30A-41F5-B6DF-0B3806293FEA}"/>
              </a:ext>
            </a:extLst>
          </p:cNvPr>
          <p:cNvSpPr txBox="1"/>
          <p:nvPr/>
        </p:nvSpPr>
        <p:spPr>
          <a:xfrm>
            <a:off x="7714682" y="1762181"/>
            <a:ext cx="1807995" cy="615553"/>
          </a:xfrm>
          <a:prstGeom prst="rect">
            <a:avLst/>
          </a:prstGeom>
        </p:spPr>
        <p:txBody>
          <a:bodyPr vert="horz" wrap="square" lIns="0" tIns="0" rIns="0" bIns="0" rtlCol="0" anchor="t">
            <a:spAutoFit/>
          </a:bodyPr>
          <a:lstStyle/>
          <a:p>
            <a:pPr algn="ctr"/>
            <a:r>
              <a:rPr lang="en-US" sz="2000">
                <a:solidFill>
                  <a:srgbClr val="128CAB"/>
                </a:solidFill>
              </a:rPr>
              <a:t>Device driver functions</a:t>
            </a:r>
            <a:endParaRPr lang="en-US" sz="2000" dirty="0">
              <a:solidFill>
                <a:srgbClr val="128CAB"/>
              </a:solidFill>
            </a:endParaRPr>
          </a:p>
        </p:txBody>
      </p:sp>
      <p:sp>
        <p:nvSpPr>
          <p:cNvPr id="14" name="TextBox 13">
            <a:extLst>
              <a:ext uri="{FF2B5EF4-FFF2-40B4-BE49-F238E27FC236}">
                <a16:creationId xmlns:a16="http://schemas.microsoft.com/office/drawing/2014/main" id="{34B21EC8-983C-46E1-888E-5E7683553D5E}"/>
              </a:ext>
            </a:extLst>
          </p:cNvPr>
          <p:cNvSpPr txBox="1"/>
          <p:nvPr/>
        </p:nvSpPr>
        <p:spPr>
          <a:xfrm>
            <a:off x="6246019" y="3654883"/>
            <a:ext cx="1350737" cy="1682361"/>
          </a:xfrm>
          <a:prstGeom prst="rect">
            <a:avLst/>
          </a:prstGeom>
        </p:spPr>
        <p:txBody>
          <a:bodyPr vert="horz" wrap="none" lIns="0" tIns="0" rIns="0" bIns="0" rtlCol="0" anchor="ctr">
            <a:normAutofit/>
          </a:bodyPr>
          <a:lstStyle/>
          <a:p>
            <a:r>
              <a:rPr lang="en-US" dirty="0">
                <a:latin typeface="Courier" charset="0"/>
                <a:ea typeface="Courier" charset="0"/>
                <a:cs typeface="Courier" charset="0"/>
              </a:rPr>
              <a:t>open()</a:t>
            </a:r>
          </a:p>
          <a:p>
            <a:r>
              <a:rPr lang="en-US" dirty="0">
                <a:latin typeface="Courier" charset="0"/>
                <a:ea typeface="Courier" charset="0"/>
                <a:cs typeface="Courier" charset="0"/>
              </a:rPr>
              <a:t>release()</a:t>
            </a:r>
          </a:p>
          <a:p>
            <a:r>
              <a:rPr lang="en-US" dirty="0">
                <a:latin typeface="Courier" charset="0"/>
                <a:ea typeface="Courier" charset="0"/>
                <a:cs typeface="Courier" charset="0"/>
              </a:rPr>
              <a:t>read()</a:t>
            </a:r>
          </a:p>
          <a:p>
            <a:r>
              <a:rPr lang="en-US" dirty="0">
                <a:latin typeface="Courier" charset="0"/>
                <a:ea typeface="Courier" charset="0"/>
                <a:cs typeface="Courier" charset="0"/>
              </a:rPr>
              <a:t>write()</a:t>
            </a:r>
          </a:p>
          <a:p>
            <a:r>
              <a:rPr lang="en-US" dirty="0" err="1">
                <a:latin typeface="Courier" charset="0"/>
                <a:ea typeface="Courier" charset="0"/>
                <a:cs typeface="Courier" charset="0"/>
              </a:rPr>
              <a:t>ioclt</a:t>
            </a:r>
            <a:r>
              <a:rPr lang="en-US" dirty="0">
                <a:latin typeface="Courier" charset="0"/>
                <a:ea typeface="Courier" charset="0"/>
                <a:cs typeface="Courier" charset="0"/>
              </a:rPr>
              <a:t>()</a:t>
            </a:r>
          </a:p>
          <a:p>
            <a:r>
              <a:rPr lang="is-IS" dirty="0">
                <a:latin typeface="Courier" charset="0"/>
                <a:ea typeface="Courier" charset="0"/>
                <a:cs typeface="Courier" charset="0"/>
              </a:rPr>
              <a:t>…</a:t>
            </a:r>
            <a:endParaRPr lang="en-US" dirty="0">
              <a:latin typeface="Courier" charset="0"/>
              <a:ea typeface="Courier" charset="0"/>
              <a:cs typeface="Courier" charset="0"/>
            </a:endParaRPr>
          </a:p>
        </p:txBody>
      </p:sp>
      <p:sp>
        <p:nvSpPr>
          <p:cNvPr id="15" name="TextBox 14">
            <a:extLst>
              <a:ext uri="{FF2B5EF4-FFF2-40B4-BE49-F238E27FC236}">
                <a16:creationId xmlns:a16="http://schemas.microsoft.com/office/drawing/2014/main" id="{82A82289-8CE9-4D34-BA7E-C86000636657}"/>
              </a:ext>
            </a:extLst>
          </p:cNvPr>
          <p:cNvSpPr txBox="1"/>
          <p:nvPr/>
        </p:nvSpPr>
        <p:spPr>
          <a:xfrm>
            <a:off x="6266824" y="1762181"/>
            <a:ext cx="1122195" cy="615553"/>
          </a:xfrm>
          <a:prstGeom prst="rect">
            <a:avLst/>
          </a:prstGeom>
        </p:spPr>
        <p:txBody>
          <a:bodyPr vert="horz" wrap="square" lIns="0" tIns="0" rIns="0" bIns="0" rtlCol="0" anchor="t">
            <a:spAutoFit/>
          </a:bodyPr>
          <a:lstStyle/>
          <a:p>
            <a:pPr algn="ctr"/>
            <a:r>
              <a:rPr lang="en-US" sz="2000" dirty="0">
                <a:solidFill>
                  <a:srgbClr val="128CAB"/>
                </a:solidFill>
              </a:rPr>
              <a:t>VFS Interface</a:t>
            </a:r>
          </a:p>
        </p:txBody>
      </p:sp>
      <p:sp>
        <p:nvSpPr>
          <p:cNvPr id="16" name="TextBox 15">
            <a:extLst>
              <a:ext uri="{FF2B5EF4-FFF2-40B4-BE49-F238E27FC236}">
                <a16:creationId xmlns:a16="http://schemas.microsoft.com/office/drawing/2014/main" id="{9930EAB0-E7EF-4DC6-A451-4E98B3C199FE}"/>
              </a:ext>
            </a:extLst>
          </p:cNvPr>
          <p:cNvSpPr txBox="1"/>
          <p:nvPr/>
        </p:nvSpPr>
        <p:spPr>
          <a:xfrm>
            <a:off x="531019" y="1762181"/>
            <a:ext cx="1447800" cy="615553"/>
          </a:xfrm>
          <a:prstGeom prst="rect">
            <a:avLst/>
          </a:prstGeom>
        </p:spPr>
        <p:txBody>
          <a:bodyPr vert="horz" wrap="square" lIns="0" tIns="0" rIns="0" bIns="0" rtlCol="0" anchor="t">
            <a:spAutoFit/>
          </a:bodyPr>
          <a:lstStyle/>
          <a:p>
            <a:pPr algn="ctr"/>
            <a:r>
              <a:rPr lang="en-US" sz="2000" dirty="0">
                <a:solidFill>
                  <a:srgbClr val="128CAB"/>
                </a:solidFill>
              </a:rPr>
              <a:t>User Application</a:t>
            </a:r>
          </a:p>
        </p:txBody>
      </p:sp>
      <p:sp>
        <p:nvSpPr>
          <p:cNvPr id="17" name="TextBox 16">
            <a:extLst>
              <a:ext uri="{FF2B5EF4-FFF2-40B4-BE49-F238E27FC236}">
                <a16:creationId xmlns:a16="http://schemas.microsoft.com/office/drawing/2014/main" id="{9115B2F7-E587-46CB-A1AB-1178D4272E01}"/>
              </a:ext>
            </a:extLst>
          </p:cNvPr>
          <p:cNvSpPr txBox="1"/>
          <p:nvPr/>
        </p:nvSpPr>
        <p:spPr>
          <a:xfrm>
            <a:off x="4112419" y="1762181"/>
            <a:ext cx="1447800" cy="615553"/>
          </a:xfrm>
          <a:prstGeom prst="rect">
            <a:avLst/>
          </a:prstGeom>
        </p:spPr>
        <p:txBody>
          <a:bodyPr vert="horz" wrap="square" lIns="0" tIns="0" rIns="0" bIns="0" rtlCol="0" anchor="t">
            <a:spAutoFit/>
          </a:bodyPr>
          <a:lstStyle/>
          <a:p>
            <a:pPr algn="ctr"/>
            <a:r>
              <a:rPr lang="en-US" sz="2000" dirty="0">
                <a:solidFill>
                  <a:srgbClr val="128CAB"/>
                </a:solidFill>
              </a:rPr>
              <a:t>Device </a:t>
            </a:r>
            <a:br>
              <a:rPr lang="en-US" sz="2000" dirty="0">
                <a:solidFill>
                  <a:srgbClr val="128CAB"/>
                </a:solidFill>
              </a:rPr>
            </a:br>
            <a:r>
              <a:rPr lang="en-US" sz="2000" dirty="0">
                <a:solidFill>
                  <a:srgbClr val="128CAB"/>
                </a:solidFill>
              </a:rPr>
              <a:t>File</a:t>
            </a:r>
          </a:p>
        </p:txBody>
      </p:sp>
      <p:sp>
        <p:nvSpPr>
          <p:cNvPr id="18" name="TextBox 17">
            <a:extLst>
              <a:ext uri="{FF2B5EF4-FFF2-40B4-BE49-F238E27FC236}">
                <a16:creationId xmlns:a16="http://schemas.microsoft.com/office/drawing/2014/main" id="{D3D5525C-BA37-4038-AAC7-40DE7B945BF5}"/>
              </a:ext>
            </a:extLst>
          </p:cNvPr>
          <p:cNvSpPr txBox="1"/>
          <p:nvPr/>
        </p:nvSpPr>
        <p:spPr>
          <a:xfrm>
            <a:off x="4209482" y="2955051"/>
            <a:ext cx="1350737" cy="1027342"/>
          </a:xfrm>
          <a:prstGeom prst="can">
            <a:avLst/>
          </a:prstGeom>
          <a:solidFill>
            <a:srgbClr val="0070C0"/>
          </a:solidFill>
          <a:ln>
            <a:solidFill>
              <a:schemeClr val="tx1"/>
            </a:solidFill>
          </a:ln>
          <a:effectLst>
            <a:outerShdw blurRad="50800" dist="76200" dir="2700000" algn="tl" rotWithShape="0">
              <a:prstClr val="black">
                <a:alpha val="40000"/>
              </a:prstClr>
            </a:outerShdw>
          </a:effectLst>
        </p:spPr>
        <p:txBody>
          <a:bodyPr vert="horz" wrap="none" lIns="0" tIns="0" rIns="0" bIns="0" rtlCol="0" anchor="ctr">
            <a:normAutofit/>
          </a:bodyPr>
          <a:lstStyle/>
          <a:p>
            <a:r>
              <a:rPr lang="it-IT" dirty="0">
                <a:solidFill>
                  <a:schemeClr val="bg1"/>
                </a:solidFill>
                <a:latin typeface="Courier" charset="0"/>
                <a:ea typeface="Courier" charset="0"/>
                <a:cs typeface="Courier" charset="0"/>
              </a:rPr>
              <a:t>/</a:t>
            </a:r>
            <a:r>
              <a:rPr lang="it-IT" dirty="0" err="1">
                <a:solidFill>
                  <a:schemeClr val="bg1"/>
                </a:solidFill>
                <a:latin typeface="Courier" charset="0"/>
                <a:ea typeface="Courier" charset="0"/>
                <a:cs typeface="Courier" charset="0"/>
              </a:rPr>
              <a:t>dev</a:t>
            </a:r>
            <a:r>
              <a:rPr lang="it-IT" dirty="0">
                <a:solidFill>
                  <a:schemeClr val="bg1"/>
                </a:solidFill>
                <a:latin typeface="Courier" charset="0"/>
                <a:ea typeface="Courier" charset="0"/>
                <a:cs typeface="Courier" charset="0"/>
              </a:rPr>
              <a:t>/</a:t>
            </a:r>
            <a:r>
              <a:rPr lang="it-IT" dirty="0" err="1">
                <a:solidFill>
                  <a:schemeClr val="bg1"/>
                </a:solidFill>
                <a:latin typeface="Courier" charset="0"/>
                <a:ea typeface="Courier" charset="0"/>
                <a:cs typeface="Courier" charset="0"/>
              </a:rPr>
              <a:t>devA</a:t>
            </a:r>
            <a:endParaRPr lang="en-US" dirty="0">
              <a:solidFill>
                <a:schemeClr val="bg1"/>
              </a:solidFill>
              <a:latin typeface="Courier" charset="0"/>
              <a:ea typeface="Courier" charset="0"/>
              <a:cs typeface="Courier" charset="0"/>
            </a:endParaRPr>
          </a:p>
        </p:txBody>
      </p:sp>
      <p:sp>
        <p:nvSpPr>
          <p:cNvPr id="19" name="TextBox 18">
            <a:extLst>
              <a:ext uri="{FF2B5EF4-FFF2-40B4-BE49-F238E27FC236}">
                <a16:creationId xmlns:a16="http://schemas.microsoft.com/office/drawing/2014/main" id="{46BBABC3-09FD-422D-AE24-F6D6720480CC}"/>
              </a:ext>
            </a:extLst>
          </p:cNvPr>
          <p:cNvSpPr txBox="1"/>
          <p:nvPr/>
        </p:nvSpPr>
        <p:spPr>
          <a:xfrm>
            <a:off x="4209481" y="4904890"/>
            <a:ext cx="1350737" cy="1027342"/>
          </a:xfrm>
          <a:prstGeom prst="can">
            <a:avLst/>
          </a:prstGeom>
          <a:solidFill>
            <a:srgbClr val="0070C0"/>
          </a:solidFill>
          <a:ln>
            <a:solidFill>
              <a:schemeClr val="tx1"/>
            </a:solidFill>
          </a:ln>
          <a:effectLst>
            <a:outerShdw blurRad="50800" dist="76200" dir="2700000" algn="tl" rotWithShape="0">
              <a:prstClr val="black">
                <a:alpha val="40000"/>
              </a:prstClr>
            </a:outerShdw>
          </a:effectLst>
        </p:spPr>
        <p:txBody>
          <a:bodyPr vert="horz" wrap="none" lIns="0" tIns="0" rIns="0" bIns="0" rtlCol="0" anchor="ctr">
            <a:normAutofit/>
          </a:bodyPr>
          <a:lstStyle/>
          <a:p>
            <a:r>
              <a:rPr lang="it-IT" dirty="0">
                <a:solidFill>
                  <a:schemeClr val="bg1"/>
                </a:solidFill>
                <a:latin typeface="Courier" charset="0"/>
                <a:ea typeface="Courier" charset="0"/>
                <a:cs typeface="Courier" charset="0"/>
              </a:rPr>
              <a:t>/</a:t>
            </a:r>
            <a:r>
              <a:rPr lang="it-IT" dirty="0" err="1">
                <a:solidFill>
                  <a:schemeClr val="bg1"/>
                </a:solidFill>
                <a:latin typeface="Courier" charset="0"/>
                <a:ea typeface="Courier" charset="0"/>
                <a:cs typeface="Courier" charset="0"/>
              </a:rPr>
              <a:t>dev</a:t>
            </a:r>
            <a:r>
              <a:rPr lang="it-IT" dirty="0">
                <a:solidFill>
                  <a:schemeClr val="bg1"/>
                </a:solidFill>
                <a:latin typeface="Courier" charset="0"/>
                <a:ea typeface="Courier" charset="0"/>
                <a:cs typeface="Courier" charset="0"/>
              </a:rPr>
              <a:t>/</a:t>
            </a:r>
            <a:r>
              <a:rPr lang="it-IT" dirty="0" err="1">
                <a:solidFill>
                  <a:schemeClr val="bg1"/>
                </a:solidFill>
                <a:latin typeface="Courier" charset="0"/>
                <a:ea typeface="Courier" charset="0"/>
                <a:cs typeface="Courier" charset="0"/>
              </a:rPr>
              <a:t>devB</a:t>
            </a:r>
            <a:endParaRPr lang="en-US" dirty="0">
              <a:solidFill>
                <a:schemeClr val="bg1"/>
              </a:solidFill>
              <a:latin typeface="Courier" charset="0"/>
              <a:ea typeface="Courier" charset="0"/>
              <a:cs typeface="Courier" charset="0"/>
            </a:endParaRPr>
          </a:p>
        </p:txBody>
      </p:sp>
      <p:sp>
        <p:nvSpPr>
          <p:cNvPr id="20" name="TextBox 19">
            <a:extLst>
              <a:ext uri="{FF2B5EF4-FFF2-40B4-BE49-F238E27FC236}">
                <a16:creationId xmlns:a16="http://schemas.microsoft.com/office/drawing/2014/main" id="{F41EA16E-38E3-44F0-BAC8-D38517F9683C}"/>
              </a:ext>
            </a:extLst>
          </p:cNvPr>
          <p:cNvSpPr txBox="1"/>
          <p:nvPr/>
        </p:nvSpPr>
        <p:spPr>
          <a:xfrm>
            <a:off x="150019" y="3478906"/>
            <a:ext cx="3722173" cy="1661993"/>
          </a:xfrm>
          <a:prstGeom prst="rect">
            <a:avLst/>
          </a:prstGeom>
        </p:spPr>
        <p:txBody>
          <a:bodyPr vert="horz" wrap="none" lIns="0" tIns="0" rIns="0" bIns="0" rtlCol="0" anchor="ctr">
            <a:spAutoFit/>
          </a:bodyPr>
          <a:lstStyle/>
          <a:p>
            <a:r>
              <a:rPr lang="en-US" dirty="0">
                <a:latin typeface="Courier" charset="0"/>
                <a:ea typeface="Courier" charset="0"/>
                <a:cs typeface="Courier" charset="0"/>
              </a:rPr>
              <a:t>f=open(“/dev/</a:t>
            </a:r>
            <a:r>
              <a:rPr lang="en-US" dirty="0" err="1">
                <a:latin typeface="Courier" charset="0"/>
                <a:ea typeface="Courier" charset="0"/>
                <a:cs typeface="Courier" charset="0"/>
              </a:rPr>
              <a:t>devA</a:t>
            </a:r>
            <a:r>
              <a:rPr lang="en-US" dirty="0">
                <a:latin typeface="Courier" charset="0"/>
                <a:ea typeface="Courier" charset="0"/>
                <a:cs typeface="Courier" charset="0"/>
              </a:rPr>
              <a:t>”,O_RDWR);</a:t>
            </a:r>
          </a:p>
          <a:p>
            <a:r>
              <a:rPr lang="en-US" dirty="0">
                <a:latin typeface="Courier" charset="0"/>
                <a:ea typeface="Courier" charset="0"/>
                <a:cs typeface="Courier" charset="0"/>
              </a:rPr>
              <a:t>read(</a:t>
            </a:r>
            <a:r>
              <a:rPr lang="en-US" dirty="0" err="1">
                <a:latin typeface="Courier" charset="0"/>
                <a:ea typeface="Courier" charset="0"/>
                <a:cs typeface="Courier" charset="0"/>
              </a:rPr>
              <a:t>f,ibuff,ni</a:t>
            </a:r>
            <a:r>
              <a:rPr lang="en-US" dirty="0">
                <a:latin typeface="Courier" charset="0"/>
                <a:ea typeface="Courier" charset="0"/>
                <a:cs typeface="Courier" charset="0"/>
              </a:rPr>
              <a:t>);</a:t>
            </a:r>
          </a:p>
          <a:p>
            <a:r>
              <a:rPr lang="is-IS" dirty="0">
                <a:latin typeface="Courier" charset="0"/>
                <a:ea typeface="Courier" charset="0"/>
                <a:cs typeface="Courier" charset="0"/>
              </a:rPr>
              <a:t>…</a:t>
            </a:r>
            <a:endParaRPr lang="en-US" dirty="0">
              <a:latin typeface="Courier" charset="0"/>
              <a:ea typeface="Courier" charset="0"/>
              <a:cs typeface="Courier" charset="0"/>
            </a:endParaRPr>
          </a:p>
          <a:p>
            <a:r>
              <a:rPr lang="en-US" dirty="0">
                <a:latin typeface="Courier" charset="0"/>
                <a:ea typeface="Courier" charset="0"/>
                <a:cs typeface="Courier" charset="0"/>
              </a:rPr>
              <a:t>write(</a:t>
            </a:r>
            <a:r>
              <a:rPr lang="en-US" dirty="0" err="1">
                <a:latin typeface="Courier" charset="0"/>
                <a:ea typeface="Courier" charset="0"/>
                <a:cs typeface="Courier" charset="0"/>
              </a:rPr>
              <a:t>f,obuf,no</a:t>
            </a:r>
            <a:r>
              <a:rPr lang="en-US" dirty="0">
                <a:latin typeface="Courier" charset="0"/>
                <a:ea typeface="Courier" charset="0"/>
                <a:cs typeface="Courier" charset="0"/>
              </a:rPr>
              <a:t>)</a:t>
            </a:r>
          </a:p>
          <a:p>
            <a:r>
              <a:rPr lang="is-IS" dirty="0">
                <a:latin typeface="Courier" charset="0"/>
                <a:ea typeface="Courier" charset="0"/>
                <a:cs typeface="Courier" charset="0"/>
              </a:rPr>
              <a:t>…</a:t>
            </a:r>
            <a:endParaRPr lang="en-US" dirty="0">
              <a:latin typeface="Courier" charset="0"/>
              <a:ea typeface="Courier" charset="0"/>
              <a:cs typeface="Courier" charset="0"/>
            </a:endParaRPr>
          </a:p>
          <a:p>
            <a:r>
              <a:rPr lang="en-US" dirty="0">
                <a:latin typeface="Courier" charset="0"/>
                <a:ea typeface="Courier" charset="0"/>
                <a:cs typeface="Courier" charset="0"/>
              </a:rPr>
              <a:t>c</a:t>
            </a:r>
            <a:r>
              <a:rPr lang="is-IS" dirty="0">
                <a:latin typeface="Courier" charset="0"/>
                <a:ea typeface="Courier" charset="0"/>
                <a:cs typeface="Courier" charset="0"/>
              </a:rPr>
              <a:t>lose(f);</a:t>
            </a:r>
            <a:endParaRPr lang="en-US" dirty="0">
              <a:latin typeface="Courier" charset="0"/>
              <a:ea typeface="Courier" charset="0"/>
              <a:cs typeface="Courier" charset="0"/>
            </a:endParaRPr>
          </a:p>
        </p:txBody>
      </p:sp>
      <p:sp>
        <p:nvSpPr>
          <p:cNvPr id="21" name="TextBox 20">
            <a:extLst>
              <a:ext uri="{FF2B5EF4-FFF2-40B4-BE49-F238E27FC236}">
                <a16:creationId xmlns:a16="http://schemas.microsoft.com/office/drawing/2014/main" id="{36A38DDE-85AC-4384-806B-F7FA049EFD7E}"/>
              </a:ext>
            </a:extLst>
          </p:cNvPr>
          <p:cNvSpPr txBox="1"/>
          <p:nvPr/>
        </p:nvSpPr>
        <p:spPr>
          <a:xfrm>
            <a:off x="1521619" y="1051462"/>
            <a:ext cx="2057400" cy="304800"/>
          </a:xfrm>
          <a:prstGeom prst="rect">
            <a:avLst/>
          </a:prstGeom>
        </p:spPr>
        <p:txBody>
          <a:bodyPr vert="horz" wrap="none" lIns="0" tIns="0" rIns="0" bIns="0" rtlCol="0" anchor="t">
            <a:normAutofit/>
          </a:bodyPr>
          <a:lstStyle/>
          <a:p>
            <a:r>
              <a:rPr lang="en-US" sz="2000" dirty="0"/>
              <a:t>User space</a:t>
            </a:r>
          </a:p>
        </p:txBody>
      </p:sp>
      <p:sp>
        <p:nvSpPr>
          <p:cNvPr id="22" name="TextBox 21">
            <a:extLst>
              <a:ext uri="{FF2B5EF4-FFF2-40B4-BE49-F238E27FC236}">
                <a16:creationId xmlns:a16="http://schemas.microsoft.com/office/drawing/2014/main" id="{4D8A330F-8D36-41B3-AEDE-014F4E3C80B6}"/>
              </a:ext>
            </a:extLst>
          </p:cNvPr>
          <p:cNvSpPr txBox="1"/>
          <p:nvPr/>
        </p:nvSpPr>
        <p:spPr>
          <a:xfrm>
            <a:off x="7389019" y="1051462"/>
            <a:ext cx="2057400" cy="304800"/>
          </a:xfrm>
          <a:prstGeom prst="rect">
            <a:avLst/>
          </a:prstGeom>
        </p:spPr>
        <p:txBody>
          <a:bodyPr vert="horz" wrap="none" lIns="0" tIns="0" rIns="0" bIns="0" rtlCol="0" anchor="t">
            <a:normAutofit/>
          </a:bodyPr>
          <a:lstStyle/>
          <a:p>
            <a:r>
              <a:rPr lang="en-US" sz="2000" dirty="0"/>
              <a:t>Kernel space</a:t>
            </a:r>
          </a:p>
        </p:txBody>
      </p:sp>
      <p:sp>
        <p:nvSpPr>
          <p:cNvPr id="23" name="Right Brace 22">
            <a:extLst>
              <a:ext uri="{FF2B5EF4-FFF2-40B4-BE49-F238E27FC236}">
                <a16:creationId xmlns:a16="http://schemas.microsoft.com/office/drawing/2014/main" id="{EC56F0B0-249D-4CC2-B7AD-9B10AD81ADCF}"/>
              </a:ext>
            </a:extLst>
          </p:cNvPr>
          <p:cNvSpPr/>
          <p:nvPr/>
        </p:nvSpPr>
        <p:spPr>
          <a:xfrm rot="16200000">
            <a:off x="1885150" y="-303881"/>
            <a:ext cx="251915" cy="372217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Right Brace 23">
            <a:extLst>
              <a:ext uri="{FF2B5EF4-FFF2-40B4-BE49-F238E27FC236}">
                <a16:creationId xmlns:a16="http://schemas.microsoft.com/office/drawing/2014/main" id="{2232C30A-DCB5-4A99-ABD3-6E7202A78474}"/>
              </a:ext>
            </a:extLst>
          </p:cNvPr>
          <p:cNvSpPr/>
          <p:nvPr/>
        </p:nvSpPr>
        <p:spPr>
          <a:xfrm rot="16200000">
            <a:off x="7865056" y="-205855"/>
            <a:ext cx="288050" cy="352612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Right Brace 24">
            <a:extLst>
              <a:ext uri="{FF2B5EF4-FFF2-40B4-BE49-F238E27FC236}">
                <a16:creationId xmlns:a16="http://schemas.microsoft.com/office/drawing/2014/main" id="{9DB76E4C-4BFB-4981-9844-661F00476263}"/>
              </a:ext>
            </a:extLst>
          </p:cNvPr>
          <p:cNvSpPr/>
          <p:nvPr/>
        </p:nvSpPr>
        <p:spPr>
          <a:xfrm rot="16200000">
            <a:off x="4744444" y="876025"/>
            <a:ext cx="269189" cy="136236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3D58744E-3D58-4DB6-9A23-26476B9DECDB}"/>
              </a:ext>
            </a:extLst>
          </p:cNvPr>
          <p:cNvSpPr txBox="1"/>
          <p:nvPr/>
        </p:nvSpPr>
        <p:spPr>
          <a:xfrm>
            <a:off x="4036219" y="1051462"/>
            <a:ext cx="2057400" cy="304800"/>
          </a:xfrm>
          <a:prstGeom prst="rect">
            <a:avLst/>
          </a:prstGeom>
        </p:spPr>
        <p:txBody>
          <a:bodyPr vert="horz" wrap="none" lIns="0" tIns="0" rIns="0" bIns="0" rtlCol="0" anchor="t">
            <a:normAutofit/>
          </a:bodyPr>
          <a:lstStyle/>
          <a:p>
            <a:r>
              <a:rPr lang="en-US" sz="2000" dirty="0"/>
              <a:t>Root file system</a:t>
            </a:r>
          </a:p>
        </p:txBody>
      </p:sp>
      <p:sp>
        <p:nvSpPr>
          <p:cNvPr id="27" name="Right Brace 26">
            <a:extLst>
              <a:ext uri="{FF2B5EF4-FFF2-40B4-BE49-F238E27FC236}">
                <a16:creationId xmlns:a16="http://schemas.microsoft.com/office/drawing/2014/main" id="{06FE1458-5190-4FCD-B3BC-F183BB70568C}"/>
              </a:ext>
            </a:extLst>
          </p:cNvPr>
          <p:cNvSpPr/>
          <p:nvPr/>
        </p:nvSpPr>
        <p:spPr>
          <a:xfrm rot="16200000">
            <a:off x="10529556" y="717476"/>
            <a:ext cx="293110" cy="165553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4A0CEBA7-5083-4932-BBBA-0D1AFCD490C7}"/>
              </a:ext>
            </a:extLst>
          </p:cNvPr>
          <p:cNvSpPr txBox="1"/>
          <p:nvPr/>
        </p:nvSpPr>
        <p:spPr>
          <a:xfrm>
            <a:off x="10132277" y="1010565"/>
            <a:ext cx="1295342" cy="342786"/>
          </a:xfrm>
          <a:prstGeom prst="rect">
            <a:avLst/>
          </a:prstGeom>
        </p:spPr>
        <p:txBody>
          <a:bodyPr vert="horz" wrap="none" lIns="0" tIns="0" rIns="0" bIns="0" rtlCol="0" anchor="t">
            <a:normAutofit/>
          </a:bodyPr>
          <a:lstStyle/>
          <a:p>
            <a:r>
              <a:rPr lang="en-US" sz="2000"/>
              <a:t>Hardware</a:t>
            </a:r>
            <a:endParaRPr lang="en-US" sz="2000" dirty="0"/>
          </a:p>
        </p:txBody>
      </p:sp>
    </p:spTree>
    <p:extLst>
      <p:ext uri="{BB962C8B-B14F-4D97-AF65-F5344CB8AC3E}">
        <p14:creationId xmlns:p14="http://schemas.microsoft.com/office/powerpoint/2010/main" val="591611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VFS: An Example </a:t>
            </a:r>
          </a:p>
        </p:txBody>
      </p:sp>
      <p:sp>
        <p:nvSpPr>
          <p:cNvPr id="6" name="CasellaDiTesto 8">
            <a:extLst>
              <a:ext uri="{FF2B5EF4-FFF2-40B4-BE49-F238E27FC236}">
                <a16:creationId xmlns:a16="http://schemas.microsoft.com/office/drawing/2014/main" id="{D5B675D9-30CA-482D-840A-24973FC5DBB3}"/>
              </a:ext>
            </a:extLst>
          </p:cNvPr>
          <p:cNvSpPr txBox="1"/>
          <p:nvPr/>
        </p:nvSpPr>
        <p:spPr>
          <a:xfrm>
            <a:off x="9848340" y="2892883"/>
            <a:ext cx="1655537" cy="1151678"/>
          </a:xfrm>
          <a:prstGeom prst="rect">
            <a:avLst/>
          </a:prstGeom>
          <a:solidFill>
            <a:srgbClr val="0070C0"/>
          </a:solidFill>
          <a:ln>
            <a:solidFill>
              <a:schemeClr val="tx1"/>
            </a:solidFill>
          </a:ln>
          <a:effectLst>
            <a:outerShdw blurRad="50800" dist="76200" dir="2700000" algn="tl" rotWithShape="0">
              <a:prstClr val="black">
                <a:alpha val="40000"/>
              </a:prstClr>
            </a:outerShdw>
          </a:effectLst>
        </p:spPr>
        <p:txBody>
          <a:bodyPr wrap="none" rtlCol="0" anchor="ctr">
            <a:normAutofit/>
          </a:bodyPr>
          <a:lstStyle/>
          <a:p>
            <a:pPr algn="ctr"/>
            <a:r>
              <a:rPr lang="en-US" sz="1799" dirty="0">
                <a:solidFill>
                  <a:schemeClr val="bg1"/>
                </a:solidFill>
                <a:latin typeface="Gill Sans MT" charset="0"/>
                <a:ea typeface="Gill Sans MT" charset="0"/>
                <a:cs typeface="Gill Sans MT" charset="0"/>
              </a:rPr>
              <a:t>I/O</a:t>
            </a:r>
          </a:p>
          <a:p>
            <a:pPr algn="ctr"/>
            <a:r>
              <a:rPr lang="en-US" sz="1799" dirty="0">
                <a:solidFill>
                  <a:schemeClr val="bg1"/>
                </a:solidFill>
                <a:latin typeface="Gill Sans MT" charset="0"/>
                <a:ea typeface="Gill Sans MT" charset="0"/>
                <a:cs typeface="Gill Sans MT" charset="0"/>
              </a:rPr>
              <a:t>Device</a:t>
            </a:r>
          </a:p>
          <a:p>
            <a:pPr algn="ctr"/>
            <a:r>
              <a:rPr lang="en-US" sz="1799" dirty="0">
                <a:solidFill>
                  <a:schemeClr val="bg1"/>
                </a:solidFill>
                <a:latin typeface="Gill Sans MT" charset="0"/>
                <a:ea typeface="Gill Sans MT" charset="0"/>
                <a:cs typeface="Gill Sans MT" charset="0"/>
              </a:rPr>
              <a:t>A</a:t>
            </a:r>
          </a:p>
        </p:txBody>
      </p:sp>
      <p:sp>
        <p:nvSpPr>
          <p:cNvPr id="7" name="CasellaDiTesto 8">
            <a:extLst>
              <a:ext uri="{FF2B5EF4-FFF2-40B4-BE49-F238E27FC236}">
                <a16:creationId xmlns:a16="http://schemas.microsoft.com/office/drawing/2014/main" id="{DEBEA6A3-84DF-4E57-BD37-90829DD53562}"/>
              </a:ext>
            </a:extLst>
          </p:cNvPr>
          <p:cNvSpPr txBox="1"/>
          <p:nvPr/>
        </p:nvSpPr>
        <p:spPr>
          <a:xfrm>
            <a:off x="9848340" y="4842722"/>
            <a:ext cx="1655537" cy="1151678"/>
          </a:xfrm>
          <a:prstGeom prst="rect">
            <a:avLst/>
          </a:prstGeom>
          <a:solidFill>
            <a:srgbClr val="0070C0"/>
          </a:solidFill>
          <a:ln>
            <a:solidFill>
              <a:schemeClr val="tx1"/>
            </a:solidFill>
          </a:ln>
          <a:effectLst>
            <a:outerShdw blurRad="50800" dist="76200" dir="2700000" algn="tl" rotWithShape="0">
              <a:prstClr val="black">
                <a:alpha val="40000"/>
              </a:prstClr>
            </a:outerShdw>
          </a:effectLst>
        </p:spPr>
        <p:txBody>
          <a:bodyPr wrap="none" rtlCol="0" anchor="ctr">
            <a:normAutofit/>
          </a:bodyPr>
          <a:lstStyle/>
          <a:p>
            <a:pPr algn="ctr"/>
            <a:r>
              <a:rPr lang="en-US" sz="1799" dirty="0">
                <a:solidFill>
                  <a:schemeClr val="bg1"/>
                </a:solidFill>
                <a:latin typeface="Gill Sans MT" charset="0"/>
                <a:ea typeface="Gill Sans MT" charset="0"/>
                <a:cs typeface="Gill Sans MT" charset="0"/>
              </a:rPr>
              <a:t>I/O</a:t>
            </a:r>
          </a:p>
          <a:p>
            <a:pPr algn="ctr"/>
            <a:r>
              <a:rPr lang="en-US" sz="1799" dirty="0">
                <a:solidFill>
                  <a:schemeClr val="bg1"/>
                </a:solidFill>
                <a:latin typeface="Gill Sans MT" charset="0"/>
                <a:ea typeface="Gill Sans MT" charset="0"/>
                <a:cs typeface="Gill Sans MT" charset="0"/>
              </a:rPr>
              <a:t>Device</a:t>
            </a:r>
          </a:p>
          <a:p>
            <a:pPr algn="ctr"/>
            <a:r>
              <a:rPr lang="en-US" sz="1799" dirty="0">
                <a:solidFill>
                  <a:schemeClr val="bg1"/>
                </a:solidFill>
                <a:latin typeface="Gill Sans MT" charset="0"/>
                <a:ea typeface="Gill Sans MT" charset="0"/>
                <a:cs typeface="Gill Sans MT" charset="0"/>
              </a:rPr>
              <a:t>B</a:t>
            </a:r>
          </a:p>
        </p:txBody>
      </p:sp>
      <p:sp>
        <p:nvSpPr>
          <p:cNvPr id="8" name="TextBox 7">
            <a:extLst>
              <a:ext uri="{FF2B5EF4-FFF2-40B4-BE49-F238E27FC236}">
                <a16:creationId xmlns:a16="http://schemas.microsoft.com/office/drawing/2014/main" id="{6F17DA53-FC57-4A2C-95A1-80E17CB453E5}"/>
              </a:ext>
            </a:extLst>
          </p:cNvPr>
          <p:cNvSpPr txBox="1"/>
          <p:nvPr/>
        </p:nvSpPr>
        <p:spPr>
          <a:xfrm>
            <a:off x="8074877" y="2859122"/>
            <a:ext cx="914400" cy="1219200"/>
          </a:xfrm>
          <a:prstGeom prst="rect">
            <a:avLst/>
          </a:prstGeom>
        </p:spPr>
        <p:txBody>
          <a:bodyPr vert="horz" wrap="none" lIns="0" tIns="0" rIns="0" bIns="0" rtlCol="0" anchor="ctr">
            <a:normAutofit/>
          </a:bodyPr>
          <a:lstStyle/>
          <a:p>
            <a:r>
              <a:rPr lang="en-US" dirty="0" err="1">
                <a:latin typeface="Courier" charset="0"/>
                <a:ea typeface="Courier" charset="0"/>
                <a:cs typeface="Courier" charset="0"/>
              </a:rPr>
              <a:t>Open_A</a:t>
            </a:r>
            <a:r>
              <a:rPr lang="en-US" dirty="0">
                <a:latin typeface="Courier" charset="0"/>
                <a:ea typeface="Courier" charset="0"/>
                <a:cs typeface="Courier" charset="0"/>
              </a:rPr>
              <a:t>()</a:t>
            </a:r>
          </a:p>
          <a:p>
            <a:r>
              <a:rPr lang="en-US" dirty="0" err="1">
                <a:latin typeface="Courier" charset="0"/>
                <a:ea typeface="Courier" charset="0"/>
                <a:cs typeface="Courier" charset="0"/>
              </a:rPr>
              <a:t>Release_A</a:t>
            </a:r>
            <a:r>
              <a:rPr lang="en-US" dirty="0">
                <a:latin typeface="Courier" charset="0"/>
                <a:ea typeface="Courier" charset="0"/>
                <a:cs typeface="Courier" charset="0"/>
              </a:rPr>
              <a:t>()</a:t>
            </a:r>
          </a:p>
          <a:p>
            <a:r>
              <a:rPr lang="en-US" dirty="0" err="1">
                <a:latin typeface="Courier" charset="0"/>
                <a:ea typeface="Courier" charset="0"/>
                <a:cs typeface="Courier" charset="0"/>
              </a:rPr>
              <a:t>Read_A</a:t>
            </a:r>
            <a:r>
              <a:rPr lang="en-US" dirty="0">
                <a:latin typeface="Courier" charset="0"/>
                <a:ea typeface="Courier" charset="0"/>
                <a:cs typeface="Courier" charset="0"/>
              </a:rPr>
              <a:t>()</a:t>
            </a:r>
          </a:p>
          <a:p>
            <a:r>
              <a:rPr lang="en-US" dirty="0" err="1">
                <a:latin typeface="Courier" charset="0"/>
                <a:ea typeface="Courier" charset="0"/>
                <a:cs typeface="Courier" charset="0"/>
              </a:rPr>
              <a:t>Write_A</a:t>
            </a:r>
            <a:r>
              <a:rPr lang="en-US" dirty="0">
                <a:latin typeface="Courier" charset="0"/>
                <a:ea typeface="Courier" charset="0"/>
                <a:cs typeface="Courier" charset="0"/>
              </a:rPr>
              <a:t>()</a:t>
            </a:r>
          </a:p>
        </p:txBody>
      </p:sp>
      <p:sp>
        <p:nvSpPr>
          <p:cNvPr id="9" name="TextBox 8">
            <a:extLst>
              <a:ext uri="{FF2B5EF4-FFF2-40B4-BE49-F238E27FC236}">
                <a16:creationId xmlns:a16="http://schemas.microsoft.com/office/drawing/2014/main" id="{7D47A330-6181-46F4-9812-F86E56DBDC85}"/>
              </a:ext>
            </a:extLst>
          </p:cNvPr>
          <p:cNvSpPr txBox="1"/>
          <p:nvPr/>
        </p:nvSpPr>
        <p:spPr>
          <a:xfrm>
            <a:off x="8074877" y="4775200"/>
            <a:ext cx="914400" cy="1219200"/>
          </a:xfrm>
          <a:prstGeom prst="rect">
            <a:avLst/>
          </a:prstGeom>
        </p:spPr>
        <p:txBody>
          <a:bodyPr vert="horz" wrap="none" lIns="0" tIns="0" rIns="0" bIns="0" rtlCol="0" anchor="ctr">
            <a:normAutofit/>
          </a:bodyPr>
          <a:lstStyle/>
          <a:p>
            <a:r>
              <a:rPr lang="en-US" dirty="0" err="1">
                <a:latin typeface="Courier" charset="0"/>
                <a:ea typeface="Courier" charset="0"/>
                <a:cs typeface="Courier" charset="0"/>
              </a:rPr>
              <a:t>Open_B</a:t>
            </a:r>
            <a:r>
              <a:rPr lang="en-US" dirty="0">
                <a:latin typeface="Courier" charset="0"/>
                <a:ea typeface="Courier" charset="0"/>
                <a:cs typeface="Courier" charset="0"/>
              </a:rPr>
              <a:t>()</a:t>
            </a:r>
          </a:p>
          <a:p>
            <a:r>
              <a:rPr lang="en-US" dirty="0" err="1">
                <a:latin typeface="Courier" charset="0"/>
                <a:ea typeface="Courier" charset="0"/>
                <a:cs typeface="Courier" charset="0"/>
              </a:rPr>
              <a:t>Release_B</a:t>
            </a:r>
            <a:r>
              <a:rPr lang="en-US" dirty="0">
                <a:latin typeface="Courier" charset="0"/>
                <a:ea typeface="Courier" charset="0"/>
                <a:cs typeface="Courier" charset="0"/>
              </a:rPr>
              <a:t>()</a:t>
            </a:r>
          </a:p>
          <a:p>
            <a:r>
              <a:rPr lang="en-US" dirty="0" err="1">
                <a:latin typeface="Courier" charset="0"/>
                <a:ea typeface="Courier" charset="0"/>
                <a:cs typeface="Courier" charset="0"/>
              </a:rPr>
              <a:t>Read_B</a:t>
            </a:r>
            <a:r>
              <a:rPr lang="en-US" dirty="0">
                <a:latin typeface="Courier" charset="0"/>
                <a:ea typeface="Courier" charset="0"/>
                <a:cs typeface="Courier" charset="0"/>
              </a:rPr>
              <a:t>()</a:t>
            </a:r>
          </a:p>
          <a:p>
            <a:r>
              <a:rPr lang="en-US" dirty="0" err="1">
                <a:latin typeface="Courier" charset="0"/>
                <a:ea typeface="Courier" charset="0"/>
                <a:cs typeface="Courier" charset="0"/>
              </a:rPr>
              <a:t>Write_B</a:t>
            </a:r>
            <a:r>
              <a:rPr lang="en-US" dirty="0">
                <a:latin typeface="Courier" charset="0"/>
                <a:ea typeface="Courier" charset="0"/>
                <a:cs typeface="Courier" charset="0"/>
              </a:rPr>
              <a:t>()</a:t>
            </a:r>
          </a:p>
        </p:txBody>
      </p:sp>
      <p:sp>
        <p:nvSpPr>
          <p:cNvPr id="10" name="Left Brace 9">
            <a:extLst>
              <a:ext uri="{FF2B5EF4-FFF2-40B4-BE49-F238E27FC236}">
                <a16:creationId xmlns:a16="http://schemas.microsoft.com/office/drawing/2014/main" id="{ECA500BE-79DA-4BB0-B803-30B0D6C98DA1}"/>
              </a:ext>
            </a:extLst>
          </p:cNvPr>
          <p:cNvSpPr/>
          <p:nvPr/>
        </p:nvSpPr>
        <p:spPr>
          <a:xfrm flipH="1">
            <a:off x="9543540" y="2892883"/>
            <a:ext cx="228600" cy="115167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0740470C-3503-4BA6-BB0F-5E63F1EA3FD4}"/>
              </a:ext>
            </a:extLst>
          </p:cNvPr>
          <p:cNvSpPr/>
          <p:nvPr/>
        </p:nvSpPr>
        <p:spPr>
          <a:xfrm flipH="1">
            <a:off x="9543540" y="4868122"/>
            <a:ext cx="228600" cy="115167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D5F94EFA-2D97-4CCE-A5DE-A8F55B56C9BD}"/>
              </a:ext>
            </a:extLst>
          </p:cNvPr>
          <p:cNvSpPr txBox="1"/>
          <p:nvPr/>
        </p:nvSpPr>
        <p:spPr>
          <a:xfrm>
            <a:off x="10229340" y="1762181"/>
            <a:ext cx="1274537" cy="615553"/>
          </a:xfrm>
          <a:prstGeom prst="rect">
            <a:avLst/>
          </a:prstGeom>
        </p:spPr>
        <p:txBody>
          <a:bodyPr vert="horz" wrap="square" lIns="0" tIns="0" rIns="0" bIns="0" rtlCol="0" anchor="t">
            <a:spAutoFit/>
          </a:bodyPr>
          <a:lstStyle/>
          <a:p>
            <a:r>
              <a:rPr lang="en-US" sz="2000" dirty="0" err="1">
                <a:solidFill>
                  <a:srgbClr val="128CAB"/>
                </a:solidFill>
              </a:rPr>
              <a:t>Hw</a:t>
            </a:r>
            <a:r>
              <a:rPr lang="en-US" sz="2000" dirty="0">
                <a:solidFill>
                  <a:srgbClr val="128CAB"/>
                </a:solidFill>
              </a:rPr>
              <a:t> I/O devices</a:t>
            </a:r>
          </a:p>
        </p:txBody>
      </p:sp>
      <p:sp>
        <p:nvSpPr>
          <p:cNvPr id="13" name="TextBox 12">
            <a:extLst>
              <a:ext uri="{FF2B5EF4-FFF2-40B4-BE49-F238E27FC236}">
                <a16:creationId xmlns:a16="http://schemas.microsoft.com/office/drawing/2014/main" id="{8B95B29D-FA82-4196-AFF0-89108647BCE8}"/>
              </a:ext>
            </a:extLst>
          </p:cNvPr>
          <p:cNvSpPr txBox="1"/>
          <p:nvPr/>
        </p:nvSpPr>
        <p:spPr>
          <a:xfrm>
            <a:off x="7714682" y="1762181"/>
            <a:ext cx="1807995" cy="615553"/>
          </a:xfrm>
          <a:prstGeom prst="rect">
            <a:avLst/>
          </a:prstGeom>
        </p:spPr>
        <p:txBody>
          <a:bodyPr vert="horz" wrap="square" lIns="0" tIns="0" rIns="0" bIns="0" rtlCol="0" anchor="t">
            <a:spAutoFit/>
          </a:bodyPr>
          <a:lstStyle/>
          <a:p>
            <a:pPr algn="ctr"/>
            <a:r>
              <a:rPr lang="en-US" sz="2000">
                <a:solidFill>
                  <a:srgbClr val="128CAB"/>
                </a:solidFill>
              </a:rPr>
              <a:t>Device driver functions</a:t>
            </a:r>
            <a:endParaRPr lang="en-US" sz="2000" dirty="0">
              <a:solidFill>
                <a:srgbClr val="128CAB"/>
              </a:solidFill>
            </a:endParaRPr>
          </a:p>
        </p:txBody>
      </p:sp>
      <p:sp>
        <p:nvSpPr>
          <p:cNvPr id="14" name="TextBox 13">
            <a:extLst>
              <a:ext uri="{FF2B5EF4-FFF2-40B4-BE49-F238E27FC236}">
                <a16:creationId xmlns:a16="http://schemas.microsoft.com/office/drawing/2014/main" id="{C232484D-D274-4D56-B294-E0073E4DBC86}"/>
              </a:ext>
            </a:extLst>
          </p:cNvPr>
          <p:cNvSpPr txBox="1"/>
          <p:nvPr/>
        </p:nvSpPr>
        <p:spPr>
          <a:xfrm>
            <a:off x="6246019" y="3654883"/>
            <a:ext cx="1350737" cy="1682361"/>
          </a:xfrm>
          <a:prstGeom prst="rect">
            <a:avLst/>
          </a:prstGeom>
        </p:spPr>
        <p:txBody>
          <a:bodyPr vert="horz" wrap="none" lIns="0" tIns="0" rIns="0" bIns="0" rtlCol="0" anchor="ctr">
            <a:normAutofit/>
          </a:bodyPr>
          <a:lstStyle/>
          <a:p>
            <a:r>
              <a:rPr lang="en-US" dirty="0">
                <a:latin typeface="Courier" charset="0"/>
                <a:ea typeface="Courier" charset="0"/>
                <a:cs typeface="Courier" charset="0"/>
              </a:rPr>
              <a:t>open()</a:t>
            </a:r>
          </a:p>
          <a:p>
            <a:r>
              <a:rPr lang="en-US" dirty="0">
                <a:latin typeface="Courier" charset="0"/>
                <a:ea typeface="Courier" charset="0"/>
                <a:cs typeface="Courier" charset="0"/>
              </a:rPr>
              <a:t>release()</a:t>
            </a:r>
          </a:p>
          <a:p>
            <a:r>
              <a:rPr lang="en-US" dirty="0">
                <a:latin typeface="Courier" charset="0"/>
                <a:ea typeface="Courier" charset="0"/>
                <a:cs typeface="Courier" charset="0"/>
              </a:rPr>
              <a:t>read()</a:t>
            </a:r>
          </a:p>
          <a:p>
            <a:r>
              <a:rPr lang="en-US" dirty="0">
                <a:latin typeface="Courier" charset="0"/>
                <a:ea typeface="Courier" charset="0"/>
                <a:cs typeface="Courier" charset="0"/>
              </a:rPr>
              <a:t>write()</a:t>
            </a:r>
          </a:p>
          <a:p>
            <a:r>
              <a:rPr lang="en-US" dirty="0" err="1">
                <a:latin typeface="Courier" charset="0"/>
                <a:ea typeface="Courier" charset="0"/>
                <a:cs typeface="Courier" charset="0"/>
              </a:rPr>
              <a:t>ioclt</a:t>
            </a:r>
            <a:r>
              <a:rPr lang="en-US" dirty="0">
                <a:latin typeface="Courier" charset="0"/>
                <a:ea typeface="Courier" charset="0"/>
                <a:cs typeface="Courier" charset="0"/>
              </a:rPr>
              <a:t>()</a:t>
            </a:r>
          </a:p>
          <a:p>
            <a:r>
              <a:rPr lang="is-IS" dirty="0">
                <a:latin typeface="Courier" charset="0"/>
                <a:ea typeface="Courier" charset="0"/>
                <a:cs typeface="Courier" charset="0"/>
              </a:rPr>
              <a:t>…</a:t>
            </a:r>
            <a:endParaRPr lang="en-US" dirty="0">
              <a:latin typeface="Courier" charset="0"/>
              <a:ea typeface="Courier" charset="0"/>
              <a:cs typeface="Courier" charset="0"/>
            </a:endParaRPr>
          </a:p>
        </p:txBody>
      </p:sp>
      <p:sp>
        <p:nvSpPr>
          <p:cNvPr id="15" name="TextBox 14">
            <a:extLst>
              <a:ext uri="{FF2B5EF4-FFF2-40B4-BE49-F238E27FC236}">
                <a16:creationId xmlns:a16="http://schemas.microsoft.com/office/drawing/2014/main" id="{7A92B4CD-748E-474C-816F-678884C19985}"/>
              </a:ext>
            </a:extLst>
          </p:cNvPr>
          <p:cNvSpPr txBox="1"/>
          <p:nvPr/>
        </p:nvSpPr>
        <p:spPr>
          <a:xfrm>
            <a:off x="6266824" y="1762181"/>
            <a:ext cx="1122195" cy="615553"/>
          </a:xfrm>
          <a:prstGeom prst="rect">
            <a:avLst/>
          </a:prstGeom>
        </p:spPr>
        <p:txBody>
          <a:bodyPr vert="horz" wrap="square" lIns="0" tIns="0" rIns="0" bIns="0" rtlCol="0" anchor="t">
            <a:spAutoFit/>
          </a:bodyPr>
          <a:lstStyle/>
          <a:p>
            <a:pPr algn="ctr"/>
            <a:r>
              <a:rPr lang="en-US" sz="2000" dirty="0">
                <a:solidFill>
                  <a:srgbClr val="128CAB"/>
                </a:solidFill>
              </a:rPr>
              <a:t>VFS Interface</a:t>
            </a:r>
          </a:p>
        </p:txBody>
      </p:sp>
      <p:sp>
        <p:nvSpPr>
          <p:cNvPr id="16" name="TextBox 15">
            <a:extLst>
              <a:ext uri="{FF2B5EF4-FFF2-40B4-BE49-F238E27FC236}">
                <a16:creationId xmlns:a16="http://schemas.microsoft.com/office/drawing/2014/main" id="{5B2E771F-7361-464D-B594-E92D58B93AF7}"/>
              </a:ext>
            </a:extLst>
          </p:cNvPr>
          <p:cNvSpPr txBox="1"/>
          <p:nvPr/>
        </p:nvSpPr>
        <p:spPr>
          <a:xfrm>
            <a:off x="531019" y="1762181"/>
            <a:ext cx="1447800" cy="615553"/>
          </a:xfrm>
          <a:prstGeom prst="rect">
            <a:avLst/>
          </a:prstGeom>
        </p:spPr>
        <p:txBody>
          <a:bodyPr vert="horz" wrap="square" lIns="0" tIns="0" rIns="0" bIns="0" rtlCol="0" anchor="t">
            <a:spAutoFit/>
          </a:bodyPr>
          <a:lstStyle/>
          <a:p>
            <a:pPr algn="ctr"/>
            <a:r>
              <a:rPr lang="en-US" sz="2000" dirty="0">
                <a:solidFill>
                  <a:srgbClr val="128CAB"/>
                </a:solidFill>
              </a:rPr>
              <a:t>User Application</a:t>
            </a:r>
          </a:p>
        </p:txBody>
      </p:sp>
      <p:sp>
        <p:nvSpPr>
          <p:cNvPr id="17" name="TextBox 16">
            <a:extLst>
              <a:ext uri="{FF2B5EF4-FFF2-40B4-BE49-F238E27FC236}">
                <a16:creationId xmlns:a16="http://schemas.microsoft.com/office/drawing/2014/main" id="{94275DE8-99E2-4363-9704-89D005BB96FC}"/>
              </a:ext>
            </a:extLst>
          </p:cNvPr>
          <p:cNvSpPr txBox="1"/>
          <p:nvPr/>
        </p:nvSpPr>
        <p:spPr>
          <a:xfrm>
            <a:off x="4112419" y="1762181"/>
            <a:ext cx="1447800" cy="615553"/>
          </a:xfrm>
          <a:prstGeom prst="rect">
            <a:avLst/>
          </a:prstGeom>
        </p:spPr>
        <p:txBody>
          <a:bodyPr vert="horz" wrap="square" lIns="0" tIns="0" rIns="0" bIns="0" rtlCol="0" anchor="t">
            <a:spAutoFit/>
          </a:bodyPr>
          <a:lstStyle/>
          <a:p>
            <a:pPr algn="ctr"/>
            <a:r>
              <a:rPr lang="en-US" sz="2000" dirty="0">
                <a:solidFill>
                  <a:srgbClr val="128CAB"/>
                </a:solidFill>
              </a:rPr>
              <a:t>Device </a:t>
            </a:r>
            <a:br>
              <a:rPr lang="en-US" sz="2000" dirty="0">
                <a:solidFill>
                  <a:srgbClr val="128CAB"/>
                </a:solidFill>
              </a:rPr>
            </a:br>
            <a:r>
              <a:rPr lang="en-US" sz="2000" dirty="0">
                <a:solidFill>
                  <a:srgbClr val="128CAB"/>
                </a:solidFill>
              </a:rPr>
              <a:t>File</a:t>
            </a:r>
          </a:p>
        </p:txBody>
      </p:sp>
      <p:sp>
        <p:nvSpPr>
          <p:cNvPr id="18" name="TextBox 17">
            <a:extLst>
              <a:ext uri="{FF2B5EF4-FFF2-40B4-BE49-F238E27FC236}">
                <a16:creationId xmlns:a16="http://schemas.microsoft.com/office/drawing/2014/main" id="{3F27C1D8-258E-4636-9A23-F484E8A71314}"/>
              </a:ext>
            </a:extLst>
          </p:cNvPr>
          <p:cNvSpPr txBox="1"/>
          <p:nvPr/>
        </p:nvSpPr>
        <p:spPr>
          <a:xfrm>
            <a:off x="4209482" y="2955051"/>
            <a:ext cx="1350737" cy="1027342"/>
          </a:xfrm>
          <a:prstGeom prst="can">
            <a:avLst/>
          </a:prstGeom>
          <a:solidFill>
            <a:srgbClr val="0070C0"/>
          </a:solidFill>
          <a:ln>
            <a:solidFill>
              <a:schemeClr val="tx1"/>
            </a:solidFill>
          </a:ln>
          <a:effectLst>
            <a:outerShdw blurRad="50800" dist="76200" dir="2700000" algn="tl" rotWithShape="0">
              <a:prstClr val="black">
                <a:alpha val="40000"/>
              </a:prstClr>
            </a:outerShdw>
          </a:effectLst>
        </p:spPr>
        <p:txBody>
          <a:bodyPr vert="horz" wrap="none" lIns="0" tIns="0" rIns="0" bIns="0" rtlCol="0" anchor="ctr">
            <a:normAutofit/>
          </a:bodyPr>
          <a:lstStyle/>
          <a:p>
            <a:r>
              <a:rPr lang="it-IT" dirty="0">
                <a:solidFill>
                  <a:schemeClr val="bg1"/>
                </a:solidFill>
                <a:latin typeface="Courier" charset="0"/>
                <a:ea typeface="Courier" charset="0"/>
                <a:cs typeface="Courier" charset="0"/>
              </a:rPr>
              <a:t>/</a:t>
            </a:r>
            <a:r>
              <a:rPr lang="it-IT" dirty="0" err="1">
                <a:solidFill>
                  <a:schemeClr val="bg1"/>
                </a:solidFill>
                <a:latin typeface="Courier" charset="0"/>
                <a:ea typeface="Courier" charset="0"/>
                <a:cs typeface="Courier" charset="0"/>
              </a:rPr>
              <a:t>dev</a:t>
            </a:r>
            <a:r>
              <a:rPr lang="it-IT" dirty="0">
                <a:solidFill>
                  <a:schemeClr val="bg1"/>
                </a:solidFill>
                <a:latin typeface="Courier" charset="0"/>
                <a:ea typeface="Courier" charset="0"/>
                <a:cs typeface="Courier" charset="0"/>
              </a:rPr>
              <a:t>/</a:t>
            </a:r>
            <a:r>
              <a:rPr lang="it-IT" dirty="0" err="1">
                <a:solidFill>
                  <a:schemeClr val="bg1"/>
                </a:solidFill>
                <a:latin typeface="Courier" charset="0"/>
                <a:ea typeface="Courier" charset="0"/>
                <a:cs typeface="Courier" charset="0"/>
              </a:rPr>
              <a:t>devA</a:t>
            </a:r>
            <a:endParaRPr lang="en-US" dirty="0">
              <a:solidFill>
                <a:schemeClr val="bg1"/>
              </a:solidFill>
              <a:latin typeface="Courier" charset="0"/>
              <a:ea typeface="Courier" charset="0"/>
              <a:cs typeface="Courier" charset="0"/>
            </a:endParaRPr>
          </a:p>
        </p:txBody>
      </p:sp>
      <p:sp>
        <p:nvSpPr>
          <p:cNvPr id="19" name="TextBox 18">
            <a:extLst>
              <a:ext uri="{FF2B5EF4-FFF2-40B4-BE49-F238E27FC236}">
                <a16:creationId xmlns:a16="http://schemas.microsoft.com/office/drawing/2014/main" id="{C92B0244-DC2E-49A0-AEF4-2C1554766BFB}"/>
              </a:ext>
            </a:extLst>
          </p:cNvPr>
          <p:cNvSpPr txBox="1"/>
          <p:nvPr/>
        </p:nvSpPr>
        <p:spPr>
          <a:xfrm>
            <a:off x="4209481" y="4904890"/>
            <a:ext cx="1350737" cy="1027342"/>
          </a:xfrm>
          <a:prstGeom prst="can">
            <a:avLst/>
          </a:prstGeom>
          <a:solidFill>
            <a:srgbClr val="0070C0"/>
          </a:solidFill>
          <a:ln>
            <a:solidFill>
              <a:schemeClr val="tx1"/>
            </a:solidFill>
          </a:ln>
          <a:effectLst>
            <a:outerShdw blurRad="50800" dist="76200" dir="2700000" algn="tl" rotWithShape="0">
              <a:prstClr val="black">
                <a:alpha val="40000"/>
              </a:prstClr>
            </a:outerShdw>
          </a:effectLst>
        </p:spPr>
        <p:txBody>
          <a:bodyPr vert="horz" wrap="none" lIns="0" tIns="0" rIns="0" bIns="0" rtlCol="0" anchor="ctr">
            <a:normAutofit/>
          </a:bodyPr>
          <a:lstStyle/>
          <a:p>
            <a:r>
              <a:rPr lang="it-IT" dirty="0">
                <a:solidFill>
                  <a:schemeClr val="bg1"/>
                </a:solidFill>
                <a:latin typeface="Courier" charset="0"/>
                <a:ea typeface="Courier" charset="0"/>
                <a:cs typeface="Courier" charset="0"/>
              </a:rPr>
              <a:t>/</a:t>
            </a:r>
            <a:r>
              <a:rPr lang="it-IT" dirty="0" err="1">
                <a:solidFill>
                  <a:schemeClr val="bg1"/>
                </a:solidFill>
                <a:latin typeface="Courier" charset="0"/>
                <a:ea typeface="Courier" charset="0"/>
                <a:cs typeface="Courier" charset="0"/>
              </a:rPr>
              <a:t>dev</a:t>
            </a:r>
            <a:r>
              <a:rPr lang="it-IT" dirty="0">
                <a:solidFill>
                  <a:schemeClr val="bg1"/>
                </a:solidFill>
                <a:latin typeface="Courier" charset="0"/>
                <a:ea typeface="Courier" charset="0"/>
                <a:cs typeface="Courier" charset="0"/>
              </a:rPr>
              <a:t>/</a:t>
            </a:r>
            <a:r>
              <a:rPr lang="it-IT" dirty="0" err="1">
                <a:solidFill>
                  <a:schemeClr val="bg1"/>
                </a:solidFill>
                <a:latin typeface="Courier" charset="0"/>
                <a:ea typeface="Courier" charset="0"/>
                <a:cs typeface="Courier" charset="0"/>
              </a:rPr>
              <a:t>devB</a:t>
            </a:r>
            <a:endParaRPr lang="en-US" dirty="0">
              <a:solidFill>
                <a:schemeClr val="bg1"/>
              </a:solidFill>
              <a:latin typeface="Courier" charset="0"/>
              <a:ea typeface="Courier" charset="0"/>
              <a:cs typeface="Courier" charset="0"/>
            </a:endParaRPr>
          </a:p>
        </p:txBody>
      </p:sp>
      <p:sp>
        <p:nvSpPr>
          <p:cNvPr id="20" name="TextBox 19">
            <a:extLst>
              <a:ext uri="{FF2B5EF4-FFF2-40B4-BE49-F238E27FC236}">
                <a16:creationId xmlns:a16="http://schemas.microsoft.com/office/drawing/2014/main" id="{954316C2-2353-4D32-A7DD-2FCFAF45327A}"/>
              </a:ext>
            </a:extLst>
          </p:cNvPr>
          <p:cNvSpPr txBox="1"/>
          <p:nvPr/>
        </p:nvSpPr>
        <p:spPr>
          <a:xfrm>
            <a:off x="150019" y="3478906"/>
            <a:ext cx="3722173" cy="1661993"/>
          </a:xfrm>
          <a:prstGeom prst="rect">
            <a:avLst/>
          </a:prstGeom>
        </p:spPr>
        <p:txBody>
          <a:bodyPr vert="horz" wrap="none" lIns="0" tIns="0" rIns="0" bIns="0" rtlCol="0" anchor="ctr">
            <a:spAutoFit/>
          </a:bodyPr>
          <a:lstStyle/>
          <a:p>
            <a:r>
              <a:rPr lang="en-US" dirty="0">
                <a:latin typeface="Courier" charset="0"/>
                <a:ea typeface="Courier" charset="0"/>
                <a:cs typeface="Courier" charset="0"/>
              </a:rPr>
              <a:t>f=open(“/dev/</a:t>
            </a:r>
            <a:r>
              <a:rPr lang="en-US" dirty="0" err="1">
                <a:latin typeface="Courier" charset="0"/>
                <a:ea typeface="Courier" charset="0"/>
                <a:cs typeface="Courier" charset="0"/>
              </a:rPr>
              <a:t>devA</a:t>
            </a:r>
            <a:r>
              <a:rPr lang="en-US" dirty="0">
                <a:latin typeface="Courier" charset="0"/>
                <a:ea typeface="Courier" charset="0"/>
                <a:cs typeface="Courier" charset="0"/>
              </a:rPr>
              <a:t>”,O_RDWR);</a:t>
            </a:r>
          </a:p>
          <a:p>
            <a:r>
              <a:rPr lang="en-US" dirty="0">
                <a:latin typeface="Courier" charset="0"/>
                <a:ea typeface="Courier" charset="0"/>
                <a:cs typeface="Courier" charset="0"/>
              </a:rPr>
              <a:t>read(</a:t>
            </a:r>
            <a:r>
              <a:rPr lang="en-US" dirty="0" err="1">
                <a:latin typeface="Courier" charset="0"/>
                <a:ea typeface="Courier" charset="0"/>
                <a:cs typeface="Courier" charset="0"/>
              </a:rPr>
              <a:t>f,ibuff,ni</a:t>
            </a:r>
            <a:r>
              <a:rPr lang="en-US" dirty="0">
                <a:latin typeface="Courier" charset="0"/>
                <a:ea typeface="Courier" charset="0"/>
                <a:cs typeface="Courier" charset="0"/>
              </a:rPr>
              <a:t>);</a:t>
            </a:r>
          </a:p>
          <a:p>
            <a:r>
              <a:rPr lang="is-IS" dirty="0">
                <a:latin typeface="Courier" charset="0"/>
                <a:ea typeface="Courier" charset="0"/>
                <a:cs typeface="Courier" charset="0"/>
              </a:rPr>
              <a:t>…</a:t>
            </a:r>
            <a:endParaRPr lang="en-US" dirty="0">
              <a:latin typeface="Courier" charset="0"/>
              <a:ea typeface="Courier" charset="0"/>
              <a:cs typeface="Courier" charset="0"/>
            </a:endParaRPr>
          </a:p>
          <a:p>
            <a:r>
              <a:rPr lang="en-US" dirty="0">
                <a:latin typeface="Courier" charset="0"/>
                <a:ea typeface="Courier" charset="0"/>
                <a:cs typeface="Courier" charset="0"/>
              </a:rPr>
              <a:t>write(</a:t>
            </a:r>
            <a:r>
              <a:rPr lang="en-US" dirty="0" err="1">
                <a:latin typeface="Courier" charset="0"/>
                <a:ea typeface="Courier" charset="0"/>
                <a:cs typeface="Courier" charset="0"/>
              </a:rPr>
              <a:t>f,obuf,no</a:t>
            </a:r>
            <a:r>
              <a:rPr lang="en-US" dirty="0">
                <a:latin typeface="Courier" charset="0"/>
                <a:ea typeface="Courier" charset="0"/>
                <a:cs typeface="Courier" charset="0"/>
              </a:rPr>
              <a:t>)</a:t>
            </a:r>
          </a:p>
          <a:p>
            <a:r>
              <a:rPr lang="is-IS" dirty="0">
                <a:latin typeface="Courier" charset="0"/>
                <a:ea typeface="Courier" charset="0"/>
                <a:cs typeface="Courier" charset="0"/>
              </a:rPr>
              <a:t>…</a:t>
            </a:r>
            <a:endParaRPr lang="en-US" dirty="0">
              <a:latin typeface="Courier" charset="0"/>
              <a:ea typeface="Courier" charset="0"/>
              <a:cs typeface="Courier" charset="0"/>
            </a:endParaRPr>
          </a:p>
          <a:p>
            <a:r>
              <a:rPr lang="en-US" dirty="0">
                <a:latin typeface="Courier" charset="0"/>
                <a:ea typeface="Courier" charset="0"/>
                <a:cs typeface="Courier" charset="0"/>
              </a:rPr>
              <a:t>c</a:t>
            </a:r>
            <a:r>
              <a:rPr lang="is-IS" dirty="0">
                <a:latin typeface="Courier" charset="0"/>
                <a:ea typeface="Courier" charset="0"/>
                <a:cs typeface="Courier" charset="0"/>
              </a:rPr>
              <a:t>lose(f);</a:t>
            </a:r>
            <a:endParaRPr lang="en-US" dirty="0">
              <a:latin typeface="Courier" charset="0"/>
              <a:ea typeface="Courier" charset="0"/>
              <a:cs typeface="Courier" charset="0"/>
            </a:endParaRPr>
          </a:p>
        </p:txBody>
      </p:sp>
      <p:sp>
        <p:nvSpPr>
          <p:cNvPr id="21" name="CasellaDiTesto 4">
            <a:extLst>
              <a:ext uri="{FF2B5EF4-FFF2-40B4-BE49-F238E27FC236}">
                <a16:creationId xmlns:a16="http://schemas.microsoft.com/office/drawing/2014/main" id="{8906D470-C8CC-4FCB-AF16-1A23A536751D}"/>
              </a:ext>
            </a:extLst>
          </p:cNvPr>
          <p:cNvSpPr txBox="1"/>
          <p:nvPr/>
        </p:nvSpPr>
        <p:spPr>
          <a:xfrm>
            <a:off x="2308979" y="5711776"/>
            <a:ext cx="5405704" cy="783193"/>
          </a:xfrm>
          <a:prstGeom prst="wedgeRoundRectCallout">
            <a:avLst>
              <a:gd name="adj1" fmla="val -3653"/>
              <a:gd name="adj2" fmla="val -83441"/>
              <a:gd name="adj3" fmla="val 16667"/>
            </a:avLst>
          </a:prstGeom>
          <a:solidFill>
            <a:srgbClr val="FFFFCC"/>
          </a:solidFill>
          <a:ln>
            <a:solidFill>
              <a:srgbClr val="000000"/>
            </a:solidFill>
          </a:ln>
        </p:spPr>
        <p:txBody>
          <a:bodyPr wrap="square" rtlCol="0">
            <a:spAutoFit/>
          </a:bodyPr>
          <a:lstStyle/>
          <a:p>
            <a:r>
              <a:rPr lang="en-US" sz="2000" dirty="0"/>
              <a:t>The root file system shall host one device file for each I/O device the user application needs to use.</a:t>
            </a:r>
          </a:p>
        </p:txBody>
      </p:sp>
      <p:sp>
        <p:nvSpPr>
          <p:cNvPr id="22" name="TextBox 21">
            <a:extLst>
              <a:ext uri="{FF2B5EF4-FFF2-40B4-BE49-F238E27FC236}">
                <a16:creationId xmlns:a16="http://schemas.microsoft.com/office/drawing/2014/main" id="{70D2ED46-86E5-4D99-A459-646EFE60CEF5}"/>
              </a:ext>
            </a:extLst>
          </p:cNvPr>
          <p:cNvSpPr txBox="1"/>
          <p:nvPr/>
        </p:nvSpPr>
        <p:spPr>
          <a:xfrm>
            <a:off x="1521619" y="1051462"/>
            <a:ext cx="2057400" cy="304800"/>
          </a:xfrm>
          <a:prstGeom prst="rect">
            <a:avLst/>
          </a:prstGeom>
        </p:spPr>
        <p:txBody>
          <a:bodyPr vert="horz" wrap="none" lIns="0" tIns="0" rIns="0" bIns="0" rtlCol="0" anchor="t">
            <a:normAutofit/>
          </a:bodyPr>
          <a:lstStyle/>
          <a:p>
            <a:r>
              <a:rPr lang="en-US" sz="2000" dirty="0"/>
              <a:t>User space</a:t>
            </a:r>
          </a:p>
        </p:txBody>
      </p:sp>
      <p:sp>
        <p:nvSpPr>
          <p:cNvPr id="23" name="TextBox 22">
            <a:extLst>
              <a:ext uri="{FF2B5EF4-FFF2-40B4-BE49-F238E27FC236}">
                <a16:creationId xmlns:a16="http://schemas.microsoft.com/office/drawing/2014/main" id="{95454D6F-16BE-4EA3-A0F1-E89252A34D73}"/>
              </a:ext>
            </a:extLst>
          </p:cNvPr>
          <p:cNvSpPr txBox="1"/>
          <p:nvPr/>
        </p:nvSpPr>
        <p:spPr>
          <a:xfrm>
            <a:off x="7389019" y="1051462"/>
            <a:ext cx="2057400" cy="304800"/>
          </a:xfrm>
          <a:prstGeom prst="rect">
            <a:avLst/>
          </a:prstGeom>
        </p:spPr>
        <p:txBody>
          <a:bodyPr vert="horz" wrap="none" lIns="0" tIns="0" rIns="0" bIns="0" rtlCol="0" anchor="t">
            <a:normAutofit/>
          </a:bodyPr>
          <a:lstStyle/>
          <a:p>
            <a:r>
              <a:rPr lang="en-US" sz="2000" dirty="0"/>
              <a:t>Kernel space</a:t>
            </a:r>
          </a:p>
        </p:txBody>
      </p:sp>
      <p:sp>
        <p:nvSpPr>
          <p:cNvPr id="24" name="Right Brace 23">
            <a:extLst>
              <a:ext uri="{FF2B5EF4-FFF2-40B4-BE49-F238E27FC236}">
                <a16:creationId xmlns:a16="http://schemas.microsoft.com/office/drawing/2014/main" id="{E3E392CF-40DA-4CE7-80D7-1E69C4C94ACC}"/>
              </a:ext>
            </a:extLst>
          </p:cNvPr>
          <p:cNvSpPr/>
          <p:nvPr/>
        </p:nvSpPr>
        <p:spPr>
          <a:xfrm rot="16200000">
            <a:off x="1885150" y="-303881"/>
            <a:ext cx="251915" cy="372217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Right Brace 24">
            <a:extLst>
              <a:ext uri="{FF2B5EF4-FFF2-40B4-BE49-F238E27FC236}">
                <a16:creationId xmlns:a16="http://schemas.microsoft.com/office/drawing/2014/main" id="{D2672B9E-DBE9-4E33-9ADF-0D0BE5E29209}"/>
              </a:ext>
            </a:extLst>
          </p:cNvPr>
          <p:cNvSpPr/>
          <p:nvPr/>
        </p:nvSpPr>
        <p:spPr>
          <a:xfrm rot="16200000">
            <a:off x="7865056" y="-205855"/>
            <a:ext cx="288050" cy="352612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Right Brace 25">
            <a:extLst>
              <a:ext uri="{FF2B5EF4-FFF2-40B4-BE49-F238E27FC236}">
                <a16:creationId xmlns:a16="http://schemas.microsoft.com/office/drawing/2014/main" id="{89219D1A-53F0-4AF8-A5D2-94DFE6B90CA4}"/>
              </a:ext>
            </a:extLst>
          </p:cNvPr>
          <p:cNvSpPr/>
          <p:nvPr/>
        </p:nvSpPr>
        <p:spPr>
          <a:xfrm rot="16200000">
            <a:off x="4744444" y="876025"/>
            <a:ext cx="269189" cy="136236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CBD4CE36-5E5F-4423-9C2C-892C12A7BBDC}"/>
              </a:ext>
            </a:extLst>
          </p:cNvPr>
          <p:cNvSpPr txBox="1"/>
          <p:nvPr/>
        </p:nvSpPr>
        <p:spPr>
          <a:xfrm>
            <a:off x="4036219" y="1051462"/>
            <a:ext cx="2057400" cy="304800"/>
          </a:xfrm>
          <a:prstGeom prst="rect">
            <a:avLst/>
          </a:prstGeom>
        </p:spPr>
        <p:txBody>
          <a:bodyPr vert="horz" wrap="none" lIns="0" tIns="0" rIns="0" bIns="0" rtlCol="0" anchor="t">
            <a:normAutofit/>
          </a:bodyPr>
          <a:lstStyle/>
          <a:p>
            <a:r>
              <a:rPr lang="en-US" sz="2000" dirty="0"/>
              <a:t>Root file system</a:t>
            </a:r>
          </a:p>
        </p:txBody>
      </p:sp>
      <p:sp>
        <p:nvSpPr>
          <p:cNvPr id="28" name="Right Brace 27">
            <a:extLst>
              <a:ext uri="{FF2B5EF4-FFF2-40B4-BE49-F238E27FC236}">
                <a16:creationId xmlns:a16="http://schemas.microsoft.com/office/drawing/2014/main" id="{F71B8CC8-07B7-4A82-A8BD-39F798737ED7}"/>
              </a:ext>
            </a:extLst>
          </p:cNvPr>
          <p:cNvSpPr/>
          <p:nvPr/>
        </p:nvSpPr>
        <p:spPr>
          <a:xfrm rot="16200000">
            <a:off x="10529556" y="717476"/>
            <a:ext cx="293110" cy="165553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7CD47038-ADC4-46A1-B74D-803F5FE7637F}"/>
              </a:ext>
            </a:extLst>
          </p:cNvPr>
          <p:cNvSpPr txBox="1"/>
          <p:nvPr/>
        </p:nvSpPr>
        <p:spPr>
          <a:xfrm>
            <a:off x="10132277" y="1010565"/>
            <a:ext cx="1295342" cy="342786"/>
          </a:xfrm>
          <a:prstGeom prst="rect">
            <a:avLst/>
          </a:prstGeom>
        </p:spPr>
        <p:txBody>
          <a:bodyPr vert="horz" wrap="none" lIns="0" tIns="0" rIns="0" bIns="0" rtlCol="0" anchor="t">
            <a:normAutofit/>
          </a:bodyPr>
          <a:lstStyle/>
          <a:p>
            <a:r>
              <a:rPr lang="en-US" sz="2000"/>
              <a:t>Hardware</a:t>
            </a:r>
            <a:endParaRPr lang="en-US" sz="2000" dirty="0"/>
          </a:p>
        </p:txBody>
      </p:sp>
    </p:spTree>
    <p:extLst>
      <p:ext uri="{BB962C8B-B14F-4D97-AF65-F5344CB8AC3E}">
        <p14:creationId xmlns:p14="http://schemas.microsoft.com/office/powerpoint/2010/main" val="3411948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VFS: An Example </a:t>
            </a:r>
            <a:endParaRPr lang="en-US" b="0" dirty="0"/>
          </a:p>
        </p:txBody>
      </p:sp>
      <p:sp>
        <p:nvSpPr>
          <p:cNvPr id="6" name="CasellaDiTesto 8">
            <a:extLst>
              <a:ext uri="{FF2B5EF4-FFF2-40B4-BE49-F238E27FC236}">
                <a16:creationId xmlns:a16="http://schemas.microsoft.com/office/drawing/2014/main" id="{6EF309B6-C60C-42AB-826E-D1B4E97866FD}"/>
              </a:ext>
            </a:extLst>
          </p:cNvPr>
          <p:cNvSpPr txBox="1"/>
          <p:nvPr/>
        </p:nvSpPr>
        <p:spPr>
          <a:xfrm>
            <a:off x="9848340" y="2892883"/>
            <a:ext cx="1655537" cy="1151678"/>
          </a:xfrm>
          <a:prstGeom prst="rect">
            <a:avLst/>
          </a:prstGeom>
          <a:solidFill>
            <a:srgbClr val="0070C0"/>
          </a:solidFill>
          <a:ln>
            <a:solidFill>
              <a:schemeClr val="tx1"/>
            </a:solidFill>
          </a:ln>
          <a:effectLst>
            <a:outerShdw blurRad="50800" dist="76200" dir="2700000" algn="tl" rotWithShape="0">
              <a:prstClr val="black">
                <a:alpha val="40000"/>
              </a:prstClr>
            </a:outerShdw>
          </a:effectLst>
        </p:spPr>
        <p:txBody>
          <a:bodyPr wrap="none" rtlCol="0" anchor="ctr">
            <a:normAutofit/>
          </a:bodyPr>
          <a:lstStyle/>
          <a:p>
            <a:pPr algn="ctr"/>
            <a:r>
              <a:rPr lang="en-US" sz="1799" dirty="0">
                <a:solidFill>
                  <a:schemeClr val="bg1"/>
                </a:solidFill>
                <a:latin typeface="Gill Sans MT" charset="0"/>
                <a:ea typeface="Gill Sans MT" charset="0"/>
                <a:cs typeface="Gill Sans MT" charset="0"/>
              </a:rPr>
              <a:t>I/O</a:t>
            </a:r>
          </a:p>
          <a:p>
            <a:pPr algn="ctr"/>
            <a:r>
              <a:rPr lang="en-US" sz="1799" dirty="0">
                <a:solidFill>
                  <a:schemeClr val="bg1"/>
                </a:solidFill>
                <a:latin typeface="Gill Sans MT" charset="0"/>
                <a:ea typeface="Gill Sans MT" charset="0"/>
                <a:cs typeface="Gill Sans MT" charset="0"/>
              </a:rPr>
              <a:t>Device</a:t>
            </a:r>
          </a:p>
          <a:p>
            <a:pPr algn="ctr"/>
            <a:r>
              <a:rPr lang="en-US" sz="1799" dirty="0">
                <a:solidFill>
                  <a:schemeClr val="bg1"/>
                </a:solidFill>
                <a:latin typeface="Gill Sans MT" charset="0"/>
                <a:ea typeface="Gill Sans MT" charset="0"/>
                <a:cs typeface="Gill Sans MT" charset="0"/>
              </a:rPr>
              <a:t>A</a:t>
            </a:r>
          </a:p>
        </p:txBody>
      </p:sp>
      <p:sp>
        <p:nvSpPr>
          <p:cNvPr id="7" name="CasellaDiTesto 8">
            <a:extLst>
              <a:ext uri="{FF2B5EF4-FFF2-40B4-BE49-F238E27FC236}">
                <a16:creationId xmlns:a16="http://schemas.microsoft.com/office/drawing/2014/main" id="{C809A8FB-2DED-44C6-99B6-6B2E257CF819}"/>
              </a:ext>
            </a:extLst>
          </p:cNvPr>
          <p:cNvSpPr txBox="1"/>
          <p:nvPr/>
        </p:nvSpPr>
        <p:spPr>
          <a:xfrm>
            <a:off x="9848340" y="4842722"/>
            <a:ext cx="1655537" cy="1151678"/>
          </a:xfrm>
          <a:prstGeom prst="rect">
            <a:avLst/>
          </a:prstGeom>
          <a:solidFill>
            <a:srgbClr val="0070C0"/>
          </a:solidFill>
          <a:ln>
            <a:solidFill>
              <a:schemeClr val="tx1"/>
            </a:solidFill>
          </a:ln>
          <a:effectLst>
            <a:outerShdw blurRad="50800" dist="76200" dir="2700000" algn="tl" rotWithShape="0">
              <a:prstClr val="black">
                <a:alpha val="40000"/>
              </a:prstClr>
            </a:outerShdw>
          </a:effectLst>
        </p:spPr>
        <p:txBody>
          <a:bodyPr wrap="none" rtlCol="0" anchor="ctr">
            <a:normAutofit/>
          </a:bodyPr>
          <a:lstStyle/>
          <a:p>
            <a:pPr algn="ctr"/>
            <a:r>
              <a:rPr lang="en-US" sz="1799" dirty="0">
                <a:solidFill>
                  <a:schemeClr val="bg1"/>
                </a:solidFill>
                <a:latin typeface="Gill Sans MT" charset="0"/>
                <a:ea typeface="Gill Sans MT" charset="0"/>
                <a:cs typeface="Gill Sans MT" charset="0"/>
              </a:rPr>
              <a:t>I/O</a:t>
            </a:r>
          </a:p>
          <a:p>
            <a:pPr algn="ctr"/>
            <a:r>
              <a:rPr lang="en-US" sz="1799" dirty="0">
                <a:solidFill>
                  <a:schemeClr val="bg1"/>
                </a:solidFill>
                <a:latin typeface="Gill Sans MT" charset="0"/>
                <a:ea typeface="Gill Sans MT" charset="0"/>
                <a:cs typeface="Gill Sans MT" charset="0"/>
              </a:rPr>
              <a:t>Device</a:t>
            </a:r>
          </a:p>
          <a:p>
            <a:pPr algn="ctr"/>
            <a:r>
              <a:rPr lang="en-US" sz="1799" dirty="0">
                <a:solidFill>
                  <a:schemeClr val="bg1"/>
                </a:solidFill>
                <a:latin typeface="Gill Sans MT" charset="0"/>
                <a:ea typeface="Gill Sans MT" charset="0"/>
                <a:cs typeface="Gill Sans MT" charset="0"/>
              </a:rPr>
              <a:t>B</a:t>
            </a:r>
          </a:p>
        </p:txBody>
      </p:sp>
      <p:sp>
        <p:nvSpPr>
          <p:cNvPr id="8" name="TextBox 7">
            <a:extLst>
              <a:ext uri="{FF2B5EF4-FFF2-40B4-BE49-F238E27FC236}">
                <a16:creationId xmlns:a16="http://schemas.microsoft.com/office/drawing/2014/main" id="{3E660A3B-64BE-4393-BF0B-E0712B4ADEA2}"/>
              </a:ext>
            </a:extLst>
          </p:cNvPr>
          <p:cNvSpPr txBox="1"/>
          <p:nvPr/>
        </p:nvSpPr>
        <p:spPr>
          <a:xfrm>
            <a:off x="8074877" y="2859122"/>
            <a:ext cx="914400" cy="1219200"/>
          </a:xfrm>
          <a:prstGeom prst="rect">
            <a:avLst/>
          </a:prstGeom>
        </p:spPr>
        <p:txBody>
          <a:bodyPr vert="horz" wrap="none" lIns="0" tIns="0" rIns="0" bIns="0" rtlCol="0" anchor="ctr">
            <a:normAutofit/>
          </a:bodyPr>
          <a:lstStyle/>
          <a:p>
            <a:r>
              <a:rPr lang="en-US" dirty="0" err="1">
                <a:latin typeface="Courier" charset="0"/>
                <a:ea typeface="Courier" charset="0"/>
                <a:cs typeface="Courier" charset="0"/>
              </a:rPr>
              <a:t>Open_A</a:t>
            </a:r>
            <a:r>
              <a:rPr lang="en-US" dirty="0">
                <a:latin typeface="Courier" charset="0"/>
                <a:ea typeface="Courier" charset="0"/>
                <a:cs typeface="Courier" charset="0"/>
              </a:rPr>
              <a:t>()</a:t>
            </a:r>
          </a:p>
          <a:p>
            <a:r>
              <a:rPr lang="en-US" dirty="0" err="1">
                <a:latin typeface="Courier" charset="0"/>
                <a:ea typeface="Courier" charset="0"/>
                <a:cs typeface="Courier" charset="0"/>
              </a:rPr>
              <a:t>Release_A</a:t>
            </a:r>
            <a:r>
              <a:rPr lang="en-US" dirty="0">
                <a:latin typeface="Courier" charset="0"/>
                <a:ea typeface="Courier" charset="0"/>
                <a:cs typeface="Courier" charset="0"/>
              </a:rPr>
              <a:t>()</a:t>
            </a:r>
          </a:p>
          <a:p>
            <a:r>
              <a:rPr lang="en-US" dirty="0" err="1">
                <a:latin typeface="Courier" charset="0"/>
                <a:ea typeface="Courier" charset="0"/>
                <a:cs typeface="Courier" charset="0"/>
              </a:rPr>
              <a:t>Read_A</a:t>
            </a:r>
            <a:r>
              <a:rPr lang="en-US" dirty="0">
                <a:latin typeface="Courier" charset="0"/>
                <a:ea typeface="Courier" charset="0"/>
                <a:cs typeface="Courier" charset="0"/>
              </a:rPr>
              <a:t>()</a:t>
            </a:r>
          </a:p>
          <a:p>
            <a:r>
              <a:rPr lang="en-US" dirty="0" err="1">
                <a:latin typeface="Courier" charset="0"/>
                <a:ea typeface="Courier" charset="0"/>
                <a:cs typeface="Courier" charset="0"/>
              </a:rPr>
              <a:t>Write_A</a:t>
            </a:r>
            <a:r>
              <a:rPr lang="en-US" dirty="0">
                <a:latin typeface="Courier" charset="0"/>
                <a:ea typeface="Courier" charset="0"/>
                <a:cs typeface="Courier" charset="0"/>
              </a:rPr>
              <a:t>()</a:t>
            </a:r>
          </a:p>
        </p:txBody>
      </p:sp>
      <p:sp>
        <p:nvSpPr>
          <p:cNvPr id="9" name="TextBox 8">
            <a:extLst>
              <a:ext uri="{FF2B5EF4-FFF2-40B4-BE49-F238E27FC236}">
                <a16:creationId xmlns:a16="http://schemas.microsoft.com/office/drawing/2014/main" id="{5794E2C6-E252-4035-90D9-5FFCB3B7EBA9}"/>
              </a:ext>
            </a:extLst>
          </p:cNvPr>
          <p:cNvSpPr txBox="1"/>
          <p:nvPr/>
        </p:nvSpPr>
        <p:spPr>
          <a:xfrm>
            <a:off x="8074877" y="4775200"/>
            <a:ext cx="914400" cy="1219200"/>
          </a:xfrm>
          <a:prstGeom prst="rect">
            <a:avLst/>
          </a:prstGeom>
        </p:spPr>
        <p:txBody>
          <a:bodyPr vert="horz" wrap="none" lIns="0" tIns="0" rIns="0" bIns="0" rtlCol="0" anchor="ctr">
            <a:normAutofit/>
          </a:bodyPr>
          <a:lstStyle/>
          <a:p>
            <a:r>
              <a:rPr lang="en-US" dirty="0" err="1">
                <a:latin typeface="Courier" charset="0"/>
                <a:ea typeface="Courier" charset="0"/>
                <a:cs typeface="Courier" charset="0"/>
              </a:rPr>
              <a:t>Open_B</a:t>
            </a:r>
            <a:r>
              <a:rPr lang="en-US" dirty="0">
                <a:latin typeface="Courier" charset="0"/>
                <a:ea typeface="Courier" charset="0"/>
                <a:cs typeface="Courier" charset="0"/>
              </a:rPr>
              <a:t>()</a:t>
            </a:r>
          </a:p>
          <a:p>
            <a:r>
              <a:rPr lang="en-US" dirty="0" err="1">
                <a:latin typeface="Courier" charset="0"/>
                <a:ea typeface="Courier" charset="0"/>
                <a:cs typeface="Courier" charset="0"/>
              </a:rPr>
              <a:t>Release_B</a:t>
            </a:r>
            <a:r>
              <a:rPr lang="en-US" dirty="0">
                <a:latin typeface="Courier" charset="0"/>
                <a:ea typeface="Courier" charset="0"/>
                <a:cs typeface="Courier" charset="0"/>
              </a:rPr>
              <a:t>()</a:t>
            </a:r>
          </a:p>
          <a:p>
            <a:r>
              <a:rPr lang="en-US" dirty="0" err="1">
                <a:latin typeface="Courier" charset="0"/>
                <a:ea typeface="Courier" charset="0"/>
                <a:cs typeface="Courier" charset="0"/>
              </a:rPr>
              <a:t>Read_B</a:t>
            </a:r>
            <a:r>
              <a:rPr lang="en-US" dirty="0">
                <a:latin typeface="Courier" charset="0"/>
                <a:ea typeface="Courier" charset="0"/>
                <a:cs typeface="Courier" charset="0"/>
              </a:rPr>
              <a:t>()</a:t>
            </a:r>
          </a:p>
          <a:p>
            <a:r>
              <a:rPr lang="en-US" dirty="0" err="1">
                <a:latin typeface="Courier" charset="0"/>
                <a:ea typeface="Courier" charset="0"/>
                <a:cs typeface="Courier" charset="0"/>
              </a:rPr>
              <a:t>Write_B</a:t>
            </a:r>
            <a:r>
              <a:rPr lang="en-US" dirty="0">
                <a:latin typeface="Courier" charset="0"/>
                <a:ea typeface="Courier" charset="0"/>
                <a:cs typeface="Courier" charset="0"/>
              </a:rPr>
              <a:t>()</a:t>
            </a:r>
          </a:p>
        </p:txBody>
      </p:sp>
      <p:sp>
        <p:nvSpPr>
          <p:cNvPr id="10" name="Left Brace 9">
            <a:extLst>
              <a:ext uri="{FF2B5EF4-FFF2-40B4-BE49-F238E27FC236}">
                <a16:creationId xmlns:a16="http://schemas.microsoft.com/office/drawing/2014/main" id="{5F3D4F8B-5E7A-45C4-B908-4EB3A91DA553}"/>
              </a:ext>
            </a:extLst>
          </p:cNvPr>
          <p:cNvSpPr/>
          <p:nvPr/>
        </p:nvSpPr>
        <p:spPr>
          <a:xfrm flipH="1">
            <a:off x="9543540" y="2892883"/>
            <a:ext cx="228600" cy="115167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EB8D114E-8346-4B7D-88E9-795D157F76ED}"/>
              </a:ext>
            </a:extLst>
          </p:cNvPr>
          <p:cNvSpPr/>
          <p:nvPr/>
        </p:nvSpPr>
        <p:spPr>
          <a:xfrm flipH="1">
            <a:off x="9543540" y="4868122"/>
            <a:ext cx="228600" cy="115167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77710B36-103B-46DB-85F0-A15B5840D99D}"/>
              </a:ext>
            </a:extLst>
          </p:cNvPr>
          <p:cNvSpPr txBox="1"/>
          <p:nvPr/>
        </p:nvSpPr>
        <p:spPr>
          <a:xfrm>
            <a:off x="10229340" y="1762181"/>
            <a:ext cx="1274537" cy="615553"/>
          </a:xfrm>
          <a:prstGeom prst="rect">
            <a:avLst/>
          </a:prstGeom>
        </p:spPr>
        <p:txBody>
          <a:bodyPr vert="horz" wrap="square" lIns="0" tIns="0" rIns="0" bIns="0" rtlCol="0" anchor="t">
            <a:spAutoFit/>
          </a:bodyPr>
          <a:lstStyle/>
          <a:p>
            <a:r>
              <a:rPr lang="en-US" sz="2000" dirty="0" err="1">
                <a:solidFill>
                  <a:srgbClr val="128CAB"/>
                </a:solidFill>
              </a:rPr>
              <a:t>Hw</a:t>
            </a:r>
            <a:r>
              <a:rPr lang="en-US" sz="2000" dirty="0">
                <a:solidFill>
                  <a:srgbClr val="128CAB"/>
                </a:solidFill>
              </a:rPr>
              <a:t> I/O devices</a:t>
            </a:r>
          </a:p>
        </p:txBody>
      </p:sp>
      <p:sp>
        <p:nvSpPr>
          <p:cNvPr id="13" name="TextBox 12">
            <a:extLst>
              <a:ext uri="{FF2B5EF4-FFF2-40B4-BE49-F238E27FC236}">
                <a16:creationId xmlns:a16="http://schemas.microsoft.com/office/drawing/2014/main" id="{C487192C-A656-4A91-87A3-1DDDFF8976E4}"/>
              </a:ext>
            </a:extLst>
          </p:cNvPr>
          <p:cNvSpPr txBox="1"/>
          <p:nvPr/>
        </p:nvSpPr>
        <p:spPr>
          <a:xfrm>
            <a:off x="7714682" y="1762181"/>
            <a:ext cx="1807995" cy="615553"/>
          </a:xfrm>
          <a:prstGeom prst="rect">
            <a:avLst/>
          </a:prstGeom>
        </p:spPr>
        <p:txBody>
          <a:bodyPr vert="horz" wrap="square" lIns="0" tIns="0" rIns="0" bIns="0" rtlCol="0" anchor="t">
            <a:spAutoFit/>
          </a:bodyPr>
          <a:lstStyle/>
          <a:p>
            <a:pPr algn="ctr"/>
            <a:r>
              <a:rPr lang="en-US" sz="2000">
                <a:solidFill>
                  <a:srgbClr val="128CAB"/>
                </a:solidFill>
              </a:rPr>
              <a:t>Device driver functions</a:t>
            </a:r>
            <a:endParaRPr lang="en-US" sz="2000" dirty="0">
              <a:solidFill>
                <a:srgbClr val="128CAB"/>
              </a:solidFill>
            </a:endParaRPr>
          </a:p>
        </p:txBody>
      </p:sp>
      <p:sp>
        <p:nvSpPr>
          <p:cNvPr id="14" name="TextBox 13">
            <a:extLst>
              <a:ext uri="{FF2B5EF4-FFF2-40B4-BE49-F238E27FC236}">
                <a16:creationId xmlns:a16="http://schemas.microsoft.com/office/drawing/2014/main" id="{4E0E42A8-8F76-4469-9EE3-8452340434C6}"/>
              </a:ext>
            </a:extLst>
          </p:cNvPr>
          <p:cNvSpPr txBox="1"/>
          <p:nvPr/>
        </p:nvSpPr>
        <p:spPr>
          <a:xfrm>
            <a:off x="6246019" y="3654883"/>
            <a:ext cx="1350737" cy="1682361"/>
          </a:xfrm>
          <a:prstGeom prst="rect">
            <a:avLst/>
          </a:prstGeom>
        </p:spPr>
        <p:txBody>
          <a:bodyPr vert="horz" wrap="none" lIns="0" tIns="0" rIns="0" bIns="0" rtlCol="0" anchor="ctr">
            <a:normAutofit/>
          </a:bodyPr>
          <a:lstStyle/>
          <a:p>
            <a:r>
              <a:rPr lang="en-US" dirty="0">
                <a:latin typeface="Courier" charset="0"/>
                <a:ea typeface="Courier" charset="0"/>
                <a:cs typeface="Courier" charset="0"/>
              </a:rPr>
              <a:t>open()</a:t>
            </a:r>
          </a:p>
          <a:p>
            <a:r>
              <a:rPr lang="en-US" dirty="0">
                <a:latin typeface="Courier" charset="0"/>
                <a:ea typeface="Courier" charset="0"/>
                <a:cs typeface="Courier" charset="0"/>
              </a:rPr>
              <a:t>release()</a:t>
            </a:r>
          </a:p>
          <a:p>
            <a:r>
              <a:rPr lang="en-US" dirty="0">
                <a:latin typeface="Courier" charset="0"/>
                <a:ea typeface="Courier" charset="0"/>
                <a:cs typeface="Courier" charset="0"/>
              </a:rPr>
              <a:t>read()</a:t>
            </a:r>
          </a:p>
          <a:p>
            <a:r>
              <a:rPr lang="en-US" dirty="0">
                <a:latin typeface="Courier" charset="0"/>
                <a:ea typeface="Courier" charset="0"/>
                <a:cs typeface="Courier" charset="0"/>
              </a:rPr>
              <a:t>write()</a:t>
            </a:r>
          </a:p>
          <a:p>
            <a:r>
              <a:rPr lang="en-US" dirty="0" err="1">
                <a:latin typeface="Courier" charset="0"/>
                <a:ea typeface="Courier" charset="0"/>
                <a:cs typeface="Courier" charset="0"/>
              </a:rPr>
              <a:t>ioclt</a:t>
            </a:r>
            <a:r>
              <a:rPr lang="en-US" dirty="0">
                <a:latin typeface="Courier" charset="0"/>
                <a:ea typeface="Courier" charset="0"/>
                <a:cs typeface="Courier" charset="0"/>
              </a:rPr>
              <a:t>()</a:t>
            </a:r>
          </a:p>
          <a:p>
            <a:r>
              <a:rPr lang="is-IS" dirty="0">
                <a:latin typeface="Courier" charset="0"/>
                <a:ea typeface="Courier" charset="0"/>
                <a:cs typeface="Courier" charset="0"/>
              </a:rPr>
              <a:t>…</a:t>
            </a:r>
            <a:endParaRPr lang="en-US" dirty="0">
              <a:latin typeface="Courier" charset="0"/>
              <a:ea typeface="Courier" charset="0"/>
              <a:cs typeface="Courier" charset="0"/>
            </a:endParaRPr>
          </a:p>
        </p:txBody>
      </p:sp>
      <p:sp>
        <p:nvSpPr>
          <p:cNvPr id="15" name="TextBox 14">
            <a:extLst>
              <a:ext uri="{FF2B5EF4-FFF2-40B4-BE49-F238E27FC236}">
                <a16:creationId xmlns:a16="http://schemas.microsoft.com/office/drawing/2014/main" id="{CAEA4EC0-DB2A-47F3-9889-62C46F47D714}"/>
              </a:ext>
            </a:extLst>
          </p:cNvPr>
          <p:cNvSpPr txBox="1"/>
          <p:nvPr/>
        </p:nvSpPr>
        <p:spPr>
          <a:xfrm>
            <a:off x="6266824" y="1762181"/>
            <a:ext cx="1122195" cy="615553"/>
          </a:xfrm>
          <a:prstGeom prst="rect">
            <a:avLst/>
          </a:prstGeom>
        </p:spPr>
        <p:txBody>
          <a:bodyPr vert="horz" wrap="square" lIns="0" tIns="0" rIns="0" bIns="0" rtlCol="0" anchor="t">
            <a:spAutoFit/>
          </a:bodyPr>
          <a:lstStyle/>
          <a:p>
            <a:pPr algn="ctr"/>
            <a:r>
              <a:rPr lang="en-US" sz="2000" dirty="0">
                <a:solidFill>
                  <a:srgbClr val="128CAB"/>
                </a:solidFill>
              </a:rPr>
              <a:t>VFS Interface</a:t>
            </a:r>
          </a:p>
        </p:txBody>
      </p:sp>
      <p:sp>
        <p:nvSpPr>
          <p:cNvPr id="16" name="TextBox 15">
            <a:extLst>
              <a:ext uri="{FF2B5EF4-FFF2-40B4-BE49-F238E27FC236}">
                <a16:creationId xmlns:a16="http://schemas.microsoft.com/office/drawing/2014/main" id="{9C47BEF9-F070-4991-991F-EAF9EB509FEB}"/>
              </a:ext>
            </a:extLst>
          </p:cNvPr>
          <p:cNvSpPr txBox="1"/>
          <p:nvPr/>
        </p:nvSpPr>
        <p:spPr>
          <a:xfrm>
            <a:off x="531019" y="1762181"/>
            <a:ext cx="1447800" cy="615553"/>
          </a:xfrm>
          <a:prstGeom prst="rect">
            <a:avLst/>
          </a:prstGeom>
        </p:spPr>
        <p:txBody>
          <a:bodyPr vert="horz" wrap="square" lIns="0" tIns="0" rIns="0" bIns="0" rtlCol="0" anchor="t">
            <a:spAutoFit/>
          </a:bodyPr>
          <a:lstStyle/>
          <a:p>
            <a:pPr algn="ctr"/>
            <a:r>
              <a:rPr lang="en-US" sz="2000" dirty="0">
                <a:solidFill>
                  <a:srgbClr val="128CAB"/>
                </a:solidFill>
              </a:rPr>
              <a:t>User Application</a:t>
            </a:r>
          </a:p>
        </p:txBody>
      </p:sp>
      <p:sp>
        <p:nvSpPr>
          <p:cNvPr id="17" name="TextBox 16">
            <a:extLst>
              <a:ext uri="{FF2B5EF4-FFF2-40B4-BE49-F238E27FC236}">
                <a16:creationId xmlns:a16="http://schemas.microsoft.com/office/drawing/2014/main" id="{A2E21C5D-09CD-44AF-BF8E-07739FDD77B3}"/>
              </a:ext>
            </a:extLst>
          </p:cNvPr>
          <p:cNvSpPr txBox="1"/>
          <p:nvPr/>
        </p:nvSpPr>
        <p:spPr>
          <a:xfrm>
            <a:off x="4112419" y="1762181"/>
            <a:ext cx="1447800" cy="615553"/>
          </a:xfrm>
          <a:prstGeom prst="rect">
            <a:avLst/>
          </a:prstGeom>
        </p:spPr>
        <p:txBody>
          <a:bodyPr vert="horz" wrap="square" lIns="0" tIns="0" rIns="0" bIns="0" rtlCol="0" anchor="t">
            <a:spAutoFit/>
          </a:bodyPr>
          <a:lstStyle/>
          <a:p>
            <a:pPr algn="ctr"/>
            <a:r>
              <a:rPr lang="en-US" sz="2000" dirty="0">
                <a:solidFill>
                  <a:srgbClr val="128CAB"/>
                </a:solidFill>
              </a:rPr>
              <a:t>Device </a:t>
            </a:r>
            <a:br>
              <a:rPr lang="en-US" sz="2000" dirty="0">
                <a:solidFill>
                  <a:srgbClr val="128CAB"/>
                </a:solidFill>
              </a:rPr>
            </a:br>
            <a:r>
              <a:rPr lang="en-US" sz="2000" dirty="0">
                <a:solidFill>
                  <a:srgbClr val="128CAB"/>
                </a:solidFill>
              </a:rPr>
              <a:t>File</a:t>
            </a:r>
          </a:p>
        </p:txBody>
      </p:sp>
      <p:sp>
        <p:nvSpPr>
          <p:cNvPr id="18" name="TextBox 17">
            <a:extLst>
              <a:ext uri="{FF2B5EF4-FFF2-40B4-BE49-F238E27FC236}">
                <a16:creationId xmlns:a16="http://schemas.microsoft.com/office/drawing/2014/main" id="{0A697B30-CCFC-4AE9-A14E-1D7527743113}"/>
              </a:ext>
            </a:extLst>
          </p:cNvPr>
          <p:cNvSpPr txBox="1"/>
          <p:nvPr/>
        </p:nvSpPr>
        <p:spPr>
          <a:xfrm>
            <a:off x="4209482" y="2955051"/>
            <a:ext cx="1350737" cy="1027342"/>
          </a:xfrm>
          <a:prstGeom prst="can">
            <a:avLst/>
          </a:prstGeom>
          <a:solidFill>
            <a:srgbClr val="0070C0"/>
          </a:solidFill>
          <a:ln>
            <a:solidFill>
              <a:schemeClr val="tx1"/>
            </a:solidFill>
          </a:ln>
          <a:effectLst>
            <a:outerShdw blurRad="50800" dist="76200" dir="2700000" algn="tl" rotWithShape="0">
              <a:prstClr val="black">
                <a:alpha val="40000"/>
              </a:prstClr>
            </a:outerShdw>
          </a:effectLst>
        </p:spPr>
        <p:txBody>
          <a:bodyPr vert="horz" wrap="none" lIns="0" tIns="0" rIns="0" bIns="0" rtlCol="0" anchor="ctr">
            <a:normAutofit/>
          </a:bodyPr>
          <a:lstStyle/>
          <a:p>
            <a:r>
              <a:rPr lang="it-IT" dirty="0">
                <a:solidFill>
                  <a:schemeClr val="bg1"/>
                </a:solidFill>
                <a:latin typeface="Courier" charset="0"/>
                <a:ea typeface="Courier" charset="0"/>
                <a:cs typeface="Courier" charset="0"/>
              </a:rPr>
              <a:t>/</a:t>
            </a:r>
            <a:r>
              <a:rPr lang="it-IT" dirty="0" err="1">
                <a:solidFill>
                  <a:schemeClr val="bg1"/>
                </a:solidFill>
                <a:latin typeface="Courier" charset="0"/>
                <a:ea typeface="Courier" charset="0"/>
                <a:cs typeface="Courier" charset="0"/>
              </a:rPr>
              <a:t>dev</a:t>
            </a:r>
            <a:r>
              <a:rPr lang="it-IT" dirty="0">
                <a:solidFill>
                  <a:schemeClr val="bg1"/>
                </a:solidFill>
                <a:latin typeface="Courier" charset="0"/>
                <a:ea typeface="Courier" charset="0"/>
                <a:cs typeface="Courier" charset="0"/>
              </a:rPr>
              <a:t>/</a:t>
            </a:r>
            <a:r>
              <a:rPr lang="it-IT" dirty="0" err="1">
                <a:solidFill>
                  <a:schemeClr val="bg1"/>
                </a:solidFill>
                <a:latin typeface="Courier" charset="0"/>
                <a:ea typeface="Courier" charset="0"/>
                <a:cs typeface="Courier" charset="0"/>
              </a:rPr>
              <a:t>devA</a:t>
            </a:r>
            <a:endParaRPr lang="en-US" dirty="0">
              <a:solidFill>
                <a:schemeClr val="bg1"/>
              </a:solidFill>
              <a:latin typeface="Courier" charset="0"/>
              <a:ea typeface="Courier" charset="0"/>
              <a:cs typeface="Courier" charset="0"/>
            </a:endParaRPr>
          </a:p>
        </p:txBody>
      </p:sp>
      <p:sp>
        <p:nvSpPr>
          <p:cNvPr id="19" name="TextBox 18">
            <a:extLst>
              <a:ext uri="{FF2B5EF4-FFF2-40B4-BE49-F238E27FC236}">
                <a16:creationId xmlns:a16="http://schemas.microsoft.com/office/drawing/2014/main" id="{A5CDE3FE-4516-4CC2-842B-D26C4A031495}"/>
              </a:ext>
            </a:extLst>
          </p:cNvPr>
          <p:cNvSpPr txBox="1"/>
          <p:nvPr/>
        </p:nvSpPr>
        <p:spPr>
          <a:xfrm>
            <a:off x="4209481" y="4904890"/>
            <a:ext cx="1350737" cy="1027342"/>
          </a:xfrm>
          <a:prstGeom prst="can">
            <a:avLst/>
          </a:prstGeom>
          <a:solidFill>
            <a:srgbClr val="0070C0"/>
          </a:solidFill>
          <a:ln>
            <a:solidFill>
              <a:schemeClr val="tx1"/>
            </a:solidFill>
          </a:ln>
          <a:effectLst>
            <a:outerShdw blurRad="50800" dist="76200" dir="2700000" algn="tl" rotWithShape="0">
              <a:prstClr val="black">
                <a:alpha val="40000"/>
              </a:prstClr>
            </a:outerShdw>
          </a:effectLst>
        </p:spPr>
        <p:txBody>
          <a:bodyPr vert="horz" wrap="none" lIns="0" tIns="0" rIns="0" bIns="0" rtlCol="0" anchor="ctr">
            <a:normAutofit/>
          </a:bodyPr>
          <a:lstStyle/>
          <a:p>
            <a:r>
              <a:rPr lang="it-IT" dirty="0">
                <a:solidFill>
                  <a:schemeClr val="bg1"/>
                </a:solidFill>
                <a:latin typeface="Courier" charset="0"/>
                <a:ea typeface="Courier" charset="0"/>
                <a:cs typeface="Courier" charset="0"/>
              </a:rPr>
              <a:t>/</a:t>
            </a:r>
            <a:r>
              <a:rPr lang="it-IT" dirty="0" err="1">
                <a:solidFill>
                  <a:schemeClr val="bg1"/>
                </a:solidFill>
                <a:latin typeface="Courier" charset="0"/>
                <a:ea typeface="Courier" charset="0"/>
                <a:cs typeface="Courier" charset="0"/>
              </a:rPr>
              <a:t>dev</a:t>
            </a:r>
            <a:r>
              <a:rPr lang="it-IT" dirty="0">
                <a:solidFill>
                  <a:schemeClr val="bg1"/>
                </a:solidFill>
                <a:latin typeface="Courier" charset="0"/>
                <a:ea typeface="Courier" charset="0"/>
                <a:cs typeface="Courier" charset="0"/>
              </a:rPr>
              <a:t>/</a:t>
            </a:r>
            <a:r>
              <a:rPr lang="it-IT" dirty="0" err="1">
                <a:solidFill>
                  <a:schemeClr val="bg1"/>
                </a:solidFill>
                <a:latin typeface="Courier" charset="0"/>
                <a:ea typeface="Courier" charset="0"/>
                <a:cs typeface="Courier" charset="0"/>
              </a:rPr>
              <a:t>devB</a:t>
            </a:r>
            <a:endParaRPr lang="en-US" dirty="0">
              <a:solidFill>
                <a:schemeClr val="bg1"/>
              </a:solidFill>
              <a:latin typeface="Courier" charset="0"/>
              <a:ea typeface="Courier" charset="0"/>
              <a:cs typeface="Courier" charset="0"/>
            </a:endParaRPr>
          </a:p>
        </p:txBody>
      </p:sp>
      <p:sp>
        <p:nvSpPr>
          <p:cNvPr id="20" name="TextBox 19">
            <a:extLst>
              <a:ext uri="{FF2B5EF4-FFF2-40B4-BE49-F238E27FC236}">
                <a16:creationId xmlns:a16="http://schemas.microsoft.com/office/drawing/2014/main" id="{FAC95F8C-BEAC-42A6-BC25-5F1C340DEA37}"/>
              </a:ext>
            </a:extLst>
          </p:cNvPr>
          <p:cNvSpPr txBox="1"/>
          <p:nvPr/>
        </p:nvSpPr>
        <p:spPr>
          <a:xfrm>
            <a:off x="150019" y="3478906"/>
            <a:ext cx="3722173" cy="1661993"/>
          </a:xfrm>
          <a:prstGeom prst="rect">
            <a:avLst/>
          </a:prstGeom>
        </p:spPr>
        <p:txBody>
          <a:bodyPr vert="horz" wrap="none" lIns="0" tIns="0" rIns="0" bIns="0" rtlCol="0" anchor="ctr">
            <a:spAutoFit/>
          </a:bodyPr>
          <a:lstStyle/>
          <a:p>
            <a:r>
              <a:rPr lang="en-US" dirty="0">
                <a:latin typeface="Courier" charset="0"/>
                <a:ea typeface="Courier" charset="0"/>
                <a:cs typeface="Courier" charset="0"/>
              </a:rPr>
              <a:t>f=open(“/dev/</a:t>
            </a:r>
            <a:r>
              <a:rPr lang="en-US" dirty="0" err="1">
                <a:latin typeface="Courier" charset="0"/>
                <a:ea typeface="Courier" charset="0"/>
                <a:cs typeface="Courier" charset="0"/>
              </a:rPr>
              <a:t>devA</a:t>
            </a:r>
            <a:r>
              <a:rPr lang="en-US" dirty="0">
                <a:latin typeface="Courier" charset="0"/>
                <a:ea typeface="Courier" charset="0"/>
                <a:cs typeface="Courier" charset="0"/>
              </a:rPr>
              <a:t>”,O_RDWR);</a:t>
            </a:r>
          </a:p>
          <a:p>
            <a:r>
              <a:rPr lang="en-US" dirty="0">
                <a:latin typeface="Courier" charset="0"/>
                <a:ea typeface="Courier" charset="0"/>
                <a:cs typeface="Courier" charset="0"/>
              </a:rPr>
              <a:t>read(</a:t>
            </a:r>
            <a:r>
              <a:rPr lang="en-US" dirty="0" err="1">
                <a:latin typeface="Courier" charset="0"/>
                <a:ea typeface="Courier" charset="0"/>
                <a:cs typeface="Courier" charset="0"/>
              </a:rPr>
              <a:t>f,ibuff,ni</a:t>
            </a:r>
            <a:r>
              <a:rPr lang="en-US" dirty="0">
                <a:latin typeface="Courier" charset="0"/>
                <a:ea typeface="Courier" charset="0"/>
                <a:cs typeface="Courier" charset="0"/>
              </a:rPr>
              <a:t>);</a:t>
            </a:r>
          </a:p>
          <a:p>
            <a:r>
              <a:rPr lang="is-IS" dirty="0">
                <a:latin typeface="Courier" charset="0"/>
                <a:ea typeface="Courier" charset="0"/>
                <a:cs typeface="Courier" charset="0"/>
              </a:rPr>
              <a:t>…</a:t>
            </a:r>
            <a:endParaRPr lang="en-US" dirty="0">
              <a:latin typeface="Courier" charset="0"/>
              <a:ea typeface="Courier" charset="0"/>
              <a:cs typeface="Courier" charset="0"/>
            </a:endParaRPr>
          </a:p>
          <a:p>
            <a:r>
              <a:rPr lang="en-US" dirty="0">
                <a:latin typeface="Courier" charset="0"/>
                <a:ea typeface="Courier" charset="0"/>
                <a:cs typeface="Courier" charset="0"/>
              </a:rPr>
              <a:t>write(</a:t>
            </a:r>
            <a:r>
              <a:rPr lang="en-US" dirty="0" err="1">
                <a:latin typeface="Courier" charset="0"/>
                <a:ea typeface="Courier" charset="0"/>
                <a:cs typeface="Courier" charset="0"/>
              </a:rPr>
              <a:t>f,obuf,no</a:t>
            </a:r>
            <a:r>
              <a:rPr lang="en-US" dirty="0">
                <a:latin typeface="Courier" charset="0"/>
                <a:ea typeface="Courier" charset="0"/>
                <a:cs typeface="Courier" charset="0"/>
              </a:rPr>
              <a:t>)</a:t>
            </a:r>
          </a:p>
          <a:p>
            <a:r>
              <a:rPr lang="is-IS" dirty="0">
                <a:latin typeface="Courier" charset="0"/>
                <a:ea typeface="Courier" charset="0"/>
                <a:cs typeface="Courier" charset="0"/>
              </a:rPr>
              <a:t>…</a:t>
            </a:r>
            <a:endParaRPr lang="en-US" dirty="0">
              <a:latin typeface="Courier" charset="0"/>
              <a:ea typeface="Courier" charset="0"/>
              <a:cs typeface="Courier" charset="0"/>
            </a:endParaRPr>
          </a:p>
          <a:p>
            <a:r>
              <a:rPr lang="en-US" dirty="0">
                <a:latin typeface="Courier" charset="0"/>
                <a:ea typeface="Courier" charset="0"/>
                <a:cs typeface="Courier" charset="0"/>
              </a:rPr>
              <a:t>c</a:t>
            </a:r>
            <a:r>
              <a:rPr lang="is-IS" dirty="0">
                <a:latin typeface="Courier" charset="0"/>
                <a:ea typeface="Courier" charset="0"/>
                <a:cs typeface="Courier" charset="0"/>
              </a:rPr>
              <a:t>lose(f);</a:t>
            </a:r>
            <a:endParaRPr lang="en-US" dirty="0">
              <a:latin typeface="Courier" charset="0"/>
              <a:ea typeface="Courier" charset="0"/>
              <a:cs typeface="Courier" charset="0"/>
            </a:endParaRPr>
          </a:p>
        </p:txBody>
      </p:sp>
      <p:sp>
        <p:nvSpPr>
          <p:cNvPr id="21" name="CasellaDiTesto 4">
            <a:extLst>
              <a:ext uri="{FF2B5EF4-FFF2-40B4-BE49-F238E27FC236}">
                <a16:creationId xmlns:a16="http://schemas.microsoft.com/office/drawing/2014/main" id="{F89C429D-9FEB-4284-A98E-DC080CD07B4C}"/>
              </a:ext>
            </a:extLst>
          </p:cNvPr>
          <p:cNvSpPr txBox="1"/>
          <p:nvPr/>
        </p:nvSpPr>
        <p:spPr>
          <a:xfrm>
            <a:off x="531019" y="5029808"/>
            <a:ext cx="9012522" cy="1464231"/>
          </a:xfrm>
          <a:prstGeom prst="wedgeRoundRectCallout">
            <a:avLst>
              <a:gd name="adj1" fmla="val -40437"/>
              <a:gd name="adj2" fmla="val -82311"/>
              <a:gd name="adj3" fmla="val 16667"/>
            </a:avLst>
          </a:prstGeom>
          <a:solidFill>
            <a:srgbClr val="FFFFCC"/>
          </a:solidFill>
          <a:ln>
            <a:solidFill>
              <a:srgbClr val="000000"/>
            </a:solidFill>
          </a:ln>
        </p:spPr>
        <p:txBody>
          <a:bodyPr wrap="square" rtlCol="0">
            <a:spAutoFit/>
          </a:bodyPr>
          <a:lstStyle/>
          <a:p>
            <a:r>
              <a:rPr lang="en-US" sz="2000" dirty="0"/>
              <a:t>The user application deals with the I/O device using the file abstraction: data are read/written to the device file associated with the I/O device.</a:t>
            </a:r>
          </a:p>
          <a:p>
            <a:r>
              <a:rPr lang="en-US" sz="2000" dirty="0"/>
              <a:t>As with regular files, the device file shall be opened before use and closed after use.</a:t>
            </a:r>
          </a:p>
          <a:p>
            <a:r>
              <a:rPr lang="en-US" sz="2000" dirty="0"/>
              <a:t>The low-level I/O primitives are used as defined in </a:t>
            </a:r>
            <a:r>
              <a:rPr lang="en-US" dirty="0" err="1">
                <a:latin typeface="Courier" charset="0"/>
                <a:ea typeface="Courier" charset="0"/>
                <a:cs typeface="Courier" charset="0"/>
              </a:rPr>
              <a:t>fcntl.h</a:t>
            </a:r>
            <a:r>
              <a:rPr lang="en-US" dirty="0">
                <a:latin typeface="Courier" charset="0"/>
                <a:ea typeface="Courier" charset="0"/>
                <a:cs typeface="Courier" charset="0"/>
              </a:rPr>
              <a:t>/</a:t>
            </a:r>
            <a:r>
              <a:rPr lang="en-US" dirty="0" err="1">
                <a:latin typeface="Courier" charset="0"/>
                <a:ea typeface="Courier" charset="0"/>
                <a:cs typeface="Courier" charset="0"/>
              </a:rPr>
              <a:t>unistd.h</a:t>
            </a:r>
            <a:r>
              <a:rPr lang="en-US" sz="2000" dirty="0"/>
              <a:t>.</a:t>
            </a:r>
          </a:p>
        </p:txBody>
      </p:sp>
      <p:sp>
        <p:nvSpPr>
          <p:cNvPr id="22" name="TextBox 21">
            <a:extLst>
              <a:ext uri="{FF2B5EF4-FFF2-40B4-BE49-F238E27FC236}">
                <a16:creationId xmlns:a16="http://schemas.microsoft.com/office/drawing/2014/main" id="{AC195187-CD4F-48DA-99E6-F8B91955AD81}"/>
              </a:ext>
            </a:extLst>
          </p:cNvPr>
          <p:cNvSpPr txBox="1"/>
          <p:nvPr/>
        </p:nvSpPr>
        <p:spPr>
          <a:xfrm>
            <a:off x="1521619" y="1051462"/>
            <a:ext cx="2057400" cy="304800"/>
          </a:xfrm>
          <a:prstGeom prst="rect">
            <a:avLst/>
          </a:prstGeom>
        </p:spPr>
        <p:txBody>
          <a:bodyPr vert="horz" wrap="none" lIns="0" tIns="0" rIns="0" bIns="0" rtlCol="0" anchor="t">
            <a:normAutofit/>
          </a:bodyPr>
          <a:lstStyle/>
          <a:p>
            <a:r>
              <a:rPr lang="en-US" sz="2000" dirty="0"/>
              <a:t>User space</a:t>
            </a:r>
          </a:p>
        </p:txBody>
      </p:sp>
      <p:sp>
        <p:nvSpPr>
          <p:cNvPr id="23" name="TextBox 22">
            <a:extLst>
              <a:ext uri="{FF2B5EF4-FFF2-40B4-BE49-F238E27FC236}">
                <a16:creationId xmlns:a16="http://schemas.microsoft.com/office/drawing/2014/main" id="{266E25D8-68F4-4935-84D6-064BF76BF697}"/>
              </a:ext>
            </a:extLst>
          </p:cNvPr>
          <p:cNvSpPr txBox="1"/>
          <p:nvPr/>
        </p:nvSpPr>
        <p:spPr>
          <a:xfrm>
            <a:off x="7389019" y="1051462"/>
            <a:ext cx="2057400" cy="304800"/>
          </a:xfrm>
          <a:prstGeom prst="rect">
            <a:avLst/>
          </a:prstGeom>
        </p:spPr>
        <p:txBody>
          <a:bodyPr vert="horz" wrap="none" lIns="0" tIns="0" rIns="0" bIns="0" rtlCol="0" anchor="t">
            <a:normAutofit/>
          </a:bodyPr>
          <a:lstStyle/>
          <a:p>
            <a:r>
              <a:rPr lang="en-US" sz="2000" dirty="0"/>
              <a:t>Kernel space</a:t>
            </a:r>
          </a:p>
        </p:txBody>
      </p:sp>
      <p:sp>
        <p:nvSpPr>
          <p:cNvPr id="24" name="Right Brace 23">
            <a:extLst>
              <a:ext uri="{FF2B5EF4-FFF2-40B4-BE49-F238E27FC236}">
                <a16:creationId xmlns:a16="http://schemas.microsoft.com/office/drawing/2014/main" id="{15A5AAE1-DA87-493F-9D1B-6D0911C9DD65}"/>
              </a:ext>
            </a:extLst>
          </p:cNvPr>
          <p:cNvSpPr/>
          <p:nvPr/>
        </p:nvSpPr>
        <p:spPr>
          <a:xfrm rot="16200000">
            <a:off x="1885150" y="-303881"/>
            <a:ext cx="251915" cy="372217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Right Brace 24">
            <a:extLst>
              <a:ext uri="{FF2B5EF4-FFF2-40B4-BE49-F238E27FC236}">
                <a16:creationId xmlns:a16="http://schemas.microsoft.com/office/drawing/2014/main" id="{705234E7-2107-4A38-B887-87B5050BC71F}"/>
              </a:ext>
            </a:extLst>
          </p:cNvPr>
          <p:cNvSpPr/>
          <p:nvPr/>
        </p:nvSpPr>
        <p:spPr>
          <a:xfrm rot="16200000">
            <a:off x="7865056" y="-205855"/>
            <a:ext cx="288050" cy="352612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Right Brace 25">
            <a:extLst>
              <a:ext uri="{FF2B5EF4-FFF2-40B4-BE49-F238E27FC236}">
                <a16:creationId xmlns:a16="http://schemas.microsoft.com/office/drawing/2014/main" id="{0FDD9C82-B81C-472B-87A4-45A93BC5FDE6}"/>
              </a:ext>
            </a:extLst>
          </p:cNvPr>
          <p:cNvSpPr/>
          <p:nvPr/>
        </p:nvSpPr>
        <p:spPr>
          <a:xfrm rot="16200000">
            <a:off x="4744444" y="876025"/>
            <a:ext cx="269189" cy="136236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2149D638-7771-4BD2-A6D6-BACDB47AC988}"/>
              </a:ext>
            </a:extLst>
          </p:cNvPr>
          <p:cNvSpPr txBox="1"/>
          <p:nvPr/>
        </p:nvSpPr>
        <p:spPr>
          <a:xfrm>
            <a:off x="4036219" y="1051462"/>
            <a:ext cx="2057400" cy="304800"/>
          </a:xfrm>
          <a:prstGeom prst="rect">
            <a:avLst/>
          </a:prstGeom>
        </p:spPr>
        <p:txBody>
          <a:bodyPr vert="horz" wrap="none" lIns="0" tIns="0" rIns="0" bIns="0" rtlCol="0" anchor="t">
            <a:normAutofit/>
          </a:bodyPr>
          <a:lstStyle/>
          <a:p>
            <a:r>
              <a:rPr lang="en-US" sz="2000" dirty="0"/>
              <a:t>Root file system</a:t>
            </a:r>
          </a:p>
        </p:txBody>
      </p:sp>
      <p:sp>
        <p:nvSpPr>
          <p:cNvPr id="28" name="Right Brace 27">
            <a:extLst>
              <a:ext uri="{FF2B5EF4-FFF2-40B4-BE49-F238E27FC236}">
                <a16:creationId xmlns:a16="http://schemas.microsoft.com/office/drawing/2014/main" id="{3A4F58E7-69BA-4C48-BEE9-850C3D0D472D}"/>
              </a:ext>
            </a:extLst>
          </p:cNvPr>
          <p:cNvSpPr/>
          <p:nvPr/>
        </p:nvSpPr>
        <p:spPr>
          <a:xfrm rot="16200000">
            <a:off x="10529556" y="717476"/>
            <a:ext cx="293110" cy="165553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AC690557-0074-4884-88F9-02A5E17E2075}"/>
              </a:ext>
            </a:extLst>
          </p:cNvPr>
          <p:cNvSpPr txBox="1"/>
          <p:nvPr/>
        </p:nvSpPr>
        <p:spPr>
          <a:xfrm>
            <a:off x="10132277" y="1010565"/>
            <a:ext cx="1295342" cy="342786"/>
          </a:xfrm>
          <a:prstGeom prst="rect">
            <a:avLst/>
          </a:prstGeom>
        </p:spPr>
        <p:txBody>
          <a:bodyPr vert="horz" wrap="none" lIns="0" tIns="0" rIns="0" bIns="0" rtlCol="0" anchor="t">
            <a:normAutofit/>
          </a:bodyPr>
          <a:lstStyle/>
          <a:p>
            <a:r>
              <a:rPr lang="en-US" sz="2000"/>
              <a:t>Hardware</a:t>
            </a:r>
            <a:endParaRPr lang="en-US" sz="2000" dirty="0"/>
          </a:p>
        </p:txBody>
      </p:sp>
    </p:spTree>
    <p:extLst>
      <p:ext uri="{BB962C8B-B14F-4D97-AF65-F5344CB8AC3E}">
        <p14:creationId xmlns:p14="http://schemas.microsoft.com/office/powerpoint/2010/main" val="3123573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VFS: An Example </a:t>
            </a:r>
          </a:p>
        </p:txBody>
      </p:sp>
      <p:sp>
        <p:nvSpPr>
          <p:cNvPr id="6" name="CasellaDiTesto 8">
            <a:extLst>
              <a:ext uri="{FF2B5EF4-FFF2-40B4-BE49-F238E27FC236}">
                <a16:creationId xmlns:a16="http://schemas.microsoft.com/office/drawing/2014/main" id="{E5E21367-DA7C-4155-92C1-9196845B8BB4}"/>
              </a:ext>
            </a:extLst>
          </p:cNvPr>
          <p:cNvSpPr txBox="1"/>
          <p:nvPr/>
        </p:nvSpPr>
        <p:spPr>
          <a:xfrm>
            <a:off x="9848340" y="2892883"/>
            <a:ext cx="1655537" cy="1151678"/>
          </a:xfrm>
          <a:prstGeom prst="rect">
            <a:avLst/>
          </a:prstGeom>
          <a:solidFill>
            <a:srgbClr val="0070C0"/>
          </a:solidFill>
          <a:ln>
            <a:solidFill>
              <a:schemeClr val="tx1"/>
            </a:solidFill>
          </a:ln>
          <a:effectLst>
            <a:outerShdw blurRad="50800" dist="76200" dir="2700000" algn="tl" rotWithShape="0">
              <a:prstClr val="black">
                <a:alpha val="40000"/>
              </a:prstClr>
            </a:outerShdw>
          </a:effectLst>
        </p:spPr>
        <p:txBody>
          <a:bodyPr wrap="none" rtlCol="0" anchor="ctr">
            <a:normAutofit/>
          </a:bodyPr>
          <a:lstStyle/>
          <a:p>
            <a:pPr algn="ctr"/>
            <a:r>
              <a:rPr lang="en-US" sz="1799" dirty="0">
                <a:solidFill>
                  <a:schemeClr val="bg1"/>
                </a:solidFill>
                <a:latin typeface="Gill Sans MT" charset="0"/>
                <a:ea typeface="Gill Sans MT" charset="0"/>
                <a:cs typeface="Gill Sans MT" charset="0"/>
              </a:rPr>
              <a:t>I/O</a:t>
            </a:r>
          </a:p>
          <a:p>
            <a:pPr algn="ctr"/>
            <a:r>
              <a:rPr lang="en-US" sz="1799" dirty="0">
                <a:solidFill>
                  <a:schemeClr val="bg1"/>
                </a:solidFill>
                <a:latin typeface="Gill Sans MT" charset="0"/>
                <a:ea typeface="Gill Sans MT" charset="0"/>
                <a:cs typeface="Gill Sans MT" charset="0"/>
              </a:rPr>
              <a:t>Device</a:t>
            </a:r>
          </a:p>
          <a:p>
            <a:pPr algn="ctr"/>
            <a:r>
              <a:rPr lang="en-US" sz="1799" dirty="0">
                <a:solidFill>
                  <a:schemeClr val="bg1"/>
                </a:solidFill>
                <a:latin typeface="Gill Sans MT" charset="0"/>
                <a:ea typeface="Gill Sans MT" charset="0"/>
                <a:cs typeface="Gill Sans MT" charset="0"/>
              </a:rPr>
              <a:t>A</a:t>
            </a:r>
          </a:p>
        </p:txBody>
      </p:sp>
      <p:sp>
        <p:nvSpPr>
          <p:cNvPr id="7" name="CasellaDiTesto 8">
            <a:extLst>
              <a:ext uri="{FF2B5EF4-FFF2-40B4-BE49-F238E27FC236}">
                <a16:creationId xmlns:a16="http://schemas.microsoft.com/office/drawing/2014/main" id="{58012065-FC12-4A28-A69D-74FE2B46A777}"/>
              </a:ext>
            </a:extLst>
          </p:cNvPr>
          <p:cNvSpPr txBox="1"/>
          <p:nvPr/>
        </p:nvSpPr>
        <p:spPr>
          <a:xfrm>
            <a:off x="9848340" y="4842722"/>
            <a:ext cx="1655537" cy="1151678"/>
          </a:xfrm>
          <a:prstGeom prst="rect">
            <a:avLst/>
          </a:prstGeom>
          <a:solidFill>
            <a:srgbClr val="0070C0"/>
          </a:solidFill>
          <a:ln>
            <a:solidFill>
              <a:schemeClr val="tx1"/>
            </a:solidFill>
          </a:ln>
          <a:effectLst>
            <a:outerShdw blurRad="50800" dist="76200" dir="2700000" algn="tl" rotWithShape="0">
              <a:prstClr val="black">
                <a:alpha val="40000"/>
              </a:prstClr>
            </a:outerShdw>
          </a:effectLst>
        </p:spPr>
        <p:txBody>
          <a:bodyPr wrap="none" rtlCol="0" anchor="ctr">
            <a:normAutofit/>
          </a:bodyPr>
          <a:lstStyle/>
          <a:p>
            <a:pPr algn="ctr"/>
            <a:r>
              <a:rPr lang="en-US" sz="1799" dirty="0">
                <a:solidFill>
                  <a:schemeClr val="bg1"/>
                </a:solidFill>
                <a:latin typeface="Gill Sans MT" charset="0"/>
                <a:ea typeface="Gill Sans MT" charset="0"/>
                <a:cs typeface="Gill Sans MT" charset="0"/>
              </a:rPr>
              <a:t>I/O</a:t>
            </a:r>
          </a:p>
          <a:p>
            <a:pPr algn="ctr"/>
            <a:r>
              <a:rPr lang="en-US" sz="1799" dirty="0">
                <a:solidFill>
                  <a:schemeClr val="bg1"/>
                </a:solidFill>
                <a:latin typeface="Gill Sans MT" charset="0"/>
                <a:ea typeface="Gill Sans MT" charset="0"/>
                <a:cs typeface="Gill Sans MT" charset="0"/>
              </a:rPr>
              <a:t>Device</a:t>
            </a:r>
          </a:p>
          <a:p>
            <a:pPr algn="ctr"/>
            <a:r>
              <a:rPr lang="en-US" sz="1799" dirty="0">
                <a:solidFill>
                  <a:schemeClr val="bg1"/>
                </a:solidFill>
                <a:latin typeface="Gill Sans MT" charset="0"/>
                <a:ea typeface="Gill Sans MT" charset="0"/>
                <a:cs typeface="Gill Sans MT" charset="0"/>
              </a:rPr>
              <a:t>B</a:t>
            </a:r>
          </a:p>
        </p:txBody>
      </p:sp>
      <p:sp>
        <p:nvSpPr>
          <p:cNvPr id="8" name="TextBox 7">
            <a:extLst>
              <a:ext uri="{FF2B5EF4-FFF2-40B4-BE49-F238E27FC236}">
                <a16:creationId xmlns:a16="http://schemas.microsoft.com/office/drawing/2014/main" id="{945B80F2-B12E-46EB-9653-168807E0DDD8}"/>
              </a:ext>
            </a:extLst>
          </p:cNvPr>
          <p:cNvSpPr txBox="1"/>
          <p:nvPr/>
        </p:nvSpPr>
        <p:spPr>
          <a:xfrm>
            <a:off x="8074877" y="2859122"/>
            <a:ext cx="914400" cy="1219200"/>
          </a:xfrm>
          <a:prstGeom prst="rect">
            <a:avLst/>
          </a:prstGeom>
        </p:spPr>
        <p:txBody>
          <a:bodyPr vert="horz" wrap="none" lIns="0" tIns="0" rIns="0" bIns="0" rtlCol="0" anchor="ctr">
            <a:normAutofit/>
          </a:bodyPr>
          <a:lstStyle/>
          <a:p>
            <a:r>
              <a:rPr lang="en-US" dirty="0" err="1">
                <a:latin typeface="Courier" charset="0"/>
                <a:ea typeface="Courier" charset="0"/>
                <a:cs typeface="Courier" charset="0"/>
              </a:rPr>
              <a:t>Open_A</a:t>
            </a:r>
            <a:r>
              <a:rPr lang="en-US" dirty="0">
                <a:latin typeface="Courier" charset="0"/>
                <a:ea typeface="Courier" charset="0"/>
                <a:cs typeface="Courier" charset="0"/>
              </a:rPr>
              <a:t>()</a:t>
            </a:r>
          </a:p>
          <a:p>
            <a:r>
              <a:rPr lang="en-US" dirty="0" err="1">
                <a:latin typeface="Courier" charset="0"/>
                <a:ea typeface="Courier" charset="0"/>
                <a:cs typeface="Courier" charset="0"/>
              </a:rPr>
              <a:t>Release_A</a:t>
            </a:r>
            <a:r>
              <a:rPr lang="en-US" dirty="0">
                <a:latin typeface="Courier" charset="0"/>
                <a:ea typeface="Courier" charset="0"/>
                <a:cs typeface="Courier" charset="0"/>
              </a:rPr>
              <a:t>()</a:t>
            </a:r>
          </a:p>
          <a:p>
            <a:r>
              <a:rPr lang="en-US" dirty="0" err="1">
                <a:latin typeface="Courier" charset="0"/>
                <a:ea typeface="Courier" charset="0"/>
                <a:cs typeface="Courier" charset="0"/>
              </a:rPr>
              <a:t>Read_A</a:t>
            </a:r>
            <a:r>
              <a:rPr lang="en-US" dirty="0">
                <a:latin typeface="Courier" charset="0"/>
                <a:ea typeface="Courier" charset="0"/>
                <a:cs typeface="Courier" charset="0"/>
              </a:rPr>
              <a:t>()</a:t>
            </a:r>
          </a:p>
          <a:p>
            <a:r>
              <a:rPr lang="en-US" dirty="0" err="1">
                <a:latin typeface="Courier" charset="0"/>
                <a:ea typeface="Courier" charset="0"/>
                <a:cs typeface="Courier" charset="0"/>
              </a:rPr>
              <a:t>Write_A</a:t>
            </a:r>
            <a:r>
              <a:rPr lang="en-US" dirty="0">
                <a:latin typeface="Courier" charset="0"/>
                <a:ea typeface="Courier" charset="0"/>
                <a:cs typeface="Courier" charset="0"/>
              </a:rPr>
              <a:t>()</a:t>
            </a:r>
          </a:p>
        </p:txBody>
      </p:sp>
      <p:sp>
        <p:nvSpPr>
          <p:cNvPr id="9" name="TextBox 8">
            <a:extLst>
              <a:ext uri="{FF2B5EF4-FFF2-40B4-BE49-F238E27FC236}">
                <a16:creationId xmlns:a16="http://schemas.microsoft.com/office/drawing/2014/main" id="{27178607-6689-4750-B8F7-AB17F16DCE23}"/>
              </a:ext>
            </a:extLst>
          </p:cNvPr>
          <p:cNvSpPr txBox="1"/>
          <p:nvPr/>
        </p:nvSpPr>
        <p:spPr>
          <a:xfrm>
            <a:off x="8074877" y="4775200"/>
            <a:ext cx="914400" cy="1219200"/>
          </a:xfrm>
          <a:prstGeom prst="rect">
            <a:avLst/>
          </a:prstGeom>
        </p:spPr>
        <p:txBody>
          <a:bodyPr vert="horz" wrap="none" lIns="0" tIns="0" rIns="0" bIns="0" rtlCol="0" anchor="ctr">
            <a:normAutofit/>
          </a:bodyPr>
          <a:lstStyle/>
          <a:p>
            <a:r>
              <a:rPr lang="en-US" dirty="0" err="1">
                <a:latin typeface="Courier" charset="0"/>
                <a:ea typeface="Courier" charset="0"/>
                <a:cs typeface="Courier" charset="0"/>
              </a:rPr>
              <a:t>Open_B</a:t>
            </a:r>
            <a:r>
              <a:rPr lang="en-US" dirty="0">
                <a:latin typeface="Courier" charset="0"/>
                <a:ea typeface="Courier" charset="0"/>
                <a:cs typeface="Courier" charset="0"/>
              </a:rPr>
              <a:t>()</a:t>
            </a:r>
          </a:p>
          <a:p>
            <a:r>
              <a:rPr lang="en-US" dirty="0" err="1">
                <a:latin typeface="Courier" charset="0"/>
                <a:ea typeface="Courier" charset="0"/>
                <a:cs typeface="Courier" charset="0"/>
              </a:rPr>
              <a:t>Release_B</a:t>
            </a:r>
            <a:r>
              <a:rPr lang="en-US" dirty="0">
                <a:latin typeface="Courier" charset="0"/>
                <a:ea typeface="Courier" charset="0"/>
                <a:cs typeface="Courier" charset="0"/>
              </a:rPr>
              <a:t>()</a:t>
            </a:r>
          </a:p>
          <a:p>
            <a:r>
              <a:rPr lang="en-US" dirty="0" err="1">
                <a:latin typeface="Courier" charset="0"/>
                <a:ea typeface="Courier" charset="0"/>
                <a:cs typeface="Courier" charset="0"/>
              </a:rPr>
              <a:t>Read_B</a:t>
            </a:r>
            <a:r>
              <a:rPr lang="en-US" dirty="0">
                <a:latin typeface="Courier" charset="0"/>
                <a:ea typeface="Courier" charset="0"/>
                <a:cs typeface="Courier" charset="0"/>
              </a:rPr>
              <a:t>()</a:t>
            </a:r>
          </a:p>
          <a:p>
            <a:r>
              <a:rPr lang="en-US" dirty="0" err="1">
                <a:latin typeface="Courier" charset="0"/>
                <a:ea typeface="Courier" charset="0"/>
                <a:cs typeface="Courier" charset="0"/>
              </a:rPr>
              <a:t>Write_B</a:t>
            </a:r>
            <a:r>
              <a:rPr lang="en-US" dirty="0">
                <a:latin typeface="Courier" charset="0"/>
                <a:ea typeface="Courier" charset="0"/>
                <a:cs typeface="Courier" charset="0"/>
              </a:rPr>
              <a:t>()</a:t>
            </a:r>
          </a:p>
        </p:txBody>
      </p:sp>
      <p:sp>
        <p:nvSpPr>
          <p:cNvPr id="10" name="Left Brace 9">
            <a:extLst>
              <a:ext uri="{FF2B5EF4-FFF2-40B4-BE49-F238E27FC236}">
                <a16:creationId xmlns:a16="http://schemas.microsoft.com/office/drawing/2014/main" id="{8A3EE5C6-D990-4CF6-BAE1-AFE1709E1D13}"/>
              </a:ext>
            </a:extLst>
          </p:cNvPr>
          <p:cNvSpPr/>
          <p:nvPr/>
        </p:nvSpPr>
        <p:spPr>
          <a:xfrm flipH="1">
            <a:off x="9543540" y="2892883"/>
            <a:ext cx="228600" cy="115167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9C5A1540-0BC7-4093-848E-DE2ED5A14632}"/>
              </a:ext>
            </a:extLst>
          </p:cNvPr>
          <p:cNvSpPr/>
          <p:nvPr/>
        </p:nvSpPr>
        <p:spPr>
          <a:xfrm flipH="1">
            <a:off x="9543540" y="4868122"/>
            <a:ext cx="228600" cy="115167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9E90FF72-65B1-43CF-8E3C-E2D2E01B5EC9}"/>
              </a:ext>
            </a:extLst>
          </p:cNvPr>
          <p:cNvSpPr txBox="1"/>
          <p:nvPr/>
        </p:nvSpPr>
        <p:spPr>
          <a:xfrm>
            <a:off x="10229340" y="1762181"/>
            <a:ext cx="1274537" cy="615553"/>
          </a:xfrm>
          <a:prstGeom prst="rect">
            <a:avLst/>
          </a:prstGeom>
        </p:spPr>
        <p:txBody>
          <a:bodyPr vert="horz" wrap="square" lIns="0" tIns="0" rIns="0" bIns="0" rtlCol="0" anchor="t">
            <a:spAutoFit/>
          </a:bodyPr>
          <a:lstStyle/>
          <a:p>
            <a:r>
              <a:rPr lang="en-US" sz="2000" dirty="0" err="1">
                <a:solidFill>
                  <a:srgbClr val="128CAB"/>
                </a:solidFill>
              </a:rPr>
              <a:t>Hw</a:t>
            </a:r>
            <a:r>
              <a:rPr lang="en-US" sz="2000" dirty="0">
                <a:solidFill>
                  <a:srgbClr val="128CAB"/>
                </a:solidFill>
              </a:rPr>
              <a:t> I/O devices</a:t>
            </a:r>
          </a:p>
        </p:txBody>
      </p:sp>
      <p:sp>
        <p:nvSpPr>
          <p:cNvPr id="13" name="TextBox 12">
            <a:extLst>
              <a:ext uri="{FF2B5EF4-FFF2-40B4-BE49-F238E27FC236}">
                <a16:creationId xmlns:a16="http://schemas.microsoft.com/office/drawing/2014/main" id="{F132A370-386B-40AB-8875-003F1AA14F15}"/>
              </a:ext>
            </a:extLst>
          </p:cNvPr>
          <p:cNvSpPr txBox="1"/>
          <p:nvPr/>
        </p:nvSpPr>
        <p:spPr>
          <a:xfrm>
            <a:off x="7714682" y="1762181"/>
            <a:ext cx="1807995" cy="615553"/>
          </a:xfrm>
          <a:prstGeom prst="rect">
            <a:avLst/>
          </a:prstGeom>
        </p:spPr>
        <p:txBody>
          <a:bodyPr vert="horz" wrap="square" lIns="0" tIns="0" rIns="0" bIns="0" rtlCol="0" anchor="t">
            <a:spAutoFit/>
          </a:bodyPr>
          <a:lstStyle/>
          <a:p>
            <a:pPr algn="ctr"/>
            <a:r>
              <a:rPr lang="en-US" sz="2000" dirty="0">
                <a:solidFill>
                  <a:srgbClr val="128CAB"/>
                </a:solidFill>
              </a:rPr>
              <a:t>Device driver functions</a:t>
            </a:r>
          </a:p>
        </p:txBody>
      </p:sp>
      <p:sp>
        <p:nvSpPr>
          <p:cNvPr id="14" name="TextBox 13">
            <a:extLst>
              <a:ext uri="{FF2B5EF4-FFF2-40B4-BE49-F238E27FC236}">
                <a16:creationId xmlns:a16="http://schemas.microsoft.com/office/drawing/2014/main" id="{F9D84120-0FB1-4C1A-94D7-F4C6C60F441C}"/>
              </a:ext>
            </a:extLst>
          </p:cNvPr>
          <p:cNvSpPr txBox="1"/>
          <p:nvPr/>
        </p:nvSpPr>
        <p:spPr>
          <a:xfrm>
            <a:off x="6246019" y="3654883"/>
            <a:ext cx="1350737" cy="1682361"/>
          </a:xfrm>
          <a:prstGeom prst="rect">
            <a:avLst/>
          </a:prstGeom>
        </p:spPr>
        <p:txBody>
          <a:bodyPr vert="horz" wrap="none" lIns="0" tIns="0" rIns="0" bIns="0" rtlCol="0" anchor="ctr">
            <a:normAutofit/>
          </a:bodyPr>
          <a:lstStyle/>
          <a:p>
            <a:r>
              <a:rPr lang="en-US" dirty="0">
                <a:latin typeface="Courier" charset="0"/>
                <a:ea typeface="Courier" charset="0"/>
                <a:cs typeface="Courier" charset="0"/>
              </a:rPr>
              <a:t>open()</a:t>
            </a:r>
          </a:p>
          <a:p>
            <a:r>
              <a:rPr lang="en-US" dirty="0">
                <a:latin typeface="Courier" charset="0"/>
                <a:ea typeface="Courier" charset="0"/>
                <a:cs typeface="Courier" charset="0"/>
              </a:rPr>
              <a:t>release()</a:t>
            </a:r>
          </a:p>
          <a:p>
            <a:r>
              <a:rPr lang="en-US" dirty="0">
                <a:latin typeface="Courier" charset="0"/>
                <a:ea typeface="Courier" charset="0"/>
                <a:cs typeface="Courier" charset="0"/>
              </a:rPr>
              <a:t>read()</a:t>
            </a:r>
          </a:p>
          <a:p>
            <a:r>
              <a:rPr lang="en-US" dirty="0">
                <a:latin typeface="Courier" charset="0"/>
                <a:ea typeface="Courier" charset="0"/>
                <a:cs typeface="Courier" charset="0"/>
              </a:rPr>
              <a:t>write()</a:t>
            </a:r>
          </a:p>
          <a:p>
            <a:r>
              <a:rPr lang="en-US" dirty="0" err="1">
                <a:latin typeface="Courier" charset="0"/>
                <a:ea typeface="Courier" charset="0"/>
                <a:cs typeface="Courier" charset="0"/>
              </a:rPr>
              <a:t>ioclt</a:t>
            </a:r>
            <a:r>
              <a:rPr lang="en-US" dirty="0">
                <a:latin typeface="Courier" charset="0"/>
                <a:ea typeface="Courier" charset="0"/>
                <a:cs typeface="Courier" charset="0"/>
              </a:rPr>
              <a:t>()</a:t>
            </a:r>
          </a:p>
          <a:p>
            <a:r>
              <a:rPr lang="is-IS" dirty="0">
                <a:latin typeface="Courier" charset="0"/>
                <a:ea typeface="Courier" charset="0"/>
                <a:cs typeface="Courier" charset="0"/>
              </a:rPr>
              <a:t>…</a:t>
            </a:r>
            <a:endParaRPr lang="en-US" dirty="0">
              <a:latin typeface="Courier" charset="0"/>
              <a:ea typeface="Courier" charset="0"/>
              <a:cs typeface="Courier" charset="0"/>
            </a:endParaRPr>
          </a:p>
        </p:txBody>
      </p:sp>
      <p:sp>
        <p:nvSpPr>
          <p:cNvPr id="15" name="TextBox 14">
            <a:extLst>
              <a:ext uri="{FF2B5EF4-FFF2-40B4-BE49-F238E27FC236}">
                <a16:creationId xmlns:a16="http://schemas.microsoft.com/office/drawing/2014/main" id="{5EE52328-497D-4B09-959F-4EFADC5B92F3}"/>
              </a:ext>
            </a:extLst>
          </p:cNvPr>
          <p:cNvSpPr txBox="1"/>
          <p:nvPr/>
        </p:nvSpPr>
        <p:spPr>
          <a:xfrm>
            <a:off x="6266824" y="1762181"/>
            <a:ext cx="1122195" cy="615553"/>
          </a:xfrm>
          <a:prstGeom prst="rect">
            <a:avLst/>
          </a:prstGeom>
        </p:spPr>
        <p:txBody>
          <a:bodyPr vert="horz" wrap="square" lIns="0" tIns="0" rIns="0" bIns="0" rtlCol="0" anchor="t">
            <a:spAutoFit/>
          </a:bodyPr>
          <a:lstStyle/>
          <a:p>
            <a:pPr algn="ctr"/>
            <a:r>
              <a:rPr lang="en-US" sz="2000" dirty="0">
                <a:solidFill>
                  <a:srgbClr val="128CAB"/>
                </a:solidFill>
              </a:rPr>
              <a:t>VFS Interface</a:t>
            </a:r>
          </a:p>
        </p:txBody>
      </p:sp>
      <p:sp>
        <p:nvSpPr>
          <p:cNvPr id="16" name="TextBox 15">
            <a:extLst>
              <a:ext uri="{FF2B5EF4-FFF2-40B4-BE49-F238E27FC236}">
                <a16:creationId xmlns:a16="http://schemas.microsoft.com/office/drawing/2014/main" id="{DDEF70B9-26D8-4EE6-A300-07808374A47F}"/>
              </a:ext>
            </a:extLst>
          </p:cNvPr>
          <p:cNvSpPr txBox="1"/>
          <p:nvPr/>
        </p:nvSpPr>
        <p:spPr>
          <a:xfrm>
            <a:off x="531019" y="1762181"/>
            <a:ext cx="1447800" cy="615553"/>
          </a:xfrm>
          <a:prstGeom prst="rect">
            <a:avLst/>
          </a:prstGeom>
        </p:spPr>
        <p:txBody>
          <a:bodyPr vert="horz" wrap="square" lIns="0" tIns="0" rIns="0" bIns="0" rtlCol="0" anchor="t">
            <a:spAutoFit/>
          </a:bodyPr>
          <a:lstStyle/>
          <a:p>
            <a:pPr algn="ctr"/>
            <a:r>
              <a:rPr lang="en-US" sz="2000" dirty="0">
                <a:solidFill>
                  <a:srgbClr val="128CAB"/>
                </a:solidFill>
              </a:rPr>
              <a:t>User Application</a:t>
            </a:r>
          </a:p>
        </p:txBody>
      </p:sp>
      <p:sp>
        <p:nvSpPr>
          <p:cNvPr id="17" name="TextBox 16">
            <a:extLst>
              <a:ext uri="{FF2B5EF4-FFF2-40B4-BE49-F238E27FC236}">
                <a16:creationId xmlns:a16="http://schemas.microsoft.com/office/drawing/2014/main" id="{E1141461-87AF-472B-BC1F-3999A9246C54}"/>
              </a:ext>
            </a:extLst>
          </p:cNvPr>
          <p:cNvSpPr txBox="1"/>
          <p:nvPr/>
        </p:nvSpPr>
        <p:spPr>
          <a:xfrm>
            <a:off x="4112419" y="1762181"/>
            <a:ext cx="1447800" cy="615553"/>
          </a:xfrm>
          <a:prstGeom prst="rect">
            <a:avLst/>
          </a:prstGeom>
        </p:spPr>
        <p:txBody>
          <a:bodyPr vert="horz" wrap="square" lIns="0" tIns="0" rIns="0" bIns="0" rtlCol="0" anchor="t">
            <a:spAutoFit/>
          </a:bodyPr>
          <a:lstStyle/>
          <a:p>
            <a:pPr algn="ctr"/>
            <a:r>
              <a:rPr lang="en-US" sz="2000" dirty="0">
                <a:solidFill>
                  <a:srgbClr val="128CAB"/>
                </a:solidFill>
              </a:rPr>
              <a:t>Device </a:t>
            </a:r>
            <a:br>
              <a:rPr lang="en-US" sz="2000" dirty="0">
                <a:solidFill>
                  <a:srgbClr val="128CAB"/>
                </a:solidFill>
              </a:rPr>
            </a:br>
            <a:r>
              <a:rPr lang="en-US" sz="2000" dirty="0">
                <a:solidFill>
                  <a:srgbClr val="128CAB"/>
                </a:solidFill>
              </a:rPr>
              <a:t>File</a:t>
            </a:r>
          </a:p>
        </p:txBody>
      </p:sp>
      <p:sp>
        <p:nvSpPr>
          <p:cNvPr id="18" name="TextBox 17">
            <a:extLst>
              <a:ext uri="{FF2B5EF4-FFF2-40B4-BE49-F238E27FC236}">
                <a16:creationId xmlns:a16="http://schemas.microsoft.com/office/drawing/2014/main" id="{58C6D3A2-CCA7-4F33-9B32-E49B49D41FBD}"/>
              </a:ext>
            </a:extLst>
          </p:cNvPr>
          <p:cNvSpPr txBox="1"/>
          <p:nvPr/>
        </p:nvSpPr>
        <p:spPr>
          <a:xfrm>
            <a:off x="4209482" y="2955051"/>
            <a:ext cx="1350737" cy="1027342"/>
          </a:xfrm>
          <a:prstGeom prst="can">
            <a:avLst/>
          </a:prstGeom>
          <a:solidFill>
            <a:srgbClr val="0070C0"/>
          </a:solidFill>
          <a:ln>
            <a:solidFill>
              <a:schemeClr val="tx1"/>
            </a:solidFill>
          </a:ln>
          <a:effectLst>
            <a:outerShdw blurRad="50800" dist="76200" dir="2700000" algn="tl" rotWithShape="0">
              <a:prstClr val="black">
                <a:alpha val="40000"/>
              </a:prstClr>
            </a:outerShdw>
          </a:effectLst>
        </p:spPr>
        <p:txBody>
          <a:bodyPr vert="horz" wrap="none" lIns="0" tIns="0" rIns="0" bIns="0" rtlCol="0" anchor="ctr">
            <a:normAutofit/>
          </a:bodyPr>
          <a:lstStyle/>
          <a:p>
            <a:r>
              <a:rPr lang="it-IT" dirty="0">
                <a:solidFill>
                  <a:schemeClr val="bg1"/>
                </a:solidFill>
                <a:latin typeface="Courier" charset="0"/>
                <a:ea typeface="Courier" charset="0"/>
                <a:cs typeface="Courier" charset="0"/>
              </a:rPr>
              <a:t>/</a:t>
            </a:r>
            <a:r>
              <a:rPr lang="it-IT" dirty="0" err="1">
                <a:solidFill>
                  <a:schemeClr val="bg1"/>
                </a:solidFill>
                <a:latin typeface="Courier" charset="0"/>
                <a:ea typeface="Courier" charset="0"/>
                <a:cs typeface="Courier" charset="0"/>
              </a:rPr>
              <a:t>dev</a:t>
            </a:r>
            <a:r>
              <a:rPr lang="it-IT" dirty="0">
                <a:solidFill>
                  <a:schemeClr val="bg1"/>
                </a:solidFill>
                <a:latin typeface="Courier" charset="0"/>
                <a:ea typeface="Courier" charset="0"/>
                <a:cs typeface="Courier" charset="0"/>
              </a:rPr>
              <a:t>/</a:t>
            </a:r>
            <a:r>
              <a:rPr lang="it-IT" dirty="0" err="1">
                <a:solidFill>
                  <a:schemeClr val="bg1"/>
                </a:solidFill>
                <a:latin typeface="Courier" charset="0"/>
                <a:ea typeface="Courier" charset="0"/>
                <a:cs typeface="Courier" charset="0"/>
              </a:rPr>
              <a:t>devA</a:t>
            </a:r>
            <a:endParaRPr lang="en-US" dirty="0">
              <a:solidFill>
                <a:schemeClr val="bg1"/>
              </a:solidFill>
              <a:latin typeface="Courier" charset="0"/>
              <a:ea typeface="Courier" charset="0"/>
              <a:cs typeface="Courier" charset="0"/>
            </a:endParaRPr>
          </a:p>
        </p:txBody>
      </p:sp>
      <p:sp>
        <p:nvSpPr>
          <p:cNvPr id="19" name="TextBox 18">
            <a:extLst>
              <a:ext uri="{FF2B5EF4-FFF2-40B4-BE49-F238E27FC236}">
                <a16:creationId xmlns:a16="http://schemas.microsoft.com/office/drawing/2014/main" id="{85EFF6E8-3A54-4E8D-9990-AFA0AF03701E}"/>
              </a:ext>
            </a:extLst>
          </p:cNvPr>
          <p:cNvSpPr txBox="1"/>
          <p:nvPr/>
        </p:nvSpPr>
        <p:spPr>
          <a:xfrm>
            <a:off x="4209481" y="4904890"/>
            <a:ext cx="1350737" cy="1027342"/>
          </a:xfrm>
          <a:prstGeom prst="can">
            <a:avLst/>
          </a:prstGeom>
          <a:solidFill>
            <a:srgbClr val="0070C0"/>
          </a:solidFill>
          <a:ln>
            <a:solidFill>
              <a:schemeClr val="tx1"/>
            </a:solidFill>
          </a:ln>
          <a:effectLst>
            <a:outerShdw blurRad="50800" dist="76200" dir="2700000" algn="tl" rotWithShape="0">
              <a:prstClr val="black">
                <a:alpha val="40000"/>
              </a:prstClr>
            </a:outerShdw>
          </a:effectLst>
        </p:spPr>
        <p:txBody>
          <a:bodyPr vert="horz" wrap="none" lIns="0" tIns="0" rIns="0" bIns="0" rtlCol="0" anchor="ctr">
            <a:normAutofit/>
          </a:bodyPr>
          <a:lstStyle/>
          <a:p>
            <a:r>
              <a:rPr lang="it-IT" dirty="0">
                <a:solidFill>
                  <a:schemeClr val="bg1"/>
                </a:solidFill>
                <a:latin typeface="Courier" charset="0"/>
                <a:ea typeface="Courier" charset="0"/>
                <a:cs typeface="Courier" charset="0"/>
              </a:rPr>
              <a:t>/</a:t>
            </a:r>
            <a:r>
              <a:rPr lang="it-IT" dirty="0" err="1">
                <a:solidFill>
                  <a:schemeClr val="bg1"/>
                </a:solidFill>
                <a:latin typeface="Courier" charset="0"/>
                <a:ea typeface="Courier" charset="0"/>
                <a:cs typeface="Courier" charset="0"/>
              </a:rPr>
              <a:t>dev</a:t>
            </a:r>
            <a:r>
              <a:rPr lang="it-IT" dirty="0">
                <a:solidFill>
                  <a:schemeClr val="bg1"/>
                </a:solidFill>
                <a:latin typeface="Courier" charset="0"/>
                <a:ea typeface="Courier" charset="0"/>
                <a:cs typeface="Courier" charset="0"/>
              </a:rPr>
              <a:t>/</a:t>
            </a:r>
            <a:r>
              <a:rPr lang="it-IT" dirty="0" err="1">
                <a:solidFill>
                  <a:schemeClr val="bg1"/>
                </a:solidFill>
                <a:latin typeface="Courier" charset="0"/>
                <a:ea typeface="Courier" charset="0"/>
                <a:cs typeface="Courier" charset="0"/>
              </a:rPr>
              <a:t>devB</a:t>
            </a:r>
            <a:endParaRPr lang="en-US" dirty="0">
              <a:solidFill>
                <a:schemeClr val="bg1"/>
              </a:solidFill>
              <a:latin typeface="Courier" charset="0"/>
              <a:ea typeface="Courier" charset="0"/>
              <a:cs typeface="Courier" charset="0"/>
            </a:endParaRPr>
          </a:p>
        </p:txBody>
      </p:sp>
      <p:sp>
        <p:nvSpPr>
          <p:cNvPr id="20" name="TextBox 19">
            <a:extLst>
              <a:ext uri="{FF2B5EF4-FFF2-40B4-BE49-F238E27FC236}">
                <a16:creationId xmlns:a16="http://schemas.microsoft.com/office/drawing/2014/main" id="{BC2C17C8-EEE7-4A44-923A-BD43190761B1}"/>
              </a:ext>
            </a:extLst>
          </p:cNvPr>
          <p:cNvSpPr txBox="1"/>
          <p:nvPr/>
        </p:nvSpPr>
        <p:spPr>
          <a:xfrm>
            <a:off x="150019" y="3478906"/>
            <a:ext cx="3722173" cy="1661993"/>
          </a:xfrm>
          <a:prstGeom prst="rect">
            <a:avLst/>
          </a:prstGeom>
        </p:spPr>
        <p:txBody>
          <a:bodyPr vert="horz" wrap="none" lIns="0" tIns="0" rIns="0" bIns="0" rtlCol="0" anchor="ctr">
            <a:spAutoFit/>
          </a:bodyPr>
          <a:lstStyle/>
          <a:p>
            <a:r>
              <a:rPr lang="en-US" dirty="0">
                <a:latin typeface="Courier" charset="0"/>
                <a:ea typeface="Courier" charset="0"/>
                <a:cs typeface="Courier" charset="0"/>
              </a:rPr>
              <a:t>f=open(“/dev/</a:t>
            </a:r>
            <a:r>
              <a:rPr lang="en-US" dirty="0" err="1">
                <a:latin typeface="Courier" charset="0"/>
                <a:ea typeface="Courier" charset="0"/>
                <a:cs typeface="Courier" charset="0"/>
              </a:rPr>
              <a:t>devA</a:t>
            </a:r>
            <a:r>
              <a:rPr lang="en-US" dirty="0">
                <a:latin typeface="Courier" charset="0"/>
                <a:ea typeface="Courier" charset="0"/>
                <a:cs typeface="Courier" charset="0"/>
              </a:rPr>
              <a:t>”,O_RDWR);</a:t>
            </a:r>
          </a:p>
          <a:p>
            <a:r>
              <a:rPr lang="en-US" dirty="0">
                <a:latin typeface="Courier" charset="0"/>
                <a:ea typeface="Courier" charset="0"/>
                <a:cs typeface="Courier" charset="0"/>
              </a:rPr>
              <a:t>read(</a:t>
            </a:r>
            <a:r>
              <a:rPr lang="en-US" dirty="0" err="1">
                <a:latin typeface="Courier" charset="0"/>
                <a:ea typeface="Courier" charset="0"/>
                <a:cs typeface="Courier" charset="0"/>
              </a:rPr>
              <a:t>f,ibuff,ni</a:t>
            </a:r>
            <a:r>
              <a:rPr lang="en-US" dirty="0">
                <a:latin typeface="Courier" charset="0"/>
                <a:ea typeface="Courier" charset="0"/>
                <a:cs typeface="Courier" charset="0"/>
              </a:rPr>
              <a:t>);</a:t>
            </a:r>
          </a:p>
          <a:p>
            <a:r>
              <a:rPr lang="is-IS" dirty="0">
                <a:latin typeface="Courier" charset="0"/>
                <a:ea typeface="Courier" charset="0"/>
                <a:cs typeface="Courier" charset="0"/>
              </a:rPr>
              <a:t>…</a:t>
            </a:r>
            <a:endParaRPr lang="en-US" dirty="0">
              <a:latin typeface="Courier" charset="0"/>
              <a:ea typeface="Courier" charset="0"/>
              <a:cs typeface="Courier" charset="0"/>
            </a:endParaRPr>
          </a:p>
          <a:p>
            <a:r>
              <a:rPr lang="en-US" dirty="0">
                <a:latin typeface="Courier" charset="0"/>
                <a:ea typeface="Courier" charset="0"/>
                <a:cs typeface="Courier" charset="0"/>
              </a:rPr>
              <a:t>write(</a:t>
            </a:r>
            <a:r>
              <a:rPr lang="en-US" dirty="0" err="1">
                <a:latin typeface="Courier" charset="0"/>
                <a:ea typeface="Courier" charset="0"/>
                <a:cs typeface="Courier" charset="0"/>
              </a:rPr>
              <a:t>f,obuf,no</a:t>
            </a:r>
            <a:r>
              <a:rPr lang="en-US" dirty="0">
                <a:latin typeface="Courier" charset="0"/>
                <a:ea typeface="Courier" charset="0"/>
                <a:cs typeface="Courier" charset="0"/>
              </a:rPr>
              <a:t>)</a:t>
            </a:r>
          </a:p>
          <a:p>
            <a:r>
              <a:rPr lang="is-IS" dirty="0">
                <a:latin typeface="Courier" charset="0"/>
                <a:ea typeface="Courier" charset="0"/>
                <a:cs typeface="Courier" charset="0"/>
              </a:rPr>
              <a:t>…</a:t>
            </a:r>
            <a:endParaRPr lang="en-US" dirty="0">
              <a:latin typeface="Courier" charset="0"/>
              <a:ea typeface="Courier" charset="0"/>
              <a:cs typeface="Courier" charset="0"/>
            </a:endParaRPr>
          </a:p>
          <a:p>
            <a:r>
              <a:rPr lang="en-US" dirty="0">
                <a:latin typeface="Courier" charset="0"/>
                <a:ea typeface="Courier" charset="0"/>
                <a:cs typeface="Courier" charset="0"/>
              </a:rPr>
              <a:t>c</a:t>
            </a:r>
            <a:r>
              <a:rPr lang="is-IS" dirty="0">
                <a:latin typeface="Courier" charset="0"/>
                <a:ea typeface="Courier" charset="0"/>
                <a:cs typeface="Courier" charset="0"/>
              </a:rPr>
              <a:t>lose(f);</a:t>
            </a:r>
            <a:endParaRPr lang="en-US" dirty="0">
              <a:latin typeface="Courier" charset="0"/>
              <a:ea typeface="Courier" charset="0"/>
              <a:cs typeface="Courier" charset="0"/>
            </a:endParaRPr>
          </a:p>
        </p:txBody>
      </p:sp>
      <p:sp>
        <p:nvSpPr>
          <p:cNvPr id="21" name="CasellaDiTesto 4">
            <a:extLst>
              <a:ext uri="{FF2B5EF4-FFF2-40B4-BE49-F238E27FC236}">
                <a16:creationId xmlns:a16="http://schemas.microsoft.com/office/drawing/2014/main" id="{68C1AF2A-0BB1-4E23-8A2B-D92318DEE921}"/>
              </a:ext>
            </a:extLst>
          </p:cNvPr>
          <p:cNvSpPr txBox="1"/>
          <p:nvPr/>
        </p:nvSpPr>
        <p:spPr>
          <a:xfrm>
            <a:off x="1521619" y="5079049"/>
            <a:ext cx="8839200" cy="1464231"/>
          </a:xfrm>
          <a:prstGeom prst="wedgeRoundRectCallout">
            <a:avLst>
              <a:gd name="adj1" fmla="val 5828"/>
              <a:gd name="adj2" fmla="val -71036"/>
              <a:gd name="adj3" fmla="val 16667"/>
            </a:avLst>
          </a:prstGeom>
          <a:solidFill>
            <a:srgbClr val="FFFFCC"/>
          </a:solidFill>
          <a:ln>
            <a:solidFill>
              <a:srgbClr val="000000"/>
            </a:solidFill>
          </a:ln>
        </p:spPr>
        <p:txBody>
          <a:bodyPr wrap="square" rtlCol="0">
            <a:spAutoFit/>
          </a:bodyPr>
          <a:lstStyle/>
          <a:p>
            <a:r>
              <a:rPr lang="en-US" sz="2000" dirty="0"/>
              <a:t>The VFS establishes the association between the low-level I/O primitives used in the user application and the corresponding device driver functions. For example:</a:t>
            </a:r>
          </a:p>
          <a:p>
            <a:r>
              <a:rPr lang="en-US" sz="2000" dirty="0">
                <a:solidFill>
                  <a:srgbClr val="128CAB"/>
                </a:solidFill>
              </a:rPr>
              <a:t>            User application                       VFS            Device Driver</a:t>
            </a:r>
          </a:p>
          <a:p>
            <a:r>
              <a:rPr lang="en-US" dirty="0">
                <a:latin typeface="Courier" charset="0"/>
                <a:ea typeface="Courier" charset="0"/>
                <a:cs typeface="Courier" charset="0"/>
              </a:rPr>
              <a:t>f=open(“/dev/</a:t>
            </a:r>
            <a:r>
              <a:rPr lang="en-US" dirty="0" err="1">
                <a:latin typeface="Courier" charset="0"/>
                <a:ea typeface="Courier" charset="0"/>
                <a:cs typeface="Courier" charset="0"/>
              </a:rPr>
              <a:t>devA</a:t>
            </a:r>
            <a:r>
              <a:rPr lang="en-US" dirty="0">
                <a:latin typeface="Courier" charset="0"/>
                <a:ea typeface="Courier" charset="0"/>
                <a:cs typeface="Courier" charset="0"/>
              </a:rPr>
              <a:t>”,O_RDWR) </a:t>
            </a:r>
            <a:r>
              <a:rPr lang="en-US" dirty="0">
                <a:latin typeface="Courier" charset="0"/>
                <a:ea typeface="Courier" charset="0"/>
                <a:cs typeface="Courier" charset="0"/>
                <a:sym typeface="Wingdings"/>
              </a:rPr>
              <a:t> open()   </a:t>
            </a:r>
            <a:r>
              <a:rPr lang="en-US" dirty="0" err="1">
                <a:latin typeface="Courier" charset="0"/>
                <a:ea typeface="Courier" charset="0"/>
                <a:cs typeface="Courier" charset="0"/>
                <a:sym typeface="Wingdings"/>
              </a:rPr>
              <a:t>Open_A</a:t>
            </a:r>
            <a:r>
              <a:rPr lang="en-US" dirty="0">
                <a:latin typeface="Courier" charset="0"/>
                <a:ea typeface="Courier" charset="0"/>
                <a:cs typeface="Courier" charset="0"/>
                <a:sym typeface="Wingdings"/>
              </a:rPr>
              <a:t>()</a:t>
            </a:r>
            <a:r>
              <a:rPr lang="en-US" sz="2000" dirty="0"/>
              <a:t> </a:t>
            </a:r>
          </a:p>
        </p:txBody>
      </p:sp>
      <p:sp>
        <p:nvSpPr>
          <p:cNvPr id="22" name="TextBox 21">
            <a:extLst>
              <a:ext uri="{FF2B5EF4-FFF2-40B4-BE49-F238E27FC236}">
                <a16:creationId xmlns:a16="http://schemas.microsoft.com/office/drawing/2014/main" id="{1B577919-B68E-4B45-864E-591AEEF684D7}"/>
              </a:ext>
            </a:extLst>
          </p:cNvPr>
          <p:cNvSpPr txBox="1"/>
          <p:nvPr/>
        </p:nvSpPr>
        <p:spPr>
          <a:xfrm>
            <a:off x="1521619" y="1051462"/>
            <a:ext cx="2057400" cy="304800"/>
          </a:xfrm>
          <a:prstGeom prst="rect">
            <a:avLst/>
          </a:prstGeom>
        </p:spPr>
        <p:txBody>
          <a:bodyPr vert="horz" wrap="none" lIns="0" tIns="0" rIns="0" bIns="0" rtlCol="0" anchor="t">
            <a:normAutofit/>
          </a:bodyPr>
          <a:lstStyle/>
          <a:p>
            <a:r>
              <a:rPr lang="en-US" sz="2000" dirty="0"/>
              <a:t>User space</a:t>
            </a:r>
          </a:p>
        </p:txBody>
      </p:sp>
      <p:sp>
        <p:nvSpPr>
          <p:cNvPr id="23" name="TextBox 22">
            <a:extLst>
              <a:ext uri="{FF2B5EF4-FFF2-40B4-BE49-F238E27FC236}">
                <a16:creationId xmlns:a16="http://schemas.microsoft.com/office/drawing/2014/main" id="{77267902-3BDC-4D85-B0FD-A21AFF7004C4}"/>
              </a:ext>
            </a:extLst>
          </p:cNvPr>
          <p:cNvSpPr txBox="1"/>
          <p:nvPr/>
        </p:nvSpPr>
        <p:spPr>
          <a:xfrm>
            <a:off x="7389019" y="1051462"/>
            <a:ext cx="2057400" cy="304800"/>
          </a:xfrm>
          <a:prstGeom prst="rect">
            <a:avLst/>
          </a:prstGeom>
        </p:spPr>
        <p:txBody>
          <a:bodyPr vert="horz" wrap="none" lIns="0" tIns="0" rIns="0" bIns="0" rtlCol="0" anchor="t">
            <a:normAutofit/>
          </a:bodyPr>
          <a:lstStyle/>
          <a:p>
            <a:r>
              <a:rPr lang="en-US" sz="2000" dirty="0"/>
              <a:t>Kernel space</a:t>
            </a:r>
          </a:p>
        </p:txBody>
      </p:sp>
      <p:sp>
        <p:nvSpPr>
          <p:cNvPr id="24" name="Right Brace 23">
            <a:extLst>
              <a:ext uri="{FF2B5EF4-FFF2-40B4-BE49-F238E27FC236}">
                <a16:creationId xmlns:a16="http://schemas.microsoft.com/office/drawing/2014/main" id="{97E7C042-14A1-4854-9E28-15EA0D96E3F0}"/>
              </a:ext>
            </a:extLst>
          </p:cNvPr>
          <p:cNvSpPr/>
          <p:nvPr/>
        </p:nvSpPr>
        <p:spPr>
          <a:xfrm rot="16200000">
            <a:off x="1885150" y="-303881"/>
            <a:ext cx="251915" cy="372217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Right Brace 24">
            <a:extLst>
              <a:ext uri="{FF2B5EF4-FFF2-40B4-BE49-F238E27FC236}">
                <a16:creationId xmlns:a16="http://schemas.microsoft.com/office/drawing/2014/main" id="{ED94F53D-013B-4F59-A096-0E9A5E3FC9A1}"/>
              </a:ext>
            </a:extLst>
          </p:cNvPr>
          <p:cNvSpPr/>
          <p:nvPr/>
        </p:nvSpPr>
        <p:spPr>
          <a:xfrm rot="16200000">
            <a:off x="7865056" y="-205855"/>
            <a:ext cx="288050" cy="352612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Right Brace 25">
            <a:extLst>
              <a:ext uri="{FF2B5EF4-FFF2-40B4-BE49-F238E27FC236}">
                <a16:creationId xmlns:a16="http://schemas.microsoft.com/office/drawing/2014/main" id="{AA2AE0F5-4C59-44C5-88BE-1BBB424838D1}"/>
              </a:ext>
            </a:extLst>
          </p:cNvPr>
          <p:cNvSpPr/>
          <p:nvPr/>
        </p:nvSpPr>
        <p:spPr>
          <a:xfrm rot="16200000">
            <a:off x="4744444" y="876025"/>
            <a:ext cx="269189" cy="136236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CA88155E-5C24-4CD7-8953-F6DB6BC77CE6}"/>
              </a:ext>
            </a:extLst>
          </p:cNvPr>
          <p:cNvSpPr txBox="1"/>
          <p:nvPr/>
        </p:nvSpPr>
        <p:spPr>
          <a:xfrm>
            <a:off x="4036219" y="1051462"/>
            <a:ext cx="2057400" cy="304800"/>
          </a:xfrm>
          <a:prstGeom prst="rect">
            <a:avLst/>
          </a:prstGeom>
        </p:spPr>
        <p:txBody>
          <a:bodyPr vert="horz" wrap="none" lIns="0" tIns="0" rIns="0" bIns="0" rtlCol="0" anchor="t">
            <a:normAutofit/>
          </a:bodyPr>
          <a:lstStyle/>
          <a:p>
            <a:r>
              <a:rPr lang="en-US" sz="2000" dirty="0"/>
              <a:t>Root file system</a:t>
            </a:r>
          </a:p>
        </p:txBody>
      </p:sp>
      <p:sp>
        <p:nvSpPr>
          <p:cNvPr id="28" name="Right Brace 27">
            <a:extLst>
              <a:ext uri="{FF2B5EF4-FFF2-40B4-BE49-F238E27FC236}">
                <a16:creationId xmlns:a16="http://schemas.microsoft.com/office/drawing/2014/main" id="{D60A0BEE-19FE-461B-95C4-2FEA863A283B}"/>
              </a:ext>
            </a:extLst>
          </p:cNvPr>
          <p:cNvSpPr/>
          <p:nvPr/>
        </p:nvSpPr>
        <p:spPr>
          <a:xfrm rot="16200000">
            <a:off x="10529556" y="717476"/>
            <a:ext cx="293110" cy="165553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435B89AE-207D-48EC-B39C-D6ACD8573F5A}"/>
              </a:ext>
            </a:extLst>
          </p:cNvPr>
          <p:cNvSpPr txBox="1"/>
          <p:nvPr/>
        </p:nvSpPr>
        <p:spPr>
          <a:xfrm>
            <a:off x="10132277" y="1010565"/>
            <a:ext cx="1295342" cy="342786"/>
          </a:xfrm>
          <a:prstGeom prst="rect">
            <a:avLst/>
          </a:prstGeom>
        </p:spPr>
        <p:txBody>
          <a:bodyPr vert="horz" wrap="none" lIns="0" tIns="0" rIns="0" bIns="0" rtlCol="0" anchor="t">
            <a:normAutofit/>
          </a:bodyPr>
          <a:lstStyle/>
          <a:p>
            <a:r>
              <a:rPr lang="en-US" sz="2000"/>
              <a:t>Hardware</a:t>
            </a:r>
            <a:endParaRPr lang="en-US" sz="2000" dirty="0"/>
          </a:p>
        </p:txBody>
      </p:sp>
    </p:spTree>
    <p:extLst>
      <p:ext uri="{BB962C8B-B14F-4D97-AF65-F5344CB8AC3E}">
        <p14:creationId xmlns:p14="http://schemas.microsoft.com/office/powerpoint/2010/main" val="1020258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VFS: An Example </a:t>
            </a:r>
          </a:p>
        </p:txBody>
      </p:sp>
      <p:sp>
        <p:nvSpPr>
          <p:cNvPr id="30" name="CasellaDiTesto 8">
            <a:extLst>
              <a:ext uri="{FF2B5EF4-FFF2-40B4-BE49-F238E27FC236}">
                <a16:creationId xmlns:a16="http://schemas.microsoft.com/office/drawing/2014/main" id="{D5C8B0BC-1721-4785-ABED-5B58AD06D54B}"/>
              </a:ext>
            </a:extLst>
          </p:cNvPr>
          <p:cNvSpPr txBox="1"/>
          <p:nvPr/>
        </p:nvSpPr>
        <p:spPr>
          <a:xfrm>
            <a:off x="9848340" y="2892883"/>
            <a:ext cx="1655537" cy="1151678"/>
          </a:xfrm>
          <a:prstGeom prst="rect">
            <a:avLst/>
          </a:prstGeom>
          <a:solidFill>
            <a:srgbClr val="0070C0"/>
          </a:solidFill>
          <a:ln>
            <a:solidFill>
              <a:schemeClr val="tx1"/>
            </a:solidFill>
          </a:ln>
          <a:effectLst>
            <a:outerShdw blurRad="50800" dist="76200" dir="2700000" algn="tl" rotWithShape="0">
              <a:prstClr val="black">
                <a:alpha val="40000"/>
              </a:prstClr>
            </a:outerShdw>
          </a:effectLst>
        </p:spPr>
        <p:txBody>
          <a:bodyPr wrap="none" rtlCol="0" anchor="ctr">
            <a:normAutofit/>
          </a:bodyPr>
          <a:lstStyle/>
          <a:p>
            <a:pPr algn="ctr"/>
            <a:r>
              <a:rPr lang="en-US" sz="1799" dirty="0">
                <a:solidFill>
                  <a:schemeClr val="bg1"/>
                </a:solidFill>
                <a:latin typeface="Gill Sans MT" charset="0"/>
                <a:ea typeface="Gill Sans MT" charset="0"/>
                <a:cs typeface="Gill Sans MT" charset="0"/>
              </a:rPr>
              <a:t>I/O</a:t>
            </a:r>
          </a:p>
          <a:p>
            <a:pPr algn="ctr"/>
            <a:r>
              <a:rPr lang="en-US" sz="1799" dirty="0">
                <a:solidFill>
                  <a:schemeClr val="bg1"/>
                </a:solidFill>
                <a:latin typeface="Gill Sans MT" charset="0"/>
                <a:ea typeface="Gill Sans MT" charset="0"/>
                <a:cs typeface="Gill Sans MT" charset="0"/>
              </a:rPr>
              <a:t>Device</a:t>
            </a:r>
          </a:p>
          <a:p>
            <a:pPr algn="ctr"/>
            <a:r>
              <a:rPr lang="en-US" sz="1799" dirty="0">
                <a:solidFill>
                  <a:schemeClr val="bg1"/>
                </a:solidFill>
                <a:latin typeface="Gill Sans MT" charset="0"/>
                <a:ea typeface="Gill Sans MT" charset="0"/>
                <a:cs typeface="Gill Sans MT" charset="0"/>
              </a:rPr>
              <a:t>A</a:t>
            </a:r>
          </a:p>
        </p:txBody>
      </p:sp>
      <p:sp>
        <p:nvSpPr>
          <p:cNvPr id="31" name="CasellaDiTesto 8">
            <a:extLst>
              <a:ext uri="{FF2B5EF4-FFF2-40B4-BE49-F238E27FC236}">
                <a16:creationId xmlns:a16="http://schemas.microsoft.com/office/drawing/2014/main" id="{3B2B1B87-5145-47EF-9CB6-6D4381D715EC}"/>
              </a:ext>
            </a:extLst>
          </p:cNvPr>
          <p:cNvSpPr txBox="1"/>
          <p:nvPr/>
        </p:nvSpPr>
        <p:spPr>
          <a:xfrm>
            <a:off x="9848340" y="4842722"/>
            <a:ext cx="1655537" cy="1151678"/>
          </a:xfrm>
          <a:prstGeom prst="rect">
            <a:avLst/>
          </a:prstGeom>
          <a:solidFill>
            <a:srgbClr val="0070C0"/>
          </a:solidFill>
          <a:ln>
            <a:solidFill>
              <a:schemeClr val="tx1"/>
            </a:solidFill>
          </a:ln>
          <a:effectLst>
            <a:outerShdw blurRad="50800" dist="76200" dir="2700000" algn="tl" rotWithShape="0">
              <a:prstClr val="black">
                <a:alpha val="40000"/>
              </a:prstClr>
            </a:outerShdw>
          </a:effectLst>
        </p:spPr>
        <p:txBody>
          <a:bodyPr wrap="none" rtlCol="0" anchor="ctr">
            <a:normAutofit/>
          </a:bodyPr>
          <a:lstStyle/>
          <a:p>
            <a:pPr algn="ctr"/>
            <a:r>
              <a:rPr lang="en-US" sz="1799" dirty="0">
                <a:solidFill>
                  <a:schemeClr val="bg1"/>
                </a:solidFill>
                <a:latin typeface="Gill Sans MT" charset="0"/>
                <a:ea typeface="Gill Sans MT" charset="0"/>
                <a:cs typeface="Gill Sans MT" charset="0"/>
              </a:rPr>
              <a:t>I/O</a:t>
            </a:r>
          </a:p>
          <a:p>
            <a:pPr algn="ctr"/>
            <a:r>
              <a:rPr lang="en-US" sz="1799" dirty="0">
                <a:solidFill>
                  <a:schemeClr val="bg1"/>
                </a:solidFill>
                <a:latin typeface="Gill Sans MT" charset="0"/>
                <a:ea typeface="Gill Sans MT" charset="0"/>
                <a:cs typeface="Gill Sans MT" charset="0"/>
              </a:rPr>
              <a:t>Device</a:t>
            </a:r>
          </a:p>
          <a:p>
            <a:pPr algn="ctr"/>
            <a:r>
              <a:rPr lang="en-US" sz="1799" dirty="0">
                <a:solidFill>
                  <a:schemeClr val="bg1"/>
                </a:solidFill>
                <a:latin typeface="Gill Sans MT" charset="0"/>
                <a:ea typeface="Gill Sans MT" charset="0"/>
                <a:cs typeface="Gill Sans MT" charset="0"/>
              </a:rPr>
              <a:t>B</a:t>
            </a:r>
          </a:p>
        </p:txBody>
      </p:sp>
      <p:sp>
        <p:nvSpPr>
          <p:cNvPr id="32" name="TextBox 31">
            <a:extLst>
              <a:ext uri="{FF2B5EF4-FFF2-40B4-BE49-F238E27FC236}">
                <a16:creationId xmlns:a16="http://schemas.microsoft.com/office/drawing/2014/main" id="{6B7D1D72-1BD8-495F-BDB0-F2A1BEF1D57F}"/>
              </a:ext>
            </a:extLst>
          </p:cNvPr>
          <p:cNvSpPr txBox="1"/>
          <p:nvPr/>
        </p:nvSpPr>
        <p:spPr>
          <a:xfrm>
            <a:off x="8074877" y="2859122"/>
            <a:ext cx="914400" cy="1219200"/>
          </a:xfrm>
          <a:prstGeom prst="rect">
            <a:avLst/>
          </a:prstGeom>
        </p:spPr>
        <p:txBody>
          <a:bodyPr vert="horz" wrap="none" lIns="0" tIns="0" rIns="0" bIns="0" rtlCol="0" anchor="ctr">
            <a:normAutofit/>
          </a:bodyPr>
          <a:lstStyle/>
          <a:p>
            <a:r>
              <a:rPr lang="en-US" dirty="0" err="1">
                <a:latin typeface="Courier" charset="0"/>
                <a:ea typeface="Courier" charset="0"/>
                <a:cs typeface="Courier" charset="0"/>
              </a:rPr>
              <a:t>Open_A</a:t>
            </a:r>
            <a:r>
              <a:rPr lang="en-US" dirty="0">
                <a:latin typeface="Courier" charset="0"/>
                <a:ea typeface="Courier" charset="0"/>
                <a:cs typeface="Courier" charset="0"/>
              </a:rPr>
              <a:t>()</a:t>
            </a:r>
          </a:p>
          <a:p>
            <a:r>
              <a:rPr lang="en-US" dirty="0" err="1">
                <a:latin typeface="Courier" charset="0"/>
                <a:ea typeface="Courier" charset="0"/>
                <a:cs typeface="Courier" charset="0"/>
              </a:rPr>
              <a:t>Release_A</a:t>
            </a:r>
            <a:r>
              <a:rPr lang="en-US" dirty="0">
                <a:latin typeface="Courier" charset="0"/>
                <a:ea typeface="Courier" charset="0"/>
                <a:cs typeface="Courier" charset="0"/>
              </a:rPr>
              <a:t>()</a:t>
            </a:r>
          </a:p>
          <a:p>
            <a:r>
              <a:rPr lang="en-US" dirty="0" err="1">
                <a:latin typeface="Courier" charset="0"/>
                <a:ea typeface="Courier" charset="0"/>
                <a:cs typeface="Courier" charset="0"/>
              </a:rPr>
              <a:t>Read_A</a:t>
            </a:r>
            <a:r>
              <a:rPr lang="en-US" dirty="0">
                <a:latin typeface="Courier" charset="0"/>
                <a:ea typeface="Courier" charset="0"/>
                <a:cs typeface="Courier" charset="0"/>
              </a:rPr>
              <a:t>()</a:t>
            </a:r>
          </a:p>
          <a:p>
            <a:r>
              <a:rPr lang="en-US" dirty="0" err="1">
                <a:latin typeface="Courier" charset="0"/>
                <a:ea typeface="Courier" charset="0"/>
                <a:cs typeface="Courier" charset="0"/>
              </a:rPr>
              <a:t>Write_A</a:t>
            </a:r>
            <a:r>
              <a:rPr lang="en-US" dirty="0">
                <a:latin typeface="Courier" charset="0"/>
                <a:ea typeface="Courier" charset="0"/>
                <a:cs typeface="Courier" charset="0"/>
              </a:rPr>
              <a:t>()</a:t>
            </a:r>
          </a:p>
        </p:txBody>
      </p:sp>
      <p:sp>
        <p:nvSpPr>
          <p:cNvPr id="33" name="TextBox 32">
            <a:extLst>
              <a:ext uri="{FF2B5EF4-FFF2-40B4-BE49-F238E27FC236}">
                <a16:creationId xmlns:a16="http://schemas.microsoft.com/office/drawing/2014/main" id="{39E63A51-CD21-4973-A25C-E18DCD6FCA8E}"/>
              </a:ext>
            </a:extLst>
          </p:cNvPr>
          <p:cNvSpPr txBox="1"/>
          <p:nvPr/>
        </p:nvSpPr>
        <p:spPr>
          <a:xfrm>
            <a:off x="8074877" y="4775200"/>
            <a:ext cx="914400" cy="1219200"/>
          </a:xfrm>
          <a:prstGeom prst="rect">
            <a:avLst/>
          </a:prstGeom>
        </p:spPr>
        <p:txBody>
          <a:bodyPr vert="horz" wrap="none" lIns="0" tIns="0" rIns="0" bIns="0" rtlCol="0" anchor="ctr">
            <a:normAutofit/>
          </a:bodyPr>
          <a:lstStyle/>
          <a:p>
            <a:r>
              <a:rPr lang="en-US" dirty="0" err="1">
                <a:latin typeface="Courier" charset="0"/>
                <a:ea typeface="Courier" charset="0"/>
                <a:cs typeface="Courier" charset="0"/>
              </a:rPr>
              <a:t>Open_B</a:t>
            </a:r>
            <a:r>
              <a:rPr lang="en-US" dirty="0">
                <a:latin typeface="Courier" charset="0"/>
                <a:ea typeface="Courier" charset="0"/>
                <a:cs typeface="Courier" charset="0"/>
              </a:rPr>
              <a:t>()</a:t>
            </a:r>
          </a:p>
          <a:p>
            <a:r>
              <a:rPr lang="en-US" dirty="0" err="1">
                <a:latin typeface="Courier" charset="0"/>
                <a:ea typeface="Courier" charset="0"/>
                <a:cs typeface="Courier" charset="0"/>
              </a:rPr>
              <a:t>Release_B</a:t>
            </a:r>
            <a:r>
              <a:rPr lang="en-US" dirty="0">
                <a:latin typeface="Courier" charset="0"/>
                <a:ea typeface="Courier" charset="0"/>
                <a:cs typeface="Courier" charset="0"/>
              </a:rPr>
              <a:t>()</a:t>
            </a:r>
          </a:p>
          <a:p>
            <a:r>
              <a:rPr lang="en-US" dirty="0" err="1">
                <a:latin typeface="Courier" charset="0"/>
                <a:ea typeface="Courier" charset="0"/>
                <a:cs typeface="Courier" charset="0"/>
              </a:rPr>
              <a:t>Read_B</a:t>
            </a:r>
            <a:r>
              <a:rPr lang="en-US" dirty="0">
                <a:latin typeface="Courier" charset="0"/>
                <a:ea typeface="Courier" charset="0"/>
                <a:cs typeface="Courier" charset="0"/>
              </a:rPr>
              <a:t>()</a:t>
            </a:r>
          </a:p>
          <a:p>
            <a:r>
              <a:rPr lang="en-US" dirty="0" err="1">
                <a:latin typeface="Courier" charset="0"/>
                <a:ea typeface="Courier" charset="0"/>
                <a:cs typeface="Courier" charset="0"/>
              </a:rPr>
              <a:t>Write_B</a:t>
            </a:r>
            <a:r>
              <a:rPr lang="en-US" dirty="0">
                <a:latin typeface="Courier" charset="0"/>
                <a:ea typeface="Courier" charset="0"/>
                <a:cs typeface="Courier" charset="0"/>
              </a:rPr>
              <a:t>()</a:t>
            </a:r>
          </a:p>
        </p:txBody>
      </p:sp>
      <p:sp>
        <p:nvSpPr>
          <p:cNvPr id="34" name="Left Brace 33">
            <a:extLst>
              <a:ext uri="{FF2B5EF4-FFF2-40B4-BE49-F238E27FC236}">
                <a16:creationId xmlns:a16="http://schemas.microsoft.com/office/drawing/2014/main" id="{63041591-3457-416D-8E61-B2227EC195E6}"/>
              </a:ext>
            </a:extLst>
          </p:cNvPr>
          <p:cNvSpPr/>
          <p:nvPr/>
        </p:nvSpPr>
        <p:spPr>
          <a:xfrm flipH="1">
            <a:off x="9543540" y="2892883"/>
            <a:ext cx="228600" cy="115167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Left Brace 34">
            <a:extLst>
              <a:ext uri="{FF2B5EF4-FFF2-40B4-BE49-F238E27FC236}">
                <a16:creationId xmlns:a16="http://schemas.microsoft.com/office/drawing/2014/main" id="{03084135-046D-45A7-9F24-8C6A3066D756}"/>
              </a:ext>
            </a:extLst>
          </p:cNvPr>
          <p:cNvSpPr/>
          <p:nvPr/>
        </p:nvSpPr>
        <p:spPr>
          <a:xfrm flipH="1">
            <a:off x="9543540" y="4868122"/>
            <a:ext cx="228600" cy="115167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TextBox 35">
            <a:extLst>
              <a:ext uri="{FF2B5EF4-FFF2-40B4-BE49-F238E27FC236}">
                <a16:creationId xmlns:a16="http://schemas.microsoft.com/office/drawing/2014/main" id="{424A90E7-725E-4342-9689-1272FC6A9727}"/>
              </a:ext>
            </a:extLst>
          </p:cNvPr>
          <p:cNvSpPr txBox="1"/>
          <p:nvPr/>
        </p:nvSpPr>
        <p:spPr>
          <a:xfrm>
            <a:off x="10229340" y="1762181"/>
            <a:ext cx="1274537" cy="615553"/>
          </a:xfrm>
          <a:prstGeom prst="rect">
            <a:avLst/>
          </a:prstGeom>
        </p:spPr>
        <p:txBody>
          <a:bodyPr vert="horz" wrap="square" lIns="0" tIns="0" rIns="0" bIns="0" rtlCol="0" anchor="t">
            <a:spAutoFit/>
          </a:bodyPr>
          <a:lstStyle/>
          <a:p>
            <a:r>
              <a:rPr lang="en-US" sz="2000" dirty="0" err="1">
                <a:solidFill>
                  <a:srgbClr val="128CAB"/>
                </a:solidFill>
              </a:rPr>
              <a:t>Hw</a:t>
            </a:r>
            <a:r>
              <a:rPr lang="en-US" sz="2000" dirty="0">
                <a:solidFill>
                  <a:srgbClr val="128CAB"/>
                </a:solidFill>
              </a:rPr>
              <a:t> I/O devices</a:t>
            </a:r>
          </a:p>
        </p:txBody>
      </p:sp>
      <p:sp>
        <p:nvSpPr>
          <p:cNvPr id="37" name="TextBox 36">
            <a:extLst>
              <a:ext uri="{FF2B5EF4-FFF2-40B4-BE49-F238E27FC236}">
                <a16:creationId xmlns:a16="http://schemas.microsoft.com/office/drawing/2014/main" id="{5843E6F6-1BCE-4962-A02A-D109A4CB61FD}"/>
              </a:ext>
            </a:extLst>
          </p:cNvPr>
          <p:cNvSpPr txBox="1"/>
          <p:nvPr/>
        </p:nvSpPr>
        <p:spPr>
          <a:xfrm>
            <a:off x="7714682" y="1762181"/>
            <a:ext cx="1807995" cy="615553"/>
          </a:xfrm>
          <a:prstGeom prst="rect">
            <a:avLst/>
          </a:prstGeom>
        </p:spPr>
        <p:txBody>
          <a:bodyPr vert="horz" wrap="square" lIns="0" tIns="0" rIns="0" bIns="0" rtlCol="0" anchor="t">
            <a:spAutoFit/>
          </a:bodyPr>
          <a:lstStyle/>
          <a:p>
            <a:pPr algn="ctr"/>
            <a:r>
              <a:rPr lang="en-US" sz="2000" dirty="0">
                <a:solidFill>
                  <a:srgbClr val="128CAB"/>
                </a:solidFill>
              </a:rPr>
              <a:t>Device driver functions</a:t>
            </a:r>
          </a:p>
        </p:txBody>
      </p:sp>
      <p:sp>
        <p:nvSpPr>
          <p:cNvPr id="38" name="TextBox 37">
            <a:extLst>
              <a:ext uri="{FF2B5EF4-FFF2-40B4-BE49-F238E27FC236}">
                <a16:creationId xmlns:a16="http://schemas.microsoft.com/office/drawing/2014/main" id="{00B3996B-6918-4146-91A6-C7FC1FD9488B}"/>
              </a:ext>
            </a:extLst>
          </p:cNvPr>
          <p:cNvSpPr txBox="1"/>
          <p:nvPr/>
        </p:nvSpPr>
        <p:spPr>
          <a:xfrm>
            <a:off x="6246019" y="3654883"/>
            <a:ext cx="1350737" cy="1682361"/>
          </a:xfrm>
          <a:prstGeom prst="rect">
            <a:avLst/>
          </a:prstGeom>
        </p:spPr>
        <p:txBody>
          <a:bodyPr vert="horz" wrap="none" lIns="0" tIns="0" rIns="0" bIns="0" rtlCol="0" anchor="ctr">
            <a:normAutofit/>
          </a:bodyPr>
          <a:lstStyle/>
          <a:p>
            <a:r>
              <a:rPr lang="en-US" dirty="0">
                <a:latin typeface="Courier" charset="0"/>
                <a:ea typeface="Courier" charset="0"/>
                <a:cs typeface="Courier" charset="0"/>
              </a:rPr>
              <a:t>open()</a:t>
            </a:r>
          </a:p>
          <a:p>
            <a:r>
              <a:rPr lang="en-US" dirty="0">
                <a:latin typeface="Courier" charset="0"/>
                <a:ea typeface="Courier" charset="0"/>
                <a:cs typeface="Courier" charset="0"/>
              </a:rPr>
              <a:t>release()</a:t>
            </a:r>
          </a:p>
          <a:p>
            <a:r>
              <a:rPr lang="en-US" dirty="0">
                <a:latin typeface="Courier" charset="0"/>
                <a:ea typeface="Courier" charset="0"/>
                <a:cs typeface="Courier" charset="0"/>
              </a:rPr>
              <a:t>read()</a:t>
            </a:r>
          </a:p>
          <a:p>
            <a:r>
              <a:rPr lang="en-US" dirty="0">
                <a:latin typeface="Courier" charset="0"/>
                <a:ea typeface="Courier" charset="0"/>
                <a:cs typeface="Courier" charset="0"/>
              </a:rPr>
              <a:t>write()</a:t>
            </a:r>
          </a:p>
          <a:p>
            <a:r>
              <a:rPr lang="en-US" dirty="0" err="1">
                <a:latin typeface="Courier" charset="0"/>
                <a:ea typeface="Courier" charset="0"/>
                <a:cs typeface="Courier" charset="0"/>
              </a:rPr>
              <a:t>ioclt</a:t>
            </a:r>
            <a:r>
              <a:rPr lang="en-US" dirty="0">
                <a:latin typeface="Courier" charset="0"/>
                <a:ea typeface="Courier" charset="0"/>
                <a:cs typeface="Courier" charset="0"/>
              </a:rPr>
              <a:t>()</a:t>
            </a:r>
          </a:p>
          <a:p>
            <a:r>
              <a:rPr lang="is-IS" dirty="0">
                <a:latin typeface="Courier" charset="0"/>
                <a:ea typeface="Courier" charset="0"/>
                <a:cs typeface="Courier" charset="0"/>
              </a:rPr>
              <a:t>…</a:t>
            </a:r>
            <a:endParaRPr lang="en-US" dirty="0">
              <a:latin typeface="Courier" charset="0"/>
              <a:ea typeface="Courier" charset="0"/>
              <a:cs typeface="Courier" charset="0"/>
            </a:endParaRPr>
          </a:p>
        </p:txBody>
      </p:sp>
      <p:sp>
        <p:nvSpPr>
          <p:cNvPr id="39" name="TextBox 38">
            <a:extLst>
              <a:ext uri="{FF2B5EF4-FFF2-40B4-BE49-F238E27FC236}">
                <a16:creationId xmlns:a16="http://schemas.microsoft.com/office/drawing/2014/main" id="{DAAAD4BE-4553-4298-9968-95BCFB3DA2BC}"/>
              </a:ext>
            </a:extLst>
          </p:cNvPr>
          <p:cNvSpPr txBox="1"/>
          <p:nvPr/>
        </p:nvSpPr>
        <p:spPr>
          <a:xfrm>
            <a:off x="6266824" y="1762181"/>
            <a:ext cx="1122195" cy="615553"/>
          </a:xfrm>
          <a:prstGeom prst="rect">
            <a:avLst/>
          </a:prstGeom>
        </p:spPr>
        <p:txBody>
          <a:bodyPr vert="horz" wrap="square" lIns="0" tIns="0" rIns="0" bIns="0" rtlCol="0" anchor="t">
            <a:spAutoFit/>
          </a:bodyPr>
          <a:lstStyle/>
          <a:p>
            <a:pPr algn="ctr"/>
            <a:r>
              <a:rPr lang="en-US" sz="2000" dirty="0">
                <a:solidFill>
                  <a:srgbClr val="128CAB"/>
                </a:solidFill>
              </a:rPr>
              <a:t>VFS Interface</a:t>
            </a:r>
          </a:p>
        </p:txBody>
      </p:sp>
      <p:sp>
        <p:nvSpPr>
          <p:cNvPr id="40" name="TextBox 39">
            <a:extLst>
              <a:ext uri="{FF2B5EF4-FFF2-40B4-BE49-F238E27FC236}">
                <a16:creationId xmlns:a16="http://schemas.microsoft.com/office/drawing/2014/main" id="{299A9F56-BC55-492A-A5B7-A515023164E0}"/>
              </a:ext>
            </a:extLst>
          </p:cNvPr>
          <p:cNvSpPr txBox="1"/>
          <p:nvPr/>
        </p:nvSpPr>
        <p:spPr>
          <a:xfrm>
            <a:off x="531019" y="1762181"/>
            <a:ext cx="1447800" cy="615553"/>
          </a:xfrm>
          <a:prstGeom prst="rect">
            <a:avLst/>
          </a:prstGeom>
        </p:spPr>
        <p:txBody>
          <a:bodyPr vert="horz" wrap="square" lIns="0" tIns="0" rIns="0" bIns="0" rtlCol="0" anchor="t">
            <a:spAutoFit/>
          </a:bodyPr>
          <a:lstStyle/>
          <a:p>
            <a:pPr algn="ctr"/>
            <a:r>
              <a:rPr lang="en-US" sz="2000" dirty="0">
                <a:solidFill>
                  <a:srgbClr val="128CAB"/>
                </a:solidFill>
              </a:rPr>
              <a:t>User Application</a:t>
            </a:r>
          </a:p>
        </p:txBody>
      </p:sp>
      <p:sp>
        <p:nvSpPr>
          <p:cNvPr id="41" name="TextBox 40">
            <a:extLst>
              <a:ext uri="{FF2B5EF4-FFF2-40B4-BE49-F238E27FC236}">
                <a16:creationId xmlns:a16="http://schemas.microsoft.com/office/drawing/2014/main" id="{98E42C71-45EA-4631-ABA0-E58B75366DEA}"/>
              </a:ext>
            </a:extLst>
          </p:cNvPr>
          <p:cNvSpPr txBox="1"/>
          <p:nvPr/>
        </p:nvSpPr>
        <p:spPr>
          <a:xfrm>
            <a:off x="4112419" y="1762181"/>
            <a:ext cx="1447800" cy="615553"/>
          </a:xfrm>
          <a:prstGeom prst="rect">
            <a:avLst/>
          </a:prstGeom>
        </p:spPr>
        <p:txBody>
          <a:bodyPr vert="horz" wrap="square" lIns="0" tIns="0" rIns="0" bIns="0" rtlCol="0" anchor="t">
            <a:spAutoFit/>
          </a:bodyPr>
          <a:lstStyle/>
          <a:p>
            <a:pPr algn="ctr"/>
            <a:r>
              <a:rPr lang="en-US" sz="2000" dirty="0">
                <a:solidFill>
                  <a:srgbClr val="128CAB"/>
                </a:solidFill>
              </a:rPr>
              <a:t>Device </a:t>
            </a:r>
            <a:br>
              <a:rPr lang="en-US" sz="2000" dirty="0">
                <a:solidFill>
                  <a:srgbClr val="128CAB"/>
                </a:solidFill>
              </a:rPr>
            </a:br>
            <a:r>
              <a:rPr lang="en-US" sz="2000" dirty="0">
                <a:solidFill>
                  <a:srgbClr val="128CAB"/>
                </a:solidFill>
              </a:rPr>
              <a:t>File</a:t>
            </a:r>
          </a:p>
        </p:txBody>
      </p:sp>
      <p:sp>
        <p:nvSpPr>
          <p:cNvPr id="42" name="TextBox 41">
            <a:extLst>
              <a:ext uri="{FF2B5EF4-FFF2-40B4-BE49-F238E27FC236}">
                <a16:creationId xmlns:a16="http://schemas.microsoft.com/office/drawing/2014/main" id="{C790D1A2-A6BF-4A24-8D0C-6FF4CECF7D97}"/>
              </a:ext>
            </a:extLst>
          </p:cNvPr>
          <p:cNvSpPr txBox="1"/>
          <p:nvPr/>
        </p:nvSpPr>
        <p:spPr>
          <a:xfrm>
            <a:off x="4209482" y="2955051"/>
            <a:ext cx="1350737" cy="1027342"/>
          </a:xfrm>
          <a:prstGeom prst="can">
            <a:avLst/>
          </a:prstGeom>
          <a:solidFill>
            <a:srgbClr val="0070C0"/>
          </a:solidFill>
          <a:ln>
            <a:solidFill>
              <a:schemeClr val="tx1"/>
            </a:solidFill>
          </a:ln>
          <a:effectLst>
            <a:outerShdw blurRad="50800" dist="76200" dir="2700000" algn="tl" rotWithShape="0">
              <a:prstClr val="black">
                <a:alpha val="40000"/>
              </a:prstClr>
            </a:outerShdw>
          </a:effectLst>
        </p:spPr>
        <p:txBody>
          <a:bodyPr vert="horz" wrap="none" lIns="0" tIns="0" rIns="0" bIns="0" rtlCol="0" anchor="ctr">
            <a:normAutofit/>
          </a:bodyPr>
          <a:lstStyle/>
          <a:p>
            <a:r>
              <a:rPr lang="it-IT" dirty="0">
                <a:solidFill>
                  <a:schemeClr val="bg1"/>
                </a:solidFill>
                <a:latin typeface="Courier" charset="0"/>
                <a:ea typeface="Courier" charset="0"/>
                <a:cs typeface="Courier" charset="0"/>
              </a:rPr>
              <a:t>/</a:t>
            </a:r>
            <a:r>
              <a:rPr lang="it-IT" dirty="0" err="1">
                <a:solidFill>
                  <a:schemeClr val="bg1"/>
                </a:solidFill>
                <a:latin typeface="Courier" charset="0"/>
                <a:ea typeface="Courier" charset="0"/>
                <a:cs typeface="Courier" charset="0"/>
              </a:rPr>
              <a:t>dev</a:t>
            </a:r>
            <a:r>
              <a:rPr lang="it-IT" dirty="0">
                <a:solidFill>
                  <a:schemeClr val="bg1"/>
                </a:solidFill>
                <a:latin typeface="Courier" charset="0"/>
                <a:ea typeface="Courier" charset="0"/>
                <a:cs typeface="Courier" charset="0"/>
              </a:rPr>
              <a:t>/</a:t>
            </a:r>
            <a:r>
              <a:rPr lang="it-IT" dirty="0" err="1">
                <a:solidFill>
                  <a:schemeClr val="bg1"/>
                </a:solidFill>
                <a:latin typeface="Courier" charset="0"/>
                <a:ea typeface="Courier" charset="0"/>
                <a:cs typeface="Courier" charset="0"/>
              </a:rPr>
              <a:t>devA</a:t>
            </a:r>
            <a:endParaRPr lang="en-US" dirty="0">
              <a:solidFill>
                <a:schemeClr val="bg1"/>
              </a:solidFill>
              <a:latin typeface="Courier" charset="0"/>
              <a:ea typeface="Courier" charset="0"/>
              <a:cs typeface="Courier" charset="0"/>
            </a:endParaRPr>
          </a:p>
        </p:txBody>
      </p:sp>
      <p:sp>
        <p:nvSpPr>
          <p:cNvPr id="43" name="TextBox 42">
            <a:extLst>
              <a:ext uri="{FF2B5EF4-FFF2-40B4-BE49-F238E27FC236}">
                <a16:creationId xmlns:a16="http://schemas.microsoft.com/office/drawing/2014/main" id="{A1E7A0A9-BA66-45C8-A0BC-19C4EE9A11D0}"/>
              </a:ext>
            </a:extLst>
          </p:cNvPr>
          <p:cNvSpPr txBox="1"/>
          <p:nvPr/>
        </p:nvSpPr>
        <p:spPr>
          <a:xfrm>
            <a:off x="4209481" y="4904890"/>
            <a:ext cx="1350737" cy="1027342"/>
          </a:xfrm>
          <a:prstGeom prst="can">
            <a:avLst/>
          </a:prstGeom>
          <a:solidFill>
            <a:srgbClr val="0070C0"/>
          </a:solidFill>
          <a:ln>
            <a:solidFill>
              <a:schemeClr val="tx1"/>
            </a:solidFill>
          </a:ln>
          <a:effectLst>
            <a:outerShdw blurRad="50800" dist="76200" dir="2700000" algn="tl" rotWithShape="0">
              <a:prstClr val="black">
                <a:alpha val="40000"/>
              </a:prstClr>
            </a:outerShdw>
          </a:effectLst>
        </p:spPr>
        <p:txBody>
          <a:bodyPr vert="horz" wrap="none" lIns="0" tIns="0" rIns="0" bIns="0" rtlCol="0" anchor="ctr">
            <a:normAutofit/>
          </a:bodyPr>
          <a:lstStyle/>
          <a:p>
            <a:r>
              <a:rPr lang="it-IT" dirty="0">
                <a:solidFill>
                  <a:schemeClr val="bg1"/>
                </a:solidFill>
                <a:latin typeface="Courier" charset="0"/>
                <a:ea typeface="Courier" charset="0"/>
                <a:cs typeface="Courier" charset="0"/>
              </a:rPr>
              <a:t>/</a:t>
            </a:r>
            <a:r>
              <a:rPr lang="it-IT" dirty="0" err="1">
                <a:solidFill>
                  <a:schemeClr val="bg1"/>
                </a:solidFill>
                <a:latin typeface="Courier" charset="0"/>
                <a:ea typeface="Courier" charset="0"/>
                <a:cs typeface="Courier" charset="0"/>
              </a:rPr>
              <a:t>dev</a:t>
            </a:r>
            <a:r>
              <a:rPr lang="it-IT" dirty="0">
                <a:solidFill>
                  <a:schemeClr val="bg1"/>
                </a:solidFill>
                <a:latin typeface="Courier" charset="0"/>
                <a:ea typeface="Courier" charset="0"/>
                <a:cs typeface="Courier" charset="0"/>
              </a:rPr>
              <a:t>/</a:t>
            </a:r>
            <a:r>
              <a:rPr lang="it-IT" dirty="0" err="1">
                <a:solidFill>
                  <a:schemeClr val="bg1"/>
                </a:solidFill>
                <a:latin typeface="Courier" charset="0"/>
                <a:ea typeface="Courier" charset="0"/>
                <a:cs typeface="Courier" charset="0"/>
              </a:rPr>
              <a:t>devB</a:t>
            </a:r>
            <a:endParaRPr lang="en-US" dirty="0">
              <a:solidFill>
                <a:schemeClr val="bg1"/>
              </a:solidFill>
              <a:latin typeface="Courier" charset="0"/>
              <a:ea typeface="Courier" charset="0"/>
              <a:cs typeface="Courier" charset="0"/>
            </a:endParaRPr>
          </a:p>
        </p:txBody>
      </p:sp>
      <p:sp>
        <p:nvSpPr>
          <p:cNvPr id="44" name="TextBox 43">
            <a:extLst>
              <a:ext uri="{FF2B5EF4-FFF2-40B4-BE49-F238E27FC236}">
                <a16:creationId xmlns:a16="http://schemas.microsoft.com/office/drawing/2014/main" id="{0FEF62D4-7A70-44CD-B6C0-F9960ACA1FC8}"/>
              </a:ext>
            </a:extLst>
          </p:cNvPr>
          <p:cNvSpPr txBox="1"/>
          <p:nvPr/>
        </p:nvSpPr>
        <p:spPr>
          <a:xfrm>
            <a:off x="150019" y="3478906"/>
            <a:ext cx="3722173" cy="1661993"/>
          </a:xfrm>
          <a:prstGeom prst="rect">
            <a:avLst/>
          </a:prstGeom>
        </p:spPr>
        <p:txBody>
          <a:bodyPr vert="horz" wrap="none" lIns="0" tIns="0" rIns="0" bIns="0" rtlCol="0" anchor="ctr">
            <a:spAutoFit/>
          </a:bodyPr>
          <a:lstStyle/>
          <a:p>
            <a:r>
              <a:rPr lang="en-US" dirty="0">
                <a:latin typeface="Courier" charset="0"/>
                <a:ea typeface="Courier" charset="0"/>
                <a:cs typeface="Courier" charset="0"/>
              </a:rPr>
              <a:t>f=open(“/dev/</a:t>
            </a:r>
            <a:r>
              <a:rPr lang="en-US" dirty="0" err="1">
                <a:latin typeface="Courier" charset="0"/>
                <a:ea typeface="Courier" charset="0"/>
                <a:cs typeface="Courier" charset="0"/>
              </a:rPr>
              <a:t>devA</a:t>
            </a:r>
            <a:r>
              <a:rPr lang="en-US" dirty="0">
                <a:latin typeface="Courier" charset="0"/>
                <a:ea typeface="Courier" charset="0"/>
                <a:cs typeface="Courier" charset="0"/>
              </a:rPr>
              <a:t>”,O_RDWR);</a:t>
            </a:r>
          </a:p>
          <a:p>
            <a:r>
              <a:rPr lang="en-US" dirty="0">
                <a:latin typeface="Courier" charset="0"/>
                <a:ea typeface="Courier" charset="0"/>
                <a:cs typeface="Courier" charset="0"/>
              </a:rPr>
              <a:t>read(</a:t>
            </a:r>
            <a:r>
              <a:rPr lang="en-US" dirty="0" err="1">
                <a:latin typeface="Courier" charset="0"/>
                <a:ea typeface="Courier" charset="0"/>
                <a:cs typeface="Courier" charset="0"/>
              </a:rPr>
              <a:t>f,ibuff,ni</a:t>
            </a:r>
            <a:r>
              <a:rPr lang="en-US" dirty="0">
                <a:latin typeface="Courier" charset="0"/>
                <a:ea typeface="Courier" charset="0"/>
                <a:cs typeface="Courier" charset="0"/>
              </a:rPr>
              <a:t>);</a:t>
            </a:r>
          </a:p>
          <a:p>
            <a:r>
              <a:rPr lang="is-IS" dirty="0">
                <a:latin typeface="Courier" charset="0"/>
                <a:ea typeface="Courier" charset="0"/>
                <a:cs typeface="Courier" charset="0"/>
              </a:rPr>
              <a:t>…</a:t>
            </a:r>
            <a:endParaRPr lang="en-US" dirty="0">
              <a:latin typeface="Courier" charset="0"/>
              <a:ea typeface="Courier" charset="0"/>
              <a:cs typeface="Courier" charset="0"/>
            </a:endParaRPr>
          </a:p>
          <a:p>
            <a:r>
              <a:rPr lang="en-US" dirty="0">
                <a:latin typeface="Courier" charset="0"/>
                <a:ea typeface="Courier" charset="0"/>
                <a:cs typeface="Courier" charset="0"/>
              </a:rPr>
              <a:t>write(</a:t>
            </a:r>
            <a:r>
              <a:rPr lang="en-US" dirty="0" err="1">
                <a:latin typeface="Courier" charset="0"/>
                <a:ea typeface="Courier" charset="0"/>
                <a:cs typeface="Courier" charset="0"/>
              </a:rPr>
              <a:t>f,obuf,no</a:t>
            </a:r>
            <a:r>
              <a:rPr lang="en-US" dirty="0">
                <a:latin typeface="Courier" charset="0"/>
                <a:ea typeface="Courier" charset="0"/>
                <a:cs typeface="Courier" charset="0"/>
              </a:rPr>
              <a:t>)</a:t>
            </a:r>
          </a:p>
          <a:p>
            <a:r>
              <a:rPr lang="is-IS" dirty="0">
                <a:latin typeface="Courier" charset="0"/>
                <a:ea typeface="Courier" charset="0"/>
                <a:cs typeface="Courier" charset="0"/>
              </a:rPr>
              <a:t>…</a:t>
            </a:r>
            <a:endParaRPr lang="en-US" dirty="0">
              <a:latin typeface="Courier" charset="0"/>
              <a:ea typeface="Courier" charset="0"/>
              <a:cs typeface="Courier" charset="0"/>
            </a:endParaRPr>
          </a:p>
          <a:p>
            <a:r>
              <a:rPr lang="en-US" dirty="0">
                <a:latin typeface="Courier" charset="0"/>
                <a:ea typeface="Courier" charset="0"/>
                <a:cs typeface="Courier" charset="0"/>
              </a:rPr>
              <a:t>c</a:t>
            </a:r>
            <a:r>
              <a:rPr lang="is-IS" dirty="0">
                <a:latin typeface="Courier" charset="0"/>
                <a:ea typeface="Courier" charset="0"/>
                <a:cs typeface="Courier" charset="0"/>
              </a:rPr>
              <a:t>lose(f);</a:t>
            </a:r>
            <a:endParaRPr lang="en-US" dirty="0">
              <a:latin typeface="Courier" charset="0"/>
              <a:ea typeface="Courier" charset="0"/>
              <a:cs typeface="Courier" charset="0"/>
            </a:endParaRPr>
          </a:p>
        </p:txBody>
      </p:sp>
      <p:sp>
        <p:nvSpPr>
          <p:cNvPr id="45" name="CasellaDiTesto 4">
            <a:extLst>
              <a:ext uri="{FF2B5EF4-FFF2-40B4-BE49-F238E27FC236}">
                <a16:creationId xmlns:a16="http://schemas.microsoft.com/office/drawing/2014/main" id="{54FA689B-5C90-4958-AD19-9783EE5C5EA7}"/>
              </a:ext>
            </a:extLst>
          </p:cNvPr>
          <p:cNvSpPr txBox="1"/>
          <p:nvPr/>
        </p:nvSpPr>
        <p:spPr>
          <a:xfrm>
            <a:off x="5844215" y="5692798"/>
            <a:ext cx="2687862" cy="783193"/>
          </a:xfrm>
          <a:prstGeom prst="wedgeRoundRectCallout">
            <a:avLst>
              <a:gd name="adj1" fmla="val 42210"/>
              <a:gd name="adj2" fmla="val -77522"/>
              <a:gd name="adj3" fmla="val 16667"/>
            </a:avLst>
          </a:prstGeom>
          <a:solidFill>
            <a:srgbClr val="FFFFCC"/>
          </a:solidFill>
          <a:ln>
            <a:solidFill>
              <a:srgbClr val="000000"/>
            </a:solidFill>
          </a:ln>
        </p:spPr>
        <p:txBody>
          <a:bodyPr wrap="square" rtlCol="0">
            <a:spAutoFit/>
          </a:bodyPr>
          <a:lstStyle/>
          <a:p>
            <a:r>
              <a:rPr lang="en-US" sz="2000"/>
              <a:t>Implements I/O device-specific operations </a:t>
            </a:r>
            <a:endParaRPr lang="en-US" sz="2000" dirty="0"/>
          </a:p>
        </p:txBody>
      </p:sp>
      <p:sp>
        <p:nvSpPr>
          <p:cNvPr id="46" name="TextBox 45">
            <a:extLst>
              <a:ext uri="{FF2B5EF4-FFF2-40B4-BE49-F238E27FC236}">
                <a16:creationId xmlns:a16="http://schemas.microsoft.com/office/drawing/2014/main" id="{28BF7AD8-10F7-4CE7-843E-4D0F7D5120D6}"/>
              </a:ext>
            </a:extLst>
          </p:cNvPr>
          <p:cNvSpPr txBox="1"/>
          <p:nvPr/>
        </p:nvSpPr>
        <p:spPr>
          <a:xfrm>
            <a:off x="1521619" y="1051462"/>
            <a:ext cx="2057400" cy="304800"/>
          </a:xfrm>
          <a:prstGeom prst="rect">
            <a:avLst/>
          </a:prstGeom>
        </p:spPr>
        <p:txBody>
          <a:bodyPr vert="horz" wrap="none" lIns="0" tIns="0" rIns="0" bIns="0" rtlCol="0" anchor="t">
            <a:normAutofit/>
          </a:bodyPr>
          <a:lstStyle/>
          <a:p>
            <a:r>
              <a:rPr lang="en-US" sz="2000" dirty="0"/>
              <a:t>User space</a:t>
            </a:r>
          </a:p>
        </p:txBody>
      </p:sp>
      <p:sp>
        <p:nvSpPr>
          <p:cNvPr id="47" name="TextBox 46">
            <a:extLst>
              <a:ext uri="{FF2B5EF4-FFF2-40B4-BE49-F238E27FC236}">
                <a16:creationId xmlns:a16="http://schemas.microsoft.com/office/drawing/2014/main" id="{777EE416-3E07-4935-9DD0-B1C417A4602A}"/>
              </a:ext>
            </a:extLst>
          </p:cNvPr>
          <p:cNvSpPr txBox="1"/>
          <p:nvPr/>
        </p:nvSpPr>
        <p:spPr>
          <a:xfrm>
            <a:off x="7389019" y="1051462"/>
            <a:ext cx="2057400" cy="304800"/>
          </a:xfrm>
          <a:prstGeom prst="rect">
            <a:avLst/>
          </a:prstGeom>
        </p:spPr>
        <p:txBody>
          <a:bodyPr vert="horz" wrap="none" lIns="0" tIns="0" rIns="0" bIns="0" rtlCol="0" anchor="t">
            <a:normAutofit/>
          </a:bodyPr>
          <a:lstStyle/>
          <a:p>
            <a:r>
              <a:rPr lang="en-US" sz="2000" dirty="0"/>
              <a:t>Kernel space</a:t>
            </a:r>
          </a:p>
        </p:txBody>
      </p:sp>
      <p:sp>
        <p:nvSpPr>
          <p:cNvPr id="48" name="Right Brace 47">
            <a:extLst>
              <a:ext uri="{FF2B5EF4-FFF2-40B4-BE49-F238E27FC236}">
                <a16:creationId xmlns:a16="http://schemas.microsoft.com/office/drawing/2014/main" id="{BDF2878D-20B7-462D-9E3C-36194868DD67}"/>
              </a:ext>
            </a:extLst>
          </p:cNvPr>
          <p:cNvSpPr/>
          <p:nvPr/>
        </p:nvSpPr>
        <p:spPr>
          <a:xfrm rot="16200000">
            <a:off x="1885150" y="-303881"/>
            <a:ext cx="251915" cy="372217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9" name="Right Brace 48">
            <a:extLst>
              <a:ext uri="{FF2B5EF4-FFF2-40B4-BE49-F238E27FC236}">
                <a16:creationId xmlns:a16="http://schemas.microsoft.com/office/drawing/2014/main" id="{D232DA8B-DAA7-4647-92ED-97C470FF7047}"/>
              </a:ext>
            </a:extLst>
          </p:cNvPr>
          <p:cNvSpPr/>
          <p:nvPr/>
        </p:nvSpPr>
        <p:spPr>
          <a:xfrm rot="16200000">
            <a:off x="7865056" y="-205855"/>
            <a:ext cx="288050" cy="352612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 name="Right Brace 49">
            <a:extLst>
              <a:ext uri="{FF2B5EF4-FFF2-40B4-BE49-F238E27FC236}">
                <a16:creationId xmlns:a16="http://schemas.microsoft.com/office/drawing/2014/main" id="{86E6E156-9C0F-4AE5-AC67-5EB86D27687F}"/>
              </a:ext>
            </a:extLst>
          </p:cNvPr>
          <p:cNvSpPr/>
          <p:nvPr/>
        </p:nvSpPr>
        <p:spPr>
          <a:xfrm rot="16200000">
            <a:off x="4744444" y="876025"/>
            <a:ext cx="269189" cy="136236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1" name="TextBox 50">
            <a:extLst>
              <a:ext uri="{FF2B5EF4-FFF2-40B4-BE49-F238E27FC236}">
                <a16:creationId xmlns:a16="http://schemas.microsoft.com/office/drawing/2014/main" id="{2CAA7BE7-9BF2-4285-B668-B03490D0FA9D}"/>
              </a:ext>
            </a:extLst>
          </p:cNvPr>
          <p:cNvSpPr txBox="1"/>
          <p:nvPr/>
        </p:nvSpPr>
        <p:spPr>
          <a:xfrm>
            <a:off x="4036219" y="1051462"/>
            <a:ext cx="2057400" cy="304800"/>
          </a:xfrm>
          <a:prstGeom prst="rect">
            <a:avLst/>
          </a:prstGeom>
        </p:spPr>
        <p:txBody>
          <a:bodyPr vert="horz" wrap="none" lIns="0" tIns="0" rIns="0" bIns="0" rtlCol="0" anchor="t">
            <a:normAutofit/>
          </a:bodyPr>
          <a:lstStyle/>
          <a:p>
            <a:r>
              <a:rPr lang="en-US" sz="2000" dirty="0"/>
              <a:t>Root file system</a:t>
            </a:r>
          </a:p>
        </p:txBody>
      </p:sp>
      <p:sp>
        <p:nvSpPr>
          <p:cNvPr id="52" name="Right Brace 51">
            <a:extLst>
              <a:ext uri="{FF2B5EF4-FFF2-40B4-BE49-F238E27FC236}">
                <a16:creationId xmlns:a16="http://schemas.microsoft.com/office/drawing/2014/main" id="{F9C7E259-147E-4B4E-BD6B-291F3FEE6D22}"/>
              </a:ext>
            </a:extLst>
          </p:cNvPr>
          <p:cNvSpPr/>
          <p:nvPr/>
        </p:nvSpPr>
        <p:spPr>
          <a:xfrm rot="16200000">
            <a:off x="10529556" y="717476"/>
            <a:ext cx="293110" cy="165553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508599A4-3B58-4C3A-908B-3A8A9D152FE4}"/>
              </a:ext>
            </a:extLst>
          </p:cNvPr>
          <p:cNvSpPr txBox="1"/>
          <p:nvPr/>
        </p:nvSpPr>
        <p:spPr>
          <a:xfrm>
            <a:off x="10132277" y="1010565"/>
            <a:ext cx="1295342" cy="342786"/>
          </a:xfrm>
          <a:prstGeom prst="rect">
            <a:avLst/>
          </a:prstGeom>
        </p:spPr>
        <p:txBody>
          <a:bodyPr vert="horz" wrap="none" lIns="0" tIns="0" rIns="0" bIns="0" rtlCol="0" anchor="t">
            <a:normAutofit/>
          </a:bodyPr>
          <a:lstStyle/>
          <a:p>
            <a:r>
              <a:rPr lang="en-US" sz="2000"/>
              <a:t>Hardware</a:t>
            </a:r>
            <a:endParaRPr lang="en-US" sz="2000" dirty="0"/>
          </a:p>
        </p:txBody>
      </p:sp>
    </p:spTree>
    <p:extLst>
      <p:ext uri="{BB962C8B-B14F-4D97-AF65-F5344CB8AC3E}">
        <p14:creationId xmlns:p14="http://schemas.microsoft.com/office/powerpoint/2010/main" val="999326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VFS Functions: </a:t>
            </a:r>
            <a:r>
              <a:rPr lang="en-US" dirty="0">
                <a:latin typeface="Courier" charset="0"/>
                <a:ea typeface="Courier" charset="0"/>
                <a:cs typeface="Courier" charset="0"/>
              </a:rPr>
              <a:t>include/</a:t>
            </a:r>
            <a:r>
              <a:rPr lang="en-US" dirty="0" err="1">
                <a:latin typeface="Courier" charset="0"/>
                <a:ea typeface="Courier" charset="0"/>
                <a:cs typeface="Courier" charset="0"/>
              </a:rPr>
              <a:t>linux</a:t>
            </a:r>
            <a:r>
              <a:rPr lang="en-US" dirty="0">
                <a:latin typeface="Courier" charset="0"/>
                <a:ea typeface="Courier" charset="0"/>
                <a:cs typeface="Courier" charset="0"/>
              </a:rPr>
              <a:t>/</a:t>
            </a:r>
            <a:r>
              <a:rPr lang="en-US" dirty="0" err="1">
                <a:latin typeface="Courier" charset="0"/>
                <a:ea typeface="Courier" charset="0"/>
                <a:cs typeface="Courier" charset="0"/>
              </a:rPr>
              <a:t>fs.h</a:t>
            </a:r>
            <a:endParaRPr lang="en-US" dirty="0"/>
          </a:p>
        </p:txBody>
      </p:sp>
      <p:sp>
        <p:nvSpPr>
          <p:cNvPr id="6" name="TextBox 5">
            <a:extLst>
              <a:ext uri="{FF2B5EF4-FFF2-40B4-BE49-F238E27FC236}">
                <a16:creationId xmlns:a16="http://schemas.microsoft.com/office/drawing/2014/main" id="{8D146EE2-8D2C-42BE-95FE-088FA2D2F4A6}"/>
              </a:ext>
            </a:extLst>
          </p:cNvPr>
          <p:cNvSpPr txBox="1"/>
          <p:nvPr/>
        </p:nvSpPr>
        <p:spPr>
          <a:xfrm>
            <a:off x="479811" y="990600"/>
            <a:ext cx="11158547" cy="5410200"/>
          </a:xfrm>
          <a:prstGeom prst="rect">
            <a:avLst/>
          </a:prstGeom>
        </p:spPr>
        <p:txBody>
          <a:bodyPr vert="horz" wrap="none" lIns="0" tIns="0" rIns="0" bIns="0" rtlCol="0" anchor="t">
            <a:normAutofit fontScale="62500" lnSpcReduction="20000"/>
          </a:bodyPr>
          <a:lstStyle/>
          <a:p>
            <a:r>
              <a:rPr lang="en-US" noProof="1">
                <a:latin typeface="Courier" charset="0"/>
                <a:ea typeface="Courier" charset="0"/>
                <a:cs typeface="Courier" charset="0"/>
              </a:rPr>
              <a:t>struct file_operations {</a:t>
            </a:r>
          </a:p>
          <a:p>
            <a:r>
              <a:rPr lang="en-US" noProof="1">
                <a:latin typeface="Courier" charset="0"/>
                <a:ea typeface="Courier" charset="0"/>
                <a:cs typeface="Courier" charset="0"/>
              </a:rPr>
              <a:t>  struct module *owner;</a:t>
            </a:r>
          </a:p>
          <a:p>
            <a:r>
              <a:rPr lang="en-US" noProof="1">
                <a:latin typeface="Courier" charset="0"/>
                <a:ea typeface="Courier" charset="0"/>
                <a:cs typeface="Courier" charset="0"/>
              </a:rPr>
              <a:t>  loff_t (*llseek) (struct file *, loff_t, int);</a:t>
            </a:r>
          </a:p>
          <a:p>
            <a:r>
              <a:rPr lang="en-US" noProof="1">
                <a:latin typeface="Courier" charset="0"/>
                <a:ea typeface="Courier" charset="0"/>
                <a:cs typeface="Courier" charset="0"/>
              </a:rPr>
              <a:t>  ssize_t (*read) (struct file *, char __user *, size_t, loff_t *);</a:t>
            </a:r>
          </a:p>
          <a:p>
            <a:r>
              <a:rPr lang="en-US" noProof="1">
                <a:latin typeface="Courier" charset="0"/>
                <a:ea typeface="Courier" charset="0"/>
                <a:cs typeface="Courier" charset="0"/>
              </a:rPr>
              <a:t>  ssize_t (*write) (struct file *, const char __user *, size_t, loff_t *);</a:t>
            </a:r>
          </a:p>
          <a:p>
            <a:r>
              <a:rPr lang="en-US" noProof="1">
                <a:latin typeface="Courier" charset="0"/>
                <a:ea typeface="Courier" charset="0"/>
                <a:cs typeface="Courier" charset="0"/>
              </a:rPr>
              <a:t>  ssize_t (*read_iter) (struct kiocb *, struct iov_iter *);</a:t>
            </a:r>
          </a:p>
          <a:p>
            <a:r>
              <a:rPr lang="en-US" noProof="1">
                <a:latin typeface="Courier" charset="0"/>
                <a:ea typeface="Courier" charset="0"/>
                <a:cs typeface="Courier" charset="0"/>
              </a:rPr>
              <a:t>  ssize_t (*write_iter) (struct kiocb *, struct iov_iter *);</a:t>
            </a:r>
          </a:p>
          <a:p>
            <a:r>
              <a:rPr lang="en-US" noProof="1">
                <a:latin typeface="Courier" charset="0"/>
                <a:ea typeface="Courier" charset="0"/>
                <a:cs typeface="Courier" charset="0"/>
              </a:rPr>
              <a:t>  int (*iterate) (struct file *, struct dir_context *);</a:t>
            </a:r>
          </a:p>
          <a:p>
            <a:r>
              <a:rPr lang="en-US" noProof="1">
                <a:latin typeface="Courier" charset="0"/>
                <a:ea typeface="Courier" charset="0"/>
                <a:cs typeface="Courier" charset="0"/>
              </a:rPr>
              <a:t>  int (*iterate_shared) (struct file *, struct dir_context *);</a:t>
            </a:r>
          </a:p>
          <a:p>
            <a:r>
              <a:rPr lang="en-US" noProof="1">
                <a:latin typeface="Courier" charset="0"/>
                <a:ea typeface="Courier" charset="0"/>
                <a:cs typeface="Courier" charset="0"/>
              </a:rPr>
              <a:t>  unsigned int (*poll) (struct file *, struct poll_table_struct *);</a:t>
            </a:r>
          </a:p>
          <a:p>
            <a:r>
              <a:rPr lang="en-US" noProof="1">
                <a:latin typeface="Courier" charset="0"/>
                <a:ea typeface="Courier" charset="0"/>
                <a:cs typeface="Courier" charset="0"/>
              </a:rPr>
              <a:t>  long (*unlocked_ioctl) (struct file *, unsigned int, unsigned long);</a:t>
            </a:r>
          </a:p>
          <a:p>
            <a:r>
              <a:rPr lang="en-US" noProof="1">
                <a:latin typeface="Courier" charset="0"/>
                <a:ea typeface="Courier" charset="0"/>
                <a:cs typeface="Courier" charset="0"/>
              </a:rPr>
              <a:t>  long (*compat_ioctl) (struct file *, unsigned int, unsigned long);</a:t>
            </a:r>
          </a:p>
          <a:p>
            <a:r>
              <a:rPr lang="en-US" noProof="1">
                <a:latin typeface="Courier" charset="0"/>
                <a:ea typeface="Courier" charset="0"/>
                <a:cs typeface="Courier" charset="0"/>
              </a:rPr>
              <a:t>  int (*mmap) (struct file *, struct vm_area_struct *);</a:t>
            </a:r>
          </a:p>
          <a:p>
            <a:r>
              <a:rPr lang="en-US" noProof="1">
                <a:latin typeface="Courier" charset="0"/>
                <a:ea typeface="Courier" charset="0"/>
                <a:cs typeface="Courier" charset="0"/>
              </a:rPr>
              <a:t>  int (*open) (struct inode *, struct file *);</a:t>
            </a:r>
          </a:p>
          <a:p>
            <a:r>
              <a:rPr lang="en-US" noProof="1">
                <a:latin typeface="Courier" charset="0"/>
                <a:ea typeface="Courier" charset="0"/>
                <a:cs typeface="Courier" charset="0"/>
              </a:rPr>
              <a:t>  int (*flush) (struct file *, fl_owner_t id);</a:t>
            </a:r>
          </a:p>
          <a:p>
            <a:r>
              <a:rPr lang="en-US" noProof="1">
                <a:latin typeface="Courier" charset="0"/>
                <a:ea typeface="Courier" charset="0"/>
                <a:cs typeface="Courier" charset="0"/>
              </a:rPr>
              <a:t>  int (*release) (struct inode *, struct file *);</a:t>
            </a:r>
          </a:p>
          <a:p>
            <a:r>
              <a:rPr lang="en-US" noProof="1">
                <a:latin typeface="Courier" charset="0"/>
                <a:ea typeface="Courier" charset="0"/>
                <a:cs typeface="Courier" charset="0"/>
              </a:rPr>
              <a:t>  int (*fsync) (struct file *, loff_t, loff_t, int datasync);</a:t>
            </a:r>
          </a:p>
          <a:p>
            <a:r>
              <a:rPr lang="en-US" noProof="1">
                <a:latin typeface="Courier" charset="0"/>
                <a:ea typeface="Courier" charset="0"/>
                <a:cs typeface="Courier" charset="0"/>
              </a:rPr>
              <a:t>  int (*aio_fsync) (struct kiocb *, int datasync);</a:t>
            </a:r>
          </a:p>
          <a:p>
            <a:r>
              <a:rPr lang="en-US" noProof="1">
                <a:latin typeface="Courier" charset="0"/>
                <a:ea typeface="Courier" charset="0"/>
                <a:cs typeface="Courier" charset="0"/>
              </a:rPr>
              <a:t>  int (*fasync) (int, struct file *, int);</a:t>
            </a:r>
          </a:p>
          <a:p>
            <a:r>
              <a:rPr lang="en-US" noProof="1">
                <a:latin typeface="Courier" charset="0"/>
                <a:ea typeface="Courier" charset="0"/>
                <a:cs typeface="Courier" charset="0"/>
              </a:rPr>
              <a:t>  int (*lock) (struct file *, int, struct file_lock *);</a:t>
            </a:r>
          </a:p>
          <a:p>
            <a:r>
              <a:rPr lang="en-US" noProof="1">
                <a:latin typeface="Courier" charset="0"/>
                <a:ea typeface="Courier" charset="0"/>
                <a:cs typeface="Courier" charset="0"/>
              </a:rPr>
              <a:t>  ssize_t (*sendpage) (struct file *, struct page *, int, size_t, loff_t *, int);</a:t>
            </a:r>
          </a:p>
          <a:p>
            <a:r>
              <a:rPr lang="en-US" noProof="1">
                <a:latin typeface="Courier" charset="0"/>
                <a:ea typeface="Courier" charset="0"/>
                <a:cs typeface="Courier" charset="0"/>
              </a:rPr>
              <a:t>  unsigned long (*get_unmapped_area)(struct file *, unsigned long, unsigned long, unsigned long, unsigned long);</a:t>
            </a:r>
          </a:p>
          <a:p>
            <a:r>
              <a:rPr lang="en-US" noProof="1">
                <a:latin typeface="Courier" charset="0"/>
                <a:ea typeface="Courier" charset="0"/>
                <a:cs typeface="Courier" charset="0"/>
              </a:rPr>
              <a:t>  int (*check_flags)(int);</a:t>
            </a:r>
          </a:p>
          <a:p>
            <a:r>
              <a:rPr lang="en-US" noProof="1">
                <a:latin typeface="Courier" charset="0"/>
                <a:ea typeface="Courier" charset="0"/>
                <a:cs typeface="Courier" charset="0"/>
              </a:rPr>
              <a:t>  int (*flock) (struct file *, int, struct file_lock *);</a:t>
            </a:r>
          </a:p>
          <a:p>
            <a:r>
              <a:rPr lang="en-US" noProof="1">
                <a:latin typeface="Courier" charset="0"/>
                <a:ea typeface="Courier" charset="0"/>
                <a:cs typeface="Courier" charset="0"/>
              </a:rPr>
              <a:t>  ssize_t (*splice_write)(struct pipe_inode_info *, struct file *, loff_t *, size_t, unsigned int);</a:t>
            </a:r>
          </a:p>
          <a:p>
            <a:r>
              <a:rPr lang="en-US" noProof="1">
                <a:latin typeface="Courier" charset="0"/>
                <a:ea typeface="Courier" charset="0"/>
                <a:cs typeface="Courier" charset="0"/>
              </a:rPr>
              <a:t>  ssize_t (*splice_read)(struct file *, loff_t *, struct pipe_inode_info *, size_t, unsigned int);</a:t>
            </a:r>
          </a:p>
          <a:p>
            <a:r>
              <a:rPr lang="en-US" noProof="1">
                <a:latin typeface="Courier" charset="0"/>
                <a:ea typeface="Courier" charset="0"/>
                <a:cs typeface="Courier" charset="0"/>
              </a:rPr>
              <a:t>  int (*setlease)(struct file *, long, struct file_lock **, void **);</a:t>
            </a:r>
          </a:p>
          <a:p>
            <a:r>
              <a:rPr lang="en-US" noProof="1">
                <a:latin typeface="Courier" charset="0"/>
                <a:ea typeface="Courier" charset="0"/>
                <a:cs typeface="Courier" charset="0"/>
              </a:rPr>
              <a:t>  long (*fallocate)(struct file *file, int mode, loff_t offset,</a:t>
            </a:r>
          </a:p>
          <a:p>
            <a:r>
              <a:rPr lang="en-US" noProof="1">
                <a:latin typeface="Courier" charset="0"/>
                <a:ea typeface="Courier" charset="0"/>
                <a:cs typeface="Courier" charset="0"/>
              </a:rPr>
              <a:t>  loff_t len);</a:t>
            </a:r>
          </a:p>
          <a:p>
            <a:r>
              <a:rPr lang="en-US" noProof="1">
                <a:latin typeface="Courier" charset="0"/>
                <a:ea typeface="Courier" charset="0"/>
                <a:cs typeface="Courier" charset="0"/>
              </a:rPr>
              <a:t>  void (*show_fdinfo)(struct seq_file *m, struct file *f);</a:t>
            </a:r>
          </a:p>
          <a:p>
            <a:r>
              <a:rPr lang="en-US" noProof="1">
                <a:latin typeface="Courier" charset="0"/>
                <a:ea typeface="Courier" charset="0"/>
                <a:cs typeface="Courier" charset="0"/>
              </a:rPr>
              <a:t>  #ifndef CONFIG_MMU</a:t>
            </a:r>
          </a:p>
          <a:p>
            <a:r>
              <a:rPr lang="en-US" noProof="1">
                <a:latin typeface="Courier" charset="0"/>
                <a:ea typeface="Courier" charset="0"/>
                <a:cs typeface="Courier" charset="0"/>
              </a:rPr>
              <a:t>    unsigned (*mmap_capabilities)(struct file *);</a:t>
            </a:r>
          </a:p>
          <a:p>
            <a:r>
              <a:rPr lang="en-US" noProof="1">
                <a:latin typeface="Courier" charset="0"/>
                <a:ea typeface="Courier" charset="0"/>
                <a:cs typeface="Courier" charset="0"/>
              </a:rPr>
              <a:t>  #endif</a:t>
            </a:r>
          </a:p>
          <a:p>
            <a:r>
              <a:rPr lang="en-US" noProof="1">
                <a:latin typeface="Courier" charset="0"/>
                <a:ea typeface="Courier" charset="0"/>
                <a:cs typeface="Courier" charset="0"/>
              </a:rPr>
              <a:t>  ssize_t (*copy_file_range)(struct file *, loff_t, struct file *,</a:t>
            </a:r>
          </a:p>
          <a:p>
            <a:r>
              <a:rPr lang="en-US" noProof="1">
                <a:latin typeface="Courier" charset="0"/>
                <a:ea typeface="Courier" charset="0"/>
                <a:cs typeface="Courier" charset="0"/>
              </a:rPr>
              <a:t>  loff_t, size_t, unsigned int);</a:t>
            </a:r>
          </a:p>
          <a:p>
            <a:r>
              <a:rPr lang="en-US" noProof="1">
                <a:latin typeface="Courier" charset="0"/>
                <a:ea typeface="Courier" charset="0"/>
                <a:cs typeface="Courier" charset="0"/>
              </a:rPr>
              <a:t>  int (*clone_file_range)(struct file *, loff_t, struct file *, loff_t,</a:t>
            </a:r>
          </a:p>
          <a:p>
            <a:r>
              <a:rPr lang="en-US" noProof="1">
                <a:latin typeface="Courier" charset="0"/>
                <a:ea typeface="Courier" charset="0"/>
                <a:cs typeface="Courier" charset="0"/>
              </a:rPr>
              <a:t>  u64);</a:t>
            </a:r>
          </a:p>
          <a:p>
            <a:r>
              <a:rPr lang="en-US" noProof="1">
                <a:latin typeface="Courier" charset="0"/>
                <a:ea typeface="Courier" charset="0"/>
                <a:cs typeface="Courier" charset="0"/>
              </a:rPr>
              <a:t>  ssize_t (*dedupe_file_range)(struct file *, u64, u64, struct file *,</a:t>
            </a:r>
          </a:p>
          <a:p>
            <a:r>
              <a:rPr lang="en-US" noProof="1">
                <a:latin typeface="Courier" charset="0"/>
                <a:ea typeface="Courier" charset="0"/>
                <a:cs typeface="Courier" charset="0"/>
              </a:rPr>
              <a:t>  u64);</a:t>
            </a:r>
          </a:p>
          <a:p>
            <a:r>
              <a:rPr lang="en-US" noProof="1">
                <a:latin typeface="Courier" charset="0"/>
                <a:ea typeface="Courier" charset="0"/>
                <a:cs typeface="Courier" charset="0"/>
              </a:rPr>
              <a:t> };</a:t>
            </a:r>
          </a:p>
          <a:p>
            <a:endParaRPr lang="en-US" noProof="1">
              <a:latin typeface="Courier" charset="0"/>
              <a:ea typeface="Courier" charset="0"/>
              <a:cs typeface="Courier" charset="0"/>
            </a:endParaRPr>
          </a:p>
        </p:txBody>
      </p:sp>
      <p:sp>
        <p:nvSpPr>
          <p:cNvPr id="7" name="CasellaDiTesto 4">
            <a:extLst>
              <a:ext uri="{FF2B5EF4-FFF2-40B4-BE49-F238E27FC236}">
                <a16:creationId xmlns:a16="http://schemas.microsoft.com/office/drawing/2014/main" id="{209F7EE1-004B-4030-A672-4604B7DCD3F9}"/>
              </a:ext>
            </a:extLst>
          </p:cNvPr>
          <p:cNvSpPr txBox="1"/>
          <p:nvPr/>
        </p:nvSpPr>
        <p:spPr>
          <a:xfrm>
            <a:off x="7008019" y="1447800"/>
            <a:ext cx="4724400" cy="1804749"/>
          </a:xfrm>
          <a:prstGeom prst="wedgeRoundRectCallout">
            <a:avLst>
              <a:gd name="adj1" fmla="val -71010"/>
              <a:gd name="adj2" fmla="val 42901"/>
              <a:gd name="adj3" fmla="val 16667"/>
            </a:avLst>
          </a:prstGeom>
          <a:solidFill>
            <a:srgbClr val="FFFFCC"/>
          </a:solidFill>
          <a:ln>
            <a:solidFill>
              <a:srgbClr val="000000"/>
            </a:solidFill>
          </a:ln>
        </p:spPr>
        <p:txBody>
          <a:bodyPr wrap="square" rtlCol="0">
            <a:spAutoFit/>
          </a:bodyPr>
          <a:lstStyle/>
          <a:p>
            <a:r>
              <a:rPr lang="en-US" sz="2000" dirty="0">
                <a:solidFill>
                  <a:srgbClr val="128CAB"/>
                </a:solidFill>
              </a:rPr>
              <a:t>VFS functions</a:t>
            </a:r>
            <a:r>
              <a:rPr lang="en-US" sz="2000" dirty="0"/>
              <a:t>: prototypes of the functions Linux sets available for accessing a file.</a:t>
            </a:r>
          </a:p>
          <a:p>
            <a:r>
              <a:rPr lang="en-US" sz="2000" dirty="0"/>
              <a:t>In case of device files, the actions each function performs are defined by the corresponding device driver.</a:t>
            </a:r>
          </a:p>
        </p:txBody>
      </p:sp>
    </p:spTree>
    <p:extLst>
      <p:ext uri="{BB962C8B-B14F-4D97-AF65-F5344CB8AC3E}">
        <p14:creationId xmlns:p14="http://schemas.microsoft.com/office/powerpoint/2010/main" val="284863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Introduction</a:t>
            </a:r>
          </a:p>
          <a:p>
            <a:r>
              <a:rPr lang="en-US" dirty="0"/>
              <a:t>CPU – I/O interface</a:t>
            </a:r>
          </a:p>
          <a:p>
            <a:r>
              <a:rPr lang="en-US" dirty="0"/>
              <a:t>I/O taxonomy</a:t>
            </a:r>
          </a:p>
          <a:p>
            <a:r>
              <a:rPr lang="en-US" dirty="0"/>
              <a:t>Linux devices </a:t>
            </a:r>
          </a:p>
          <a:p>
            <a:r>
              <a:rPr lang="en-US" dirty="0"/>
              <a:t>Virtual File System abstraction</a:t>
            </a:r>
          </a:p>
          <a:p>
            <a:r>
              <a:rPr lang="en-US" dirty="0"/>
              <a:t>Linux kernel modules</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076491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VFS Functions: </a:t>
            </a:r>
            <a:r>
              <a:rPr lang="en-US" dirty="0">
                <a:latin typeface="Courier" charset="0"/>
                <a:ea typeface="Courier" charset="0"/>
                <a:cs typeface="Courier" charset="0"/>
              </a:rPr>
              <a:t>include/</a:t>
            </a:r>
            <a:r>
              <a:rPr lang="en-US" dirty="0" err="1">
                <a:latin typeface="Courier" charset="0"/>
                <a:ea typeface="Courier" charset="0"/>
                <a:cs typeface="Courier" charset="0"/>
              </a:rPr>
              <a:t>linux</a:t>
            </a:r>
            <a:r>
              <a:rPr lang="en-US" dirty="0">
                <a:latin typeface="Courier" charset="0"/>
                <a:ea typeface="Courier" charset="0"/>
                <a:cs typeface="Courier" charset="0"/>
              </a:rPr>
              <a:t>/</a:t>
            </a:r>
            <a:r>
              <a:rPr lang="en-US" dirty="0" err="1">
                <a:latin typeface="Courier" charset="0"/>
                <a:ea typeface="Courier" charset="0"/>
                <a:cs typeface="Courier" charset="0"/>
              </a:rPr>
              <a:t>fs.h</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ea typeface="Courier" charset="0"/>
                <a:cs typeface="Courier" charset="0"/>
              </a:rPr>
              <a:t>For character devices the most commonly used VFS functions are the following:</a:t>
            </a:r>
            <a:endParaRPr lang="en-US" altLang="en-US" dirty="0">
              <a:ea typeface="ＭＳ Ｐゴシック" panose="020B0600070205080204" pitchFamily="34" charset="-128"/>
            </a:endParaRPr>
          </a:p>
          <a:p>
            <a:pPr lvl="1"/>
            <a:r>
              <a:rPr lang="en-US" dirty="0" err="1">
                <a:latin typeface="Courier" charset="0"/>
                <a:ea typeface="Courier" charset="0"/>
                <a:cs typeface="Courier" charset="0"/>
              </a:rPr>
              <a:t>ssize_t</a:t>
            </a:r>
            <a:r>
              <a:rPr lang="en-US" dirty="0">
                <a:latin typeface="Courier" charset="0"/>
                <a:ea typeface="Courier" charset="0"/>
                <a:cs typeface="Courier" charset="0"/>
              </a:rPr>
              <a:t> (*read) (struct file *, char *__user, </a:t>
            </a:r>
            <a:r>
              <a:rPr lang="en-US" dirty="0" err="1">
                <a:latin typeface="Courier" charset="0"/>
                <a:ea typeface="Courier" charset="0"/>
                <a:cs typeface="Courier" charset="0"/>
              </a:rPr>
              <a:t>size_t</a:t>
            </a:r>
            <a:r>
              <a:rPr lang="en-US" dirty="0">
                <a:latin typeface="Courier" charset="0"/>
                <a:ea typeface="Courier" charset="0"/>
                <a:cs typeface="Courier" charset="0"/>
              </a:rPr>
              <a:t>, </a:t>
            </a:r>
            <a:r>
              <a:rPr lang="en-US" dirty="0" err="1">
                <a:latin typeface="Courier" charset="0"/>
                <a:ea typeface="Courier" charset="0"/>
                <a:cs typeface="Courier" charset="0"/>
              </a:rPr>
              <a:t>loff_t</a:t>
            </a:r>
            <a:r>
              <a:rPr lang="en-US" dirty="0">
                <a:latin typeface="Courier" charset="0"/>
                <a:ea typeface="Courier" charset="0"/>
                <a:cs typeface="Courier" charset="0"/>
              </a:rPr>
              <a:t> *)</a:t>
            </a:r>
            <a:r>
              <a:rPr lang="en-US" sz="2400" dirty="0">
                <a:ea typeface="Tahoma" pitchFamily="-109" charset="0"/>
                <a:cs typeface="Tahoma" pitchFamily="-109" charset="0"/>
              </a:rPr>
              <a:t>: </a:t>
            </a:r>
            <a:r>
              <a:rPr lang="en-US" dirty="0">
                <a:ea typeface="Tahoma" pitchFamily="-109" charset="0"/>
                <a:cs typeface="Tahoma" pitchFamily="-109" charset="0"/>
              </a:rPr>
              <a:t>it reads data from a file.</a:t>
            </a:r>
          </a:p>
          <a:p>
            <a:pPr lvl="1"/>
            <a:r>
              <a:rPr lang="en-US" dirty="0" err="1">
                <a:latin typeface="Courier" charset="0"/>
                <a:ea typeface="Courier" charset="0"/>
                <a:cs typeface="Courier" charset="0"/>
              </a:rPr>
              <a:t>ssize_t</a:t>
            </a:r>
            <a:r>
              <a:rPr lang="en-US" dirty="0">
                <a:latin typeface="Courier" charset="0"/>
                <a:ea typeface="Courier" charset="0"/>
                <a:cs typeface="Courier" charset="0"/>
              </a:rPr>
              <a:t> (*write) (struct file *,  const char *__user, </a:t>
            </a:r>
            <a:r>
              <a:rPr lang="en-US" dirty="0" err="1">
                <a:latin typeface="Courier" charset="0"/>
                <a:ea typeface="Courier" charset="0"/>
                <a:cs typeface="Courier" charset="0"/>
              </a:rPr>
              <a:t>size_t</a:t>
            </a:r>
            <a:r>
              <a:rPr lang="en-US" dirty="0">
                <a:latin typeface="Courier" charset="0"/>
                <a:ea typeface="Courier" charset="0"/>
                <a:cs typeface="Courier" charset="0"/>
              </a:rPr>
              <a:t>, </a:t>
            </a:r>
            <a:r>
              <a:rPr lang="en-US" dirty="0" err="1">
                <a:latin typeface="Courier" charset="0"/>
                <a:ea typeface="Courier" charset="0"/>
                <a:cs typeface="Courier" charset="0"/>
              </a:rPr>
              <a:t>loff_t</a:t>
            </a:r>
            <a:r>
              <a:rPr lang="en-US" dirty="0">
                <a:latin typeface="Courier" charset="0"/>
                <a:ea typeface="Courier" charset="0"/>
                <a:cs typeface="Courier" charset="0"/>
              </a:rPr>
              <a:t> *)</a:t>
            </a:r>
            <a:r>
              <a:rPr lang="en-US" dirty="0">
                <a:ea typeface="Tahoma" pitchFamily="-109" charset="0"/>
                <a:cs typeface="Tahoma" pitchFamily="-109" charset="0"/>
              </a:rPr>
              <a:t>:  it writes data to a file.</a:t>
            </a:r>
          </a:p>
          <a:p>
            <a:pPr lvl="1"/>
            <a:r>
              <a:rPr lang="en-US" dirty="0">
                <a:latin typeface="Courier" charset="0"/>
                <a:ea typeface="Courier" charset="0"/>
                <a:cs typeface="Courier" charset="0"/>
              </a:rPr>
              <a:t>int (*</a:t>
            </a:r>
            <a:r>
              <a:rPr lang="en-US" dirty="0" err="1">
                <a:latin typeface="Courier" charset="0"/>
                <a:ea typeface="Courier" charset="0"/>
                <a:cs typeface="Courier" charset="0"/>
              </a:rPr>
              <a:t>ioctl</a:t>
            </a:r>
            <a:r>
              <a:rPr lang="en-US" dirty="0">
                <a:latin typeface="Courier" charset="0"/>
                <a:ea typeface="Courier" charset="0"/>
                <a:cs typeface="Courier" charset="0"/>
              </a:rPr>
              <a:t>) (struct *</a:t>
            </a:r>
            <a:r>
              <a:rPr lang="en-US" dirty="0" err="1">
                <a:latin typeface="Courier" charset="0"/>
                <a:ea typeface="Courier" charset="0"/>
                <a:cs typeface="Courier" charset="0"/>
              </a:rPr>
              <a:t>inode</a:t>
            </a:r>
            <a:r>
              <a:rPr lang="en-US" dirty="0">
                <a:latin typeface="Courier" charset="0"/>
                <a:ea typeface="Courier" charset="0"/>
                <a:cs typeface="Courier" charset="0"/>
              </a:rPr>
              <a:t>, struct file *,  unsigned int, unsigned long)</a:t>
            </a:r>
            <a:r>
              <a:rPr lang="en-US" dirty="0">
                <a:ea typeface="Tahoma" pitchFamily="-109" charset="0"/>
                <a:cs typeface="Tahoma" pitchFamily="-109" charset="0"/>
              </a:rPr>
              <a:t>: it performs custom operations to the file.</a:t>
            </a:r>
          </a:p>
          <a:p>
            <a:pPr lvl="1"/>
            <a:r>
              <a:rPr lang="en-US" dirty="0">
                <a:latin typeface="Courier" charset="0"/>
                <a:ea typeface="Courier" charset="0"/>
                <a:cs typeface="Courier" charset="0"/>
              </a:rPr>
              <a:t>int (*open) ( struct *</a:t>
            </a:r>
            <a:r>
              <a:rPr lang="en-US" dirty="0" err="1">
                <a:latin typeface="Courier" charset="0"/>
                <a:ea typeface="Courier" charset="0"/>
                <a:cs typeface="Courier" charset="0"/>
              </a:rPr>
              <a:t>inode</a:t>
            </a:r>
            <a:r>
              <a:rPr lang="en-US" dirty="0">
                <a:latin typeface="Courier" charset="0"/>
                <a:ea typeface="Courier" charset="0"/>
                <a:cs typeface="Courier" charset="0"/>
              </a:rPr>
              <a:t>, struct file * )</a:t>
            </a:r>
            <a:r>
              <a:rPr lang="en-US" dirty="0">
                <a:ea typeface="Tahoma" pitchFamily="-109" charset="0"/>
                <a:cs typeface="Tahoma" pitchFamily="-109" charset="0"/>
              </a:rPr>
              <a:t>: it prepares a file for use.</a:t>
            </a:r>
          </a:p>
          <a:p>
            <a:pPr lvl="1"/>
            <a:r>
              <a:rPr lang="en-US" dirty="0">
                <a:latin typeface="Courier" charset="0"/>
                <a:ea typeface="Courier" charset="0"/>
                <a:cs typeface="Courier" charset="0"/>
              </a:rPr>
              <a:t>int (*release) ( struct </a:t>
            </a:r>
            <a:r>
              <a:rPr lang="en-US" dirty="0" err="1">
                <a:latin typeface="Courier" charset="0"/>
                <a:ea typeface="Courier" charset="0"/>
                <a:cs typeface="Courier" charset="0"/>
              </a:rPr>
              <a:t>inode</a:t>
            </a:r>
            <a:r>
              <a:rPr lang="en-US" dirty="0">
                <a:latin typeface="Courier" charset="0"/>
                <a:ea typeface="Courier" charset="0"/>
                <a:cs typeface="Courier" charset="0"/>
              </a:rPr>
              <a:t> *, struct file * )</a:t>
            </a:r>
            <a:r>
              <a:rPr lang="en-US" dirty="0">
                <a:ea typeface="Tahoma" pitchFamily="-109" charset="0"/>
                <a:cs typeface="Tahoma" pitchFamily="-109" charset="0"/>
              </a:rPr>
              <a:t>: it indicates the file is no longer in use.</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973684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Device File Concept</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The device file is the intermediator through which a user application can exchange data with a device driver.</a:t>
            </a:r>
          </a:p>
          <a:p>
            <a:r>
              <a:rPr lang="en-US" dirty="0"/>
              <a:t>The device file does not contain any data, while its descriptor contains the relevant information to identify the corresponding driver:</a:t>
            </a:r>
            <a:endParaRPr lang="en-US" altLang="en-US" dirty="0">
              <a:ea typeface="ＭＳ Ｐゴシック" panose="020B0600070205080204" pitchFamily="34" charset="-128"/>
            </a:endParaRPr>
          </a:p>
          <a:p>
            <a:pPr lvl="1"/>
            <a:r>
              <a:rPr lang="en-US" dirty="0"/>
              <a:t>The </a:t>
            </a:r>
            <a:r>
              <a:rPr lang="en-US" dirty="0">
                <a:solidFill>
                  <a:srgbClr val="128CAB"/>
                </a:solidFill>
              </a:rPr>
              <a:t>device file type</a:t>
            </a:r>
            <a:r>
              <a:rPr lang="en-US" dirty="0">
                <a:solidFill>
                  <a:schemeClr val="tx1"/>
                </a:solidFill>
              </a:rPr>
              <a:t>,</a:t>
            </a:r>
            <a:r>
              <a:rPr lang="en-US" dirty="0"/>
              <a:t> which could be either </a:t>
            </a:r>
            <a:r>
              <a:rPr lang="en-US" dirty="0">
                <a:solidFill>
                  <a:srgbClr val="128CAB"/>
                </a:solidFill>
              </a:rPr>
              <a:t>c = character device</a:t>
            </a:r>
            <a:r>
              <a:rPr lang="en-US" dirty="0"/>
              <a:t>, </a:t>
            </a:r>
            <a:r>
              <a:rPr lang="en-US" dirty="0">
                <a:solidFill>
                  <a:srgbClr val="128CAB"/>
                </a:solidFill>
              </a:rPr>
              <a:t>b = block device</a:t>
            </a:r>
            <a:r>
              <a:rPr lang="en-US" dirty="0"/>
              <a:t>, or p = named pipe (inter-process communication mechanism)</a:t>
            </a:r>
          </a:p>
          <a:p>
            <a:pPr lvl="1"/>
            <a:r>
              <a:rPr lang="en-US" dirty="0"/>
              <a:t>The </a:t>
            </a:r>
            <a:r>
              <a:rPr lang="en-US" dirty="0">
                <a:solidFill>
                  <a:srgbClr val="128CAB"/>
                </a:solidFill>
              </a:rPr>
              <a:t>major number</a:t>
            </a:r>
            <a:r>
              <a:rPr lang="en-US" dirty="0"/>
              <a:t>, which is an integer number that identifies univocally a device driver in the Linux kernel</a:t>
            </a:r>
          </a:p>
          <a:p>
            <a:pPr lvl="1"/>
            <a:r>
              <a:rPr lang="en-US" dirty="0"/>
              <a:t>The </a:t>
            </a:r>
            <a:r>
              <a:rPr lang="en-US" dirty="0">
                <a:solidFill>
                  <a:srgbClr val="128CAB"/>
                </a:solidFill>
              </a:rPr>
              <a:t>minor number</a:t>
            </a:r>
            <a:r>
              <a:rPr lang="en-US" dirty="0"/>
              <a:t>, which is used to discriminate among multiple instances of I/O devices handled by the same device driver</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176448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Introduction</a:t>
            </a:r>
          </a:p>
          <a:p>
            <a:r>
              <a:rPr lang="en-US" dirty="0"/>
              <a:t>CPU – I/O interface</a:t>
            </a:r>
          </a:p>
          <a:p>
            <a:r>
              <a:rPr lang="en-US" dirty="0"/>
              <a:t>I/O taxonomy</a:t>
            </a:r>
          </a:p>
          <a:p>
            <a:r>
              <a:rPr lang="en-US" dirty="0"/>
              <a:t>Linux devices </a:t>
            </a:r>
          </a:p>
          <a:p>
            <a:r>
              <a:rPr lang="en-US" dirty="0"/>
              <a:t>Virtual File System abstraction</a:t>
            </a:r>
          </a:p>
          <a:p>
            <a:r>
              <a:rPr lang="en-US" dirty="0">
                <a:solidFill>
                  <a:srgbClr val="128CAB"/>
                </a:solidFill>
              </a:rPr>
              <a:t>Linux Kernel modules</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630538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Kernel Modules </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A device driver provides an I/O-device specific implementation of the Virtual File System abstraction, and it is located in the kernel space.</a:t>
            </a:r>
          </a:p>
          <a:p>
            <a:r>
              <a:rPr lang="en-US" dirty="0"/>
              <a:t>A device driver can be:</a:t>
            </a:r>
            <a:endParaRPr lang="en-US" altLang="en-US" dirty="0">
              <a:ea typeface="ＭＳ Ｐゴシック" panose="020B0600070205080204" pitchFamily="34" charset="-128"/>
            </a:endParaRPr>
          </a:p>
          <a:p>
            <a:pPr lvl="1"/>
            <a:r>
              <a:rPr lang="en-US" dirty="0"/>
              <a:t>Linked with the Linux Kernel and executed at system bootstrap</a:t>
            </a:r>
          </a:p>
          <a:p>
            <a:pPr lvl="1"/>
            <a:endParaRPr lang="en-US" dirty="0"/>
          </a:p>
          <a:p>
            <a:pPr lvl="1"/>
            <a:r>
              <a:rPr lang="en-US" dirty="0">
                <a:solidFill>
                  <a:srgbClr val="128CAB"/>
                </a:solidFill>
              </a:rPr>
              <a:t>Kernel module</a:t>
            </a:r>
            <a:r>
              <a:rPr lang="en-US" dirty="0"/>
              <a:t>, which is loaded at runtime through suitable system programs, after the Linux Kernel is booted</a:t>
            </a:r>
          </a:p>
          <a:p>
            <a:pPr marL="0" lvl="1" indent="0">
              <a:spcAft>
                <a:spcPts val="1600"/>
              </a:spcAft>
              <a:buNone/>
            </a:pPr>
            <a:r>
              <a:rPr lang="en-US" sz="2400" dirty="0">
                <a:sym typeface="Wingdings"/>
              </a:rPr>
              <a:t>In the following slides, we will focus on kernel modules, but the same concepts apply to device drivers linked with the Linux Kernel.</a:t>
            </a:r>
            <a:endParaRPr lang="en-US" altLang="en-US" sz="2400" dirty="0"/>
          </a:p>
        </p:txBody>
      </p:sp>
    </p:spTree>
    <p:extLst>
      <p:ext uri="{BB962C8B-B14F-4D97-AF65-F5344CB8AC3E}">
        <p14:creationId xmlns:p14="http://schemas.microsoft.com/office/powerpoint/2010/main" val="3271395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92998-F821-4E15-BBFC-43178145EFAF}"/>
              </a:ext>
            </a:extLst>
          </p:cNvPr>
          <p:cNvSpPr>
            <a:spLocks noGrp="1"/>
          </p:cNvSpPr>
          <p:nvPr>
            <p:ph type="title"/>
          </p:nvPr>
        </p:nvSpPr>
        <p:spPr/>
        <p:txBody>
          <a:bodyPr/>
          <a:lstStyle/>
          <a:p>
            <a:pPr>
              <a:defRPr/>
            </a:pPr>
            <a:r>
              <a:rPr lang="en-US" dirty="0"/>
              <a:t>Linux Kernel Modules </a:t>
            </a:r>
          </a:p>
        </p:txBody>
      </p:sp>
      <p:sp>
        <p:nvSpPr>
          <p:cNvPr id="30725" name="Content Placeholder 22">
            <a:extLst>
              <a:ext uri="{FF2B5EF4-FFF2-40B4-BE49-F238E27FC236}">
                <a16:creationId xmlns:a16="http://schemas.microsoft.com/office/drawing/2014/main" id="{780998E4-D833-4328-9E0F-4938412C5C8A}"/>
              </a:ext>
            </a:extLst>
          </p:cNvPr>
          <p:cNvSpPr>
            <a:spLocks noGrp="1" noChangeArrowheads="1"/>
          </p:cNvSpPr>
          <p:nvPr>
            <p:ph sz="quarter" idx="19"/>
          </p:nvPr>
        </p:nvSpPr>
        <p:spPr bwMode="auto">
          <a:xfrm>
            <a:off x="492125" y="1352073"/>
            <a:ext cx="5332413" cy="3605212"/>
          </a:xfrm>
        </p:spPr>
        <p:txBody>
          <a:bodyPr wrap="square" numCol="1" anchor="t" anchorCtr="0" compatLnSpc="1">
            <a:prstTxWarp prst="textNoShape">
              <a:avLst/>
            </a:prstTxWarp>
          </a:bodyPr>
          <a:lstStyle/>
          <a:p>
            <a:r>
              <a:rPr lang="en-US" dirty="0"/>
              <a:t>System programs</a:t>
            </a:r>
          </a:p>
          <a:p>
            <a:pPr lvl="1"/>
            <a:r>
              <a:rPr lang="en-US" sz="1600" dirty="0" err="1">
                <a:latin typeface="Courier" charset="0"/>
                <a:ea typeface="Courier" charset="0"/>
                <a:cs typeface="Courier" charset="0"/>
              </a:rPr>
              <a:t>mknod</a:t>
            </a:r>
            <a:r>
              <a:rPr lang="en-US" dirty="0"/>
              <a:t>, to create a device file </a:t>
            </a:r>
          </a:p>
          <a:p>
            <a:pPr lvl="1"/>
            <a:r>
              <a:rPr lang="en-US" sz="1600" dirty="0" err="1">
                <a:latin typeface="Courier" charset="0"/>
                <a:ea typeface="Courier" charset="0"/>
                <a:cs typeface="Courier" charset="0"/>
              </a:rPr>
              <a:t>insmod</a:t>
            </a:r>
            <a:r>
              <a:rPr lang="en-US" dirty="0"/>
              <a:t>, to insert the module in the kernel</a:t>
            </a:r>
          </a:p>
          <a:p>
            <a:pPr lvl="1"/>
            <a:r>
              <a:rPr lang="en-US" sz="1600" dirty="0" err="1">
                <a:latin typeface="Courier" charset="0"/>
                <a:ea typeface="Courier" charset="0"/>
                <a:cs typeface="Courier" charset="0"/>
              </a:rPr>
              <a:t>rmmod</a:t>
            </a:r>
            <a:r>
              <a:rPr lang="en-US" dirty="0"/>
              <a:t>, to remove the module from the kernel</a:t>
            </a:r>
          </a:p>
          <a:p>
            <a:pPr lvl="1"/>
            <a:r>
              <a:rPr lang="en-US" sz="1600" dirty="0" err="1">
                <a:latin typeface="Courier" charset="0"/>
                <a:ea typeface="Courier" charset="0"/>
                <a:cs typeface="Courier" charset="0"/>
              </a:rPr>
              <a:t>lsmod</a:t>
            </a:r>
            <a:r>
              <a:rPr lang="en-US" dirty="0"/>
              <a:t>, to list the modules loaded in the kernel</a:t>
            </a:r>
          </a:p>
        </p:txBody>
      </p:sp>
      <p:sp>
        <p:nvSpPr>
          <p:cNvPr id="30727" name="Content Placeholder 1">
            <a:extLst>
              <a:ext uri="{FF2B5EF4-FFF2-40B4-BE49-F238E27FC236}">
                <a16:creationId xmlns:a16="http://schemas.microsoft.com/office/drawing/2014/main" id="{4EEAE119-CD9F-4330-9D7E-4F77B079C67B}"/>
              </a:ext>
            </a:extLst>
          </p:cNvPr>
          <p:cNvSpPr>
            <a:spLocks noGrp="1" noChangeArrowheads="1"/>
          </p:cNvSpPr>
          <p:nvPr>
            <p:ph sz="quarter" idx="20"/>
          </p:nvPr>
        </p:nvSpPr>
        <p:spPr bwMode="auto">
          <a:xfrm>
            <a:off x="6342063" y="1352073"/>
            <a:ext cx="5330825" cy="3605212"/>
          </a:xfrm>
        </p:spPr>
        <p:txBody>
          <a:bodyPr wrap="square" numCol="1" anchor="t" anchorCtr="0" compatLnSpc="1">
            <a:prstTxWarp prst="textNoShape">
              <a:avLst/>
            </a:prstTxWarp>
          </a:bodyPr>
          <a:lstStyle/>
          <a:p>
            <a:r>
              <a:rPr lang="en-US" dirty="0"/>
              <a:t>Functions provided by a kernel module:</a:t>
            </a:r>
          </a:p>
          <a:p>
            <a:pPr lvl="1"/>
            <a:r>
              <a:rPr lang="en-US" sz="1600" dirty="0">
                <a:solidFill>
                  <a:srgbClr val="128CAB"/>
                </a:solidFill>
              </a:rPr>
              <a:t>Initialization function</a:t>
            </a:r>
            <a:r>
              <a:rPr lang="en-US" sz="1600" dirty="0"/>
              <a:t>, called upon the execution of the </a:t>
            </a:r>
            <a:r>
              <a:rPr lang="en-US" sz="1400" dirty="0" err="1">
                <a:latin typeface="Courier" charset="0"/>
                <a:ea typeface="Courier" charset="0"/>
                <a:cs typeface="Courier" charset="0"/>
              </a:rPr>
              <a:t>insmod</a:t>
            </a:r>
            <a:r>
              <a:rPr lang="en-US" sz="1600" dirty="0"/>
              <a:t> system program, takes care of making Linux aware that a new device driver is available</a:t>
            </a:r>
          </a:p>
          <a:p>
            <a:pPr lvl="1"/>
            <a:r>
              <a:rPr lang="en-US" sz="1600" dirty="0">
                <a:solidFill>
                  <a:srgbClr val="128CAB"/>
                </a:solidFill>
              </a:rPr>
              <a:t>Clean-up function</a:t>
            </a:r>
            <a:r>
              <a:rPr lang="en-US" sz="1600" dirty="0"/>
              <a:t>, called upon the execution of </a:t>
            </a:r>
            <a:r>
              <a:rPr lang="en-US" sz="1400" dirty="0" err="1">
                <a:latin typeface="Courier" charset="0"/>
                <a:ea typeface="Courier" charset="0"/>
                <a:cs typeface="Courier" charset="0"/>
              </a:rPr>
              <a:t>rmmod</a:t>
            </a:r>
            <a:r>
              <a:rPr lang="en-US" sz="1600" dirty="0"/>
              <a:t>, to remove the device driver from the Linux Kernel</a:t>
            </a:r>
          </a:p>
          <a:p>
            <a:pPr lvl="1"/>
            <a:r>
              <a:rPr lang="en-US" sz="1600" dirty="0"/>
              <a:t>Custom-specific implementations of the VFS abstraction</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8837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Kernel Modules: The Initialization Function</a:t>
            </a:r>
          </a:p>
        </p:txBody>
      </p:sp>
      <p:sp>
        <p:nvSpPr>
          <p:cNvPr id="6" name="Content Placeholder 2">
            <a:extLst>
              <a:ext uri="{FF2B5EF4-FFF2-40B4-BE49-F238E27FC236}">
                <a16:creationId xmlns:a16="http://schemas.microsoft.com/office/drawing/2014/main" id="{80037040-A6BA-46A5-8CAC-F5032F327F51}"/>
              </a:ext>
            </a:extLst>
          </p:cNvPr>
          <p:cNvSpPr>
            <a:spLocks noGrp="1"/>
          </p:cNvSpPr>
          <p:nvPr>
            <p:ph sz="half" idx="1"/>
          </p:nvPr>
        </p:nvSpPr>
        <p:spPr>
          <a:xfrm>
            <a:off x="479814" y="1440000"/>
            <a:ext cx="7518805" cy="4884600"/>
          </a:xfrm>
        </p:spPr>
        <p:txBody>
          <a:bodyPr/>
          <a:lstStyle/>
          <a:p>
            <a:pPr marL="0" indent="0">
              <a:lnSpc>
                <a:spcPct val="100000"/>
              </a:lnSpc>
              <a:spcAft>
                <a:spcPts val="0"/>
              </a:spcAft>
              <a:buNone/>
            </a:pPr>
            <a:r>
              <a:rPr lang="en-US" sz="1200" dirty="0">
                <a:latin typeface="Courier" charset="0"/>
                <a:ea typeface="Courier" charset="0"/>
                <a:cs typeface="Courier" charset="0"/>
              </a:rPr>
              <a:t>static </a:t>
            </a:r>
            <a:r>
              <a:rPr lang="en-US" sz="1200" dirty="0" err="1">
                <a:latin typeface="Courier" charset="0"/>
                <a:ea typeface="Courier" charset="0"/>
                <a:cs typeface="Courier" charset="0"/>
              </a:rPr>
              <a:t>dev_t</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struct </a:t>
            </a:r>
            <a:r>
              <a:rPr lang="en-US" sz="1200" dirty="0" err="1">
                <a:latin typeface="Courier" charset="0"/>
                <a:ea typeface="Courier" charset="0"/>
                <a:cs typeface="Courier" charset="0"/>
              </a:rPr>
              <a:t>cdev</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static char buffer[64];</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struct </a:t>
            </a:r>
            <a:r>
              <a:rPr lang="en-US" sz="1200" dirty="0" err="1">
                <a:latin typeface="Courier" charset="0"/>
                <a:ea typeface="Courier" charset="0"/>
                <a:cs typeface="Courier" charset="0"/>
              </a:rPr>
              <a:t>file_operations</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dummy_fops</a:t>
            </a:r>
            <a:r>
              <a:rPr lang="en-US" sz="1200" dirty="0">
                <a:latin typeface="Courier" charset="0"/>
                <a:ea typeface="Courier" charset="0"/>
                <a:cs typeface="Courier" charset="0"/>
              </a:rPr>
              <a:t> = {</a:t>
            </a:r>
          </a:p>
          <a:p>
            <a:pPr marL="0" indent="0">
              <a:lnSpc>
                <a:spcPct val="100000"/>
              </a:lnSpc>
              <a:spcAft>
                <a:spcPts val="0"/>
              </a:spcAft>
              <a:buNone/>
            </a:pPr>
            <a:r>
              <a:rPr lang="en-US" sz="1200" dirty="0">
                <a:latin typeface="Courier" charset="0"/>
                <a:ea typeface="Courier" charset="0"/>
                <a:cs typeface="Courier" charset="0"/>
              </a:rPr>
              <a:t>    .owner = THIS_MODULE,</a:t>
            </a:r>
          </a:p>
          <a:p>
            <a:pPr marL="0" indent="0">
              <a:lnSpc>
                <a:spcPct val="100000"/>
              </a:lnSpc>
              <a:spcAft>
                <a:spcPts val="0"/>
              </a:spcAft>
              <a:buNone/>
            </a:pPr>
            <a:r>
              <a:rPr lang="en-US" sz="1200" dirty="0">
                <a:latin typeface="Courier" charset="0"/>
                <a:ea typeface="Courier" charset="0"/>
                <a:cs typeface="Courier" charset="0"/>
              </a:rPr>
              <a:t>    .read = </a:t>
            </a:r>
            <a:r>
              <a:rPr lang="en-US" sz="1200" dirty="0" err="1">
                <a:latin typeface="Courier" charset="0"/>
                <a:ea typeface="Courier" charset="0"/>
                <a:cs typeface="Courier" charset="0"/>
              </a:rPr>
              <a:t>dummy_read</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static int __</a:t>
            </a:r>
            <a:r>
              <a:rPr lang="en-US" sz="1200" dirty="0" err="1">
                <a:latin typeface="Courier" charset="0"/>
                <a:ea typeface="Courier" charset="0"/>
                <a:cs typeface="Courier" charset="0"/>
              </a:rPr>
              <a:t>init</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dummy_module_init</a:t>
            </a:r>
            <a:r>
              <a:rPr lang="en-US" sz="1200" dirty="0">
                <a:latin typeface="Courier" charset="0"/>
                <a:ea typeface="Courier" charset="0"/>
                <a:cs typeface="Courier" charset="0"/>
              </a:rPr>
              <a:t>(void)</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printk</a:t>
            </a:r>
            <a:r>
              <a:rPr lang="en-US" sz="1200" dirty="0">
                <a:latin typeface="Courier" charset="0"/>
                <a:ea typeface="Courier" charset="0"/>
                <a:cs typeface="Courier" charset="0"/>
              </a:rPr>
              <a:t>(KERN_INFO "Loading </a:t>
            </a:r>
            <a:r>
              <a:rPr lang="en-US" sz="1200" dirty="0" err="1">
                <a:latin typeface="Courier" charset="0"/>
                <a:ea typeface="Courier" charset="0"/>
                <a:cs typeface="Courier" charset="0"/>
              </a:rPr>
              <a:t>dummy_module</a:t>
            </a:r>
            <a:r>
              <a:rPr lang="en-US" sz="1200" dirty="0">
                <a:latin typeface="Courier" charset="0"/>
                <a:ea typeface="Courier" charset="0"/>
                <a:cs typeface="Courier" charset="0"/>
              </a:rPr>
              <a:t>\n");</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alloc_chrdev_region</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 0, 1,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printk</a:t>
            </a:r>
            <a:r>
              <a:rPr lang="en-US" sz="1200" dirty="0">
                <a:latin typeface="Courier" charset="0"/>
                <a:ea typeface="Courier" charset="0"/>
                <a:cs typeface="Courier" charset="0"/>
              </a:rPr>
              <a:t>(KERN_INFO "%s\n", </a:t>
            </a:r>
            <a:r>
              <a:rPr lang="en-US" sz="1200" dirty="0" err="1">
                <a:latin typeface="Courier" charset="0"/>
                <a:ea typeface="Courier" charset="0"/>
                <a:cs typeface="Courier" charset="0"/>
              </a:rPr>
              <a:t>format_dev_t</a:t>
            </a:r>
            <a:r>
              <a:rPr lang="en-US" sz="1200" dirty="0">
                <a:latin typeface="Courier" charset="0"/>
                <a:ea typeface="Courier" charset="0"/>
                <a:cs typeface="Courier" charset="0"/>
              </a:rPr>
              <a:t>(buffer,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cdev_init</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 &amp;</a:t>
            </a:r>
            <a:r>
              <a:rPr lang="en-US" sz="1200" dirty="0" err="1">
                <a:latin typeface="Courier" charset="0"/>
                <a:ea typeface="Courier" charset="0"/>
                <a:cs typeface="Courier" charset="0"/>
              </a:rPr>
              <a:t>dummy_fops</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dummy_cdev.owner</a:t>
            </a:r>
            <a:r>
              <a:rPr lang="en-US" sz="1200" dirty="0">
                <a:latin typeface="Courier" charset="0"/>
                <a:ea typeface="Courier" charset="0"/>
                <a:cs typeface="Courier" charset="0"/>
              </a:rPr>
              <a:t> = THIS_MODULE;</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cdev_add</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 1);</a:t>
            </a:r>
          </a:p>
          <a:p>
            <a:pPr marL="0" indent="0">
              <a:lnSpc>
                <a:spcPct val="100000"/>
              </a:lnSpc>
              <a:spcAft>
                <a:spcPts val="0"/>
              </a:spcAft>
              <a:buNone/>
            </a:pPr>
            <a:r>
              <a:rPr lang="en-US" sz="1200" dirty="0">
                <a:latin typeface="Courier" charset="0"/>
                <a:ea typeface="Courier" charset="0"/>
                <a:cs typeface="Courier" charset="0"/>
              </a:rPr>
              <a:t>    return 0;</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p:txBody>
      </p:sp>
    </p:spTree>
    <p:extLst>
      <p:ext uri="{BB962C8B-B14F-4D97-AF65-F5344CB8AC3E}">
        <p14:creationId xmlns:p14="http://schemas.microsoft.com/office/powerpoint/2010/main" val="29509842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Kernel Modules: The Initialization Function</a:t>
            </a:r>
          </a:p>
        </p:txBody>
      </p:sp>
      <p:sp>
        <p:nvSpPr>
          <p:cNvPr id="6" name="Content Placeholder 2">
            <a:extLst>
              <a:ext uri="{FF2B5EF4-FFF2-40B4-BE49-F238E27FC236}">
                <a16:creationId xmlns:a16="http://schemas.microsoft.com/office/drawing/2014/main" id="{187666B3-7CB6-4517-BB00-03CF0E142BA3}"/>
              </a:ext>
            </a:extLst>
          </p:cNvPr>
          <p:cNvSpPr>
            <a:spLocks noGrp="1"/>
          </p:cNvSpPr>
          <p:nvPr>
            <p:ph sz="half" idx="1"/>
          </p:nvPr>
        </p:nvSpPr>
        <p:spPr>
          <a:xfrm>
            <a:off x="479814" y="1440000"/>
            <a:ext cx="7518805" cy="4884600"/>
          </a:xfrm>
        </p:spPr>
        <p:txBody>
          <a:bodyPr/>
          <a:lstStyle/>
          <a:p>
            <a:pPr marL="0" indent="0">
              <a:lnSpc>
                <a:spcPct val="100000"/>
              </a:lnSpc>
              <a:spcAft>
                <a:spcPts val="0"/>
              </a:spcAft>
              <a:buNone/>
            </a:pPr>
            <a:r>
              <a:rPr lang="en-US" sz="1200" dirty="0">
                <a:solidFill>
                  <a:srgbClr val="128CAB"/>
                </a:solidFill>
                <a:latin typeface="Courier" charset="0"/>
                <a:ea typeface="Courier" charset="0"/>
                <a:cs typeface="Courier" charset="0"/>
              </a:rPr>
              <a:t>static </a:t>
            </a:r>
            <a:r>
              <a:rPr lang="en-US" sz="1200" dirty="0" err="1">
                <a:solidFill>
                  <a:srgbClr val="128CAB"/>
                </a:solidFill>
                <a:latin typeface="Courier" charset="0"/>
                <a:ea typeface="Courier" charset="0"/>
                <a:cs typeface="Courier" charset="0"/>
              </a:rPr>
              <a:t>dev_t</a:t>
            </a: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dummy_dev</a:t>
            </a:r>
            <a:r>
              <a:rPr lang="en-US" sz="1200" dirty="0">
                <a:solidFill>
                  <a:srgbClr val="128CAB"/>
                </a:solidFill>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err="1">
                <a:latin typeface="Courier" charset="0"/>
                <a:ea typeface="Courier" charset="0"/>
                <a:cs typeface="Courier" charset="0"/>
              </a:rPr>
              <a:t>struct</a:t>
            </a:r>
            <a:r>
              <a:rPr lang="en-US" sz="1200" dirty="0">
                <a:latin typeface="Courier" charset="0"/>
                <a:ea typeface="Courier" charset="0"/>
                <a:cs typeface="Courier" charset="0"/>
              </a:rPr>
              <a:t> </a:t>
            </a:r>
            <a:r>
              <a:rPr lang="en-US" sz="1200" dirty="0" err="1">
                <a:latin typeface="Courier" charset="0"/>
                <a:ea typeface="Courier" charset="0"/>
                <a:cs typeface="Courier" charset="0"/>
              </a:rPr>
              <a:t>cdev</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static char buffer[64];</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err="1">
                <a:latin typeface="Courier" charset="0"/>
                <a:ea typeface="Courier" charset="0"/>
                <a:cs typeface="Courier" charset="0"/>
              </a:rPr>
              <a:t>struct</a:t>
            </a:r>
            <a:r>
              <a:rPr lang="en-US" sz="1200" dirty="0">
                <a:latin typeface="Courier" charset="0"/>
                <a:ea typeface="Courier" charset="0"/>
                <a:cs typeface="Courier" charset="0"/>
              </a:rPr>
              <a:t> </a:t>
            </a:r>
            <a:r>
              <a:rPr lang="en-US" sz="1200" dirty="0" err="1">
                <a:latin typeface="Courier" charset="0"/>
                <a:ea typeface="Courier" charset="0"/>
                <a:cs typeface="Courier" charset="0"/>
              </a:rPr>
              <a:t>file_operations</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dummy_fops</a:t>
            </a:r>
            <a:r>
              <a:rPr lang="en-US" sz="1200" dirty="0">
                <a:latin typeface="Courier" charset="0"/>
                <a:ea typeface="Courier" charset="0"/>
                <a:cs typeface="Courier" charset="0"/>
              </a:rPr>
              <a:t> = {</a:t>
            </a:r>
          </a:p>
          <a:p>
            <a:pPr marL="0" indent="0">
              <a:lnSpc>
                <a:spcPct val="100000"/>
              </a:lnSpc>
              <a:spcAft>
                <a:spcPts val="0"/>
              </a:spcAft>
              <a:buNone/>
            </a:pPr>
            <a:r>
              <a:rPr lang="en-US" sz="1200" dirty="0">
                <a:latin typeface="Courier" charset="0"/>
                <a:ea typeface="Courier" charset="0"/>
                <a:cs typeface="Courier" charset="0"/>
              </a:rPr>
              <a:t>    .owner = THIS_MODULE,</a:t>
            </a:r>
          </a:p>
          <a:p>
            <a:pPr marL="0" indent="0">
              <a:lnSpc>
                <a:spcPct val="100000"/>
              </a:lnSpc>
              <a:spcAft>
                <a:spcPts val="0"/>
              </a:spcAft>
              <a:buNone/>
            </a:pPr>
            <a:r>
              <a:rPr lang="en-US" sz="1200" dirty="0">
                <a:latin typeface="Courier" charset="0"/>
                <a:ea typeface="Courier" charset="0"/>
                <a:cs typeface="Courier" charset="0"/>
              </a:rPr>
              <a:t>    .read = </a:t>
            </a:r>
            <a:r>
              <a:rPr lang="en-US" sz="1200" dirty="0" err="1">
                <a:latin typeface="Courier" charset="0"/>
                <a:ea typeface="Courier" charset="0"/>
                <a:cs typeface="Courier" charset="0"/>
              </a:rPr>
              <a:t>dummy_read</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static </a:t>
            </a:r>
            <a:r>
              <a:rPr lang="en-US" sz="1200" dirty="0" err="1">
                <a:latin typeface="Courier" charset="0"/>
                <a:ea typeface="Courier" charset="0"/>
                <a:cs typeface="Courier" charset="0"/>
              </a:rPr>
              <a:t>int</a:t>
            </a:r>
            <a:r>
              <a:rPr lang="en-US" sz="1200" dirty="0">
                <a:latin typeface="Courier" charset="0"/>
                <a:ea typeface="Courier" charset="0"/>
                <a:cs typeface="Courier" charset="0"/>
              </a:rPr>
              <a:t> __</a:t>
            </a:r>
            <a:r>
              <a:rPr lang="en-US" sz="1200" dirty="0" err="1">
                <a:latin typeface="Courier" charset="0"/>
                <a:ea typeface="Courier" charset="0"/>
                <a:cs typeface="Courier" charset="0"/>
              </a:rPr>
              <a:t>init</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dummy_module_init</a:t>
            </a:r>
            <a:r>
              <a:rPr lang="en-US" sz="1200" dirty="0">
                <a:latin typeface="Courier" charset="0"/>
                <a:ea typeface="Courier" charset="0"/>
                <a:cs typeface="Courier" charset="0"/>
              </a:rPr>
              <a:t>(void)</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printk</a:t>
            </a:r>
            <a:r>
              <a:rPr lang="en-US" sz="1200" dirty="0">
                <a:latin typeface="Courier" charset="0"/>
                <a:ea typeface="Courier" charset="0"/>
                <a:cs typeface="Courier" charset="0"/>
              </a:rPr>
              <a:t>(KERN_INFO "Loading </a:t>
            </a:r>
            <a:r>
              <a:rPr lang="en-US" sz="1200" dirty="0" err="1">
                <a:latin typeface="Courier" charset="0"/>
                <a:ea typeface="Courier" charset="0"/>
                <a:cs typeface="Courier" charset="0"/>
              </a:rPr>
              <a:t>dummy_module</a:t>
            </a:r>
            <a:r>
              <a:rPr lang="en-US" sz="1200" dirty="0">
                <a:latin typeface="Courier" charset="0"/>
                <a:ea typeface="Courier" charset="0"/>
                <a:cs typeface="Courier" charset="0"/>
              </a:rPr>
              <a:t>\n");</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alloc_chrdev_region</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 0, 1,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printk</a:t>
            </a:r>
            <a:r>
              <a:rPr lang="en-US" sz="1200" dirty="0">
                <a:latin typeface="Courier" charset="0"/>
                <a:ea typeface="Courier" charset="0"/>
                <a:cs typeface="Courier" charset="0"/>
              </a:rPr>
              <a:t>(KERN_INFO "%s\n", </a:t>
            </a:r>
            <a:r>
              <a:rPr lang="en-US" sz="1200" dirty="0" err="1">
                <a:latin typeface="Courier" charset="0"/>
                <a:ea typeface="Courier" charset="0"/>
                <a:cs typeface="Courier" charset="0"/>
              </a:rPr>
              <a:t>format_dev_t</a:t>
            </a:r>
            <a:r>
              <a:rPr lang="en-US" sz="1200" dirty="0">
                <a:latin typeface="Courier" charset="0"/>
                <a:ea typeface="Courier" charset="0"/>
                <a:cs typeface="Courier" charset="0"/>
              </a:rPr>
              <a:t>(buffer,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cdev_init</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 &amp;</a:t>
            </a:r>
            <a:r>
              <a:rPr lang="en-US" sz="1200" dirty="0" err="1">
                <a:latin typeface="Courier" charset="0"/>
                <a:ea typeface="Courier" charset="0"/>
                <a:cs typeface="Courier" charset="0"/>
              </a:rPr>
              <a:t>dummy_fops</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dummy_cdev.owner</a:t>
            </a:r>
            <a:r>
              <a:rPr lang="en-US" sz="1200" dirty="0">
                <a:latin typeface="Courier" charset="0"/>
                <a:ea typeface="Courier" charset="0"/>
                <a:cs typeface="Courier" charset="0"/>
              </a:rPr>
              <a:t> = THIS_MODULE;</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cdev_add</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 1);</a:t>
            </a:r>
          </a:p>
          <a:p>
            <a:pPr marL="0" indent="0">
              <a:lnSpc>
                <a:spcPct val="100000"/>
              </a:lnSpc>
              <a:spcAft>
                <a:spcPts val="0"/>
              </a:spcAft>
              <a:buNone/>
            </a:pPr>
            <a:r>
              <a:rPr lang="en-US" sz="1200" dirty="0">
                <a:latin typeface="Courier" charset="0"/>
                <a:ea typeface="Courier" charset="0"/>
                <a:cs typeface="Courier" charset="0"/>
              </a:rPr>
              <a:t>    return 0;</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p:txBody>
      </p:sp>
      <p:sp>
        <p:nvSpPr>
          <p:cNvPr id="7" name="TextBox 6">
            <a:extLst>
              <a:ext uri="{FF2B5EF4-FFF2-40B4-BE49-F238E27FC236}">
                <a16:creationId xmlns:a16="http://schemas.microsoft.com/office/drawing/2014/main" id="{FACA1780-682C-4F48-8BC2-97749A1F8DCA}"/>
              </a:ext>
            </a:extLst>
          </p:cNvPr>
          <p:cNvSpPr txBox="1"/>
          <p:nvPr/>
        </p:nvSpPr>
        <p:spPr>
          <a:xfrm>
            <a:off x="4211435" y="1143000"/>
            <a:ext cx="5715000" cy="1804749"/>
          </a:xfrm>
          <a:prstGeom prst="wedgeRoundRectCallout">
            <a:avLst>
              <a:gd name="adj1" fmla="val -77277"/>
              <a:gd name="adj2" fmla="val -21633"/>
              <a:gd name="adj3" fmla="val 16667"/>
            </a:avLst>
          </a:prstGeom>
          <a:solidFill>
            <a:srgbClr val="FFFFCC"/>
          </a:solidFill>
          <a:ln>
            <a:solidFill>
              <a:srgbClr val="000000"/>
            </a:solidFill>
          </a:ln>
        </p:spPr>
        <p:txBody>
          <a:bodyPr wrap="square" rtlCol="0">
            <a:spAutoFit/>
          </a:bodyPr>
          <a:lstStyle>
            <a:defPPr>
              <a:defRPr lang="en-US"/>
            </a:defPPr>
            <a:lvl1pPr>
              <a:defRPr sz="2000"/>
            </a:lvl1pPr>
          </a:lstStyle>
          <a:p>
            <a:r>
              <a:rPr lang="en-US" dirty="0"/>
              <a:t>Data structure containing the </a:t>
            </a:r>
            <a:r>
              <a:rPr lang="en-US" dirty="0">
                <a:solidFill>
                  <a:srgbClr val="128CAB"/>
                </a:solidFill>
              </a:rPr>
              <a:t>major number</a:t>
            </a:r>
            <a:r>
              <a:rPr lang="en-US" dirty="0"/>
              <a:t> and the first </a:t>
            </a:r>
            <a:r>
              <a:rPr lang="en-US" dirty="0">
                <a:solidFill>
                  <a:srgbClr val="128CAB"/>
                </a:solidFill>
              </a:rPr>
              <a:t>minor number</a:t>
            </a:r>
            <a:r>
              <a:rPr lang="en-US" dirty="0"/>
              <a:t> for the module. It identifies univocally the module in the kernel. It shall be used when creating the device file associated with the module.</a:t>
            </a:r>
          </a:p>
        </p:txBody>
      </p:sp>
    </p:spTree>
    <p:extLst>
      <p:ext uri="{BB962C8B-B14F-4D97-AF65-F5344CB8AC3E}">
        <p14:creationId xmlns:p14="http://schemas.microsoft.com/office/powerpoint/2010/main" val="57040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Kernel Modules: The Initialization Function</a:t>
            </a:r>
          </a:p>
        </p:txBody>
      </p:sp>
      <p:sp>
        <p:nvSpPr>
          <p:cNvPr id="6" name="Content Placeholder 2">
            <a:extLst>
              <a:ext uri="{FF2B5EF4-FFF2-40B4-BE49-F238E27FC236}">
                <a16:creationId xmlns:a16="http://schemas.microsoft.com/office/drawing/2014/main" id="{98FDDC32-5214-46C9-9797-DDA86616FD5E}"/>
              </a:ext>
            </a:extLst>
          </p:cNvPr>
          <p:cNvSpPr>
            <a:spLocks noGrp="1"/>
          </p:cNvSpPr>
          <p:nvPr>
            <p:ph sz="half" idx="1"/>
          </p:nvPr>
        </p:nvSpPr>
        <p:spPr>
          <a:xfrm>
            <a:off x="479814" y="1440000"/>
            <a:ext cx="7518805" cy="4884600"/>
          </a:xfrm>
        </p:spPr>
        <p:txBody>
          <a:bodyPr/>
          <a:lstStyle/>
          <a:p>
            <a:pPr marL="0" indent="0">
              <a:lnSpc>
                <a:spcPct val="100000"/>
              </a:lnSpc>
              <a:spcAft>
                <a:spcPts val="0"/>
              </a:spcAft>
              <a:buNone/>
            </a:pPr>
            <a:r>
              <a:rPr lang="en-US" sz="1200" dirty="0">
                <a:latin typeface="Courier" charset="0"/>
                <a:ea typeface="Courier" charset="0"/>
                <a:cs typeface="Courier" charset="0"/>
              </a:rPr>
              <a:t>static </a:t>
            </a:r>
            <a:r>
              <a:rPr lang="en-US" sz="1200" dirty="0" err="1">
                <a:latin typeface="Courier" charset="0"/>
                <a:ea typeface="Courier" charset="0"/>
                <a:cs typeface="Courier" charset="0"/>
              </a:rPr>
              <a:t>dev_t</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err="1">
                <a:solidFill>
                  <a:srgbClr val="128CAB"/>
                </a:solidFill>
                <a:latin typeface="Courier" charset="0"/>
                <a:ea typeface="Courier" charset="0"/>
                <a:cs typeface="Courier" charset="0"/>
              </a:rPr>
              <a:t>struct</a:t>
            </a: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cdev</a:t>
            </a: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dummy_cdev</a:t>
            </a:r>
            <a:r>
              <a:rPr lang="en-US" sz="1200" dirty="0">
                <a:solidFill>
                  <a:srgbClr val="128CAB"/>
                </a:solidFill>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static char buffer[64];</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struct </a:t>
            </a:r>
            <a:r>
              <a:rPr lang="en-US" sz="1200" dirty="0" err="1">
                <a:latin typeface="Courier" charset="0"/>
                <a:ea typeface="Courier" charset="0"/>
                <a:cs typeface="Courier" charset="0"/>
              </a:rPr>
              <a:t>file_operations</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dummy_fops</a:t>
            </a:r>
            <a:r>
              <a:rPr lang="en-US" sz="1200" dirty="0">
                <a:latin typeface="Courier" charset="0"/>
                <a:ea typeface="Courier" charset="0"/>
                <a:cs typeface="Courier" charset="0"/>
              </a:rPr>
              <a:t> = {</a:t>
            </a:r>
          </a:p>
          <a:p>
            <a:pPr marL="0" indent="0">
              <a:lnSpc>
                <a:spcPct val="100000"/>
              </a:lnSpc>
              <a:spcAft>
                <a:spcPts val="0"/>
              </a:spcAft>
              <a:buNone/>
            </a:pPr>
            <a:r>
              <a:rPr lang="en-US" sz="1200" dirty="0">
                <a:latin typeface="Courier" charset="0"/>
                <a:ea typeface="Courier" charset="0"/>
                <a:cs typeface="Courier" charset="0"/>
              </a:rPr>
              <a:t>    .owner = THIS_MODULE,</a:t>
            </a:r>
          </a:p>
          <a:p>
            <a:pPr marL="0" indent="0">
              <a:lnSpc>
                <a:spcPct val="100000"/>
              </a:lnSpc>
              <a:spcAft>
                <a:spcPts val="0"/>
              </a:spcAft>
              <a:buNone/>
            </a:pPr>
            <a:r>
              <a:rPr lang="en-US" sz="1200" dirty="0">
                <a:latin typeface="Courier" charset="0"/>
                <a:ea typeface="Courier" charset="0"/>
                <a:cs typeface="Courier" charset="0"/>
              </a:rPr>
              <a:t>    .read = </a:t>
            </a:r>
            <a:r>
              <a:rPr lang="en-US" sz="1200" dirty="0" err="1">
                <a:latin typeface="Courier" charset="0"/>
                <a:ea typeface="Courier" charset="0"/>
                <a:cs typeface="Courier" charset="0"/>
              </a:rPr>
              <a:t>dummy_read</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static </a:t>
            </a:r>
            <a:r>
              <a:rPr lang="en-US" sz="1200" dirty="0" err="1">
                <a:latin typeface="Courier" charset="0"/>
                <a:ea typeface="Courier" charset="0"/>
                <a:cs typeface="Courier" charset="0"/>
              </a:rPr>
              <a:t>int</a:t>
            </a:r>
            <a:r>
              <a:rPr lang="en-US" sz="1200" dirty="0">
                <a:latin typeface="Courier" charset="0"/>
                <a:ea typeface="Courier" charset="0"/>
                <a:cs typeface="Courier" charset="0"/>
              </a:rPr>
              <a:t> __</a:t>
            </a:r>
            <a:r>
              <a:rPr lang="en-US" sz="1200" dirty="0" err="1">
                <a:latin typeface="Courier" charset="0"/>
                <a:ea typeface="Courier" charset="0"/>
                <a:cs typeface="Courier" charset="0"/>
              </a:rPr>
              <a:t>init</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dummy_module_init</a:t>
            </a:r>
            <a:r>
              <a:rPr lang="en-US" sz="1200" dirty="0">
                <a:latin typeface="Courier" charset="0"/>
                <a:ea typeface="Courier" charset="0"/>
                <a:cs typeface="Courier" charset="0"/>
              </a:rPr>
              <a:t>(void)</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printk</a:t>
            </a:r>
            <a:r>
              <a:rPr lang="en-US" sz="1200" dirty="0">
                <a:latin typeface="Courier" charset="0"/>
                <a:ea typeface="Courier" charset="0"/>
                <a:cs typeface="Courier" charset="0"/>
              </a:rPr>
              <a:t>(KERN_INFO "Loading </a:t>
            </a:r>
            <a:r>
              <a:rPr lang="en-US" sz="1200" dirty="0" err="1">
                <a:latin typeface="Courier" charset="0"/>
                <a:ea typeface="Courier" charset="0"/>
                <a:cs typeface="Courier" charset="0"/>
              </a:rPr>
              <a:t>dummy_module</a:t>
            </a:r>
            <a:r>
              <a:rPr lang="en-US" sz="1200" dirty="0">
                <a:latin typeface="Courier" charset="0"/>
                <a:ea typeface="Courier" charset="0"/>
                <a:cs typeface="Courier" charset="0"/>
              </a:rPr>
              <a:t>\n");</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alloc_chrdev_region</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 0, 1,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printk</a:t>
            </a:r>
            <a:r>
              <a:rPr lang="en-US" sz="1200" dirty="0">
                <a:latin typeface="Courier" charset="0"/>
                <a:ea typeface="Courier" charset="0"/>
                <a:cs typeface="Courier" charset="0"/>
              </a:rPr>
              <a:t>(KERN_INFO "%s\n", </a:t>
            </a:r>
            <a:r>
              <a:rPr lang="en-US" sz="1200" dirty="0" err="1">
                <a:latin typeface="Courier" charset="0"/>
                <a:ea typeface="Courier" charset="0"/>
                <a:cs typeface="Courier" charset="0"/>
              </a:rPr>
              <a:t>format_dev_t</a:t>
            </a:r>
            <a:r>
              <a:rPr lang="en-US" sz="1200" dirty="0">
                <a:latin typeface="Courier" charset="0"/>
                <a:ea typeface="Courier" charset="0"/>
                <a:cs typeface="Courier" charset="0"/>
              </a:rPr>
              <a:t>(buffer,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cdev_init</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 &amp;</a:t>
            </a:r>
            <a:r>
              <a:rPr lang="en-US" sz="1200" dirty="0" err="1">
                <a:latin typeface="Courier" charset="0"/>
                <a:ea typeface="Courier" charset="0"/>
                <a:cs typeface="Courier" charset="0"/>
              </a:rPr>
              <a:t>dummy_fops</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dummy_cdev.owner</a:t>
            </a:r>
            <a:r>
              <a:rPr lang="en-US" sz="1200" dirty="0">
                <a:latin typeface="Courier" charset="0"/>
                <a:ea typeface="Courier" charset="0"/>
                <a:cs typeface="Courier" charset="0"/>
              </a:rPr>
              <a:t> = THIS_MODULE;</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cdev_add</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 1);</a:t>
            </a:r>
          </a:p>
          <a:p>
            <a:pPr marL="0" indent="0">
              <a:lnSpc>
                <a:spcPct val="100000"/>
              </a:lnSpc>
              <a:spcAft>
                <a:spcPts val="0"/>
              </a:spcAft>
              <a:buNone/>
            </a:pPr>
            <a:r>
              <a:rPr lang="en-US" sz="1200" dirty="0">
                <a:latin typeface="Courier" charset="0"/>
                <a:ea typeface="Courier" charset="0"/>
                <a:cs typeface="Courier" charset="0"/>
              </a:rPr>
              <a:t>    return 0;</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p:txBody>
      </p:sp>
      <p:sp>
        <p:nvSpPr>
          <p:cNvPr id="7" name="TextBox 6">
            <a:extLst>
              <a:ext uri="{FF2B5EF4-FFF2-40B4-BE49-F238E27FC236}">
                <a16:creationId xmlns:a16="http://schemas.microsoft.com/office/drawing/2014/main" id="{ABB224D2-659E-4316-A842-7D206E5BAA30}"/>
              </a:ext>
            </a:extLst>
          </p:cNvPr>
          <p:cNvSpPr txBox="1"/>
          <p:nvPr/>
        </p:nvSpPr>
        <p:spPr>
          <a:xfrm>
            <a:off x="4239216" y="1600200"/>
            <a:ext cx="5715000" cy="783193"/>
          </a:xfrm>
          <a:prstGeom prst="wedgeRoundRectCallout">
            <a:avLst>
              <a:gd name="adj1" fmla="val -78610"/>
              <a:gd name="adj2" fmla="val 7555"/>
              <a:gd name="adj3" fmla="val 16667"/>
            </a:avLst>
          </a:prstGeom>
          <a:solidFill>
            <a:srgbClr val="FFFFCC"/>
          </a:solidFill>
          <a:ln>
            <a:solidFill>
              <a:srgbClr val="000000"/>
            </a:solidFill>
          </a:ln>
        </p:spPr>
        <p:txBody>
          <a:bodyPr wrap="square" rtlCol="0">
            <a:spAutoFit/>
          </a:bodyPr>
          <a:lstStyle>
            <a:defPPr>
              <a:defRPr lang="en-US"/>
            </a:defPPr>
            <a:lvl1pPr>
              <a:defRPr sz="2000"/>
            </a:lvl1pPr>
          </a:lstStyle>
          <a:p>
            <a:r>
              <a:rPr lang="en-US" dirty="0"/>
              <a:t>Data structure used to describe the properties of a character device (see next slide)</a:t>
            </a:r>
          </a:p>
        </p:txBody>
      </p:sp>
    </p:spTree>
    <p:extLst>
      <p:ext uri="{BB962C8B-B14F-4D97-AF65-F5344CB8AC3E}">
        <p14:creationId xmlns:p14="http://schemas.microsoft.com/office/powerpoint/2010/main" val="11144321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Kernel Modules: The </a:t>
            </a:r>
            <a:r>
              <a:rPr lang="en-US" sz="3200" dirty="0" err="1">
                <a:latin typeface="Courier" charset="0"/>
                <a:ea typeface="Courier" charset="0"/>
                <a:cs typeface="Courier" charset="0"/>
              </a:rPr>
              <a:t>cdev</a:t>
            </a:r>
            <a:r>
              <a:rPr lang="en-US" sz="3200" dirty="0"/>
              <a:t> D</a:t>
            </a:r>
            <a:r>
              <a:rPr lang="en-US" dirty="0"/>
              <a:t>ata Structure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5982882" y="1639888"/>
            <a:ext cx="5690005" cy="4086225"/>
          </a:xfrm>
        </p:spPr>
        <p:txBody>
          <a:bodyPr wrap="square" numCol="1" anchor="t" anchorCtr="0" compatLnSpc="1">
            <a:prstTxWarp prst="textNoShape">
              <a:avLst/>
            </a:prstTxWarp>
          </a:bodyPr>
          <a:lstStyle/>
          <a:p>
            <a:r>
              <a:rPr lang="en-US" dirty="0"/>
              <a:t>The relevant fields for the module programmer are:</a:t>
            </a:r>
            <a:endParaRPr lang="en-US" altLang="en-US" dirty="0">
              <a:ea typeface="ＭＳ Ｐゴシック" panose="020B0600070205080204" pitchFamily="34" charset="-128"/>
            </a:endParaRPr>
          </a:p>
          <a:p>
            <a:pPr lvl="1"/>
            <a:r>
              <a:rPr lang="en-US" sz="1600" dirty="0">
                <a:solidFill>
                  <a:srgbClr val="128CAB"/>
                </a:solidFill>
                <a:latin typeface="Courier" charset="0"/>
                <a:ea typeface="Courier" charset="0"/>
                <a:cs typeface="Courier" charset="0"/>
              </a:rPr>
              <a:t>ops</a:t>
            </a:r>
            <a:r>
              <a:rPr lang="en-US" dirty="0"/>
              <a:t>: pointer to the structure defining the association between Virtual Filesystem (VFS) functions and their specific implementations for the module being developed</a:t>
            </a:r>
          </a:p>
          <a:p>
            <a:pPr lvl="1"/>
            <a:r>
              <a:rPr lang="en-US" sz="1600" dirty="0">
                <a:solidFill>
                  <a:srgbClr val="128CAB"/>
                </a:solidFill>
                <a:latin typeface="Courier" charset="0"/>
                <a:ea typeface="Courier" charset="0"/>
                <a:cs typeface="Courier" charset="0"/>
              </a:rPr>
              <a:t>dev</a:t>
            </a:r>
            <a:r>
              <a:rPr lang="en-US" dirty="0"/>
              <a:t>: major number associated with the module</a:t>
            </a:r>
          </a:p>
          <a:p>
            <a:pPr lvl="1"/>
            <a:r>
              <a:rPr lang="en-US" sz="1600" dirty="0">
                <a:solidFill>
                  <a:srgbClr val="128CAB"/>
                </a:solidFill>
                <a:latin typeface="Courier" charset="0"/>
                <a:ea typeface="Courier" charset="0"/>
                <a:cs typeface="Courier" charset="0"/>
              </a:rPr>
              <a:t>count</a:t>
            </a:r>
            <a:r>
              <a:rPr lang="en-US" dirty="0"/>
              <a:t>: minor number associated with the module</a:t>
            </a:r>
            <a:endParaRPr lang="en-US" altLang="en-US" dirty="0">
              <a:ea typeface="ＭＳ Ｐゴシック" panose="020B0600070205080204" pitchFamily="34" charset="-128"/>
            </a:endParaRPr>
          </a:p>
        </p:txBody>
      </p:sp>
      <p:sp>
        <p:nvSpPr>
          <p:cNvPr id="5" name="Content Placeholder 2">
            <a:extLst>
              <a:ext uri="{FF2B5EF4-FFF2-40B4-BE49-F238E27FC236}">
                <a16:creationId xmlns:a16="http://schemas.microsoft.com/office/drawing/2014/main" id="{E81BE665-849A-4173-903A-635E1F100F7D}"/>
              </a:ext>
            </a:extLst>
          </p:cNvPr>
          <p:cNvSpPr txBox="1">
            <a:spLocks/>
          </p:cNvSpPr>
          <p:nvPr/>
        </p:nvSpPr>
        <p:spPr>
          <a:xfrm>
            <a:off x="479814" y="1440000"/>
            <a:ext cx="5690005" cy="4680000"/>
          </a:xfrm>
          <a:prstGeom prst="rect">
            <a:avLst/>
          </a:prstGeom>
        </p:spPr>
        <p:txBody>
          <a:bodyPr vert="horz" lIns="0" tIns="0" rIns="0" bIns="0" rtlCol="0">
            <a:noAutofit/>
          </a:bodyPr>
          <a:lstStyle>
            <a:lvl1pPr marL="0" indent="0" algn="l" rtl="0" eaLnBrk="1" fontAlgn="base" hangingPunct="1">
              <a:lnSpc>
                <a:spcPct val="90000"/>
              </a:lnSpc>
              <a:spcBef>
                <a:spcPct val="0"/>
              </a:spcBef>
              <a:spcAft>
                <a:spcPts val="1600"/>
              </a:spcAft>
              <a:buFont typeface="Calibri" panose="020F0502020204030204" pitchFamily="34" charset="0"/>
              <a:buNone/>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chemeClr val="tx2"/>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chemeClr val="tx2"/>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chemeClr val="tx2"/>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r>
              <a:rPr lang="en-US" sz="2000" dirty="0">
                <a:latin typeface="Courier" charset="0"/>
                <a:ea typeface="Courier" charset="0"/>
                <a:cs typeface="Courier" charset="0"/>
              </a:rPr>
              <a:t>include/</a:t>
            </a:r>
            <a:r>
              <a:rPr lang="en-US" sz="2000" dirty="0" err="1">
                <a:latin typeface="Courier" charset="0"/>
                <a:ea typeface="Courier" charset="0"/>
                <a:cs typeface="Courier" charset="0"/>
              </a:rPr>
              <a:t>linux</a:t>
            </a:r>
            <a:r>
              <a:rPr lang="en-US" sz="2000" dirty="0">
                <a:latin typeface="Courier" charset="0"/>
                <a:ea typeface="Courier" charset="0"/>
                <a:cs typeface="Courier" charset="0"/>
              </a:rPr>
              <a:t>/</a:t>
            </a:r>
            <a:r>
              <a:rPr lang="en-US" sz="2000" dirty="0" err="1">
                <a:latin typeface="Courier" charset="0"/>
                <a:ea typeface="Courier" charset="0"/>
                <a:cs typeface="Courier" charset="0"/>
              </a:rPr>
              <a:t>cdev.h</a:t>
            </a:r>
            <a:endParaRPr lang="en-US" sz="2000" dirty="0">
              <a:latin typeface="Courier" charset="0"/>
              <a:ea typeface="Courier" charset="0"/>
              <a:cs typeface="Courier" charset="0"/>
            </a:endParaRPr>
          </a:p>
          <a:p>
            <a:endParaRPr lang="en-US" sz="2000" dirty="0">
              <a:latin typeface="Courier" charset="0"/>
              <a:ea typeface="Courier" charset="0"/>
              <a:cs typeface="Courier" charset="0"/>
            </a:endParaRPr>
          </a:p>
          <a:p>
            <a:r>
              <a:rPr lang="en-US" sz="2000" dirty="0">
                <a:latin typeface="Courier" charset="0"/>
                <a:ea typeface="Courier" charset="0"/>
                <a:cs typeface="Courier" charset="0"/>
              </a:rPr>
              <a:t>struct </a:t>
            </a:r>
            <a:r>
              <a:rPr lang="en-US" sz="2000" dirty="0" err="1">
                <a:latin typeface="Courier" charset="0"/>
                <a:ea typeface="Courier" charset="0"/>
                <a:cs typeface="Courier" charset="0"/>
              </a:rPr>
              <a:t>cdev</a:t>
            </a:r>
            <a:r>
              <a:rPr lang="en-US" sz="2000" dirty="0">
                <a:latin typeface="Courier" charset="0"/>
                <a:ea typeface="Courier" charset="0"/>
                <a:cs typeface="Courier" charset="0"/>
              </a:rPr>
              <a:t> {</a:t>
            </a:r>
          </a:p>
          <a:p>
            <a:r>
              <a:rPr lang="en-US" sz="2000" dirty="0">
                <a:latin typeface="Courier" charset="0"/>
                <a:ea typeface="Courier" charset="0"/>
                <a:cs typeface="Courier" charset="0"/>
              </a:rPr>
              <a:t>  struct </a:t>
            </a:r>
            <a:r>
              <a:rPr lang="en-US" sz="2000" dirty="0" err="1">
                <a:latin typeface="Courier" charset="0"/>
                <a:ea typeface="Courier" charset="0"/>
                <a:cs typeface="Courier" charset="0"/>
              </a:rPr>
              <a:t>kobject</a:t>
            </a:r>
            <a:r>
              <a:rPr lang="en-US" sz="2000" dirty="0">
                <a:latin typeface="Courier" charset="0"/>
                <a:ea typeface="Courier" charset="0"/>
                <a:cs typeface="Courier" charset="0"/>
              </a:rPr>
              <a:t> </a:t>
            </a:r>
            <a:r>
              <a:rPr lang="en-US" sz="2000" dirty="0" err="1">
                <a:latin typeface="Courier" charset="0"/>
                <a:ea typeface="Courier" charset="0"/>
                <a:cs typeface="Courier" charset="0"/>
              </a:rPr>
              <a:t>kobj</a:t>
            </a:r>
            <a:r>
              <a:rPr lang="en-US" sz="2000" dirty="0">
                <a:latin typeface="Courier" charset="0"/>
                <a:ea typeface="Courier" charset="0"/>
                <a:cs typeface="Courier" charset="0"/>
              </a:rPr>
              <a:t>;</a:t>
            </a:r>
          </a:p>
          <a:p>
            <a:r>
              <a:rPr lang="en-US" sz="2000" dirty="0">
                <a:latin typeface="Courier" charset="0"/>
                <a:ea typeface="Courier" charset="0"/>
                <a:cs typeface="Courier" charset="0"/>
              </a:rPr>
              <a:t>  struct module *owner;</a:t>
            </a:r>
          </a:p>
          <a:p>
            <a:r>
              <a:rPr lang="en-US" sz="2000" dirty="0">
                <a:latin typeface="Courier" charset="0"/>
                <a:ea typeface="Courier" charset="0"/>
                <a:cs typeface="Courier" charset="0"/>
              </a:rPr>
              <a:t>  </a:t>
            </a:r>
            <a:r>
              <a:rPr lang="en-US" sz="2000" dirty="0">
                <a:solidFill>
                  <a:srgbClr val="128CAB"/>
                </a:solidFill>
                <a:latin typeface="Courier" charset="0"/>
                <a:ea typeface="Courier" charset="0"/>
                <a:cs typeface="Courier" charset="0"/>
              </a:rPr>
              <a:t>const struct </a:t>
            </a:r>
            <a:r>
              <a:rPr lang="en-US" sz="2000" dirty="0" err="1">
                <a:solidFill>
                  <a:srgbClr val="128CAB"/>
                </a:solidFill>
                <a:latin typeface="Courier" charset="0"/>
                <a:ea typeface="Courier" charset="0"/>
                <a:cs typeface="Courier" charset="0"/>
              </a:rPr>
              <a:t>file_operations</a:t>
            </a:r>
            <a:r>
              <a:rPr lang="en-US" sz="2000" dirty="0">
                <a:solidFill>
                  <a:srgbClr val="128CAB"/>
                </a:solidFill>
                <a:latin typeface="Courier" charset="0"/>
                <a:ea typeface="Courier" charset="0"/>
                <a:cs typeface="Courier" charset="0"/>
              </a:rPr>
              <a:t> *ops;</a:t>
            </a:r>
          </a:p>
          <a:p>
            <a:r>
              <a:rPr lang="en-US" sz="2000" dirty="0">
                <a:latin typeface="Courier" charset="0"/>
                <a:ea typeface="Courier" charset="0"/>
                <a:cs typeface="Courier" charset="0"/>
              </a:rPr>
              <a:t>  struct </a:t>
            </a:r>
            <a:r>
              <a:rPr lang="en-US" sz="2000" dirty="0" err="1">
                <a:latin typeface="Courier" charset="0"/>
                <a:ea typeface="Courier" charset="0"/>
                <a:cs typeface="Courier" charset="0"/>
              </a:rPr>
              <a:t>list_head</a:t>
            </a:r>
            <a:r>
              <a:rPr lang="en-US" sz="2000" dirty="0">
                <a:latin typeface="Courier" charset="0"/>
                <a:ea typeface="Courier" charset="0"/>
                <a:cs typeface="Courier" charset="0"/>
              </a:rPr>
              <a:t> list;</a:t>
            </a:r>
          </a:p>
          <a:p>
            <a:r>
              <a:rPr lang="ro-RO" sz="2000" dirty="0">
                <a:latin typeface="Courier" charset="0"/>
                <a:ea typeface="Courier" charset="0"/>
                <a:cs typeface="Courier" charset="0"/>
              </a:rPr>
              <a:t>  </a:t>
            </a:r>
            <a:r>
              <a:rPr lang="ro-RO" sz="2000" dirty="0">
                <a:solidFill>
                  <a:srgbClr val="128CAB"/>
                </a:solidFill>
                <a:latin typeface="Courier" charset="0"/>
                <a:ea typeface="Courier" charset="0"/>
                <a:cs typeface="Courier" charset="0"/>
              </a:rPr>
              <a:t>dev_t dev;</a:t>
            </a:r>
          </a:p>
          <a:p>
            <a:r>
              <a:rPr lang="ro-RO" sz="2000" dirty="0">
                <a:latin typeface="Courier" charset="0"/>
                <a:ea typeface="Courier" charset="0"/>
                <a:cs typeface="Courier" charset="0"/>
              </a:rPr>
              <a:t>  </a:t>
            </a:r>
            <a:r>
              <a:rPr lang="ro-RO" sz="2000" dirty="0">
                <a:solidFill>
                  <a:srgbClr val="128CAB"/>
                </a:solidFill>
                <a:latin typeface="Courier" charset="0"/>
                <a:ea typeface="Courier" charset="0"/>
                <a:cs typeface="Courier" charset="0"/>
              </a:rPr>
              <a:t>unsigned int count;</a:t>
            </a:r>
          </a:p>
          <a:p>
            <a:r>
              <a:rPr lang="uk-UA" sz="2000" dirty="0">
                <a:latin typeface="Courier" charset="0"/>
                <a:ea typeface="Courier" charset="0"/>
                <a:cs typeface="Courier" charset="0"/>
              </a:rPr>
              <a:t>};</a:t>
            </a: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27383112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Kernel Modules: The Initialization Function</a:t>
            </a:r>
          </a:p>
        </p:txBody>
      </p:sp>
      <p:sp>
        <p:nvSpPr>
          <p:cNvPr id="6" name="Content Placeholder 2">
            <a:extLst>
              <a:ext uri="{FF2B5EF4-FFF2-40B4-BE49-F238E27FC236}">
                <a16:creationId xmlns:a16="http://schemas.microsoft.com/office/drawing/2014/main" id="{80D85C69-9E9C-449C-AD04-079B17F4DB70}"/>
              </a:ext>
            </a:extLst>
          </p:cNvPr>
          <p:cNvSpPr>
            <a:spLocks noGrp="1"/>
          </p:cNvSpPr>
          <p:nvPr>
            <p:ph sz="half" idx="1"/>
          </p:nvPr>
        </p:nvSpPr>
        <p:spPr>
          <a:xfrm>
            <a:off x="479814" y="1440000"/>
            <a:ext cx="7518805" cy="4884600"/>
          </a:xfrm>
        </p:spPr>
        <p:txBody>
          <a:bodyPr/>
          <a:lstStyle/>
          <a:p>
            <a:pPr marL="0" indent="0">
              <a:lnSpc>
                <a:spcPct val="100000"/>
              </a:lnSpc>
              <a:spcAft>
                <a:spcPts val="0"/>
              </a:spcAft>
              <a:buNone/>
            </a:pPr>
            <a:r>
              <a:rPr lang="en-US" sz="1200" dirty="0">
                <a:latin typeface="Courier" charset="0"/>
                <a:ea typeface="Courier" charset="0"/>
                <a:cs typeface="Courier" charset="0"/>
              </a:rPr>
              <a:t>static </a:t>
            </a:r>
            <a:r>
              <a:rPr lang="en-US" sz="1200" dirty="0" err="1">
                <a:latin typeface="Courier" charset="0"/>
                <a:ea typeface="Courier" charset="0"/>
                <a:cs typeface="Courier" charset="0"/>
              </a:rPr>
              <a:t>dev_t</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err="1">
                <a:latin typeface="Courier" charset="0"/>
                <a:ea typeface="Courier" charset="0"/>
                <a:cs typeface="Courier" charset="0"/>
              </a:rPr>
              <a:t>struct</a:t>
            </a:r>
            <a:r>
              <a:rPr lang="en-US" sz="1200" dirty="0">
                <a:latin typeface="Courier" charset="0"/>
                <a:ea typeface="Courier" charset="0"/>
                <a:cs typeface="Courier" charset="0"/>
              </a:rPr>
              <a:t> </a:t>
            </a:r>
            <a:r>
              <a:rPr lang="en-US" sz="1200" dirty="0" err="1">
                <a:latin typeface="Courier" charset="0"/>
                <a:ea typeface="Courier" charset="0"/>
                <a:cs typeface="Courier" charset="0"/>
              </a:rPr>
              <a:t>cdev</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solidFill>
                  <a:srgbClr val="128CAB"/>
                </a:solidFill>
                <a:latin typeface="Courier" charset="0"/>
                <a:ea typeface="Courier" charset="0"/>
                <a:cs typeface="Courier" charset="0"/>
              </a:rPr>
              <a:t>static char buffer[64];</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err="1">
                <a:latin typeface="Courier" charset="0"/>
                <a:ea typeface="Courier" charset="0"/>
                <a:cs typeface="Courier" charset="0"/>
              </a:rPr>
              <a:t>struct</a:t>
            </a:r>
            <a:r>
              <a:rPr lang="en-US" sz="1200" dirty="0">
                <a:latin typeface="Courier" charset="0"/>
                <a:ea typeface="Courier" charset="0"/>
                <a:cs typeface="Courier" charset="0"/>
              </a:rPr>
              <a:t> </a:t>
            </a:r>
            <a:r>
              <a:rPr lang="en-US" sz="1200" dirty="0" err="1">
                <a:latin typeface="Courier" charset="0"/>
                <a:ea typeface="Courier" charset="0"/>
                <a:cs typeface="Courier" charset="0"/>
              </a:rPr>
              <a:t>file_operations</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dummy_fops</a:t>
            </a:r>
            <a:r>
              <a:rPr lang="en-US" sz="1200" dirty="0">
                <a:latin typeface="Courier" charset="0"/>
                <a:ea typeface="Courier" charset="0"/>
                <a:cs typeface="Courier" charset="0"/>
              </a:rPr>
              <a:t> = {</a:t>
            </a:r>
          </a:p>
          <a:p>
            <a:pPr marL="0" indent="0">
              <a:lnSpc>
                <a:spcPct val="100000"/>
              </a:lnSpc>
              <a:spcAft>
                <a:spcPts val="0"/>
              </a:spcAft>
              <a:buNone/>
            </a:pPr>
            <a:r>
              <a:rPr lang="en-US" sz="1200" dirty="0">
                <a:latin typeface="Courier" charset="0"/>
                <a:ea typeface="Courier" charset="0"/>
                <a:cs typeface="Courier" charset="0"/>
              </a:rPr>
              <a:t>    .owner = THIS_MODULE,</a:t>
            </a:r>
          </a:p>
          <a:p>
            <a:pPr marL="0" indent="0">
              <a:lnSpc>
                <a:spcPct val="100000"/>
              </a:lnSpc>
              <a:spcAft>
                <a:spcPts val="0"/>
              </a:spcAft>
              <a:buNone/>
            </a:pPr>
            <a:r>
              <a:rPr lang="en-US" sz="1200" dirty="0">
                <a:latin typeface="Courier" charset="0"/>
                <a:ea typeface="Courier" charset="0"/>
                <a:cs typeface="Courier" charset="0"/>
              </a:rPr>
              <a:t>    .read = </a:t>
            </a:r>
            <a:r>
              <a:rPr lang="en-US" sz="1200" dirty="0" err="1">
                <a:latin typeface="Courier" charset="0"/>
                <a:ea typeface="Courier" charset="0"/>
                <a:cs typeface="Courier" charset="0"/>
              </a:rPr>
              <a:t>dummy_read</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static </a:t>
            </a:r>
            <a:r>
              <a:rPr lang="en-US" sz="1200" dirty="0" err="1">
                <a:latin typeface="Courier" charset="0"/>
                <a:ea typeface="Courier" charset="0"/>
                <a:cs typeface="Courier" charset="0"/>
              </a:rPr>
              <a:t>int</a:t>
            </a:r>
            <a:r>
              <a:rPr lang="en-US" sz="1200" dirty="0">
                <a:latin typeface="Courier" charset="0"/>
                <a:ea typeface="Courier" charset="0"/>
                <a:cs typeface="Courier" charset="0"/>
              </a:rPr>
              <a:t> __</a:t>
            </a:r>
            <a:r>
              <a:rPr lang="en-US" sz="1200" dirty="0" err="1">
                <a:latin typeface="Courier" charset="0"/>
                <a:ea typeface="Courier" charset="0"/>
                <a:cs typeface="Courier" charset="0"/>
              </a:rPr>
              <a:t>init</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dummy_module_init</a:t>
            </a:r>
            <a:r>
              <a:rPr lang="en-US" sz="1200" dirty="0">
                <a:latin typeface="Courier" charset="0"/>
                <a:ea typeface="Courier" charset="0"/>
                <a:cs typeface="Courier" charset="0"/>
              </a:rPr>
              <a:t>(void)</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printk</a:t>
            </a:r>
            <a:r>
              <a:rPr lang="en-US" sz="1200" dirty="0">
                <a:latin typeface="Courier" charset="0"/>
                <a:ea typeface="Courier" charset="0"/>
                <a:cs typeface="Courier" charset="0"/>
              </a:rPr>
              <a:t>(KERN_INFO "Loading </a:t>
            </a:r>
            <a:r>
              <a:rPr lang="en-US" sz="1200" dirty="0" err="1">
                <a:latin typeface="Courier" charset="0"/>
                <a:ea typeface="Courier" charset="0"/>
                <a:cs typeface="Courier" charset="0"/>
              </a:rPr>
              <a:t>dummy_module</a:t>
            </a:r>
            <a:r>
              <a:rPr lang="en-US" sz="1200" dirty="0">
                <a:latin typeface="Courier" charset="0"/>
                <a:ea typeface="Courier" charset="0"/>
                <a:cs typeface="Courier" charset="0"/>
              </a:rPr>
              <a:t>\n");</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alloc_chrdev_region</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 0, 1,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printk</a:t>
            </a:r>
            <a:r>
              <a:rPr lang="en-US" sz="1200" dirty="0">
                <a:latin typeface="Courier" charset="0"/>
                <a:ea typeface="Courier" charset="0"/>
                <a:cs typeface="Courier" charset="0"/>
              </a:rPr>
              <a:t>(KERN_INFO "%s\n", </a:t>
            </a:r>
            <a:r>
              <a:rPr lang="en-US" sz="1200" dirty="0" err="1">
                <a:latin typeface="Courier" charset="0"/>
                <a:ea typeface="Courier" charset="0"/>
                <a:cs typeface="Courier" charset="0"/>
              </a:rPr>
              <a:t>format_dev_t</a:t>
            </a:r>
            <a:r>
              <a:rPr lang="en-US" sz="1200" dirty="0">
                <a:latin typeface="Courier" charset="0"/>
                <a:ea typeface="Courier" charset="0"/>
                <a:cs typeface="Courier" charset="0"/>
              </a:rPr>
              <a:t>(buffer,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cdev_init</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 &amp;</a:t>
            </a:r>
            <a:r>
              <a:rPr lang="en-US" sz="1200" dirty="0" err="1">
                <a:latin typeface="Courier" charset="0"/>
                <a:ea typeface="Courier" charset="0"/>
                <a:cs typeface="Courier" charset="0"/>
              </a:rPr>
              <a:t>dummy_fops</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dummy_cdev.owner</a:t>
            </a:r>
            <a:r>
              <a:rPr lang="en-US" sz="1200" dirty="0">
                <a:latin typeface="Courier" charset="0"/>
                <a:ea typeface="Courier" charset="0"/>
                <a:cs typeface="Courier" charset="0"/>
              </a:rPr>
              <a:t> = THIS_MODULE;</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cdev_add</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 1);</a:t>
            </a:r>
          </a:p>
          <a:p>
            <a:pPr marL="0" indent="0">
              <a:lnSpc>
                <a:spcPct val="100000"/>
              </a:lnSpc>
              <a:spcAft>
                <a:spcPts val="0"/>
              </a:spcAft>
              <a:buNone/>
            </a:pPr>
            <a:r>
              <a:rPr lang="en-US" sz="1200" dirty="0">
                <a:latin typeface="Courier" charset="0"/>
                <a:ea typeface="Courier" charset="0"/>
                <a:cs typeface="Courier" charset="0"/>
              </a:rPr>
              <a:t>    return 0;</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p:txBody>
      </p:sp>
      <p:sp>
        <p:nvSpPr>
          <p:cNvPr id="7" name="TextBox 6">
            <a:extLst>
              <a:ext uri="{FF2B5EF4-FFF2-40B4-BE49-F238E27FC236}">
                <a16:creationId xmlns:a16="http://schemas.microsoft.com/office/drawing/2014/main" id="{6A06FE8A-8A44-42FD-B942-E31B0606CF4A}"/>
              </a:ext>
            </a:extLst>
          </p:cNvPr>
          <p:cNvSpPr txBox="1"/>
          <p:nvPr/>
        </p:nvSpPr>
        <p:spPr>
          <a:xfrm>
            <a:off x="4332310" y="1865812"/>
            <a:ext cx="5715000" cy="783193"/>
          </a:xfrm>
          <a:prstGeom prst="wedgeRoundRectCallout">
            <a:avLst>
              <a:gd name="adj1" fmla="val -78610"/>
              <a:gd name="adj2" fmla="val 7555"/>
              <a:gd name="adj3" fmla="val 16667"/>
            </a:avLst>
          </a:prstGeom>
          <a:solidFill>
            <a:srgbClr val="FFFFCC"/>
          </a:solidFill>
          <a:ln>
            <a:solidFill>
              <a:srgbClr val="000000"/>
            </a:solidFill>
          </a:ln>
        </p:spPr>
        <p:txBody>
          <a:bodyPr wrap="square" rtlCol="0">
            <a:spAutoFit/>
          </a:bodyPr>
          <a:lstStyle>
            <a:defPPr>
              <a:defRPr lang="en-US"/>
            </a:defPPr>
            <a:lvl1pPr>
              <a:defRPr sz="2000"/>
            </a:lvl1pPr>
          </a:lstStyle>
          <a:p>
            <a:r>
              <a:rPr lang="en-US" dirty="0"/>
              <a:t>Buffer used for displaying output messages on the Linux console</a:t>
            </a:r>
          </a:p>
        </p:txBody>
      </p:sp>
    </p:spTree>
    <p:extLst>
      <p:ext uri="{BB962C8B-B14F-4D97-AF65-F5344CB8AC3E}">
        <p14:creationId xmlns:p14="http://schemas.microsoft.com/office/powerpoint/2010/main" val="2947188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solidFill>
                  <a:srgbClr val="128CAB"/>
                </a:solidFill>
              </a:rPr>
              <a:t>Introduction</a:t>
            </a:r>
          </a:p>
          <a:p>
            <a:r>
              <a:rPr lang="en-US" dirty="0"/>
              <a:t>CPU – I/O interface</a:t>
            </a:r>
          </a:p>
          <a:p>
            <a:r>
              <a:rPr lang="en-US" dirty="0"/>
              <a:t>I/O taxonomy</a:t>
            </a:r>
          </a:p>
          <a:p>
            <a:r>
              <a:rPr lang="en-US" dirty="0"/>
              <a:t>Linux devices </a:t>
            </a:r>
          </a:p>
          <a:p>
            <a:r>
              <a:rPr lang="en-US" dirty="0"/>
              <a:t>Virtual File System abstraction</a:t>
            </a:r>
          </a:p>
          <a:p>
            <a:r>
              <a:rPr lang="en-US" dirty="0"/>
              <a:t>Linux kernel modules</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7145402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Kernel Modules: The Initialization Function</a:t>
            </a:r>
          </a:p>
        </p:txBody>
      </p:sp>
      <p:sp>
        <p:nvSpPr>
          <p:cNvPr id="6" name="Content Placeholder 2">
            <a:extLst>
              <a:ext uri="{FF2B5EF4-FFF2-40B4-BE49-F238E27FC236}">
                <a16:creationId xmlns:a16="http://schemas.microsoft.com/office/drawing/2014/main" id="{C685684E-D465-49AD-AABB-2D5F1114286A}"/>
              </a:ext>
            </a:extLst>
          </p:cNvPr>
          <p:cNvSpPr>
            <a:spLocks noGrp="1"/>
          </p:cNvSpPr>
          <p:nvPr>
            <p:ph sz="half" idx="1"/>
          </p:nvPr>
        </p:nvSpPr>
        <p:spPr>
          <a:xfrm>
            <a:off x="479814" y="1440000"/>
            <a:ext cx="7518805" cy="4884600"/>
          </a:xfrm>
        </p:spPr>
        <p:txBody>
          <a:bodyPr/>
          <a:lstStyle/>
          <a:p>
            <a:pPr marL="0" indent="0">
              <a:spcAft>
                <a:spcPts val="0"/>
              </a:spcAft>
              <a:buNone/>
            </a:pPr>
            <a:r>
              <a:rPr lang="en-US" sz="1200" dirty="0">
                <a:latin typeface="Courier" charset="0"/>
                <a:ea typeface="Courier" charset="0"/>
                <a:cs typeface="Courier" charset="0"/>
              </a:rPr>
              <a:t>static </a:t>
            </a:r>
            <a:r>
              <a:rPr lang="en-US" sz="1200" dirty="0" err="1">
                <a:latin typeface="Courier" charset="0"/>
                <a:ea typeface="Courier" charset="0"/>
                <a:cs typeface="Courier" charset="0"/>
              </a:rPr>
              <a:t>dev_t</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spcAft>
                <a:spcPts val="0"/>
              </a:spcAft>
              <a:buNone/>
            </a:pPr>
            <a:endParaRPr lang="en-US" sz="1200" dirty="0">
              <a:latin typeface="Courier" charset="0"/>
              <a:ea typeface="Courier" charset="0"/>
              <a:cs typeface="Courier" charset="0"/>
            </a:endParaRPr>
          </a:p>
          <a:p>
            <a:pPr marL="0" indent="0">
              <a:spcAft>
                <a:spcPts val="0"/>
              </a:spcAft>
              <a:buNone/>
            </a:pPr>
            <a:r>
              <a:rPr lang="en-US" sz="1200" dirty="0" err="1">
                <a:latin typeface="Courier" charset="0"/>
                <a:ea typeface="Courier" charset="0"/>
                <a:cs typeface="Courier" charset="0"/>
              </a:rPr>
              <a:t>struct</a:t>
            </a:r>
            <a:r>
              <a:rPr lang="en-US" sz="1200" dirty="0">
                <a:latin typeface="Courier" charset="0"/>
                <a:ea typeface="Courier" charset="0"/>
                <a:cs typeface="Courier" charset="0"/>
              </a:rPr>
              <a:t> </a:t>
            </a:r>
            <a:r>
              <a:rPr lang="en-US" sz="1200" dirty="0" err="1">
                <a:latin typeface="Courier" charset="0"/>
                <a:ea typeface="Courier" charset="0"/>
                <a:cs typeface="Courier" charset="0"/>
              </a:rPr>
              <a:t>cdev</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a:t>
            </a:r>
          </a:p>
          <a:p>
            <a:pPr marL="0" indent="0">
              <a:spcAft>
                <a:spcPts val="0"/>
              </a:spcAft>
              <a:buNone/>
            </a:pPr>
            <a:endParaRPr lang="en-US" sz="1200" dirty="0">
              <a:latin typeface="Courier" charset="0"/>
              <a:ea typeface="Courier" charset="0"/>
              <a:cs typeface="Courier" charset="0"/>
            </a:endParaRPr>
          </a:p>
          <a:p>
            <a:pPr marL="0" indent="0">
              <a:spcAft>
                <a:spcPts val="0"/>
              </a:spcAft>
              <a:buNone/>
            </a:pPr>
            <a:r>
              <a:rPr lang="en-US" sz="1200" dirty="0">
                <a:latin typeface="Courier" charset="0"/>
                <a:ea typeface="Courier" charset="0"/>
                <a:cs typeface="Courier" charset="0"/>
              </a:rPr>
              <a:t>static char buffer[64];</a:t>
            </a:r>
          </a:p>
          <a:p>
            <a:pPr marL="0" indent="0">
              <a:spcAft>
                <a:spcPts val="0"/>
              </a:spcAft>
              <a:buNone/>
            </a:pPr>
            <a:endParaRPr lang="en-US" sz="1200" dirty="0">
              <a:latin typeface="Courier" charset="0"/>
              <a:ea typeface="Courier" charset="0"/>
              <a:cs typeface="Courier" charset="0"/>
            </a:endParaRPr>
          </a:p>
          <a:p>
            <a:pPr marL="0" indent="0">
              <a:spcAft>
                <a:spcPts val="0"/>
              </a:spcAft>
              <a:buNone/>
            </a:pPr>
            <a:r>
              <a:rPr lang="en-US" sz="1200" dirty="0" err="1">
                <a:solidFill>
                  <a:srgbClr val="128CAB"/>
                </a:solidFill>
                <a:latin typeface="Courier" charset="0"/>
                <a:ea typeface="Courier" charset="0"/>
                <a:cs typeface="Courier" charset="0"/>
              </a:rPr>
              <a:t>struct</a:t>
            </a: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file_operations</a:t>
            </a: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dummy_fops</a:t>
            </a:r>
            <a:r>
              <a:rPr lang="en-US" sz="1200" dirty="0">
                <a:solidFill>
                  <a:srgbClr val="128CAB"/>
                </a:solidFill>
                <a:latin typeface="Courier" charset="0"/>
                <a:ea typeface="Courier" charset="0"/>
                <a:cs typeface="Courier" charset="0"/>
              </a:rPr>
              <a:t> = {</a:t>
            </a:r>
          </a:p>
          <a:p>
            <a:pPr marL="0" indent="0">
              <a:spcAft>
                <a:spcPts val="0"/>
              </a:spcAft>
              <a:buNone/>
            </a:pPr>
            <a:r>
              <a:rPr lang="en-US" sz="1200" dirty="0">
                <a:solidFill>
                  <a:srgbClr val="128CAB"/>
                </a:solidFill>
                <a:latin typeface="Courier" charset="0"/>
                <a:ea typeface="Courier" charset="0"/>
                <a:cs typeface="Courier" charset="0"/>
              </a:rPr>
              <a:t>    .owner = THIS_MODULE,</a:t>
            </a:r>
          </a:p>
          <a:p>
            <a:pPr marL="0" indent="0">
              <a:spcAft>
                <a:spcPts val="0"/>
              </a:spcAft>
              <a:buNone/>
            </a:pPr>
            <a:r>
              <a:rPr lang="en-US" sz="1200" dirty="0">
                <a:solidFill>
                  <a:srgbClr val="128CAB"/>
                </a:solidFill>
                <a:latin typeface="Courier" charset="0"/>
                <a:ea typeface="Courier" charset="0"/>
                <a:cs typeface="Courier" charset="0"/>
              </a:rPr>
              <a:t>    .read = </a:t>
            </a:r>
            <a:r>
              <a:rPr lang="en-US" sz="1200" dirty="0" err="1">
                <a:solidFill>
                  <a:srgbClr val="128CAB"/>
                </a:solidFill>
                <a:latin typeface="Courier" charset="0"/>
                <a:ea typeface="Courier" charset="0"/>
                <a:cs typeface="Courier" charset="0"/>
              </a:rPr>
              <a:t>dummy_read</a:t>
            </a:r>
            <a:r>
              <a:rPr lang="en-US" sz="1200" dirty="0">
                <a:solidFill>
                  <a:srgbClr val="128CAB"/>
                </a:solidFill>
                <a:latin typeface="Courier" charset="0"/>
                <a:ea typeface="Courier" charset="0"/>
                <a:cs typeface="Courier" charset="0"/>
              </a:rPr>
              <a:t>,</a:t>
            </a:r>
          </a:p>
          <a:p>
            <a:pPr marL="0" indent="0">
              <a:spcAft>
                <a:spcPts val="0"/>
              </a:spcAft>
              <a:buNone/>
            </a:pPr>
            <a:r>
              <a:rPr lang="en-US" sz="1200" dirty="0">
                <a:solidFill>
                  <a:srgbClr val="128CAB"/>
                </a:solidFill>
                <a:latin typeface="Courier" charset="0"/>
                <a:ea typeface="Courier" charset="0"/>
                <a:cs typeface="Courier" charset="0"/>
              </a:rPr>
              <a:t>};</a:t>
            </a:r>
          </a:p>
          <a:p>
            <a:pPr marL="0" indent="0">
              <a:spcAft>
                <a:spcPts val="0"/>
              </a:spcAft>
              <a:buNone/>
            </a:pPr>
            <a:endParaRPr lang="en-US" sz="1200" dirty="0">
              <a:latin typeface="Courier" charset="0"/>
              <a:ea typeface="Courier" charset="0"/>
              <a:cs typeface="Courier" charset="0"/>
            </a:endParaRPr>
          </a:p>
          <a:p>
            <a:pPr marL="0" indent="0">
              <a:spcAft>
                <a:spcPts val="0"/>
              </a:spcAft>
              <a:buNone/>
            </a:pPr>
            <a:r>
              <a:rPr lang="en-US" sz="1200" dirty="0">
                <a:latin typeface="Courier" charset="0"/>
                <a:ea typeface="Courier" charset="0"/>
                <a:cs typeface="Courier" charset="0"/>
              </a:rPr>
              <a:t>static </a:t>
            </a:r>
            <a:r>
              <a:rPr lang="en-US" sz="1200" dirty="0" err="1">
                <a:latin typeface="Courier" charset="0"/>
                <a:ea typeface="Courier" charset="0"/>
                <a:cs typeface="Courier" charset="0"/>
              </a:rPr>
              <a:t>int</a:t>
            </a:r>
            <a:r>
              <a:rPr lang="en-US" sz="1200" dirty="0">
                <a:latin typeface="Courier" charset="0"/>
                <a:ea typeface="Courier" charset="0"/>
                <a:cs typeface="Courier" charset="0"/>
              </a:rPr>
              <a:t> __</a:t>
            </a:r>
            <a:r>
              <a:rPr lang="en-US" sz="1200" dirty="0" err="1">
                <a:latin typeface="Courier" charset="0"/>
                <a:ea typeface="Courier" charset="0"/>
                <a:cs typeface="Courier" charset="0"/>
              </a:rPr>
              <a:t>init</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dummy_module_init</a:t>
            </a:r>
            <a:r>
              <a:rPr lang="en-US" sz="1200" dirty="0">
                <a:latin typeface="Courier" charset="0"/>
                <a:ea typeface="Courier" charset="0"/>
                <a:cs typeface="Courier" charset="0"/>
              </a:rPr>
              <a:t>(void)</a:t>
            </a:r>
          </a:p>
          <a:p>
            <a:pPr marL="0" indent="0">
              <a:spcAft>
                <a:spcPts val="0"/>
              </a:spcAft>
              <a:buNone/>
            </a:pPr>
            <a:r>
              <a:rPr lang="en-US" sz="1200" dirty="0">
                <a:latin typeface="Courier" charset="0"/>
                <a:ea typeface="Courier" charset="0"/>
                <a:cs typeface="Courier" charset="0"/>
              </a:rPr>
              <a:t>{</a:t>
            </a:r>
          </a:p>
          <a:p>
            <a:pPr marL="0" indent="0">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printk</a:t>
            </a:r>
            <a:r>
              <a:rPr lang="en-US" sz="1200" dirty="0">
                <a:latin typeface="Courier" charset="0"/>
                <a:ea typeface="Courier" charset="0"/>
                <a:cs typeface="Courier" charset="0"/>
              </a:rPr>
              <a:t>(KERN_INFO "Loading </a:t>
            </a:r>
            <a:r>
              <a:rPr lang="en-US" sz="1200" dirty="0" err="1">
                <a:latin typeface="Courier" charset="0"/>
                <a:ea typeface="Courier" charset="0"/>
                <a:cs typeface="Courier" charset="0"/>
              </a:rPr>
              <a:t>dummy_module</a:t>
            </a:r>
            <a:r>
              <a:rPr lang="en-US" sz="1200" dirty="0">
                <a:latin typeface="Courier" charset="0"/>
                <a:ea typeface="Courier" charset="0"/>
                <a:cs typeface="Courier" charset="0"/>
              </a:rPr>
              <a:t>\n");</a:t>
            </a:r>
          </a:p>
          <a:p>
            <a:pPr marL="0" indent="0">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alloc_chrdev_region</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 0, 1,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printk</a:t>
            </a:r>
            <a:r>
              <a:rPr lang="en-US" sz="1200" dirty="0">
                <a:latin typeface="Courier" charset="0"/>
                <a:ea typeface="Courier" charset="0"/>
                <a:cs typeface="Courier" charset="0"/>
              </a:rPr>
              <a:t>(KERN_INFO "%s\n", </a:t>
            </a:r>
            <a:r>
              <a:rPr lang="en-US" sz="1200" dirty="0" err="1">
                <a:latin typeface="Courier" charset="0"/>
                <a:ea typeface="Courier" charset="0"/>
                <a:cs typeface="Courier" charset="0"/>
              </a:rPr>
              <a:t>format_dev_t</a:t>
            </a:r>
            <a:r>
              <a:rPr lang="en-US" sz="1200" dirty="0">
                <a:latin typeface="Courier" charset="0"/>
                <a:ea typeface="Courier" charset="0"/>
                <a:cs typeface="Courier" charset="0"/>
              </a:rPr>
              <a:t>(buffer,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cdev_init</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 &amp;</a:t>
            </a:r>
            <a:r>
              <a:rPr lang="en-US" sz="1200" dirty="0" err="1">
                <a:latin typeface="Courier" charset="0"/>
                <a:ea typeface="Courier" charset="0"/>
                <a:cs typeface="Courier" charset="0"/>
              </a:rPr>
              <a:t>dummy_fops</a:t>
            </a:r>
            <a:r>
              <a:rPr lang="en-US" sz="1200" dirty="0">
                <a:latin typeface="Courier" charset="0"/>
                <a:ea typeface="Courier" charset="0"/>
                <a:cs typeface="Courier" charset="0"/>
              </a:rPr>
              <a:t>);</a:t>
            </a:r>
          </a:p>
          <a:p>
            <a:pPr marL="0" indent="0">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dummy_cdev.owner</a:t>
            </a:r>
            <a:r>
              <a:rPr lang="en-US" sz="1200" dirty="0">
                <a:latin typeface="Courier" charset="0"/>
                <a:ea typeface="Courier" charset="0"/>
                <a:cs typeface="Courier" charset="0"/>
              </a:rPr>
              <a:t> = THIS_MODULE;</a:t>
            </a:r>
          </a:p>
          <a:p>
            <a:pPr marL="0" indent="0">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cdev_add</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 1);</a:t>
            </a:r>
          </a:p>
          <a:p>
            <a:pPr marL="0" indent="0">
              <a:spcAft>
                <a:spcPts val="0"/>
              </a:spcAft>
              <a:buNone/>
            </a:pPr>
            <a:r>
              <a:rPr lang="en-US" sz="1200" dirty="0">
                <a:latin typeface="Courier" charset="0"/>
                <a:ea typeface="Courier" charset="0"/>
                <a:cs typeface="Courier" charset="0"/>
              </a:rPr>
              <a:t>    return 0;</a:t>
            </a:r>
          </a:p>
          <a:p>
            <a:pPr marL="0" indent="0">
              <a:spcAft>
                <a:spcPts val="0"/>
              </a:spcAft>
              <a:buNone/>
            </a:pPr>
            <a:r>
              <a:rPr lang="en-US" sz="1200" dirty="0">
                <a:latin typeface="Courier" charset="0"/>
                <a:ea typeface="Courier" charset="0"/>
                <a:cs typeface="Courier" charset="0"/>
              </a:rPr>
              <a:t>}</a:t>
            </a:r>
          </a:p>
          <a:p>
            <a:pPr marL="0" indent="0">
              <a:spcAft>
                <a:spcPts val="0"/>
              </a:spcAft>
              <a:buNone/>
            </a:pPr>
            <a:endParaRPr lang="en-US" sz="1200" dirty="0">
              <a:latin typeface="Courier" charset="0"/>
              <a:ea typeface="Courier" charset="0"/>
              <a:cs typeface="Courier" charset="0"/>
            </a:endParaRPr>
          </a:p>
        </p:txBody>
      </p:sp>
      <p:sp>
        <p:nvSpPr>
          <p:cNvPr id="7" name="TextBox 6">
            <a:extLst>
              <a:ext uri="{FF2B5EF4-FFF2-40B4-BE49-F238E27FC236}">
                <a16:creationId xmlns:a16="http://schemas.microsoft.com/office/drawing/2014/main" id="{EDE3A0A4-E5CD-46FF-8677-749AD0899355}"/>
              </a:ext>
            </a:extLst>
          </p:cNvPr>
          <p:cNvSpPr txBox="1"/>
          <p:nvPr/>
        </p:nvSpPr>
        <p:spPr>
          <a:xfrm>
            <a:off x="5675607" y="1182189"/>
            <a:ext cx="5715000" cy="1464231"/>
          </a:xfrm>
          <a:prstGeom prst="wedgeRoundRectCallout">
            <a:avLst>
              <a:gd name="adj1" fmla="val -84166"/>
              <a:gd name="adj2" fmla="val 60954"/>
              <a:gd name="adj3" fmla="val 16667"/>
            </a:avLst>
          </a:prstGeom>
          <a:solidFill>
            <a:srgbClr val="FFFFCC"/>
          </a:solidFill>
          <a:ln>
            <a:solidFill>
              <a:srgbClr val="000000"/>
            </a:solidFill>
          </a:ln>
        </p:spPr>
        <p:txBody>
          <a:bodyPr wrap="square" rtlCol="0">
            <a:spAutoFit/>
          </a:bodyPr>
          <a:lstStyle>
            <a:defPPr>
              <a:defRPr lang="en-US"/>
            </a:defPPr>
            <a:lvl1pPr>
              <a:defRPr sz="2000"/>
            </a:lvl1pPr>
          </a:lstStyle>
          <a:p>
            <a:r>
              <a:rPr lang="en-US" dirty="0"/>
              <a:t>Data structure used to associate the VFS functions to their module-specific implementations.</a:t>
            </a:r>
          </a:p>
          <a:p>
            <a:r>
              <a:rPr lang="en-US" dirty="0"/>
              <a:t>In this example, the </a:t>
            </a:r>
            <a:r>
              <a:rPr lang="en-US" sz="1800" dirty="0">
                <a:solidFill>
                  <a:srgbClr val="128CAB"/>
                </a:solidFill>
                <a:latin typeface="Courier" charset="0"/>
                <a:ea typeface="Courier" charset="0"/>
                <a:cs typeface="Courier" charset="0"/>
              </a:rPr>
              <a:t>read()</a:t>
            </a:r>
            <a:r>
              <a:rPr lang="en-US" dirty="0"/>
              <a:t> VFS function is implemented by the </a:t>
            </a:r>
            <a:r>
              <a:rPr lang="en-US" sz="1800" dirty="0" err="1">
                <a:solidFill>
                  <a:srgbClr val="128CAB"/>
                </a:solidFill>
                <a:latin typeface="Courier" charset="0"/>
                <a:ea typeface="Courier" charset="0"/>
                <a:cs typeface="Courier" charset="0"/>
              </a:rPr>
              <a:t>dummy_read</a:t>
            </a:r>
            <a:r>
              <a:rPr lang="en-US" sz="1800" dirty="0">
                <a:solidFill>
                  <a:srgbClr val="128CAB"/>
                </a:solidFill>
                <a:latin typeface="Courier" charset="0"/>
                <a:ea typeface="Courier" charset="0"/>
                <a:cs typeface="Courier" charset="0"/>
              </a:rPr>
              <a:t>()</a:t>
            </a:r>
            <a:r>
              <a:rPr lang="en-US" dirty="0"/>
              <a:t> function.</a:t>
            </a:r>
          </a:p>
        </p:txBody>
      </p:sp>
    </p:spTree>
    <p:extLst>
      <p:ext uri="{BB962C8B-B14F-4D97-AF65-F5344CB8AC3E}">
        <p14:creationId xmlns:p14="http://schemas.microsoft.com/office/powerpoint/2010/main" val="353376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Kernel Modules: The Initialization Function</a:t>
            </a:r>
          </a:p>
        </p:txBody>
      </p:sp>
      <p:sp>
        <p:nvSpPr>
          <p:cNvPr id="6" name="Content Placeholder 2">
            <a:extLst>
              <a:ext uri="{FF2B5EF4-FFF2-40B4-BE49-F238E27FC236}">
                <a16:creationId xmlns:a16="http://schemas.microsoft.com/office/drawing/2014/main" id="{94DE2D50-0015-4E92-804D-0CE89B7F213F}"/>
              </a:ext>
            </a:extLst>
          </p:cNvPr>
          <p:cNvSpPr>
            <a:spLocks noGrp="1"/>
          </p:cNvSpPr>
          <p:nvPr>
            <p:ph sz="half" idx="1"/>
          </p:nvPr>
        </p:nvSpPr>
        <p:spPr>
          <a:xfrm>
            <a:off x="479814" y="1440000"/>
            <a:ext cx="7518805" cy="4884600"/>
          </a:xfrm>
        </p:spPr>
        <p:txBody>
          <a:bodyPr/>
          <a:lstStyle/>
          <a:p>
            <a:pPr marL="0" indent="0">
              <a:lnSpc>
                <a:spcPct val="100000"/>
              </a:lnSpc>
              <a:spcAft>
                <a:spcPts val="0"/>
              </a:spcAft>
              <a:buNone/>
            </a:pPr>
            <a:r>
              <a:rPr lang="en-US" sz="1200" dirty="0">
                <a:latin typeface="Courier" charset="0"/>
                <a:ea typeface="Courier" charset="0"/>
                <a:cs typeface="Courier" charset="0"/>
              </a:rPr>
              <a:t>static </a:t>
            </a:r>
            <a:r>
              <a:rPr lang="en-US" sz="1200" dirty="0" err="1">
                <a:latin typeface="Courier" charset="0"/>
                <a:ea typeface="Courier" charset="0"/>
                <a:cs typeface="Courier" charset="0"/>
              </a:rPr>
              <a:t>dev_t</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err="1">
                <a:latin typeface="Courier" charset="0"/>
                <a:ea typeface="Courier" charset="0"/>
                <a:cs typeface="Courier" charset="0"/>
              </a:rPr>
              <a:t>struct</a:t>
            </a:r>
            <a:r>
              <a:rPr lang="en-US" sz="1200" dirty="0">
                <a:latin typeface="Courier" charset="0"/>
                <a:ea typeface="Courier" charset="0"/>
                <a:cs typeface="Courier" charset="0"/>
              </a:rPr>
              <a:t> </a:t>
            </a:r>
            <a:r>
              <a:rPr lang="en-US" sz="1200" dirty="0" err="1">
                <a:latin typeface="Courier" charset="0"/>
                <a:ea typeface="Courier" charset="0"/>
                <a:cs typeface="Courier" charset="0"/>
              </a:rPr>
              <a:t>cdev</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static char buffer[64];</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err="1">
                <a:latin typeface="Courier" charset="0"/>
                <a:ea typeface="Courier" charset="0"/>
                <a:cs typeface="Courier" charset="0"/>
              </a:rPr>
              <a:t>struct</a:t>
            </a:r>
            <a:r>
              <a:rPr lang="en-US" sz="1200" dirty="0">
                <a:latin typeface="Courier" charset="0"/>
                <a:ea typeface="Courier" charset="0"/>
                <a:cs typeface="Courier" charset="0"/>
              </a:rPr>
              <a:t> </a:t>
            </a:r>
            <a:r>
              <a:rPr lang="en-US" sz="1200" dirty="0" err="1">
                <a:latin typeface="Courier" charset="0"/>
                <a:ea typeface="Courier" charset="0"/>
                <a:cs typeface="Courier" charset="0"/>
              </a:rPr>
              <a:t>file_operations</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dummy_fops</a:t>
            </a:r>
            <a:r>
              <a:rPr lang="en-US" sz="1200" dirty="0">
                <a:latin typeface="Courier" charset="0"/>
                <a:ea typeface="Courier" charset="0"/>
                <a:cs typeface="Courier" charset="0"/>
              </a:rPr>
              <a:t> = {</a:t>
            </a:r>
          </a:p>
          <a:p>
            <a:pPr marL="0" indent="0">
              <a:lnSpc>
                <a:spcPct val="100000"/>
              </a:lnSpc>
              <a:spcAft>
                <a:spcPts val="0"/>
              </a:spcAft>
              <a:buNone/>
            </a:pPr>
            <a:r>
              <a:rPr lang="en-US" sz="1200" dirty="0">
                <a:latin typeface="Courier" charset="0"/>
                <a:ea typeface="Courier" charset="0"/>
                <a:cs typeface="Courier" charset="0"/>
              </a:rPr>
              <a:t>    .owner = THIS_MODULE,</a:t>
            </a:r>
          </a:p>
          <a:p>
            <a:pPr marL="0" indent="0">
              <a:lnSpc>
                <a:spcPct val="100000"/>
              </a:lnSpc>
              <a:spcAft>
                <a:spcPts val="0"/>
              </a:spcAft>
              <a:buNone/>
            </a:pPr>
            <a:r>
              <a:rPr lang="en-US" sz="1200" dirty="0">
                <a:latin typeface="Courier" charset="0"/>
                <a:ea typeface="Courier" charset="0"/>
                <a:cs typeface="Courier" charset="0"/>
              </a:rPr>
              <a:t>    .read = </a:t>
            </a:r>
            <a:r>
              <a:rPr lang="en-US" sz="1200" dirty="0" err="1">
                <a:latin typeface="Courier" charset="0"/>
                <a:ea typeface="Courier" charset="0"/>
                <a:cs typeface="Courier" charset="0"/>
              </a:rPr>
              <a:t>dummy_read</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solidFill>
                  <a:srgbClr val="128CAB"/>
                </a:solidFill>
                <a:latin typeface="Courier" charset="0"/>
                <a:ea typeface="Courier" charset="0"/>
                <a:cs typeface="Courier" charset="0"/>
              </a:rPr>
              <a:t>static </a:t>
            </a:r>
            <a:r>
              <a:rPr lang="en-US" sz="1200" dirty="0" err="1">
                <a:solidFill>
                  <a:srgbClr val="128CAB"/>
                </a:solidFill>
                <a:latin typeface="Courier" charset="0"/>
                <a:ea typeface="Courier" charset="0"/>
                <a:cs typeface="Courier" charset="0"/>
              </a:rPr>
              <a:t>int</a:t>
            </a:r>
            <a:r>
              <a:rPr lang="en-US" sz="1200" dirty="0">
                <a:solidFill>
                  <a:srgbClr val="128CAB"/>
                </a:solidFill>
                <a:latin typeface="Courier" charset="0"/>
                <a:ea typeface="Courier" charset="0"/>
                <a:cs typeface="Courier" charset="0"/>
              </a:rPr>
              <a:t> __</a:t>
            </a:r>
            <a:r>
              <a:rPr lang="en-US" sz="1200" dirty="0" err="1">
                <a:solidFill>
                  <a:srgbClr val="128CAB"/>
                </a:solidFill>
                <a:latin typeface="Courier" charset="0"/>
                <a:ea typeface="Courier" charset="0"/>
                <a:cs typeface="Courier" charset="0"/>
              </a:rPr>
              <a:t>init</a:t>
            </a: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dummy_module_init</a:t>
            </a:r>
            <a:r>
              <a:rPr lang="en-US" sz="1200" dirty="0">
                <a:solidFill>
                  <a:srgbClr val="128CAB"/>
                </a:solidFill>
                <a:latin typeface="Courier" charset="0"/>
                <a:ea typeface="Courier" charset="0"/>
                <a:cs typeface="Courier" charset="0"/>
              </a:rPr>
              <a:t>(void)</a:t>
            </a:r>
          </a:p>
          <a:p>
            <a:pPr marL="0" indent="0">
              <a:lnSpc>
                <a:spcPct val="100000"/>
              </a:lnSpc>
              <a:spcAft>
                <a:spcPts val="0"/>
              </a:spcAft>
              <a:buNone/>
            </a:pPr>
            <a:r>
              <a:rPr lang="en-US" sz="1200" dirty="0">
                <a:solidFill>
                  <a:srgbClr val="128CAB"/>
                </a:solidFill>
                <a:latin typeface="Courier" charset="0"/>
                <a:ea typeface="Courier" charset="0"/>
                <a:cs typeface="Courier" charset="0"/>
              </a:rPr>
              <a:t>{</a:t>
            </a:r>
          </a:p>
          <a:p>
            <a:pPr marL="0" indent="0">
              <a:lnSpc>
                <a:spcPct val="100000"/>
              </a:lnSpc>
              <a:spcAft>
                <a:spcPts val="0"/>
              </a:spcAft>
              <a:buNone/>
            </a:pP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printk</a:t>
            </a:r>
            <a:r>
              <a:rPr lang="en-US" sz="1200" dirty="0">
                <a:solidFill>
                  <a:srgbClr val="128CAB"/>
                </a:solidFill>
                <a:latin typeface="Courier" charset="0"/>
                <a:ea typeface="Courier" charset="0"/>
                <a:cs typeface="Courier" charset="0"/>
              </a:rPr>
              <a:t>(KERN_INFO "Loading </a:t>
            </a:r>
            <a:r>
              <a:rPr lang="en-US" sz="1200" dirty="0" err="1">
                <a:solidFill>
                  <a:srgbClr val="128CAB"/>
                </a:solidFill>
                <a:latin typeface="Courier" charset="0"/>
                <a:ea typeface="Courier" charset="0"/>
                <a:cs typeface="Courier" charset="0"/>
              </a:rPr>
              <a:t>dummy_module</a:t>
            </a:r>
            <a:r>
              <a:rPr lang="en-US" sz="1200" dirty="0">
                <a:solidFill>
                  <a:srgbClr val="128CAB"/>
                </a:solidFill>
                <a:latin typeface="Courier" charset="0"/>
                <a:ea typeface="Courier" charset="0"/>
                <a:cs typeface="Courier" charset="0"/>
              </a:rPr>
              <a:t>\n");</a:t>
            </a:r>
          </a:p>
          <a:p>
            <a:pPr marL="0" indent="0">
              <a:lnSpc>
                <a:spcPct val="100000"/>
              </a:lnSpc>
              <a:spcAft>
                <a:spcPts val="0"/>
              </a:spcAft>
              <a:buNone/>
            </a:pP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alloc_chrdev_region</a:t>
            </a:r>
            <a:r>
              <a:rPr lang="en-US" sz="1200" dirty="0">
                <a:solidFill>
                  <a:srgbClr val="128CAB"/>
                </a:solidFill>
                <a:latin typeface="Courier" charset="0"/>
                <a:ea typeface="Courier" charset="0"/>
                <a:cs typeface="Courier" charset="0"/>
              </a:rPr>
              <a:t>(&amp;</a:t>
            </a:r>
            <a:r>
              <a:rPr lang="en-US" sz="1200" dirty="0" err="1">
                <a:solidFill>
                  <a:srgbClr val="128CAB"/>
                </a:solidFill>
                <a:latin typeface="Courier" charset="0"/>
                <a:ea typeface="Courier" charset="0"/>
                <a:cs typeface="Courier" charset="0"/>
              </a:rPr>
              <a:t>dummy_dev</a:t>
            </a:r>
            <a:r>
              <a:rPr lang="en-US" sz="1200" dirty="0">
                <a:solidFill>
                  <a:srgbClr val="128CAB"/>
                </a:solidFill>
                <a:latin typeface="Courier" charset="0"/>
                <a:ea typeface="Courier" charset="0"/>
                <a:cs typeface="Courier" charset="0"/>
              </a:rPr>
              <a:t>, 0, 1, "</a:t>
            </a:r>
            <a:r>
              <a:rPr lang="en-US" sz="1200" dirty="0" err="1">
                <a:solidFill>
                  <a:srgbClr val="128CAB"/>
                </a:solidFill>
                <a:latin typeface="Courier" charset="0"/>
                <a:ea typeface="Courier" charset="0"/>
                <a:cs typeface="Courier" charset="0"/>
              </a:rPr>
              <a:t>dummy_dev</a:t>
            </a:r>
            <a:r>
              <a:rPr lang="en-US" sz="1200" dirty="0">
                <a:solidFill>
                  <a:srgbClr val="128CAB"/>
                </a:solidFill>
                <a:latin typeface="Courier" charset="0"/>
                <a:ea typeface="Courier" charset="0"/>
                <a:cs typeface="Courier" charset="0"/>
              </a:rPr>
              <a:t>");</a:t>
            </a:r>
          </a:p>
          <a:p>
            <a:pPr marL="0" indent="0">
              <a:lnSpc>
                <a:spcPct val="100000"/>
              </a:lnSpc>
              <a:spcAft>
                <a:spcPts val="0"/>
              </a:spcAft>
              <a:buNone/>
            </a:pP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printk</a:t>
            </a:r>
            <a:r>
              <a:rPr lang="en-US" sz="1200" dirty="0">
                <a:solidFill>
                  <a:srgbClr val="128CAB"/>
                </a:solidFill>
                <a:latin typeface="Courier" charset="0"/>
                <a:ea typeface="Courier" charset="0"/>
                <a:cs typeface="Courier" charset="0"/>
              </a:rPr>
              <a:t>(KERN_INFO "%s\n", </a:t>
            </a:r>
            <a:r>
              <a:rPr lang="en-US" sz="1200" dirty="0" err="1">
                <a:solidFill>
                  <a:srgbClr val="128CAB"/>
                </a:solidFill>
                <a:latin typeface="Courier" charset="0"/>
                <a:ea typeface="Courier" charset="0"/>
                <a:cs typeface="Courier" charset="0"/>
              </a:rPr>
              <a:t>format_dev_t</a:t>
            </a:r>
            <a:r>
              <a:rPr lang="en-US" sz="1200" dirty="0">
                <a:solidFill>
                  <a:srgbClr val="128CAB"/>
                </a:solidFill>
                <a:latin typeface="Courier" charset="0"/>
                <a:ea typeface="Courier" charset="0"/>
                <a:cs typeface="Courier" charset="0"/>
              </a:rPr>
              <a:t>(buffer, </a:t>
            </a:r>
            <a:r>
              <a:rPr lang="en-US" sz="1200" dirty="0" err="1">
                <a:solidFill>
                  <a:srgbClr val="128CAB"/>
                </a:solidFill>
                <a:latin typeface="Courier" charset="0"/>
                <a:ea typeface="Courier" charset="0"/>
                <a:cs typeface="Courier" charset="0"/>
              </a:rPr>
              <a:t>dummy_dev</a:t>
            </a:r>
            <a:r>
              <a:rPr lang="en-US" sz="1200" dirty="0">
                <a:solidFill>
                  <a:srgbClr val="128CAB"/>
                </a:solidFill>
                <a:latin typeface="Courier" charset="0"/>
                <a:ea typeface="Courier" charset="0"/>
                <a:cs typeface="Courier" charset="0"/>
              </a:rPr>
              <a:t>));</a:t>
            </a:r>
          </a:p>
          <a:p>
            <a:pPr marL="0" indent="0">
              <a:lnSpc>
                <a:spcPct val="100000"/>
              </a:lnSpc>
              <a:spcAft>
                <a:spcPts val="0"/>
              </a:spcAft>
              <a:buNone/>
            </a:pP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cdev_init</a:t>
            </a:r>
            <a:r>
              <a:rPr lang="en-US" sz="1200" dirty="0">
                <a:solidFill>
                  <a:srgbClr val="128CAB"/>
                </a:solidFill>
                <a:latin typeface="Courier" charset="0"/>
                <a:ea typeface="Courier" charset="0"/>
                <a:cs typeface="Courier" charset="0"/>
              </a:rPr>
              <a:t>(&amp;</a:t>
            </a:r>
            <a:r>
              <a:rPr lang="en-US" sz="1200" dirty="0" err="1">
                <a:solidFill>
                  <a:srgbClr val="128CAB"/>
                </a:solidFill>
                <a:latin typeface="Courier" charset="0"/>
                <a:ea typeface="Courier" charset="0"/>
                <a:cs typeface="Courier" charset="0"/>
              </a:rPr>
              <a:t>dummy_cdev</a:t>
            </a:r>
            <a:r>
              <a:rPr lang="en-US" sz="1200" dirty="0">
                <a:solidFill>
                  <a:srgbClr val="128CAB"/>
                </a:solidFill>
                <a:latin typeface="Courier" charset="0"/>
                <a:ea typeface="Courier" charset="0"/>
                <a:cs typeface="Courier" charset="0"/>
              </a:rPr>
              <a:t>, &amp;</a:t>
            </a:r>
            <a:r>
              <a:rPr lang="en-US" sz="1200" dirty="0" err="1">
                <a:solidFill>
                  <a:srgbClr val="128CAB"/>
                </a:solidFill>
                <a:latin typeface="Courier" charset="0"/>
                <a:ea typeface="Courier" charset="0"/>
                <a:cs typeface="Courier" charset="0"/>
              </a:rPr>
              <a:t>dummy_fops</a:t>
            </a:r>
            <a:r>
              <a:rPr lang="en-US" sz="1200" dirty="0">
                <a:solidFill>
                  <a:srgbClr val="128CAB"/>
                </a:solidFill>
                <a:latin typeface="Courier" charset="0"/>
                <a:ea typeface="Courier" charset="0"/>
                <a:cs typeface="Courier" charset="0"/>
              </a:rPr>
              <a:t>);</a:t>
            </a:r>
          </a:p>
          <a:p>
            <a:pPr marL="0" indent="0">
              <a:lnSpc>
                <a:spcPct val="100000"/>
              </a:lnSpc>
              <a:spcAft>
                <a:spcPts val="0"/>
              </a:spcAft>
              <a:buNone/>
            </a:pP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dummy_cdev.owner</a:t>
            </a:r>
            <a:r>
              <a:rPr lang="en-US" sz="1200" dirty="0">
                <a:solidFill>
                  <a:srgbClr val="128CAB"/>
                </a:solidFill>
                <a:latin typeface="Courier" charset="0"/>
                <a:ea typeface="Courier" charset="0"/>
                <a:cs typeface="Courier" charset="0"/>
              </a:rPr>
              <a:t> = THIS_MODULE;</a:t>
            </a:r>
          </a:p>
          <a:p>
            <a:pPr marL="0" indent="0">
              <a:lnSpc>
                <a:spcPct val="100000"/>
              </a:lnSpc>
              <a:spcAft>
                <a:spcPts val="0"/>
              </a:spcAft>
              <a:buNone/>
            </a:pP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cdev_add</a:t>
            </a:r>
            <a:r>
              <a:rPr lang="en-US" sz="1200" dirty="0">
                <a:solidFill>
                  <a:srgbClr val="128CAB"/>
                </a:solidFill>
                <a:latin typeface="Courier" charset="0"/>
                <a:ea typeface="Courier" charset="0"/>
                <a:cs typeface="Courier" charset="0"/>
              </a:rPr>
              <a:t>(&amp;</a:t>
            </a:r>
            <a:r>
              <a:rPr lang="en-US" sz="1200" dirty="0" err="1">
                <a:solidFill>
                  <a:srgbClr val="128CAB"/>
                </a:solidFill>
                <a:latin typeface="Courier" charset="0"/>
                <a:ea typeface="Courier" charset="0"/>
                <a:cs typeface="Courier" charset="0"/>
              </a:rPr>
              <a:t>dummy_cdev</a:t>
            </a: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dummy_dev</a:t>
            </a:r>
            <a:r>
              <a:rPr lang="en-US" sz="1200" dirty="0">
                <a:solidFill>
                  <a:srgbClr val="128CAB"/>
                </a:solidFill>
                <a:latin typeface="Courier" charset="0"/>
                <a:ea typeface="Courier" charset="0"/>
                <a:cs typeface="Courier" charset="0"/>
              </a:rPr>
              <a:t>, 1);</a:t>
            </a:r>
          </a:p>
          <a:p>
            <a:pPr marL="0" indent="0">
              <a:lnSpc>
                <a:spcPct val="100000"/>
              </a:lnSpc>
              <a:spcAft>
                <a:spcPts val="0"/>
              </a:spcAft>
              <a:buNone/>
            </a:pPr>
            <a:r>
              <a:rPr lang="en-US" sz="1200" dirty="0">
                <a:solidFill>
                  <a:srgbClr val="128CAB"/>
                </a:solidFill>
                <a:latin typeface="Courier" charset="0"/>
                <a:ea typeface="Courier" charset="0"/>
                <a:cs typeface="Courier" charset="0"/>
              </a:rPr>
              <a:t>    return 0;</a:t>
            </a:r>
          </a:p>
          <a:p>
            <a:pPr marL="0" indent="0">
              <a:lnSpc>
                <a:spcPct val="100000"/>
              </a:lnSpc>
              <a:spcAft>
                <a:spcPts val="0"/>
              </a:spcAft>
              <a:buNone/>
            </a:pPr>
            <a:r>
              <a:rPr lang="en-US" sz="1200" dirty="0">
                <a:solidFill>
                  <a:srgbClr val="128CAB"/>
                </a:solidFill>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p:txBody>
      </p:sp>
      <p:sp>
        <p:nvSpPr>
          <p:cNvPr id="7" name="TextBox 6">
            <a:extLst>
              <a:ext uri="{FF2B5EF4-FFF2-40B4-BE49-F238E27FC236}">
                <a16:creationId xmlns:a16="http://schemas.microsoft.com/office/drawing/2014/main" id="{106E68A8-B441-4632-B765-45CFA457C9E6}"/>
              </a:ext>
            </a:extLst>
          </p:cNvPr>
          <p:cNvSpPr txBox="1"/>
          <p:nvPr/>
        </p:nvSpPr>
        <p:spPr>
          <a:xfrm>
            <a:off x="6246019" y="2456169"/>
            <a:ext cx="5257800" cy="1464231"/>
          </a:xfrm>
          <a:prstGeom prst="wedgeRoundRectCallout">
            <a:avLst>
              <a:gd name="adj1" fmla="val -87306"/>
              <a:gd name="adj2" fmla="val 64014"/>
              <a:gd name="adj3" fmla="val 16667"/>
            </a:avLst>
          </a:prstGeom>
          <a:solidFill>
            <a:srgbClr val="FFFFCC"/>
          </a:solidFill>
          <a:ln>
            <a:solidFill>
              <a:srgbClr val="000000"/>
            </a:solidFill>
          </a:ln>
        </p:spPr>
        <p:txBody>
          <a:bodyPr wrap="square" rtlCol="0">
            <a:spAutoFit/>
          </a:bodyPr>
          <a:lstStyle>
            <a:defPPr>
              <a:defRPr lang="en-US"/>
            </a:defPPr>
            <a:lvl1pPr>
              <a:defRPr sz="2000"/>
            </a:lvl1pPr>
          </a:lstStyle>
          <a:p>
            <a:r>
              <a:rPr lang="en-US" dirty="0"/>
              <a:t>The module initialization function. It is executed as soon as the module enters the Linux kernel and takes care of making the Kernel aware that the new module is available.</a:t>
            </a:r>
          </a:p>
        </p:txBody>
      </p:sp>
    </p:spTree>
    <p:extLst>
      <p:ext uri="{BB962C8B-B14F-4D97-AF65-F5344CB8AC3E}">
        <p14:creationId xmlns:p14="http://schemas.microsoft.com/office/powerpoint/2010/main" val="36902560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Kernel Modules: The Initialization Function</a:t>
            </a:r>
          </a:p>
        </p:txBody>
      </p:sp>
      <p:sp>
        <p:nvSpPr>
          <p:cNvPr id="6" name="Content Placeholder 2">
            <a:extLst>
              <a:ext uri="{FF2B5EF4-FFF2-40B4-BE49-F238E27FC236}">
                <a16:creationId xmlns:a16="http://schemas.microsoft.com/office/drawing/2014/main" id="{D831A201-39B2-42B5-8502-D37D95DD6368}"/>
              </a:ext>
            </a:extLst>
          </p:cNvPr>
          <p:cNvSpPr>
            <a:spLocks noGrp="1"/>
          </p:cNvSpPr>
          <p:nvPr>
            <p:ph sz="half" idx="1"/>
          </p:nvPr>
        </p:nvSpPr>
        <p:spPr>
          <a:xfrm>
            <a:off x="479814" y="1440000"/>
            <a:ext cx="7518805" cy="4884600"/>
          </a:xfrm>
        </p:spPr>
        <p:txBody>
          <a:bodyPr/>
          <a:lstStyle/>
          <a:p>
            <a:pPr marL="0" indent="0">
              <a:lnSpc>
                <a:spcPct val="100000"/>
              </a:lnSpc>
              <a:spcAft>
                <a:spcPts val="0"/>
              </a:spcAft>
              <a:buNone/>
            </a:pPr>
            <a:r>
              <a:rPr lang="en-US" sz="1200" dirty="0">
                <a:latin typeface="Courier" charset="0"/>
                <a:ea typeface="Courier" charset="0"/>
                <a:cs typeface="Courier" charset="0"/>
              </a:rPr>
              <a:t>static </a:t>
            </a:r>
            <a:r>
              <a:rPr lang="en-US" sz="1200" dirty="0" err="1">
                <a:latin typeface="Courier" charset="0"/>
                <a:ea typeface="Courier" charset="0"/>
                <a:cs typeface="Courier" charset="0"/>
              </a:rPr>
              <a:t>dev_t</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err="1">
                <a:latin typeface="Courier" charset="0"/>
                <a:ea typeface="Courier" charset="0"/>
                <a:cs typeface="Courier" charset="0"/>
              </a:rPr>
              <a:t>struct</a:t>
            </a:r>
            <a:r>
              <a:rPr lang="en-US" sz="1200" dirty="0">
                <a:latin typeface="Courier" charset="0"/>
                <a:ea typeface="Courier" charset="0"/>
                <a:cs typeface="Courier" charset="0"/>
              </a:rPr>
              <a:t> </a:t>
            </a:r>
            <a:r>
              <a:rPr lang="en-US" sz="1200" dirty="0" err="1">
                <a:latin typeface="Courier" charset="0"/>
                <a:ea typeface="Courier" charset="0"/>
                <a:cs typeface="Courier" charset="0"/>
              </a:rPr>
              <a:t>cdev</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static char buffer[64];</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err="1">
                <a:latin typeface="Courier" charset="0"/>
                <a:ea typeface="Courier" charset="0"/>
                <a:cs typeface="Courier" charset="0"/>
              </a:rPr>
              <a:t>struct</a:t>
            </a:r>
            <a:r>
              <a:rPr lang="en-US" sz="1200" dirty="0">
                <a:latin typeface="Courier" charset="0"/>
                <a:ea typeface="Courier" charset="0"/>
                <a:cs typeface="Courier" charset="0"/>
              </a:rPr>
              <a:t> </a:t>
            </a:r>
            <a:r>
              <a:rPr lang="en-US" sz="1200" dirty="0" err="1">
                <a:latin typeface="Courier" charset="0"/>
                <a:ea typeface="Courier" charset="0"/>
                <a:cs typeface="Courier" charset="0"/>
              </a:rPr>
              <a:t>file_operations</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dummy_fops</a:t>
            </a:r>
            <a:r>
              <a:rPr lang="en-US" sz="1200" dirty="0">
                <a:latin typeface="Courier" charset="0"/>
                <a:ea typeface="Courier" charset="0"/>
                <a:cs typeface="Courier" charset="0"/>
              </a:rPr>
              <a:t> = {</a:t>
            </a:r>
          </a:p>
          <a:p>
            <a:pPr marL="0" indent="0">
              <a:lnSpc>
                <a:spcPct val="100000"/>
              </a:lnSpc>
              <a:spcAft>
                <a:spcPts val="0"/>
              </a:spcAft>
              <a:buNone/>
            </a:pPr>
            <a:r>
              <a:rPr lang="en-US" sz="1200" dirty="0">
                <a:latin typeface="Courier" charset="0"/>
                <a:ea typeface="Courier" charset="0"/>
                <a:cs typeface="Courier" charset="0"/>
              </a:rPr>
              <a:t>    .owner = THIS_MODULE,</a:t>
            </a:r>
          </a:p>
          <a:p>
            <a:pPr marL="0" indent="0">
              <a:lnSpc>
                <a:spcPct val="100000"/>
              </a:lnSpc>
              <a:spcAft>
                <a:spcPts val="0"/>
              </a:spcAft>
              <a:buNone/>
            </a:pPr>
            <a:r>
              <a:rPr lang="en-US" sz="1200" dirty="0">
                <a:latin typeface="Courier" charset="0"/>
                <a:ea typeface="Courier" charset="0"/>
                <a:cs typeface="Courier" charset="0"/>
              </a:rPr>
              <a:t>    .read = </a:t>
            </a:r>
            <a:r>
              <a:rPr lang="en-US" sz="1200" dirty="0" err="1">
                <a:latin typeface="Courier" charset="0"/>
                <a:ea typeface="Courier" charset="0"/>
                <a:cs typeface="Courier" charset="0"/>
              </a:rPr>
              <a:t>dummy_read</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static </a:t>
            </a:r>
            <a:r>
              <a:rPr lang="en-US" sz="1200" dirty="0" err="1">
                <a:latin typeface="Courier" charset="0"/>
                <a:ea typeface="Courier" charset="0"/>
                <a:cs typeface="Courier" charset="0"/>
              </a:rPr>
              <a:t>int</a:t>
            </a:r>
            <a:r>
              <a:rPr lang="en-US" sz="1200" dirty="0">
                <a:latin typeface="Courier" charset="0"/>
                <a:ea typeface="Courier" charset="0"/>
                <a:cs typeface="Courier" charset="0"/>
              </a:rPr>
              <a:t> __</a:t>
            </a:r>
            <a:r>
              <a:rPr lang="en-US" sz="1200" dirty="0" err="1">
                <a:latin typeface="Courier" charset="0"/>
                <a:ea typeface="Courier" charset="0"/>
                <a:cs typeface="Courier" charset="0"/>
              </a:rPr>
              <a:t>init</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dummy_module_init</a:t>
            </a:r>
            <a:r>
              <a:rPr lang="en-US" sz="1200" dirty="0">
                <a:latin typeface="Courier" charset="0"/>
                <a:ea typeface="Courier" charset="0"/>
                <a:cs typeface="Courier" charset="0"/>
              </a:rPr>
              <a:t>(void)</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printk</a:t>
            </a:r>
            <a:r>
              <a:rPr lang="en-US" sz="1200" dirty="0">
                <a:solidFill>
                  <a:srgbClr val="128CAB"/>
                </a:solidFill>
                <a:latin typeface="Courier" charset="0"/>
                <a:ea typeface="Courier" charset="0"/>
                <a:cs typeface="Courier" charset="0"/>
              </a:rPr>
              <a:t>(KERN_INFO "Loading </a:t>
            </a:r>
            <a:r>
              <a:rPr lang="en-US" sz="1200" dirty="0" err="1">
                <a:solidFill>
                  <a:srgbClr val="128CAB"/>
                </a:solidFill>
                <a:latin typeface="Courier" charset="0"/>
                <a:ea typeface="Courier" charset="0"/>
                <a:cs typeface="Courier" charset="0"/>
              </a:rPr>
              <a:t>dummy_module</a:t>
            </a:r>
            <a:r>
              <a:rPr lang="en-US" sz="1200" dirty="0">
                <a:solidFill>
                  <a:srgbClr val="128CAB"/>
                </a:solidFill>
                <a:latin typeface="Courier" charset="0"/>
                <a:ea typeface="Courier" charset="0"/>
                <a:cs typeface="Courier" charset="0"/>
              </a:rPr>
              <a:t>\n");</a:t>
            </a:r>
          </a:p>
          <a:p>
            <a:pPr marL="0" indent="0">
              <a:lnSpc>
                <a:spcPct val="100000"/>
              </a:lnSpc>
              <a:spcAft>
                <a:spcPts val="0"/>
              </a:spcAft>
              <a:buNone/>
            </a:pPr>
            <a:r>
              <a:rPr lang="en-US" sz="1200" dirty="0">
                <a:solidFill>
                  <a:srgbClr val="128CAB"/>
                </a:solidFill>
                <a:latin typeface="Courier" charset="0"/>
                <a:ea typeface="Courier" charset="0"/>
                <a:cs typeface="Courier" charset="0"/>
              </a:rPr>
              <a:t>    </a:t>
            </a:r>
            <a:r>
              <a:rPr lang="en-US" sz="1200" dirty="0" err="1">
                <a:latin typeface="Courier" charset="0"/>
                <a:ea typeface="Courier" charset="0"/>
                <a:cs typeface="Courier" charset="0"/>
              </a:rPr>
              <a:t>alloc_chrdev_region</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 0, 1,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printk</a:t>
            </a:r>
            <a:r>
              <a:rPr lang="en-US" sz="1200" dirty="0">
                <a:latin typeface="Courier" charset="0"/>
                <a:ea typeface="Courier" charset="0"/>
                <a:cs typeface="Courier" charset="0"/>
              </a:rPr>
              <a:t>(KERN_INFO "%s\n", </a:t>
            </a:r>
            <a:r>
              <a:rPr lang="en-US" sz="1200" dirty="0" err="1">
                <a:latin typeface="Courier" charset="0"/>
                <a:ea typeface="Courier" charset="0"/>
                <a:cs typeface="Courier" charset="0"/>
              </a:rPr>
              <a:t>format_dev_t</a:t>
            </a:r>
            <a:r>
              <a:rPr lang="en-US" sz="1200" dirty="0">
                <a:latin typeface="Courier" charset="0"/>
                <a:ea typeface="Courier" charset="0"/>
                <a:cs typeface="Courier" charset="0"/>
              </a:rPr>
              <a:t>(buffer,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cdev_init</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 &amp;</a:t>
            </a:r>
            <a:r>
              <a:rPr lang="en-US" sz="1200" dirty="0" err="1">
                <a:latin typeface="Courier" charset="0"/>
                <a:ea typeface="Courier" charset="0"/>
                <a:cs typeface="Courier" charset="0"/>
              </a:rPr>
              <a:t>dummy_fops</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dummy_cdev.owner</a:t>
            </a:r>
            <a:r>
              <a:rPr lang="en-US" sz="1200" dirty="0">
                <a:latin typeface="Courier" charset="0"/>
                <a:ea typeface="Courier" charset="0"/>
                <a:cs typeface="Courier" charset="0"/>
              </a:rPr>
              <a:t> = THIS_MODULE;</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cdev_add</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 1);</a:t>
            </a:r>
          </a:p>
          <a:p>
            <a:pPr marL="0" indent="0">
              <a:lnSpc>
                <a:spcPct val="100000"/>
              </a:lnSpc>
              <a:spcAft>
                <a:spcPts val="0"/>
              </a:spcAft>
              <a:buNone/>
            </a:pPr>
            <a:r>
              <a:rPr lang="en-US" sz="1200" dirty="0">
                <a:latin typeface="Courier" charset="0"/>
                <a:ea typeface="Courier" charset="0"/>
                <a:cs typeface="Courier" charset="0"/>
              </a:rPr>
              <a:t>    return 0;</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p:txBody>
      </p:sp>
      <p:sp>
        <p:nvSpPr>
          <p:cNvPr id="7" name="TextBox 6">
            <a:extLst>
              <a:ext uri="{FF2B5EF4-FFF2-40B4-BE49-F238E27FC236}">
                <a16:creationId xmlns:a16="http://schemas.microsoft.com/office/drawing/2014/main" id="{61203C99-BD92-46E8-A29B-0194B36EE8DD}"/>
              </a:ext>
            </a:extLst>
          </p:cNvPr>
          <p:cNvSpPr txBox="1"/>
          <p:nvPr/>
        </p:nvSpPr>
        <p:spPr>
          <a:xfrm>
            <a:off x="6385356" y="3298826"/>
            <a:ext cx="4038600" cy="442674"/>
          </a:xfrm>
          <a:prstGeom prst="wedgeRoundRectCallout">
            <a:avLst>
              <a:gd name="adj1" fmla="val -87306"/>
              <a:gd name="adj2" fmla="val 86965"/>
              <a:gd name="adj3" fmla="val 16667"/>
            </a:avLst>
          </a:prstGeom>
          <a:solidFill>
            <a:srgbClr val="FFFFCC"/>
          </a:solidFill>
          <a:ln>
            <a:solidFill>
              <a:srgbClr val="000000"/>
            </a:solidFill>
          </a:ln>
        </p:spPr>
        <p:txBody>
          <a:bodyPr wrap="square" rtlCol="0">
            <a:spAutoFit/>
          </a:bodyPr>
          <a:lstStyle>
            <a:defPPr>
              <a:defRPr lang="en-US"/>
            </a:defPPr>
            <a:lvl1pPr>
              <a:defRPr sz="2000"/>
            </a:lvl1pPr>
          </a:lstStyle>
          <a:p>
            <a:r>
              <a:rPr lang="en-US" dirty="0"/>
              <a:t>Kernel equivalent of the </a:t>
            </a:r>
            <a:r>
              <a:rPr lang="en-US" sz="1800" dirty="0" err="1">
                <a:latin typeface="Courier" charset="0"/>
                <a:ea typeface="Courier" charset="0"/>
                <a:cs typeface="Courier" charset="0"/>
              </a:rPr>
              <a:t>printf</a:t>
            </a:r>
            <a:r>
              <a:rPr lang="en-US" sz="1800" dirty="0">
                <a:latin typeface="Courier" charset="0"/>
                <a:ea typeface="Courier" charset="0"/>
                <a:cs typeface="Courier" charset="0"/>
              </a:rPr>
              <a:t>()</a:t>
            </a:r>
            <a:r>
              <a:rPr lang="en-US" dirty="0"/>
              <a:t>.</a:t>
            </a:r>
          </a:p>
        </p:txBody>
      </p:sp>
    </p:spTree>
    <p:extLst>
      <p:ext uri="{BB962C8B-B14F-4D97-AF65-F5344CB8AC3E}">
        <p14:creationId xmlns:p14="http://schemas.microsoft.com/office/powerpoint/2010/main" val="3799362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Kernel Modules: The Initialization Function</a:t>
            </a:r>
          </a:p>
        </p:txBody>
      </p:sp>
      <p:sp>
        <p:nvSpPr>
          <p:cNvPr id="6" name="Content Placeholder 2">
            <a:extLst>
              <a:ext uri="{FF2B5EF4-FFF2-40B4-BE49-F238E27FC236}">
                <a16:creationId xmlns:a16="http://schemas.microsoft.com/office/drawing/2014/main" id="{02EEB80B-43A1-4014-9F9F-7FC9D07583D4}"/>
              </a:ext>
            </a:extLst>
          </p:cNvPr>
          <p:cNvSpPr>
            <a:spLocks noGrp="1"/>
          </p:cNvSpPr>
          <p:nvPr>
            <p:ph sz="half" idx="1"/>
          </p:nvPr>
        </p:nvSpPr>
        <p:spPr>
          <a:xfrm>
            <a:off x="479814" y="1440000"/>
            <a:ext cx="7518805" cy="4884600"/>
          </a:xfrm>
        </p:spPr>
        <p:txBody>
          <a:bodyPr/>
          <a:lstStyle/>
          <a:p>
            <a:pPr marL="0" indent="0">
              <a:lnSpc>
                <a:spcPct val="100000"/>
              </a:lnSpc>
              <a:spcAft>
                <a:spcPts val="0"/>
              </a:spcAft>
              <a:buNone/>
            </a:pPr>
            <a:r>
              <a:rPr lang="en-US" sz="1200" dirty="0">
                <a:latin typeface="Courier" charset="0"/>
                <a:ea typeface="Courier" charset="0"/>
                <a:cs typeface="Courier" charset="0"/>
              </a:rPr>
              <a:t>static </a:t>
            </a:r>
            <a:r>
              <a:rPr lang="en-US" sz="1200" dirty="0" err="1">
                <a:latin typeface="Courier" charset="0"/>
                <a:ea typeface="Courier" charset="0"/>
                <a:cs typeface="Courier" charset="0"/>
              </a:rPr>
              <a:t>dev_t</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err="1">
                <a:latin typeface="Courier" charset="0"/>
                <a:ea typeface="Courier" charset="0"/>
                <a:cs typeface="Courier" charset="0"/>
              </a:rPr>
              <a:t>struct</a:t>
            </a:r>
            <a:r>
              <a:rPr lang="en-US" sz="1200" dirty="0">
                <a:latin typeface="Courier" charset="0"/>
                <a:ea typeface="Courier" charset="0"/>
                <a:cs typeface="Courier" charset="0"/>
              </a:rPr>
              <a:t> </a:t>
            </a:r>
            <a:r>
              <a:rPr lang="en-US" sz="1200" dirty="0" err="1">
                <a:latin typeface="Courier" charset="0"/>
                <a:ea typeface="Courier" charset="0"/>
                <a:cs typeface="Courier" charset="0"/>
              </a:rPr>
              <a:t>cdev</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static char buffer[64];</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err="1">
                <a:latin typeface="Courier" charset="0"/>
                <a:ea typeface="Courier" charset="0"/>
                <a:cs typeface="Courier" charset="0"/>
              </a:rPr>
              <a:t>struct</a:t>
            </a:r>
            <a:r>
              <a:rPr lang="en-US" sz="1200" dirty="0">
                <a:latin typeface="Courier" charset="0"/>
                <a:ea typeface="Courier" charset="0"/>
                <a:cs typeface="Courier" charset="0"/>
              </a:rPr>
              <a:t> </a:t>
            </a:r>
            <a:r>
              <a:rPr lang="en-US" sz="1200" dirty="0" err="1">
                <a:latin typeface="Courier" charset="0"/>
                <a:ea typeface="Courier" charset="0"/>
                <a:cs typeface="Courier" charset="0"/>
              </a:rPr>
              <a:t>file_operations</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dummy_fops</a:t>
            </a:r>
            <a:r>
              <a:rPr lang="en-US" sz="1200" dirty="0">
                <a:latin typeface="Courier" charset="0"/>
                <a:ea typeface="Courier" charset="0"/>
                <a:cs typeface="Courier" charset="0"/>
              </a:rPr>
              <a:t> = {</a:t>
            </a:r>
          </a:p>
          <a:p>
            <a:pPr marL="0" indent="0">
              <a:lnSpc>
                <a:spcPct val="100000"/>
              </a:lnSpc>
              <a:spcAft>
                <a:spcPts val="0"/>
              </a:spcAft>
              <a:buNone/>
            </a:pPr>
            <a:r>
              <a:rPr lang="en-US" sz="1200" dirty="0">
                <a:latin typeface="Courier" charset="0"/>
                <a:ea typeface="Courier" charset="0"/>
                <a:cs typeface="Courier" charset="0"/>
              </a:rPr>
              <a:t>    .owner = THIS_MODULE,</a:t>
            </a:r>
          </a:p>
          <a:p>
            <a:pPr marL="0" indent="0">
              <a:lnSpc>
                <a:spcPct val="100000"/>
              </a:lnSpc>
              <a:spcAft>
                <a:spcPts val="0"/>
              </a:spcAft>
              <a:buNone/>
            </a:pPr>
            <a:r>
              <a:rPr lang="en-US" sz="1200" dirty="0">
                <a:latin typeface="Courier" charset="0"/>
                <a:ea typeface="Courier" charset="0"/>
                <a:cs typeface="Courier" charset="0"/>
              </a:rPr>
              <a:t>    .read = </a:t>
            </a:r>
            <a:r>
              <a:rPr lang="en-US" sz="1200" dirty="0" err="1">
                <a:latin typeface="Courier" charset="0"/>
                <a:ea typeface="Courier" charset="0"/>
                <a:cs typeface="Courier" charset="0"/>
              </a:rPr>
              <a:t>dummy_read</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static </a:t>
            </a:r>
            <a:r>
              <a:rPr lang="en-US" sz="1200" dirty="0" err="1">
                <a:latin typeface="Courier" charset="0"/>
                <a:ea typeface="Courier" charset="0"/>
                <a:cs typeface="Courier" charset="0"/>
              </a:rPr>
              <a:t>int</a:t>
            </a:r>
            <a:r>
              <a:rPr lang="en-US" sz="1200" dirty="0">
                <a:latin typeface="Courier" charset="0"/>
                <a:ea typeface="Courier" charset="0"/>
                <a:cs typeface="Courier" charset="0"/>
              </a:rPr>
              <a:t> __</a:t>
            </a:r>
            <a:r>
              <a:rPr lang="en-US" sz="1200" dirty="0" err="1">
                <a:latin typeface="Courier" charset="0"/>
                <a:ea typeface="Courier" charset="0"/>
                <a:cs typeface="Courier" charset="0"/>
              </a:rPr>
              <a:t>init</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dummy_module_init</a:t>
            </a:r>
            <a:r>
              <a:rPr lang="en-US" sz="1200" dirty="0">
                <a:latin typeface="Courier" charset="0"/>
                <a:ea typeface="Courier" charset="0"/>
                <a:cs typeface="Courier" charset="0"/>
              </a:rPr>
              <a:t>(void)</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r>
              <a:rPr lang="en-US" sz="1200" dirty="0">
                <a:solidFill>
                  <a:srgbClr val="128CAB"/>
                </a:solidFill>
                <a:latin typeface="Courier" charset="0"/>
                <a:ea typeface="Courier" charset="0"/>
                <a:cs typeface="Courier" charset="0"/>
              </a:rPr>
              <a:t>    </a:t>
            </a:r>
            <a:r>
              <a:rPr lang="en-US" sz="1200" dirty="0" err="1">
                <a:latin typeface="Courier" charset="0"/>
                <a:ea typeface="Courier" charset="0"/>
                <a:cs typeface="Courier" charset="0"/>
              </a:rPr>
              <a:t>printk</a:t>
            </a:r>
            <a:r>
              <a:rPr lang="en-US" sz="1200" dirty="0">
                <a:latin typeface="Courier" charset="0"/>
                <a:ea typeface="Courier" charset="0"/>
                <a:cs typeface="Courier" charset="0"/>
              </a:rPr>
              <a:t>(KERN_INFO "Loading </a:t>
            </a:r>
            <a:r>
              <a:rPr lang="en-US" sz="1200" dirty="0" err="1">
                <a:latin typeface="Courier" charset="0"/>
                <a:ea typeface="Courier" charset="0"/>
                <a:cs typeface="Courier" charset="0"/>
              </a:rPr>
              <a:t>dummy_module</a:t>
            </a:r>
            <a:r>
              <a:rPr lang="en-US" sz="1200" dirty="0">
                <a:latin typeface="Courier" charset="0"/>
                <a:ea typeface="Courier" charset="0"/>
                <a:cs typeface="Courier" charset="0"/>
              </a:rPr>
              <a:t>\n");</a:t>
            </a:r>
          </a:p>
          <a:p>
            <a:pPr marL="0" indent="0">
              <a:lnSpc>
                <a:spcPct val="100000"/>
              </a:lnSpc>
              <a:spcAft>
                <a:spcPts val="0"/>
              </a:spcAft>
              <a:buNone/>
            </a:pP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alloc_chrdev_region</a:t>
            </a:r>
            <a:r>
              <a:rPr lang="en-US" sz="1200" dirty="0">
                <a:solidFill>
                  <a:srgbClr val="128CAB"/>
                </a:solidFill>
                <a:latin typeface="Courier" charset="0"/>
                <a:ea typeface="Courier" charset="0"/>
                <a:cs typeface="Courier" charset="0"/>
              </a:rPr>
              <a:t>(&amp;</a:t>
            </a:r>
            <a:r>
              <a:rPr lang="en-US" sz="1200" dirty="0" err="1">
                <a:solidFill>
                  <a:srgbClr val="128CAB"/>
                </a:solidFill>
                <a:latin typeface="Courier" charset="0"/>
                <a:ea typeface="Courier" charset="0"/>
                <a:cs typeface="Courier" charset="0"/>
              </a:rPr>
              <a:t>dummy_dev</a:t>
            </a:r>
            <a:r>
              <a:rPr lang="en-US" sz="1200" dirty="0">
                <a:solidFill>
                  <a:srgbClr val="128CAB"/>
                </a:solidFill>
                <a:latin typeface="Courier" charset="0"/>
                <a:ea typeface="Courier" charset="0"/>
                <a:cs typeface="Courier" charset="0"/>
              </a:rPr>
              <a:t>, 0, 1, "</a:t>
            </a:r>
            <a:r>
              <a:rPr lang="en-US" sz="1200" dirty="0" err="1">
                <a:solidFill>
                  <a:srgbClr val="128CAB"/>
                </a:solidFill>
                <a:latin typeface="Courier" charset="0"/>
                <a:ea typeface="Courier" charset="0"/>
                <a:cs typeface="Courier" charset="0"/>
              </a:rPr>
              <a:t>dummy_dev</a:t>
            </a:r>
            <a:r>
              <a:rPr lang="en-US" sz="1200" dirty="0">
                <a:solidFill>
                  <a:srgbClr val="128CAB"/>
                </a:solidFill>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printk</a:t>
            </a:r>
            <a:r>
              <a:rPr lang="en-US" sz="1200" dirty="0">
                <a:latin typeface="Courier" charset="0"/>
                <a:ea typeface="Courier" charset="0"/>
                <a:cs typeface="Courier" charset="0"/>
              </a:rPr>
              <a:t>(KERN_INFO "%s\n", </a:t>
            </a:r>
            <a:r>
              <a:rPr lang="en-US" sz="1200" dirty="0" err="1">
                <a:latin typeface="Courier" charset="0"/>
                <a:ea typeface="Courier" charset="0"/>
                <a:cs typeface="Courier" charset="0"/>
              </a:rPr>
              <a:t>format_dev_t</a:t>
            </a:r>
            <a:r>
              <a:rPr lang="en-US" sz="1200" dirty="0">
                <a:latin typeface="Courier" charset="0"/>
                <a:ea typeface="Courier" charset="0"/>
                <a:cs typeface="Courier" charset="0"/>
              </a:rPr>
              <a:t>(buffer,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cdev_init</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 &amp;</a:t>
            </a:r>
            <a:r>
              <a:rPr lang="en-US" sz="1200" dirty="0" err="1">
                <a:latin typeface="Courier" charset="0"/>
                <a:ea typeface="Courier" charset="0"/>
                <a:cs typeface="Courier" charset="0"/>
              </a:rPr>
              <a:t>dummy_fops</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dummy_cdev.owner</a:t>
            </a:r>
            <a:r>
              <a:rPr lang="en-US" sz="1200" dirty="0">
                <a:latin typeface="Courier" charset="0"/>
                <a:ea typeface="Courier" charset="0"/>
                <a:cs typeface="Courier" charset="0"/>
              </a:rPr>
              <a:t> = THIS_MODULE;</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cdev_add</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 1);</a:t>
            </a:r>
          </a:p>
          <a:p>
            <a:pPr marL="0" indent="0">
              <a:lnSpc>
                <a:spcPct val="100000"/>
              </a:lnSpc>
              <a:spcAft>
                <a:spcPts val="0"/>
              </a:spcAft>
              <a:buNone/>
            </a:pPr>
            <a:r>
              <a:rPr lang="en-US" sz="1200" dirty="0">
                <a:latin typeface="Courier" charset="0"/>
                <a:ea typeface="Courier" charset="0"/>
                <a:cs typeface="Courier" charset="0"/>
              </a:rPr>
              <a:t>    return 0;</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p:txBody>
      </p:sp>
      <p:sp>
        <p:nvSpPr>
          <p:cNvPr id="7" name="TextBox 6">
            <a:extLst>
              <a:ext uri="{FF2B5EF4-FFF2-40B4-BE49-F238E27FC236}">
                <a16:creationId xmlns:a16="http://schemas.microsoft.com/office/drawing/2014/main" id="{32CFEF88-FFEC-4A64-B9C5-28DE9966759D}"/>
              </a:ext>
            </a:extLst>
          </p:cNvPr>
          <p:cNvSpPr txBox="1"/>
          <p:nvPr/>
        </p:nvSpPr>
        <p:spPr>
          <a:xfrm>
            <a:off x="4600099" y="1012554"/>
            <a:ext cx="7520984" cy="2826306"/>
          </a:xfrm>
          <a:prstGeom prst="wedgeRoundRectCallout">
            <a:avLst>
              <a:gd name="adj1" fmla="val -39797"/>
              <a:gd name="adj2" fmla="val 55991"/>
              <a:gd name="adj3" fmla="val 16667"/>
            </a:avLst>
          </a:prstGeom>
          <a:solidFill>
            <a:srgbClr val="FFFFCC"/>
          </a:solidFill>
          <a:ln>
            <a:solidFill>
              <a:srgbClr val="000000"/>
            </a:solidFill>
          </a:ln>
        </p:spPr>
        <p:txBody>
          <a:bodyPr wrap="square" rtlCol="0">
            <a:spAutoFit/>
          </a:bodyPr>
          <a:lstStyle>
            <a:defPPr>
              <a:defRPr lang="en-US"/>
            </a:defPPr>
            <a:lvl1pPr>
              <a:defRPr sz="2000"/>
            </a:lvl1pPr>
          </a:lstStyle>
          <a:p>
            <a:r>
              <a:rPr lang="en-US" sz="1600" dirty="0"/>
              <a:t>It registers a range of character device numbers with the function. </a:t>
            </a:r>
          </a:p>
          <a:p>
            <a:endParaRPr lang="en-US" sz="1600" dirty="0"/>
          </a:p>
          <a:p>
            <a:r>
              <a:rPr lang="en-US" sz="1400" dirty="0" err="1">
                <a:solidFill>
                  <a:srgbClr val="128CAB"/>
                </a:solidFill>
                <a:latin typeface="Courier" charset="0"/>
                <a:ea typeface="Courier" charset="0"/>
                <a:cs typeface="Courier" charset="0"/>
              </a:rPr>
              <a:t>int</a:t>
            </a:r>
            <a:r>
              <a:rPr lang="en-US" sz="1400" dirty="0">
                <a:solidFill>
                  <a:srgbClr val="128CAB"/>
                </a:solidFill>
                <a:latin typeface="Courier" charset="0"/>
                <a:ea typeface="Courier" charset="0"/>
                <a:cs typeface="Courier" charset="0"/>
              </a:rPr>
              <a:t> </a:t>
            </a:r>
            <a:r>
              <a:rPr lang="en-US" sz="1400" dirty="0" err="1">
                <a:solidFill>
                  <a:srgbClr val="128CAB"/>
                </a:solidFill>
                <a:latin typeface="Courier" charset="0"/>
                <a:ea typeface="Courier" charset="0"/>
                <a:cs typeface="Courier" charset="0"/>
              </a:rPr>
              <a:t>alloc_chrdev_region</a:t>
            </a:r>
            <a:r>
              <a:rPr lang="en-US" sz="1400" dirty="0">
                <a:solidFill>
                  <a:srgbClr val="128CAB"/>
                </a:solidFill>
                <a:latin typeface="Courier" charset="0"/>
                <a:ea typeface="Courier" charset="0"/>
                <a:cs typeface="Courier" charset="0"/>
              </a:rPr>
              <a:t>(</a:t>
            </a:r>
            <a:r>
              <a:rPr lang="en-US" sz="1400" dirty="0" err="1">
                <a:solidFill>
                  <a:srgbClr val="128CAB"/>
                </a:solidFill>
                <a:latin typeface="Courier" charset="0"/>
                <a:ea typeface="Courier" charset="0"/>
                <a:cs typeface="Courier" charset="0"/>
              </a:rPr>
              <a:t>dev_t</a:t>
            </a:r>
            <a:r>
              <a:rPr lang="en-US" sz="1400" dirty="0">
                <a:solidFill>
                  <a:srgbClr val="128CAB"/>
                </a:solidFill>
                <a:latin typeface="Courier" charset="0"/>
                <a:ea typeface="Courier" charset="0"/>
                <a:cs typeface="Courier" charset="0"/>
              </a:rPr>
              <a:t> *</a:t>
            </a:r>
            <a:r>
              <a:rPr lang="en-US" sz="1400" i="1" dirty="0">
                <a:solidFill>
                  <a:srgbClr val="128CAB"/>
                </a:solidFill>
                <a:latin typeface="Courier" charset="0"/>
                <a:ea typeface="Courier" charset="0"/>
                <a:cs typeface="Courier" charset="0"/>
              </a:rPr>
              <a:t>dev</a:t>
            </a:r>
            <a:r>
              <a:rPr lang="en-US" sz="1400" dirty="0">
                <a:solidFill>
                  <a:srgbClr val="128CAB"/>
                </a:solidFill>
                <a:latin typeface="Courier" charset="0"/>
                <a:ea typeface="Courier" charset="0"/>
                <a:cs typeface="Courier" charset="0"/>
              </a:rPr>
              <a:t>, unsigned </a:t>
            </a:r>
            <a:r>
              <a:rPr lang="en-US" sz="1400" i="1" dirty="0" err="1">
                <a:solidFill>
                  <a:srgbClr val="128CAB"/>
                </a:solidFill>
                <a:latin typeface="Courier" charset="0"/>
                <a:ea typeface="Courier" charset="0"/>
                <a:cs typeface="Courier" charset="0"/>
              </a:rPr>
              <a:t>baseminor</a:t>
            </a:r>
            <a:r>
              <a:rPr lang="en-US" sz="1400" dirty="0">
                <a:solidFill>
                  <a:srgbClr val="128CAB"/>
                </a:solidFill>
                <a:latin typeface="Courier" charset="0"/>
                <a:ea typeface="Courier" charset="0"/>
                <a:cs typeface="Courier" charset="0"/>
              </a:rPr>
              <a:t>, unsigned </a:t>
            </a:r>
            <a:r>
              <a:rPr lang="en-US" sz="1400" i="1" dirty="0">
                <a:solidFill>
                  <a:srgbClr val="128CAB"/>
                </a:solidFill>
                <a:latin typeface="Courier" charset="0"/>
                <a:ea typeface="Courier" charset="0"/>
                <a:cs typeface="Courier" charset="0"/>
              </a:rPr>
              <a:t>count</a:t>
            </a:r>
            <a:r>
              <a:rPr lang="en-US" sz="1400" dirty="0">
                <a:solidFill>
                  <a:srgbClr val="128CAB"/>
                </a:solidFill>
                <a:latin typeface="Courier" charset="0"/>
                <a:ea typeface="Courier" charset="0"/>
                <a:cs typeface="Courier" charset="0"/>
              </a:rPr>
              <a:t>, </a:t>
            </a:r>
            <a:r>
              <a:rPr lang="en-US" sz="1400" dirty="0" err="1">
                <a:solidFill>
                  <a:srgbClr val="128CAB"/>
                </a:solidFill>
                <a:latin typeface="Courier" charset="0"/>
                <a:ea typeface="Courier" charset="0"/>
                <a:cs typeface="Courier" charset="0"/>
              </a:rPr>
              <a:t>const</a:t>
            </a:r>
            <a:r>
              <a:rPr lang="en-US" sz="1400" dirty="0">
                <a:solidFill>
                  <a:srgbClr val="128CAB"/>
                </a:solidFill>
                <a:latin typeface="Courier" charset="0"/>
                <a:ea typeface="Courier" charset="0"/>
                <a:cs typeface="Courier" charset="0"/>
              </a:rPr>
              <a:t> char *</a:t>
            </a:r>
            <a:r>
              <a:rPr lang="en-US" sz="1400" i="1" dirty="0">
                <a:solidFill>
                  <a:srgbClr val="128CAB"/>
                </a:solidFill>
                <a:latin typeface="Courier" charset="0"/>
                <a:ea typeface="Courier" charset="0"/>
                <a:cs typeface="Courier" charset="0"/>
              </a:rPr>
              <a:t>name</a:t>
            </a:r>
            <a:r>
              <a:rPr lang="en-US" sz="1400" dirty="0">
                <a:solidFill>
                  <a:srgbClr val="128CAB"/>
                </a:solidFill>
                <a:latin typeface="Courier" charset="0"/>
                <a:ea typeface="Courier" charset="0"/>
                <a:cs typeface="Courier" charset="0"/>
              </a:rPr>
              <a:t>)</a:t>
            </a:r>
            <a:endParaRPr lang="en-US" sz="1600" dirty="0"/>
          </a:p>
          <a:p>
            <a:endParaRPr lang="en-US" sz="1600" dirty="0"/>
          </a:p>
          <a:p>
            <a:r>
              <a:rPr lang="en-US" sz="1600" dirty="0"/>
              <a:t>where:</a:t>
            </a:r>
          </a:p>
          <a:p>
            <a:r>
              <a:rPr lang="en-US" sz="1400" dirty="0">
                <a:solidFill>
                  <a:srgbClr val="128CAB"/>
                </a:solidFill>
                <a:latin typeface="Courier" charset="0"/>
                <a:ea typeface="Courier" charset="0"/>
                <a:cs typeface="Courier" charset="0"/>
              </a:rPr>
              <a:t>dev</a:t>
            </a:r>
            <a:r>
              <a:rPr lang="en-US" sz="1600" dirty="0">
                <a:solidFill>
                  <a:srgbClr val="128CAB"/>
                </a:solidFill>
              </a:rPr>
              <a:t> </a:t>
            </a:r>
            <a:r>
              <a:rPr lang="en-US" sz="1600" dirty="0"/>
              <a:t>is the dynamically-selected major number of the module;</a:t>
            </a:r>
          </a:p>
          <a:p>
            <a:r>
              <a:rPr lang="en-US" sz="1400" dirty="0" err="1">
                <a:solidFill>
                  <a:srgbClr val="128CAB"/>
                </a:solidFill>
                <a:latin typeface="Courier" charset="0"/>
                <a:ea typeface="Courier" charset="0"/>
                <a:cs typeface="Courier" charset="0"/>
              </a:rPr>
              <a:t>baseminor</a:t>
            </a:r>
            <a:r>
              <a:rPr lang="en-US" sz="1600" dirty="0"/>
              <a:t> is the first minor number for the module;</a:t>
            </a:r>
          </a:p>
          <a:p>
            <a:r>
              <a:rPr lang="en-US" sz="1400" dirty="0">
                <a:solidFill>
                  <a:srgbClr val="128CAB"/>
                </a:solidFill>
                <a:latin typeface="Courier" charset="0"/>
                <a:ea typeface="Courier" charset="0"/>
                <a:cs typeface="Courier" charset="0"/>
              </a:rPr>
              <a:t>count</a:t>
            </a:r>
            <a:r>
              <a:rPr lang="en-US" sz="1600" dirty="0"/>
              <a:t> is the number of minor number to reserve for the module;</a:t>
            </a:r>
          </a:p>
          <a:p>
            <a:r>
              <a:rPr lang="en-US" sz="1400" dirty="0">
                <a:latin typeface="Courier" charset="0"/>
                <a:ea typeface="Courier" charset="0"/>
                <a:cs typeface="Courier" charset="0"/>
              </a:rPr>
              <a:t>and</a:t>
            </a:r>
            <a:r>
              <a:rPr lang="en-US" sz="1400" dirty="0">
                <a:solidFill>
                  <a:srgbClr val="128CAB"/>
                </a:solidFill>
                <a:latin typeface="Courier" charset="0"/>
                <a:ea typeface="Courier" charset="0"/>
                <a:cs typeface="Courier" charset="0"/>
              </a:rPr>
              <a:t> name</a:t>
            </a:r>
            <a:r>
              <a:rPr lang="en-US" sz="1600" dirty="0"/>
              <a:t> is the module name.	</a:t>
            </a:r>
          </a:p>
        </p:txBody>
      </p:sp>
    </p:spTree>
    <p:extLst>
      <p:ext uri="{BB962C8B-B14F-4D97-AF65-F5344CB8AC3E}">
        <p14:creationId xmlns:p14="http://schemas.microsoft.com/office/powerpoint/2010/main" val="6565050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Kernel Modules: The Initialization Function</a:t>
            </a:r>
          </a:p>
        </p:txBody>
      </p:sp>
      <p:sp>
        <p:nvSpPr>
          <p:cNvPr id="6" name="Content Placeholder 2">
            <a:extLst>
              <a:ext uri="{FF2B5EF4-FFF2-40B4-BE49-F238E27FC236}">
                <a16:creationId xmlns:a16="http://schemas.microsoft.com/office/drawing/2014/main" id="{9E79D668-798D-4DEC-8ED7-6455FE11D69B}"/>
              </a:ext>
            </a:extLst>
          </p:cNvPr>
          <p:cNvSpPr>
            <a:spLocks noGrp="1"/>
          </p:cNvSpPr>
          <p:nvPr>
            <p:ph sz="half" idx="1"/>
          </p:nvPr>
        </p:nvSpPr>
        <p:spPr>
          <a:xfrm>
            <a:off x="479814" y="1440000"/>
            <a:ext cx="7518805" cy="4884600"/>
          </a:xfrm>
        </p:spPr>
        <p:txBody>
          <a:bodyPr/>
          <a:lstStyle/>
          <a:p>
            <a:pPr marL="0" indent="0">
              <a:lnSpc>
                <a:spcPct val="100000"/>
              </a:lnSpc>
              <a:spcAft>
                <a:spcPts val="0"/>
              </a:spcAft>
              <a:buNone/>
            </a:pPr>
            <a:r>
              <a:rPr lang="en-US" sz="1200" dirty="0">
                <a:latin typeface="Courier" charset="0"/>
                <a:ea typeface="Courier" charset="0"/>
                <a:cs typeface="Courier" charset="0"/>
              </a:rPr>
              <a:t>static </a:t>
            </a:r>
            <a:r>
              <a:rPr lang="en-US" sz="1200" dirty="0" err="1">
                <a:latin typeface="Courier" charset="0"/>
                <a:ea typeface="Courier" charset="0"/>
                <a:cs typeface="Courier" charset="0"/>
              </a:rPr>
              <a:t>dev_t</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err="1">
                <a:latin typeface="Courier" charset="0"/>
                <a:ea typeface="Courier" charset="0"/>
                <a:cs typeface="Courier" charset="0"/>
              </a:rPr>
              <a:t>struct</a:t>
            </a:r>
            <a:r>
              <a:rPr lang="en-US" sz="1200" dirty="0">
                <a:latin typeface="Courier" charset="0"/>
                <a:ea typeface="Courier" charset="0"/>
                <a:cs typeface="Courier" charset="0"/>
              </a:rPr>
              <a:t> </a:t>
            </a:r>
            <a:r>
              <a:rPr lang="en-US" sz="1200" dirty="0" err="1">
                <a:latin typeface="Courier" charset="0"/>
                <a:ea typeface="Courier" charset="0"/>
                <a:cs typeface="Courier" charset="0"/>
              </a:rPr>
              <a:t>cdev</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static char buffer[64];</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err="1">
                <a:latin typeface="Courier" charset="0"/>
                <a:ea typeface="Courier" charset="0"/>
                <a:cs typeface="Courier" charset="0"/>
              </a:rPr>
              <a:t>struct</a:t>
            </a:r>
            <a:r>
              <a:rPr lang="en-US" sz="1200" dirty="0">
                <a:latin typeface="Courier" charset="0"/>
                <a:ea typeface="Courier" charset="0"/>
                <a:cs typeface="Courier" charset="0"/>
              </a:rPr>
              <a:t> </a:t>
            </a:r>
            <a:r>
              <a:rPr lang="en-US" sz="1200" dirty="0" err="1">
                <a:latin typeface="Courier" charset="0"/>
                <a:ea typeface="Courier" charset="0"/>
                <a:cs typeface="Courier" charset="0"/>
              </a:rPr>
              <a:t>file_operations</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dummy_fops</a:t>
            </a:r>
            <a:r>
              <a:rPr lang="en-US" sz="1200" dirty="0">
                <a:latin typeface="Courier" charset="0"/>
                <a:ea typeface="Courier" charset="0"/>
                <a:cs typeface="Courier" charset="0"/>
              </a:rPr>
              <a:t> = {</a:t>
            </a:r>
          </a:p>
          <a:p>
            <a:pPr marL="0" indent="0">
              <a:lnSpc>
                <a:spcPct val="100000"/>
              </a:lnSpc>
              <a:spcAft>
                <a:spcPts val="0"/>
              </a:spcAft>
              <a:buNone/>
            </a:pPr>
            <a:r>
              <a:rPr lang="en-US" sz="1200" dirty="0">
                <a:latin typeface="Courier" charset="0"/>
                <a:ea typeface="Courier" charset="0"/>
                <a:cs typeface="Courier" charset="0"/>
              </a:rPr>
              <a:t>    .owner = THIS_MODULE,</a:t>
            </a:r>
          </a:p>
          <a:p>
            <a:pPr marL="0" indent="0">
              <a:lnSpc>
                <a:spcPct val="100000"/>
              </a:lnSpc>
              <a:spcAft>
                <a:spcPts val="0"/>
              </a:spcAft>
              <a:buNone/>
            </a:pPr>
            <a:r>
              <a:rPr lang="en-US" sz="1200" dirty="0">
                <a:latin typeface="Courier" charset="0"/>
                <a:ea typeface="Courier" charset="0"/>
                <a:cs typeface="Courier" charset="0"/>
              </a:rPr>
              <a:t>    .read = </a:t>
            </a:r>
            <a:r>
              <a:rPr lang="en-US" sz="1200" dirty="0" err="1">
                <a:latin typeface="Courier" charset="0"/>
                <a:ea typeface="Courier" charset="0"/>
                <a:cs typeface="Courier" charset="0"/>
              </a:rPr>
              <a:t>dummy_read</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static </a:t>
            </a:r>
            <a:r>
              <a:rPr lang="en-US" sz="1200" dirty="0" err="1">
                <a:latin typeface="Courier" charset="0"/>
                <a:ea typeface="Courier" charset="0"/>
                <a:cs typeface="Courier" charset="0"/>
              </a:rPr>
              <a:t>int</a:t>
            </a:r>
            <a:r>
              <a:rPr lang="en-US" sz="1200" dirty="0">
                <a:latin typeface="Courier" charset="0"/>
                <a:ea typeface="Courier" charset="0"/>
                <a:cs typeface="Courier" charset="0"/>
              </a:rPr>
              <a:t> __</a:t>
            </a:r>
            <a:r>
              <a:rPr lang="en-US" sz="1200" dirty="0" err="1">
                <a:latin typeface="Courier" charset="0"/>
                <a:ea typeface="Courier" charset="0"/>
                <a:cs typeface="Courier" charset="0"/>
              </a:rPr>
              <a:t>init</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dummy_module_init</a:t>
            </a:r>
            <a:r>
              <a:rPr lang="en-US" sz="1200" dirty="0">
                <a:latin typeface="Courier" charset="0"/>
                <a:ea typeface="Courier" charset="0"/>
                <a:cs typeface="Courier" charset="0"/>
              </a:rPr>
              <a:t>(void)</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r>
              <a:rPr lang="en-US" sz="1200" dirty="0">
                <a:solidFill>
                  <a:srgbClr val="128CAB"/>
                </a:solidFill>
                <a:latin typeface="Courier" charset="0"/>
                <a:ea typeface="Courier" charset="0"/>
                <a:cs typeface="Courier" charset="0"/>
              </a:rPr>
              <a:t>    </a:t>
            </a:r>
            <a:r>
              <a:rPr lang="en-US" sz="1200" dirty="0" err="1">
                <a:latin typeface="Courier" charset="0"/>
                <a:ea typeface="Courier" charset="0"/>
                <a:cs typeface="Courier" charset="0"/>
              </a:rPr>
              <a:t>printk</a:t>
            </a:r>
            <a:r>
              <a:rPr lang="en-US" sz="1200" dirty="0">
                <a:latin typeface="Courier" charset="0"/>
                <a:ea typeface="Courier" charset="0"/>
                <a:cs typeface="Courier" charset="0"/>
              </a:rPr>
              <a:t>(KERN_INFO "Loading </a:t>
            </a:r>
            <a:r>
              <a:rPr lang="en-US" sz="1200" dirty="0" err="1">
                <a:latin typeface="Courier" charset="0"/>
                <a:ea typeface="Courier" charset="0"/>
                <a:cs typeface="Courier" charset="0"/>
              </a:rPr>
              <a:t>dummy_module</a:t>
            </a:r>
            <a:r>
              <a:rPr lang="en-US" sz="1200" dirty="0">
                <a:latin typeface="Courier" charset="0"/>
                <a:ea typeface="Courier" charset="0"/>
                <a:cs typeface="Courier" charset="0"/>
              </a:rPr>
              <a:t>\n");</a:t>
            </a:r>
          </a:p>
          <a:p>
            <a:pPr marL="0" indent="0">
              <a:lnSpc>
                <a:spcPct val="100000"/>
              </a:lnSpc>
              <a:spcAft>
                <a:spcPts val="0"/>
              </a:spcAft>
              <a:buNone/>
            </a:pPr>
            <a:r>
              <a:rPr lang="en-US" sz="1200" dirty="0">
                <a:solidFill>
                  <a:srgbClr val="128CAB"/>
                </a:solidFill>
                <a:latin typeface="Courier" charset="0"/>
                <a:ea typeface="Courier" charset="0"/>
                <a:cs typeface="Courier" charset="0"/>
              </a:rPr>
              <a:t>    </a:t>
            </a:r>
            <a:r>
              <a:rPr lang="en-US" sz="1200" dirty="0" err="1">
                <a:latin typeface="Courier" charset="0"/>
                <a:ea typeface="Courier" charset="0"/>
                <a:cs typeface="Courier" charset="0"/>
              </a:rPr>
              <a:t>alloc_chrdev_region</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 0, 1,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solidFill>
                  <a:srgbClr val="128CAB"/>
                </a:solidFill>
                <a:latin typeface="Courier" charset="0"/>
                <a:ea typeface="Courier" charset="0"/>
                <a:cs typeface="Courier" charset="0"/>
              </a:rPr>
              <a:t>printk</a:t>
            </a:r>
            <a:r>
              <a:rPr lang="en-US" sz="1200" dirty="0">
                <a:solidFill>
                  <a:srgbClr val="128CAB"/>
                </a:solidFill>
                <a:latin typeface="Courier" charset="0"/>
                <a:ea typeface="Courier" charset="0"/>
                <a:cs typeface="Courier" charset="0"/>
              </a:rPr>
              <a:t>(KERN_INFO "%s\n", </a:t>
            </a:r>
            <a:r>
              <a:rPr lang="en-US" sz="1200" dirty="0" err="1">
                <a:solidFill>
                  <a:srgbClr val="128CAB"/>
                </a:solidFill>
                <a:latin typeface="Courier" charset="0"/>
                <a:ea typeface="Courier" charset="0"/>
                <a:cs typeface="Courier" charset="0"/>
              </a:rPr>
              <a:t>format_dev_t</a:t>
            </a:r>
            <a:r>
              <a:rPr lang="en-US" sz="1200" dirty="0">
                <a:solidFill>
                  <a:srgbClr val="128CAB"/>
                </a:solidFill>
                <a:latin typeface="Courier" charset="0"/>
                <a:ea typeface="Courier" charset="0"/>
                <a:cs typeface="Courier" charset="0"/>
              </a:rPr>
              <a:t>(buffer, </a:t>
            </a:r>
            <a:r>
              <a:rPr lang="en-US" sz="1200" dirty="0" err="1">
                <a:solidFill>
                  <a:srgbClr val="128CAB"/>
                </a:solidFill>
                <a:latin typeface="Courier" charset="0"/>
                <a:ea typeface="Courier" charset="0"/>
                <a:cs typeface="Courier" charset="0"/>
              </a:rPr>
              <a:t>dummy_dev</a:t>
            </a:r>
            <a:r>
              <a:rPr lang="en-US" sz="1200" dirty="0">
                <a:solidFill>
                  <a:srgbClr val="128CAB"/>
                </a:solidFill>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cdev_init</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 &amp;</a:t>
            </a:r>
            <a:r>
              <a:rPr lang="en-US" sz="1200" dirty="0" err="1">
                <a:latin typeface="Courier" charset="0"/>
                <a:ea typeface="Courier" charset="0"/>
                <a:cs typeface="Courier" charset="0"/>
              </a:rPr>
              <a:t>dummy_fops</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dummy_cdev.owner</a:t>
            </a:r>
            <a:r>
              <a:rPr lang="en-US" sz="1200" dirty="0">
                <a:latin typeface="Courier" charset="0"/>
                <a:ea typeface="Courier" charset="0"/>
                <a:cs typeface="Courier" charset="0"/>
              </a:rPr>
              <a:t> = THIS_MODULE;</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cdev_add</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 1);</a:t>
            </a:r>
          </a:p>
          <a:p>
            <a:pPr marL="0" indent="0">
              <a:lnSpc>
                <a:spcPct val="100000"/>
              </a:lnSpc>
              <a:spcAft>
                <a:spcPts val="0"/>
              </a:spcAft>
              <a:buNone/>
            </a:pPr>
            <a:r>
              <a:rPr lang="en-US" sz="1200" dirty="0">
                <a:latin typeface="Courier" charset="0"/>
                <a:ea typeface="Courier" charset="0"/>
                <a:cs typeface="Courier" charset="0"/>
              </a:rPr>
              <a:t>    return 0;</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p:txBody>
      </p:sp>
      <p:sp>
        <p:nvSpPr>
          <p:cNvPr id="7" name="TextBox 6">
            <a:extLst>
              <a:ext uri="{FF2B5EF4-FFF2-40B4-BE49-F238E27FC236}">
                <a16:creationId xmlns:a16="http://schemas.microsoft.com/office/drawing/2014/main" id="{F13BACA1-FCAF-471D-8E9F-E49649042010}"/>
              </a:ext>
            </a:extLst>
          </p:cNvPr>
          <p:cNvSpPr txBox="1"/>
          <p:nvPr/>
        </p:nvSpPr>
        <p:spPr>
          <a:xfrm>
            <a:off x="5362099" y="2758588"/>
            <a:ext cx="6629400" cy="1123712"/>
          </a:xfrm>
          <a:prstGeom prst="wedgeRoundRectCallout">
            <a:avLst>
              <a:gd name="adj1" fmla="val -47088"/>
              <a:gd name="adj2" fmla="val 77377"/>
              <a:gd name="adj3" fmla="val 16667"/>
            </a:avLst>
          </a:prstGeom>
          <a:solidFill>
            <a:srgbClr val="FFFFCC"/>
          </a:solidFill>
          <a:ln>
            <a:solidFill>
              <a:srgbClr val="000000"/>
            </a:solidFill>
          </a:ln>
        </p:spPr>
        <p:txBody>
          <a:bodyPr wrap="square" rtlCol="0">
            <a:spAutoFit/>
          </a:bodyPr>
          <a:lstStyle>
            <a:defPPr>
              <a:defRPr lang="en-US"/>
            </a:defPPr>
            <a:lvl1pPr>
              <a:defRPr sz="2000"/>
            </a:lvl1pPr>
          </a:lstStyle>
          <a:p>
            <a:r>
              <a:rPr lang="en-US"/>
              <a:t>It prints </a:t>
            </a:r>
            <a:r>
              <a:rPr lang="en-US" dirty="0"/>
              <a:t>on the Linux console the major number and the minor number associated with the just-registered character device.</a:t>
            </a:r>
          </a:p>
        </p:txBody>
      </p:sp>
    </p:spTree>
    <p:extLst>
      <p:ext uri="{BB962C8B-B14F-4D97-AF65-F5344CB8AC3E}">
        <p14:creationId xmlns:p14="http://schemas.microsoft.com/office/powerpoint/2010/main" val="962818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Kernel Modules: The Initialization Function</a:t>
            </a:r>
          </a:p>
        </p:txBody>
      </p:sp>
      <p:sp>
        <p:nvSpPr>
          <p:cNvPr id="6" name="Content Placeholder 2">
            <a:extLst>
              <a:ext uri="{FF2B5EF4-FFF2-40B4-BE49-F238E27FC236}">
                <a16:creationId xmlns:a16="http://schemas.microsoft.com/office/drawing/2014/main" id="{E0DED9D8-E45B-4C09-9F92-13CDA2F6EB0C}"/>
              </a:ext>
            </a:extLst>
          </p:cNvPr>
          <p:cNvSpPr>
            <a:spLocks noGrp="1"/>
          </p:cNvSpPr>
          <p:nvPr>
            <p:ph sz="half" idx="1"/>
          </p:nvPr>
        </p:nvSpPr>
        <p:spPr>
          <a:xfrm>
            <a:off x="479814" y="1440000"/>
            <a:ext cx="7518805" cy="4884600"/>
          </a:xfrm>
        </p:spPr>
        <p:txBody>
          <a:bodyPr/>
          <a:lstStyle/>
          <a:p>
            <a:pPr marL="0" indent="0">
              <a:lnSpc>
                <a:spcPct val="100000"/>
              </a:lnSpc>
              <a:spcAft>
                <a:spcPts val="0"/>
              </a:spcAft>
              <a:buNone/>
            </a:pPr>
            <a:r>
              <a:rPr lang="en-US" sz="1200" dirty="0">
                <a:latin typeface="Courier" charset="0"/>
                <a:ea typeface="Courier" charset="0"/>
                <a:cs typeface="Courier" charset="0"/>
              </a:rPr>
              <a:t>static </a:t>
            </a:r>
            <a:r>
              <a:rPr lang="en-US" sz="1200" dirty="0" err="1">
                <a:latin typeface="Courier" charset="0"/>
                <a:ea typeface="Courier" charset="0"/>
                <a:cs typeface="Courier" charset="0"/>
              </a:rPr>
              <a:t>dev_t</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err="1">
                <a:latin typeface="Courier" charset="0"/>
                <a:ea typeface="Courier" charset="0"/>
                <a:cs typeface="Courier" charset="0"/>
              </a:rPr>
              <a:t>struct</a:t>
            </a:r>
            <a:r>
              <a:rPr lang="en-US" sz="1200" dirty="0">
                <a:latin typeface="Courier" charset="0"/>
                <a:ea typeface="Courier" charset="0"/>
                <a:cs typeface="Courier" charset="0"/>
              </a:rPr>
              <a:t> </a:t>
            </a:r>
            <a:r>
              <a:rPr lang="en-US" sz="1200" dirty="0" err="1">
                <a:latin typeface="Courier" charset="0"/>
                <a:ea typeface="Courier" charset="0"/>
                <a:cs typeface="Courier" charset="0"/>
              </a:rPr>
              <a:t>cdev</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static char buffer[64];</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err="1">
                <a:solidFill>
                  <a:srgbClr val="128CAB"/>
                </a:solidFill>
                <a:latin typeface="Courier" charset="0"/>
                <a:ea typeface="Courier" charset="0"/>
                <a:cs typeface="Courier" charset="0"/>
              </a:rPr>
              <a:t>struct</a:t>
            </a: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file_operations</a:t>
            </a: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dummy_fops</a:t>
            </a:r>
            <a:r>
              <a:rPr lang="en-US" sz="1200" dirty="0">
                <a:solidFill>
                  <a:srgbClr val="128CAB"/>
                </a:solidFill>
                <a:latin typeface="Courier" charset="0"/>
                <a:ea typeface="Courier" charset="0"/>
                <a:cs typeface="Courier" charset="0"/>
              </a:rPr>
              <a:t> = {</a:t>
            </a:r>
          </a:p>
          <a:p>
            <a:pPr marL="0" indent="0">
              <a:lnSpc>
                <a:spcPct val="100000"/>
              </a:lnSpc>
              <a:spcAft>
                <a:spcPts val="0"/>
              </a:spcAft>
              <a:buNone/>
            </a:pPr>
            <a:r>
              <a:rPr lang="en-US" sz="1200" dirty="0">
                <a:solidFill>
                  <a:srgbClr val="128CAB"/>
                </a:solidFill>
                <a:latin typeface="Courier" charset="0"/>
                <a:ea typeface="Courier" charset="0"/>
                <a:cs typeface="Courier" charset="0"/>
              </a:rPr>
              <a:t>    .owner = THIS_MODULE,</a:t>
            </a:r>
          </a:p>
          <a:p>
            <a:pPr marL="0" indent="0">
              <a:lnSpc>
                <a:spcPct val="100000"/>
              </a:lnSpc>
              <a:spcAft>
                <a:spcPts val="0"/>
              </a:spcAft>
              <a:buNone/>
            </a:pPr>
            <a:r>
              <a:rPr lang="en-US" sz="1200" dirty="0">
                <a:solidFill>
                  <a:srgbClr val="128CAB"/>
                </a:solidFill>
                <a:latin typeface="Courier" charset="0"/>
                <a:ea typeface="Courier" charset="0"/>
                <a:cs typeface="Courier" charset="0"/>
              </a:rPr>
              <a:t>    .read = </a:t>
            </a:r>
            <a:r>
              <a:rPr lang="en-US" sz="1200" dirty="0" err="1">
                <a:solidFill>
                  <a:srgbClr val="128CAB"/>
                </a:solidFill>
                <a:latin typeface="Courier" charset="0"/>
                <a:ea typeface="Courier" charset="0"/>
                <a:cs typeface="Courier" charset="0"/>
              </a:rPr>
              <a:t>dummy_read</a:t>
            </a:r>
            <a:r>
              <a:rPr lang="en-US" sz="1200" dirty="0">
                <a:solidFill>
                  <a:srgbClr val="128CAB"/>
                </a:solidFill>
                <a:latin typeface="Courier" charset="0"/>
                <a:ea typeface="Courier" charset="0"/>
                <a:cs typeface="Courier" charset="0"/>
              </a:rPr>
              <a:t>,</a:t>
            </a:r>
          </a:p>
          <a:p>
            <a:pPr marL="0" indent="0">
              <a:lnSpc>
                <a:spcPct val="100000"/>
              </a:lnSpc>
              <a:spcAft>
                <a:spcPts val="0"/>
              </a:spcAft>
              <a:buNone/>
            </a:pPr>
            <a:r>
              <a:rPr lang="en-US" sz="1200" dirty="0">
                <a:solidFill>
                  <a:srgbClr val="128CAB"/>
                </a:solidFill>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static </a:t>
            </a:r>
            <a:r>
              <a:rPr lang="en-US" sz="1200" dirty="0" err="1">
                <a:latin typeface="Courier" charset="0"/>
                <a:ea typeface="Courier" charset="0"/>
                <a:cs typeface="Courier" charset="0"/>
              </a:rPr>
              <a:t>int</a:t>
            </a:r>
            <a:r>
              <a:rPr lang="en-US" sz="1200" dirty="0">
                <a:latin typeface="Courier" charset="0"/>
                <a:ea typeface="Courier" charset="0"/>
                <a:cs typeface="Courier" charset="0"/>
              </a:rPr>
              <a:t> __</a:t>
            </a:r>
            <a:r>
              <a:rPr lang="en-US" sz="1200" dirty="0" err="1">
                <a:latin typeface="Courier" charset="0"/>
                <a:ea typeface="Courier" charset="0"/>
                <a:cs typeface="Courier" charset="0"/>
              </a:rPr>
              <a:t>init</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dummy_module_init</a:t>
            </a:r>
            <a:r>
              <a:rPr lang="en-US" sz="1200" dirty="0">
                <a:latin typeface="Courier" charset="0"/>
                <a:ea typeface="Courier" charset="0"/>
                <a:cs typeface="Courier" charset="0"/>
              </a:rPr>
              <a:t>(void)</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r>
              <a:rPr lang="en-US" sz="1200" dirty="0">
                <a:solidFill>
                  <a:srgbClr val="128CAB"/>
                </a:solidFill>
                <a:latin typeface="Courier" charset="0"/>
                <a:ea typeface="Courier" charset="0"/>
                <a:cs typeface="Courier" charset="0"/>
              </a:rPr>
              <a:t>    </a:t>
            </a:r>
            <a:r>
              <a:rPr lang="en-US" sz="1200" dirty="0" err="1">
                <a:latin typeface="Courier" charset="0"/>
                <a:ea typeface="Courier" charset="0"/>
                <a:cs typeface="Courier" charset="0"/>
              </a:rPr>
              <a:t>printk</a:t>
            </a:r>
            <a:r>
              <a:rPr lang="en-US" sz="1200" dirty="0">
                <a:latin typeface="Courier" charset="0"/>
                <a:ea typeface="Courier" charset="0"/>
                <a:cs typeface="Courier" charset="0"/>
              </a:rPr>
              <a:t>(KERN_INFO "Loading </a:t>
            </a:r>
            <a:r>
              <a:rPr lang="en-US" sz="1200" dirty="0" err="1">
                <a:latin typeface="Courier" charset="0"/>
                <a:ea typeface="Courier" charset="0"/>
                <a:cs typeface="Courier" charset="0"/>
              </a:rPr>
              <a:t>dummy_module</a:t>
            </a:r>
            <a:r>
              <a:rPr lang="en-US" sz="1200" dirty="0">
                <a:latin typeface="Courier" charset="0"/>
                <a:ea typeface="Courier" charset="0"/>
                <a:cs typeface="Courier" charset="0"/>
              </a:rPr>
              <a:t>\n");</a:t>
            </a:r>
          </a:p>
          <a:p>
            <a:pPr marL="0" indent="0">
              <a:lnSpc>
                <a:spcPct val="100000"/>
              </a:lnSpc>
              <a:spcAft>
                <a:spcPts val="0"/>
              </a:spcAft>
              <a:buNone/>
            </a:pPr>
            <a:r>
              <a:rPr lang="en-US" sz="1200" dirty="0">
                <a:solidFill>
                  <a:srgbClr val="128CAB"/>
                </a:solidFill>
                <a:latin typeface="Courier" charset="0"/>
                <a:ea typeface="Courier" charset="0"/>
                <a:cs typeface="Courier" charset="0"/>
              </a:rPr>
              <a:t>    </a:t>
            </a:r>
            <a:r>
              <a:rPr lang="en-US" sz="1200" dirty="0" err="1">
                <a:latin typeface="Courier" charset="0"/>
                <a:ea typeface="Courier" charset="0"/>
                <a:cs typeface="Courier" charset="0"/>
              </a:rPr>
              <a:t>alloc_chrdev_region</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 0, 1,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printk</a:t>
            </a:r>
            <a:r>
              <a:rPr lang="en-US" sz="1200" dirty="0">
                <a:latin typeface="Courier" charset="0"/>
                <a:ea typeface="Courier" charset="0"/>
                <a:cs typeface="Courier" charset="0"/>
              </a:rPr>
              <a:t>(KERN_INFO "%s\n", </a:t>
            </a:r>
            <a:r>
              <a:rPr lang="en-US" sz="1200" dirty="0" err="1">
                <a:latin typeface="Courier" charset="0"/>
                <a:ea typeface="Courier" charset="0"/>
                <a:cs typeface="Courier" charset="0"/>
              </a:rPr>
              <a:t>format_dev_t</a:t>
            </a:r>
            <a:r>
              <a:rPr lang="en-US" sz="1200" dirty="0">
                <a:latin typeface="Courier" charset="0"/>
                <a:ea typeface="Courier" charset="0"/>
                <a:cs typeface="Courier" charset="0"/>
              </a:rPr>
              <a:t>(buffer,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solidFill>
                  <a:srgbClr val="128CAB"/>
                </a:solidFill>
                <a:latin typeface="Courier" charset="0"/>
                <a:ea typeface="Courier" charset="0"/>
                <a:cs typeface="Courier" charset="0"/>
              </a:rPr>
              <a:t>cdev_init</a:t>
            </a:r>
            <a:r>
              <a:rPr lang="en-US" sz="1200" dirty="0">
                <a:solidFill>
                  <a:srgbClr val="128CAB"/>
                </a:solidFill>
                <a:latin typeface="Courier" charset="0"/>
                <a:ea typeface="Courier" charset="0"/>
                <a:cs typeface="Courier" charset="0"/>
              </a:rPr>
              <a:t>(&amp;</a:t>
            </a:r>
            <a:r>
              <a:rPr lang="en-US" sz="1200" dirty="0" err="1">
                <a:solidFill>
                  <a:srgbClr val="128CAB"/>
                </a:solidFill>
                <a:latin typeface="Courier" charset="0"/>
                <a:ea typeface="Courier" charset="0"/>
                <a:cs typeface="Courier" charset="0"/>
              </a:rPr>
              <a:t>dummy_cdev</a:t>
            </a:r>
            <a:r>
              <a:rPr lang="en-US" sz="1200" dirty="0">
                <a:solidFill>
                  <a:srgbClr val="128CAB"/>
                </a:solidFill>
                <a:latin typeface="Courier" charset="0"/>
                <a:ea typeface="Courier" charset="0"/>
                <a:cs typeface="Courier" charset="0"/>
              </a:rPr>
              <a:t>, &amp;</a:t>
            </a:r>
            <a:r>
              <a:rPr lang="en-US" sz="1200" dirty="0" err="1">
                <a:solidFill>
                  <a:srgbClr val="128CAB"/>
                </a:solidFill>
                <a:latin typeface="Courier" charset="0"/>
                <a:ea typeface="Courier" charset="0"/>
                <a:cs typeface="Courier" charset="0"/>
              </a:rPr>
              <a:t>dummy_fops</a:t>
            </a:r>
            <a:r>
              <a:rPr lang="en-US" sz="1200" dirty="0">
                <a:solidFill>
                  <a:srgbClr val="128CAB"/>
                </a:solidFill>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dummy_cdev.owner</a:t>
            </a:r>
            <a:r>
              <a:rPr lang="en-US" sz="1200" dirty="0">
                <a:latin typeface="Courier" charset="0"/>
                <a:ea typeface="Courier" charset="0"/>
                <a:cs typeface="Courier" charset="0"/>
              </a:rPr>
              <a:t> = THIS_MODULE;</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cdev_add</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 1);</a:t>
            </a:r>
          </a:p>
          <a:p>
            <a:pPr marL="0" indent="0">
              <a:lnSpc>
                <a:spcPct val="100000"/>
              </a:lnSpc>
              <a:spcAft>
                <a:spcPts val="0"/>
              </a:spcAft>
              <a:buNone/>
            </a:pPr>
            <a:r>
              <a:rPr lang="en-US" sz="1200" dirty="0">
                <a:latin typeface="Courier" charset="0"/>
                <a:ea typeface="Courier" charset="0"/>
                <a:cs typeface="Courier" charset="0"/>
              </a:rPr>
              <a:t>    return 0;</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p:txBody>
      </p:sp>
      <p:sp>
        <p:nvSpPr>
          <p:cNvPr id="7" name="TextBox 6">
            <a:extLst>
              <a:ext uri="{FF2B5EF4-FFF2-40B4-BE49-F238E27FC236}">
                <a16:creationId xmlns:a16="http://schemas.microsoft.com/office/drawing/2014/main" id="{C51F0B27-E7B8-4CA0-9F67-E07B22E49E69}"/>
              </a:ext>
            </a:extLst>
          </p:cNvPr>
          <p:cNvSpPr txBox="1"/>
          <p:nvPr/>
        </p:nvSpPr>
        <p:spPr>
          <a:xfrm>
            <a:off x="4274050" y="1314994"/>
            <a:ext cx="7315994" cy="2758202"/>
          </a:xfrm>
          <a:prstGeom prst="wedgeRoundRectCallout">
            <a:avLst>
              <a:gd name="adj1" fmla="val -48824"/>
              <a:gd name="adj2" fmla="val 62898"/>
              <a:gd name="adj3" fmla="val 16667"/>
            </a:avLst>
          </a:prstGeom>
          <a:solidFill>
            <a:srgbClr val="FFFFCC"/>
          </a:solidFill>
          <a:ln>
            <a:solidFill>
              <a:srgbClr val="000000"/>
            </a:solidFill>
          </a:ln>
        </p:spPr>
        <p:txBody>
          <a:bodyPr wrap="square" rtlCol="0">
            <a:spAutoFit/>
          </a:bodyPr>
          <a:lstStyle>
            <a:defPPr>
              <a:defRPr lang="en-US"/>
            </a:defPPr>
            <a:lvl1pPr>
              <a:defRPr sz="2000"/>
            </a:lvl1pPr>
          </a:lstStyle>
          <a:p>
            <a:r>
              <a:rPr lang="en-US" dirty="0"/>
              <a:t>It initializes the character device data structure.</a:t>
            </a:r>
          </a:p>
          <a:p>
            <a:endParaRPr lang="en-US" dirty="0"/>
          </a:p>
          <a:p>
            <a:r>
              <a:rPr lang="en-US" sz="1800" dirty="0">
                <a:solidFill>
                  <a:srgbClr val="128CAB"/>
                </a:solidFill>
                <a:latin typeface="Courier" charset="0"/>
                <a:ea typeface="Courier" charset="0"/>
                <a:cs typeface="Courier" charset="0"/>
              </a:rPr>
              <a:t>void </a:t>
            </a:r>
            <a:r>
              <a:rPr lang="en-US" sz="1800" dirty="0" err="1">
                <a:solidFill>
                  <a:srgbClr val="128CAB"/>
                </a:solidFill>
                <a:latin typeface="Courier" charset="0"/>
                <a:ea typeface="Courier" charset="0"/>
                <a:cs typeface="Courier" charset="0"/>
              </a:rPr>
              <a:t>cdev_init</a:t>
            </a:r>
            <a:r>
              <a:rPr lang="en-US" sz="1800" dirty="0">
                <a:solidFill>
                  <a:srgbClr val="128CAB"/>
                </a:solidFill>
                <a:latin typeface="Courier" charset="0"/>
                <a:ea typeface="Courier" charset="0"/>
                <a:cs typeface="Courier" charset="0"/>
              </a:rPr>
              <a:t>( </a:t>
            </a:r>
            <a:r>
              <a:rPr lang="en-US" sz="1800" dirty="0" err="1">
                <a:solidFill>
                  <a:srgbClr val="128CAB"/>
                </a:solidFill>
                <a:latin typeface="Courier" charset="0"/>
                <a:ea typeface="Courier" charset="0"/>
                <a:cs typeface="Courier" charset="0"/>
              </a:rPr>
              <a:t>struct</a:t>
            </a:r>
            <a:r>
              <a:rPr lang="en-US" sz="1800" dirty="0">
                <a:solidFill>
                  <a:srgbClr val="128CAB"/>
                </a:solidFill>
                <a:latin typeface="Courier" charset="0"/>
                <a:ea typeface="Courier" charset="0"/>
                <a:cs typeface="Courier" charset="0"/>
              </a:rPr>
              <a:t> </a:t>
            </a:r>
            <a:r>
              <a:rPr lang="en-US" sz="1800" dirty="0" err="1">
                <a:solidFill>
                  <a:srgbClr val="128CAB"/>
                </a:solidFill>
                <a:latin typeface="Courier" charset="0"/>
                <a:ea typeface="Courier" charset="0"/>
                <a:cs typeface="Courier" charset="0"/>
              </a:rPr>
              <a:t>cdev</a:t>
            </a:r>
            <a:r>
              <a:rPr lang="en-US" sz="1800" dirty="0">
                <a:solidFill>
                  <a:srgbClr val="128CAB"/>
                </a:solidFill>
                <a:latin typeface="Courier" charset="0"/>
                <a:ea typeface="Courier" charset="0"/>
                <a:cs typeface="Courier" charset="0"/>
              </a:rPr>
              <a:t> *</a:t>
            </a:r>
            <a:r>
              <a:rPr lang="en-US" sz="1800" dirty="0" err="1">
                <a:solidFill>
                  <a:srgbClr val="128CAB"/>
                </a:solidFill>
                <a:latin typeface="Courier" charset="0"/>
                <a:ea typeface="Courier" charset="0"/>
                <a:cs typeface="Courier" charset="0"/>
              </a:rPr>
              <a:t>cdev</a:t>
            </a:r>
            <a:r>
              <a:rPr lang="en-US" sz="1800" dirty="0">
                <a:solidFill>
                  <a:srgbClr val="128CAB"/>
                </a:solidFill>
                <a:latin typeface="Courier" charset="0"/>
                <a:ea typeface="Courier" charset="0"/>
                <a:cs typeface="Courier" charset="0"/>
              </a:rPr>
              <a:t>, </a:t>
            </a:r>
            <a:r>
              <a:rPr lang="en-US" sz="1800" dirty="0" err="1">
                <a:solidFill>
                  <a:srgbClr val="128CAB"/>
                </a:solidFill>
                <a:latin typeface="Courier" charset="0"/>
                <a:ea typeface="Courier" charset="0"/>
                <a:cs typeface="Courier" charset="0"/>
              </a:rPr>
              <a:t>const</a:t>
            </a:r>
            <a:r>
              <a:rPr lang="en-US" sz="1800" dirty="0">
                <a:solidFill>
                  <a:srgbClr val="128CAB"/>
                </a:solidFill>
                <a:latin typeface="Courier" charset="0"/>
                <a:ea typeface="Courier" charset="0"/>
                <a:cs typeface="Courier" charset="0"/>
              </a:rPr>
              <a:t> </a:t>
            </a:r>
            <a:r>
              <a:rPr lang="en-US" sz="1800" dirty="0" err="1">
                <a:solidFill>
                  <a:srgbClr val="128CAB"/>
                </a:solidFill>
                <a:latin typeface="Courier" charset="0"/>
                <a:ea typeface="Courier" charset="0"/>
                <a:cs typeface="Courier" charset="0"/>
              </a:rPr>
              <a:t>struct</a:t>
            </a:r>
            <a:r>
              <a:rPr lang="en-US" sz="1800" dirty="0">
                <a:solidFill>
                  <a:srgbClr val="128CAB"/>
                </a:solidFill>
                <a:latin typeface="Courier" charset="0"/>
                <a:ea typeface="Courier" charset="0"/>
                <a:cs typeface="Courier" charset="0"/>
              </a:rPr>
              <a:t> </a:t>
            </a:r>
            <a:r>
              <a:rPr lang="en-US" sz="1800" dirty="0" err="1">
                <a:solidFill>
                  <a:srgbClr val="128CAB"/>
                </a:solidFill>
                <a:latin typeface="Courier" charset="0"/>
                <a:ea typeface="Courier" charset="0"/>
                <a:cs typeface="Courier" charset="0"/>
              </a:rPr>
              <a:t>file_operations</a:t>
            </a:r>
            <a:r>
              <a:rPr lang="en-US" sz="1800" dirty="0">
                <a:solidFill>
                  <a:srgbClr val="128CAB"/>
                </a:solidFill>
                <a:latin typeface="Courier" charset="0"/>
                <a:ea typeface="Courier" charset="0"/>
                <a:cs typeface="Courier" charset="0"/>
              </a:rPr>
              <a:t> * fops);</a:t>
            </a:r>
            <a:endParaRPr lang="en-US" dirty="0"/>
          </a:p>
          <a:p>
            <a:endParaRPr lang="en-US" dirty="0"/>
          </a:p>
          <a:p>
            <a:r>
              <a:rPr lang="en-US" dirty="0"/>
              <a:t>where:</a:t>
            </a:r>
          </a:p>
          <a:p>
            <a:r>
              <a:rPr lang="en-US" sz="1800" dirty="0" err="1">
                <a:solidFill>
                  <a:srgbClr val="128CAB"/>
                </a:solidFill>
                <a:latin typeface="Courier" charset="0"/>
                <a:ea typeface="Courier" charset="0"/>
                <a:cs typeface="Courier" charset="0"/>
              </a:rPr>
              <a:t>cdev</a:t>
            </a:r>
            <a:r>
              <a:rPr lang="en-US" dirty="0">
                <a:solidFill>
                  <a:srgbClr val="128CAB"/>
                </a:solidFill>
              </a:rPr>
              <a:t> </a:t>
            </a:r>
            <a:r>
              <a:rPr lang="en-US" dirty="0"/>
              <a:t>is the structure to initialize and</a:t>
            </a:r>
          </a:p>
          <a:p>
            <a:r>
              <a:rPr lang="en-US" sz="1800" dirty="0">
                <a:solidFill>
                  <a:srgbClr val="128CAB"/>
                </a:solidFill>
                <a:latin typeface="Courier" charset="0"/>
                <a:ea typeface="Courier" charset="0"/>
                <a:cs typeface="Courier" charset="0"/>
              </a:rPr>
              <a:t>fops </a:t>
            </a:r>
            <a:r>
              <a:rPr lang="en-US" dirty="0"/>
              <a:t>is the </a:t>
            </a:r>
            <a:r>
              <a:rPr lang="en-US" sz="1800" dirty="0" err="1">
                <a:solidFill>
                  <a:srgbClr val="128CAB"/>
                </a:solidFill>
                <a:latin typeface="Courier" charset="0"/>
                <a:ea typeface="Courier" charset="0"/>
                <a:cs typeface="Courier" charset="0"/>
              </a:rPr>
              <a:t>file_operations</a:t>
            </a:r>
            <a:r>
              <a:rPr lang="en-US" dirty="0"/>
              <a:t> for the device.	</a:t>
            </a:r>
          </a:p>
        </p:txBody>
      </p:sp>
    </p:spTree>
    <p:extLst>
      <p:ext uri="{BB962C8B-B14F-4D97-AF65-F5344CB8AC3E}">
        <p14:creationId xmlns:p14="http://schemas.microsoft.com/office/powerpoint/2010/main" val="38333178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Kernel Modules: The Initialization Function</a:t>
            </a:r>
          </a:p>
        </p:txBody>
      </p:sp>
      <p:sp>
        <p:nvSpPr>
          <p:cNvPr id="6" name="Content Placeholder 2">
            <a:extLst>
              <a:ext uri="{FF2B5EF4-FFF2-40B4-BE49-F238E27FC236}">
                <a16:creationId xmlns:a16="http://schemas.microsoft.com/office/drawing/2014/main" id="{60FDC9B4-1147-46E3-98F8-652D45F175BB}"/>
              </a:ext>
            </a:extLst>
          </p:cNvPr>
          <p:cNvSpPr>
            <a:spLocks noGrp="1"/>
          </p:cNvSpPr>
          <p:nvPr>
            <p:ph sz="half" idx="1"/>
          </p:nvPr>
        </p:nvSpPr>
        <p:spPr>
          <a:xfrm>
            <a:off x="479814" y="1440000"/>
            <a:ext cx="7518805" cy="4884600"/>
          </a:xfrm>
        </p:spPr>
        <p:txBody>
          <a:bodyPr/>
          <a:lstStyle/>
          <a:p>
            <a:pPr marL="0" indent="0">
              <a:lnSpc>
                <a:spcPct val="100000"/>
              </a:lnSpc>
              <a:spcAft>
                <a:spcPts val="0"/>
              </a:spcAft>
              <a:buNone/>
            </a:pPr>
            <a:r>
              <a:rPr lang="en-US" sz="1200" dirty="0">
                <a:latin typeface="Courier" charset="0"/>
                <a:ea typeface="Courier" charset="0"/>
                <a:cs typeface="Courier" charset="0"/>
              </a:rPr>
              <a:t>static </a:t>
            </a:r>
            <a:r>
              <a:rPr lang="en-US" sz="1200" dirty="0" err="1">
                <a:latin typeface="Courier" charset="0"/>
                <a:ea typeface="Courier" charset="0"/>
                <a:cs typeface="Courier" charset="0"/>
              </a:rPr>
              <a:t>dev_t</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err="1">
                <a:latin typeface="Courier" charset="0"/>
                <a:ea typeface="Courier" charset="0"/>
                <a:cs typeface="Courier" charset="0"/>
              </a:rPr>
              <a:t>struct</a:t>
            </a:r>
            <a:r>
              <a:rPr lang="en-US" sz="1200" dirty="0">
                <a:latin typeface="Courier" charset="0"/>
                <a:ea typeface="Courier" charset="0"/>
                <a:cs typeface="Courier" charset="0"/>
              </a:rPr>
              <a:t> </a:t>
            </a:r>
            <a:r>
              <a:rPr lang="en-US" sz="1200" dirty="0" err="1">
                <a:latin typeface="Courier" charset="0"/>
                <a:ea typeface="Courier" charset="0"/>
                <a:cs typeface="Courier" charset="0"/>
              </a:rPr>
              <a:t>cdev</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static char buffer[64];</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err="1">
                <a:solidFill>
                  <a:srgbClr val="128CAB"/>
                </a:solidFill>
                <a:latin typeface="Courier" charset="0"/>
                <a:ea typeface="Courier" charset="0"/>
                <a:cs typeface="Courier" charset="0"/>
              </a:rPr>
              <a:t>struct</a:t>
            </a: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file_operations</a:t>
            </a: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dummy_fops</a:t>
            </a:r>
            <a:r>
              <a:rPr lang="en-US" sz="1200" dirty="0">
                <a:solidFill>
                  <a:srgbClr val="128CAB"/>
                </a:solidFill>
                <a:latin typeface="Courier" charset="0"/>
                <a:ea typeface="Courier" charset="0"/>
                <a:cs typeface="Courier" charset="0"/>
              </a:rPr>
              <a:t> = {</a:t>
            </a:r>
          </a:p>
          <a:p>
            <a:pPr marL="0" indent="0">
              <a:lnSpc>
                <a:spcPct val="100000"/>
              </a:lnSpc>
              <a:spcAft>
                <a:spcPts val="0"/>
              </a:spcAft>
              <a:buNone/>
            </a:pPr>
            <a:r>
              <a:rPr lang="en-US" sz="1200" dirty="0">
                <a:solidFill>
                  <a:srgbClr val="128CAB"/>
                </a:solidFill>
                <a:latin typeface="Courier" charset="0"/>
                <a:ea typeface="Courier" charset="0"/>
                <a:cs typeface="Courier" charset="0"/>
              </a:rPr>
              <a:t>    .owner = THIS_MODULE,</a:t>
            </a:r>
          </a:p>
          <a:p>
            <a:pPr marL="0" indent="0">
              <a:lnSpc>
                <a:spcPct val="100000"/>
              </a:lnSpc>
              <a:spcAft>
                <a:spcPts val="0"/>
              </a:spcAft>
              <a:buNone/>
            </a:pPr>
            <a:r>
              <a:rPr lang="en-US" sz="1200" dirty="0">
                <a:solidFill>
                  <a:srgbClr val="128CAB"/>
                </a:solidFill>
                <a:latin typeface="Courier" charset="0"/>
                <a:ea typeface="Courier" charset="0"/>
                <a:cs typeface="Courier" charset="0"/>
              </a:rPr>
              <a:t>    .read = </a:t>
            </a:r>
            <a:r>
              <a:rPr lang="en-US" sz="1200" dirty="0" err="1">
                <a:solidFill>
                  <a:srgbClr val="128CAB"/>
                </a:solidFill>
                <a:latin typeface="Courier" charset="0"/>
                <a:ea typeface="Courier" charset="0"/>
                <a:cs typeface="Courier" charset="0"/>
              </a:rPr>
              <a:t>dummy_read</a:t>
            </a:r>
            <a:r>
              <a:rPr lang="en-US" sz="1200" dirty="0">
                <a:solidFill>
                  <a:srgbClr val="128CAB"/>
                </a:solidFill>
                <a:latin typeface="Courier" charset="0"/>
                <a:ea typeface="Courier" charset="0"/>
                <a:cs typeface="Courier" charset="0"/>
              </a:rPr>
              <a:t>,</a:t>
            </a:r>
          </a:p>
          <a:p>
            <a:pPr marL="0" indent="0">
              <a:lnSpc>
                <a:spcPct val="100000"/>
              </a:lnSpc>
              <a:spcAft>
                <a:spcPts val="0"/>
              </a:spcAft>
              <a:buNone/>
            </a:pPr>
            <a:r>
              <a:rPr lang="en-US" sz="1200" dirty="0">
                <a:solidFill>
                  <a:srgbClr val="128CAB"/>
                </a:solidFill>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static </a:t>
            </a:r>
            <a:r>
              <a:rPr lang="en-US" sz="1200" dirty="0" err="1">
                <a:latin typeface="Courier" charset="0"/>
                <a:ea typeface="Courier" charset="0"/>
                <a:cs typeface="Courier" charset="0"/>
              </a:rPr>
              <a:t>int</a:t>
            </a:r>
            <a:r>
              <a:rPr lang="en-US" sz="1200" dirty="0">
                <a:latin typeface="Courier" charset="0"/>
                <a:ea typeface="Courier" charset="0"/>
                <a:cs typeface="Courier" charset="0"/>
              </a:rPr>
              <a:t> __</a:t>
            </a:r>
            <a:r>
              <a:rPr lang="en-US" sz="1200" dirty="0" err="1">
                <a:latin typeface="Courier" charset="0"/>
                <a:ea typeface="Courier" charset="0"/>
                <a:cs typeface="Courier" charset="0"/>
              </a:rPr>
              <a:t>init</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dummy_module_init</a:t>
            </a:r>
            <a:r>
              <a:rPr lang="en-US" sz="1200" dirty="0">
                <a:latin typeface="Courier" charset="0"/>
                <a:ea typeface="Courier" charset="0"/>
                <a:cs typeface="Courier" charset="0"/>
              </a:rPr>
              <a:t>(void)</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r>
              <a:rPr lang="en-US" sz="1200" dirty="0">
                <a:solidFill>
                  <a:srgbClr val="128CAB"/>
                </a:solidFill>
                <a:latin typeface="Courier" charset="0"/>
                <a:ea typeface="Courier" charset="0"/>
                <a:cs typeface="Courier" charset="0"/>
              </a:rPr>
              <a:t>    </a:t>
            </a:r>
            <a:r>
              <a:rPr lang="en-US" sz="1200" dirty="0" err="1">
                <a:latin typeface="Courier" charset="0"/>
                <a:ea typeface="Courier" charset="0"/>
                <a:cs typeface="Courier" charset="0"/>
              </a:rPr>
              <a:t>printk</a:t>
            </a:r>
            <a:r>
              <a:rPr lang="en-US" sz="1200" dirty="0">
                <a:latin typeface="Courier" charset="0"/>
                <a:ea typeface="Courier" charset="0"/>
                <a:cs typeface="Courier" charset="0"/>
              </a:rPr>
              <a:t>(KERN_INFO "Loading </a:t>
            </a:r>
            <a:r>
              <a:rPr lang="en-US" sz="1200" dirty="0" err="1">
                <a:latin typeface="Courier" charset="0"/>
                <a:ea typeface="Courier" charset="0"/>
                <a:cs typeface="Courier" charset="0"/>
              </a:rPr>
              <a:t>dummy_module</a:t>
            </a:r>
            <a:r>
              <a:rPr lang="en-US" sz="1200" dirty="0">
                <a:latin typeface="Courier" charset="0"/>
                <a:ea typeface="Courier" charset="0"/>
                <a:cs typeface="Courier" charset="0"/>
              </a:rPr>
              <a:t>\n");</a:t>
            </a:r>
          </a:p>
          <a:p>
            <a:pPr marL="0" indent="0">
              <a:lnSpc>
                <a:spcPct val="100000"/>
              </a:lnSpc>
              <a:spcAft>
                <a:spcPts val="0"/>
              </a:spcAft>
              <a:buNone/>
            </a:pPr>
            <a:r>
              <a:rPr lang="en-US" sz="1200" dirty="0">
                <a:solidFill>
                  <a:srgbClr val="128CAB"/>
                </a:solidFill>
                <a:latin typeface="Courier" charset="0"/>
                <a:ea typeface="Courier" charset="0"/>
                <a:cs typeface="Courier" charset="0"/>
              </a:rPr>
              <a:t>    </a:t>
            </a:r>
            <a:r>
              <a:rPr lang="en-US" sz="1200" dirty="0" err="1">
                <a:latin typeface="Courier" charset="0"/>
                <a:ea typeface="Courier" charset="0"/>
                <a:cs typeface="Courier" charset="0"/>
              </a:rPr>
              <a:t>alloc_chrdev_region</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 0, 1,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printk</a:t>
            </a:r>
            <a:r>
              <a:rPr lang="en-US" sz="1200" dirty="0">
                <a:latin typeface="Courier" charset="0"/>
                <a:ea typeface="Courier" charset="0"/>
                <a:cs typeface="Courier" charset="0"/>
              </a:rPr>
              <a:t>(KERN_INFO "%s\n", </a:t>
            </a:r>
            <a:r>
              <a:rPr lang="en-US" sz="1200" dirty="0" err="1">
                <a:latin typeface="Courier" charset="0"/>
                <a:ea typeface="Courier" charset="0"/>
                <a:cs typeface="Courier" charset="0"/>
              </a:rPr>
              <a:t>format_dev_t</a:t>
            </a:r>
            <a:r>
              <a:rPr lang="en-US" sz="1200" dirty="0">
                <a:latin typeface="Courier" charset="0"/>
                <a:ea typeface="Courier" charset="0"/>
                <a:cs typeface="Courier" charset="0"/>
              </a:rPr>
              <a:t>(buffer,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cdev_init</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 &amp;</a:t>
            </a:r>
            <a:r>
              <a:rPr lang="en-US" sz="1200" dirty="0" err="1">
                <a:latin typeface="Courier" charset="0"/>
                <a:ea typeface="Courier" charset="0"/>
                <a:cs typeface="Courier" charset="0"/>
              </a:rPr>
              <a:t>dummy_fops</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solidFill>
                  <a:srgbClr val="128CAB"/>
                </a:solidFill>
                <a:latin typeface="Courier" charset="0"/>
                <a:ea typeface="Courier" charset="0"/>
                <a:cs typeface="Courier" charset="0"/>
              </a:rPr>
              <a:t>dummy_cdev.owner</a:t>
            </a:r>
            <a:r>
              <a:rPr lang="en-US" sz="1200" dirty="0">
                <a:solidFill>
                  <a:srgbClr val="128CAB"/>
                </a:solidFill>
                <a:latin typeface="Courier" charset="0"/>
                <a:ea typeface="Courier" charset="0"/>
                <a:cs typeface="Courier" charset="0"/>
              </a:rPr>
              <a:t> = THIS_MODULE;</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cdev_add</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 1);</a:t>
            </a:r>
          </a:p>
          <a:p>
            <a:pPr marL="0" indent="0">
              <a:lnSpc>
                <a:spcPct val="100000"/>
              </a:lnSpc>
              <a:spcAft>
                <a:spcPts val="0"/>
              </a:spcAft>
              <a:buNone/>
            </a:pPr>
            <a:r>
              <a:rPr lang="en-US" sz="1200" dirty="0">
                <a:latin typeface="Courier" charset="0"/>
                <a:ea typeface="Courier" charset="0"/>
                <a:cs typeface="Courier" charset="0"/>
              </a:rPr>
              <a:t>    return 0;</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p:txBody>
      </p:sp>
      <p:sp>
        <p:nvSpPr>
          <p:cNvPr id="7" name="TextBox 6">
            <a:extLst>
              <a:ext uri="{FF2B5EF4-FFF2-40B4-BE49-F238E27FC236}">
                <a16:creationId xmlns:a16="http://schemas.microsoft.com/office/drawing/2014/main" id="{53247C6A-2566-454D-8443-16AA3593E32F}"/>
              </a:ext>
            </a:extLst>
          </p:cNvPr>
          <p:cNvSpPr txBox="1"/>
          <p:nvPr/>
        </p:nvSpPr>
        <p:spPr>
          <a:xfrm>
            <a:off x="3559425" y="3803469"/>
            <a:ext cx="7315994" cy="442674"/>
          </a:xfrm>
          <a:prstGeom prst="wedgeRoundRectCallout">
            <a:avLst>
              <a:gd name="adj1" fmla="val -46741"/>
              <a:gd name="adj2" fmla="val 134621"/>
              <a:gd name="adj3" fmla="val 16667"/>
            </a:avLst>
          </a:prstGeom>
          <a:solidFill>
            <a:srgbClr val="FFFFCC"/>
          </a:solidFill>
          <a:ln>
            <a:solidFill>
              <a:srgbClr val="000000"/>
            </a:solidFill>
          </a:ln>
        </p:spPr>
        <p:txBody>
          <a:bodyPr wrap="square" rtlCol="0">
            <a:spAutoFit/>
          </a:bodyPr>
          <a:lstStyle>
            <a:defPPr>
              <a:defRPr lang="en-US"/>
            </a:defPPr>
            <a:lvl1pPr>
              <a:defRPr sz="2000"/>
            </a:lvl1pPr>
          </a:lstStyle>
          <a:p>
            <a:r>
              <a:rPr lang="en-US" dirty="0"/>
              <a:t>It sets the owner of the module using the </a:t>
            </a:r>
            <a:r>
              <a:rPr lang="en-US" sz="1800" dirty="0">
                <a:solidFill>
                  <a:srgbClr val="128CAB"/>
                </a:solidFill>
                <a:latin typeface="Courier" charset="0"/>
                <a:ea typeface="Courier" charset="0"/>
                <a:cs typeface="Courier" charset="0"/>
              </a:rPr>
              <a:t>THIS_MODULE</a:t>
            </a:r>
            <a:r>
              <a:rPr lang="en-US" dirty="0"/>
              <a:t> macro.</a:t>
            </a:r>
          </a:p>
        </p:txBody>
      </p:sp>
    </p:spTree>
    <p:extLst>
      <p:ext uri="{BB962C8B-B14F-4D97-AF65-F5344CB8AC3E}">
        <p14:creationId xmlns:p14="http://schemas.microsoft.com/office/powerpoint/2010/main" val="34547898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Kernel Modules: The Initialization Function</a:t>
            </a:r>
          </a:p>
        </p:txBody>
      </p:sp>
      <p:sp>
        <p:nvSpPr>
          <p:cNvPr id="6" name="Content Placeholder 2">
            <a:extLst>
              <a:ext uri="{FF2B5EF4-FFF2-40B4-BE49-F238E27FC236}">
                <a16:creationId xmlns:a16="http://schemas.microsoft.com/office/drawing/2014/main" id="{A8289598-2DFD-4B40-98AA-6180B75C4E58}"/>
              </a:ext>
            </a:extLst>
          </p:cNvPr>
          <p:cNvSpPr>
            <a:spLocks noGrp="1"/>
          </p:cNvSpPr>
          <p:nvPr>
            <p:ph sz="half" idx="1"/>
          </p:nvPr>
        </p:nvSpPr>
        <p:spPr>
          <a:xfrm>
            <a:off x="479814" y="1440000"/>
            <a:ext cx="7518805" cy="4884600"/>
          </a:xfrm>
        </p:spPr>
        <p:txBody>
          <a:bodyPr/>
          <a:lstStyle/>
          <a:p>
            <a:pPr marL="0" indent="0">
              <a:lnSpc>
                <a:spcPct val="100000"/>
              </a:lnSpc>
              <a:spcAft>
                <a:spcPts val="0"/>
              </a:spcAft>
              <a:buNone/>
            </a:pPr>
            <a:r>
              <a:rPr lang="en-US" sz="1200" dirty="0">
                <a:latin typeface="Courier" charset="0"/>
                <a:ea typeface="Courier" charset="0"/>
                <a:cs typeface="Courier" charset="0"/>
              </a:rPr>
              <a:t>static </a:t>
            </a:r>
            <a:r>
              <a:rPr lang="en-US" sz="1200" dirty="0" err="1">
                <a:latin typeface="Courier" charset="0"/>
                <a:ea typeface="Courier" charset="0"/>
                <a:cs typeface="Courier" charset="0"/>
              </a:rPr>
              <a:t>dev_t</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err="1">
                <a:latin typeface="Courier" charset="0"/>
                <a:ea typeface="Courier" charset="0"/>
                <a:cs typeface="Courier" charset="0"/>
              </a:rPr>
              <a:t>struct</a:t>
            </a:r>
            <a:r>
              <a:rPr lang="en-US" sz="1200" dirty="0">
                <a:latin typeface="Courier" charset="0"/>
                <a:ea typeface="Courier" charset="0"/>
                <a:cs typeface="Courier" charset="0"/>
              </a:rPr>
              <a:t> </a:t>
            </a:r>
            <a:r>
              <a:rPr lang="en-US" sz="1200" dirty="0" err="1">
                <a:latin typeface="Courier" charset="0"/>
                <a:ea typeface="Courier" charset="0"/>
                <a:cs typeface="Courier" charset="0"/>
              </a:rPr>
              <a:t>cdev</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static char buffer[64];</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err="1">
                <a:solidFill>
                  <a:srgbClr val="128CAB"/>
                </a:solidFill>
                <a:latin typeface="Courier" charset="0"/>
                <a:ea typeface="Courier" charset="0"/>
                <a:cs typeface="Courier" charset="0"/>
              </a:rPr>
              <a:t>struct</a:t>
            </a: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file_operations</a:t>
            </a: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dummy_fops</a:t>
            </a:r>
            <a:r>
              <a:rPr lang="en-US" sz="1200" dirty="0">
                <a:solidFill>
                  <a:srgbClr val="128CAB"/>
                </a:solidFill>
                <a:latin typeface="Courier" charset="0"/>
                <a:ea typeface="Courier" charset="0"/>
                <a:cs typeface="Courier" charset="0"/>
              </a:rPr>
              <a:t> = {</a:t>
            </a:r>
          </a:p>
          <a:p>
            <a:pPr marL="0" indent="0">
              <a:lnSpc>
                <a:spcPct val="100000"/>
              </a:lnSpc>
              <a:spcAft>
                <a:spcPts val="0"/>
              </a:spcAft>
              <a:buNone/>
            </a:pPr>
            <a:r>
              <a:rPr lang="en-US" sz="1200" dirty="0">
                <a:solidFill>
                  <a:srgbClr val="128CAB"/>
                </a:solidFill>
                <a:latin typeface="Courier" charset="0"/>
                <a:ea typeface="Courier" charset="0"/>
                <a:cs typeface="Courier" charset="0"/>
              </a:rPr>
              <a:t>    .owner = THIS_MODULE,</a:t>
            </a:r>
          </a:p>
          <a:p>
            <a:pPr marL="0" indent="0">
              <a:lnSpc>
                <a:spcPct val="100000"/>
              </a:lnSpc>
              <a:spcAft>
                <a:spcPts val="0"/>
              </a:spcAft>
              <a:buNone/>
            </a:pPr>
            <a:r>
              <a:rPr lang="en-US" sz="1200" dirty="0">
                <a:solidFill>
                  <a:srgbClr val="128CAB"/>
                </a:solidFill>
                <a:latin typeface="Courier" charset="0"/>
                <a:ea typeface="Courier" charset="0"/>
                <a:cs typeface="Courier" charset="0"/>
              </a:rPr>
              <a:t>    .read = </a:t>
            </a:r>
            <a:r>
              <a:rPr lang="en-US" sz="1200" dirty="0" err="1">
                <a:solidFill>
                  <a:srgbClr val="128CAB"/>
                </a:solidFill>
                <a:latin typeface="Courier" charset="0"/>
                <a:ea typeface="Courier" charset="0"/>
                <a:cs typeface="Courier" charset="0"/>
              </a:rPr>
              <a:t>dummy_read</a:t>
            </a:r>
            <a:r>
              <a:rPr lang="en-US" sz="1200" dirty="0">
                <a:solidFill>
                  <a:srgbClr val="128CAB"/>
                </a:solidFill>
                <a:latin typeface="Courier" charset="0"/>
                <a:ea typeface="Courier" charset="0"/>
                <a:cs typeface="Courier" charset="0"/>
              </a:rPr>
              <a:t>,</a:t>
            </a:r>
          </a:p>
          <a:p>
            <a:pPr marL="0" indent="0">
              <a:lnSpc>
                <a:spcPct val="100000"/>
              </a:lnSpc>
              <a:spcAft>
                <a:spcPts val="0"/>
              </a:spcAft>
              <a:buNone/>
            </a:pPr>
            <a:r>
              <a:rPr lang="en-US" sz="1200" dirty="0">
                <a:solidFill>
                  <a:srgbClr val="128CAB"/>
                </a:solidFill>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static </a:t>
            </a:r>
            <a:r>
              <a:rPr lang="en-US" sz="1200" dirty="0" err="1">
                <a:latin typeface="Courier" charset="0"/>
                <a:ea typeface="Courier" charset="0"/>
                <a:cs typeface="Courier" charset="0"/>
              </a:rPr>
              <a:t>int</a:t>
            </a:r>
            <a:r>
              <a:rPr lang="en-US" sz="1200" dirty="0">
                <a:latin typeface="Courier" charset="0"/>
                <a:ea typeface="Courier" charset="0"/>
                <a:cs typeface="Courier" charset="0"/>
              </a:rPr>
              <a:t> __</a:t>
            </a:r>
            <a:r>
              <a:rPr lang="en-US" sz="1200" dirty="0" err="1">
                <a:latin typeface="Courier" charset="0"/>
                <a:ea typeface="Courier" charset="0"/>
                <a:cs typeface="Courier" charset="0"/>
              </a:rPr>
              <a:t>init</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dummy_module_init</a:t>
            </a:r>
            <a:r>
              <a:rPr lang="en-US" sz="1200" dirty="0">
                <a:latin typeface="Courier" charset="0"/>
                <a:ea typeface="Courier" charset="0"/>
                <a:cs typeface="Courier" charset="0"/>
              </a:rPr>
              <a:t>(void)</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r>
              <a:rPr lang="en-US" sz="1200" dirty="0">
                <a:solidFill>
                  <a:srgbClr val="128CAB"/>
                </a:solidFill>
                <a:latin typeface="Courier" charset="0"/>
                <a:ea typeface="Courier" charset="0"/>
                <a:cs typeface="Courier" charset="0"/>
              </a:rPr>
              <a:t>    </a:t>
            </a:r>
            <a:r>
              <a:rPr lang="en-US" sz="1200" dirty="0" err="1">
                <a:latin typeface="Courier" charset="0"/>
                <a:ea typeface="Courier" charset="0"/>
                <a:cs typeface="Courier" charset="0"/>
              </a:rPr>
              <a:t>printk</a:t>
            </a:r>
            <a:r>
              <a:rPr lang="en-US" sz="1200" dirty="0">
                <a:latin typeface="Courier" charset="0"/>
                <a:ea typeface="Courier" charset="0"/>
                <a:cs typeface="Courier" charset="0"/>
              </a:rPr>
              <a:t>(KERN_INFO "Loading </a:t>
            </a:r>
            <a:r>
              <a:rPr lang="en-US" sz="1200" dirty="0" err="1">
                <a:latin typeface="Courier" charset="0"/>
                <a:ea typeface="Courier" charset="0"/>
                <a:cs typeface="Courier" charset="0"/>
              </a:rPr>
              <a:t>dummy_module</a:t>
            </a:r>
            <a:r>
              <a:rPr lang="en-US" sz="1200" dirty="0">
                <a:latin typeface="Courier" charset="0"/>
                <a:ea typeface="Courier" charset="0"/>
                <a:cs typeface="Courier" charset="0"/>
              </a:rPr>
              <a:t>\n");</a:t>
            </a:r>
          </a:p>
          <a:p>
            <a:pPr marL="0" indent="0">
              <a:lnSpc>
                <a:spcPct val="100000"/>
              </a:lnSpc>
              <a:spcAft>
                <a:spcPts val="0"/>
              </a:spcAft>
              <a:buNone/>
            </a:pPr>
            <a:r>
              <a:rPr lang="en-US" sz="1200" dirty="0">
                <a:solidFill>
                  <a:srgbClr val="128CAB"/>
                </a:solidFill>
                <a:latin typeface="Courier" charset="0"/>
                <a:ea typeface="Courier" charset="0"/>
                <a:cs typeface="Courier" charset="0"/>
              </a:rPr>
              <a:t>    </a:t>
            </a:r>
            <a:r>
              <a:rPr lang="en-US" sz="1200" dirty="0" err="1">
                <a:latin typeface="Courier" charset="0"/>
                <a:ea typeface="Courier" charset="0"/>
                <a:cs typeface="Courier" charset="0"/>
              </a:rPr>
              <a:t>alloc_chrdev_region</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 0, 1,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printk</a:t>
            </a:r>
            <a:r>
              <a:rPr lang="en-US" sz="1200" dirty="0">
                <a:latin typeface="Courier" charset="0"/>
                <a:ea typeface="Courier" charset="0"/>
                <a:cs typeface="Courier" charset="0"/>
              </a:rPr>
              <a:t>(KERN_INFO "%s\n", </a:t>
            </a:r>
            <a:r>
              <a:rPr lang="en-US" sz="1200" dirty="0" err="1">
                <a:latin typeface="Courier" charset="0"/>
                <a:ea typeface="Courier" charset="0"/>
                <a:cs typeface="Courier" charset="0"/>
              </a:rPr>
              <a:t>format_dev_t</a:t>
            </a:r>
            <a:r>
              <a:rPr lang="en-US" sz="1200" dirty="0">
                <a:latin typeface="Courier" charset="0"/>
                <a:ea typeface="Courier" charset="0"/>
                <a:cs typeface="Courier" charset="0"/>
              </a:rPr>
              <a:t>(buffer,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cdev_init</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 &amp;</a:t>
            </a:r>
            <a:r>
              <a:rPr lang="en-US" sz="1200" dirty="0" err="1">
                <a:latin typeface="Courier" charset="0"/>
                <a:ea typeface="Courier" charset="0"/>
                <a:cs typeface="Courier" charset="0"/>
              </a:rPr>
              <a:t>dummy_fops</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dummy_cdev.owner</a:t>
            </a:r>
            <a:r>
              <a:rPr lang="en-US" sz="1200" dirty="0">
                <a:latin typeface="Courier" charset="0"/>
                <a:ea typeface="Courier" charset="0"/>
                <a:cs typeface="Courier" charset="0"/>
              </a:rPr>
              <a:t> = THIS_MODULE;</a:t>
            </a:r>
          </a:p>
          <a:p>
            <a:pPr marL="0" indent="0">
              <a:lnSpc>
                <a:spcPct val="100000"/>
              </a:lnSpc>
              <a:spcAft>
                <a:spcPts val="0"/>
              </a:spcAft>
              <a:buNone/>
            </a:pPr>
            <a:r>
              <a:rPr lang="en-US" sz="1200" dirty="0">
                <a:latin typeface="Courier" charset="0"/>
                <a:ea typeface="Courier" charset="0"/>
                <a:cs typeface="Courier" charset="0"/>
              </a:rPr>
              <a:t>    </a:t>
            </a:r>
            <a:r>
              <a:rPr lang="en-US" sz="1200" dirty="0" err="1">
                <a:solidFill>
                  <a:srgbClr val="128CAB"/>
                </a:solidFill>
                <a:latin typeface="Courier" charset="0"/>
                <a:ea typeface="Courier" charset="0"/>
                <a:cs typeface="Courier" charset="0"/>
              </a:rPr>
              <a:t>cdev_add</a:t>
            </a:r>
            <a:r>
              <a:rPr lang="en-US" sz="1200" dirty="0">
                <a:solidFill>
                  <a:srgbClr val="128CAB"/>
                </a:solidFill>
                <a:latin typeface="Courier" charset="0"/>
                <a:ea typeface="Courier" charset="0"/>
                <a:cs typeface="Courier" charset="0"/>
              </a:rPr>
              <a:t>(&amp;</a:t>
            </a:r>
            <a:r>
              <a:rPr lang="en-US" sz="1200" dirty="0" err="1">
                <a:solidFill>
                  <a:srgbClr val="128CAB"/>
                </a:solidFill>
                <a:latin typeface="Courier" charset="0"/>
                <a:ea typeface="Courier" charset="0"/>
                <a:cs typeface="Courier" charset="0"/>
              </a:rPr>
              <a:t>dummy_cdev</a:t>
            </a: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dummy_dev</a:t>
            </a:r>
            <a:r>
              <a:rPr lang="en-US" sz="1200" dirty="0">
                <a:solidFill>
                  <a:srgbClr val="128CAB"/>
                </a:solidFill>
                <a:latin typeface="Courier" charset="0"/>
                <a:ea typeface="Courier" charset="0"/>
                <a:cs typeface="Courier" charset="0"/>
              </a:rPr>
              <a:t>, 1);</a:t>
            </a:r>
          </a:p>
          <a:p>
            <a:pPr marL="0" indent="0">
              <a:lnSpc>
                <a:spcPct val="100000"/>
              </a:lnSpc>
              <a:spcAft>
                <a:spcPts val="0"/>
              </a:spcAft>
              <a:buNone/>
            </a:pPr>
            <a:r>
              <a:rPr lang="en-US" sz="1200" dirty="0">
                <a:latin typeface="Courier" charset="0"/>
                <a:ea typeface="Courier" charset="0"/>
                <a:cs typeface="Courier" charset="0"/>
              </a:rPr>
              <a:t>    return 0;</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p:txBody>
      </p:sp>
      <p:sp>
        <p:nvSpPr>
          <p:cNvPr id="7" name="TextBox 6">
            <a:extLst>
              <a:ext uri="{FF2B5EF4-FFF2-40B4-BE49-F238E27FC236}">
                <a16:creationId xmlns:a16="http://schemas.microsoft.com/office/drawing/2014/main" id="{4A4B8E54-D7EA-4118-9F36-48C4E2C4924C}"/>
              </a:ext>
            </a:extLst>
          </p:cNvPr>
          <p:cNvSpPr txBox="1"/>
          <p:nvPr/>
        </p:nvSpPr>
        <p:spPr>
          <a:xfrm>
            <a:off x="3548539" y="1179887"/>
            <a:ext cx="8382794" cy="3132773"/>
          </a:xfrm>
          <a:prstGeom prst="wedgeRoundRectCallout">
            <a:avLst>
              <a:gd name="adj1" fmla="val -48824"/>
              <a:gd name="adj2" fmla="val 62898"/>
              <a:gd name="adj3" fmla="val 16667"/>
            </a:avLst>
          </a:prstGeom>
          <a:solidFill>
            <a:srgbClr val="FFFFCC"/>
          </a:solidFill>
          <a:ln>
            <a:solidFill>
              <a:srgbClr val="000000"/>
            </a:solidFill>
          </a:ln>
        </p:spPr>
        <p:txBody>
          <a:bodyPr wrap="square" rtlCol="0">
            <a:spAutoFit/>
          </a:bodyPr>
          <a:lstStyle>
            <a:defPPr>
              <a:defRPr lang="en-US"/>
            </a:defPPr>
            <a:lvl1pPr>
              <a:defRPr sz="2000"/>
            </a:lvl1pPr>
          </a:lstStyle>
          <a:p>
            <a:r>
              <a:rPr lang="en-US" dirty="0"/>
              <a:t>It adds the character device to the Linux Kernel</a:t>
            </a:r>
          </a:p>
          <a:p>
            <a:endParaRPr lang="en-US" dirty="0"/>
          </a:p>
          <a:p>
            <a:r>
              <a:rPr lang="en-US" sz="1800" dirty="0" err="1">
                <a:solidFill>
                  <a:srgbClr val="128CAB"/>
                </a:solidFill>
                <a:latin typeface="Courier" charset="0"/>
                <a:ea typeface="Courier" charset="0"/>
                <a:cs typeface="Courier" charset="0"/>
              </a:rPr>
              <a:t>int</a:t>
            </a:r>
            <a:r>
              <a:rPr lang="en-US" sz="1800" dirty="0">
                <a:solidFill>
                  <a:srgbClr val="128CAB"/>
                </a:solidFill>
                <a:latin typeface="Courier" charset="0"/>
                <a:ea typeface="Courier" charset="0"/>
                <a:cs typeface="Courier" charset="0"/>
              </a:rPr>
              <a:t> </a:t>
            </a:r>
            <a:r>
              <a:rPr lang="en-US" sz="1800" dirty="0" err="1">
                <a:solidFill>
                  <a:srgbClr val="128CAB"/>
                </a:solidFill>
                <a:latin typeface="Courier" charset="0"/>
                <a:ea typeface="Courier" charset="0"/>
                <a:cs typeface="Courier" charset="0"/>
              </a:rPr>
              <a:t>cdev_add</a:t>
            </a:r>
            <a:r>
              <a:rPr lang="en-US" sz="1800" dirty="0">
                <a:solidFill>
                  <a:srgbClr val="128CAB"/>
                </a:solidFill>
                <a:latin typeface="Courier" charset="0"/>
                <a:ea typeface="Courier" charset="0"/>
                <a:cs typeface="Courier" charset="0"/>
              </a:rPr>
              <a:t>(	</a:t>
            </a:r>
            <a:r>
              <a:rPr lang="en-US" sz="1800" dirty="0" err="1">
                <a:solidFill>
                  <a:srgbClr val="128CAB"/>
                </a:solidFill>
                <a:latin typeface="Courier" charset="0"/>
                <a:ea typeface="Courier" charset="0"/>
                <a:cs typeface="Courier" charset="0"/>
              </a:rPr>
              <a:t>struct</a:t>
            </a:r>
            <a:r>
              <a:rPr lang="en-US" sz="1800" dirty="0">
                <a:solidFill>
                  <a:srgbClr val="128CAB"/>
                </a:solidFill>
                <a:latin typeface="Courier" charset="0"/>
                <a:ea typeface="Courier" charset="0"/>
                <a:cs typeface="Courier" charset="0"/>
              </a:rPr>
              <a:t> </a:t>
            </a:r>
            <a:r>
              <a:rPr lang="en-US" sz="1800" dirty="0" err="1">
                <a:solidFill>
                  <a:srgbClr val="128CAB"/>
                </a:solidFill>
                <a:latin typeface="Courier" charset="0"/>
                <a:ea typeface="Courier" charset="0"/>
                <a:cs typeface="Courier" charset="0"/>
              </a:rPr>
              <a:t>cdev</a:t>
            </a:r>
            <a:r>
              <a:rPr lang="en-US" sz="1800" dirty="0">
                <a:solidFill>
                  <a:srgbClr val="128CAB"/>
                </a:solidFill>
                <a:latin typeface="Courier" charset="0"/>
                <a:ea typeface="Courier" charset="0"/>
                <a:cs typeface="Courier" charset="0"/>
              </a:rPr>
              <a:t> *p, </a:t>
            </a:r>
            <a:r>
              <a:rPr lang="en-US" sz="1800" dirty="0" err="1">
                <a:solidFill>
                  <a:srgbClr val="128CAB"/>
                </a:solidFill>
                <a:latin typeface="Courier" charset="0"/>
                <a:ea typeface="Courier" charset="0"/>
                <a:cs typeface="Courier" charset="0"/>
              </a:rPr>
              <a:t>dev_t</a:t>
            </a:r>
            <a:r>
              <a:rPr lang="en-US" sz="1800" dirty="0">
                <a:solidFill>
                  <a:srgbClr val="128CAB"/>
                </a:solidFill>
                <a:latin typeface="Courier" charset="0"/>
                <a:ea typeface="Courier" charset="0"/>
                <a:cs typeface="Courier" charset="0"/>
              </a:rPr>
              <a:t> dev, unsigned  count);</a:t>
            </a:r>
            <a:endParaRPr lang="en-US" dirty="0"/>
          </a:p>
          <a:p>
            <a:endParaRPr lang="en-US" dirty="0"/>
          </a:p>
          <a:p>
            <a:r>
              <a:rPr lang="en-US" dirty="0"/>
              <a:t>where:</a:t>
            </a:r>
          </a:p>
          <a:p>
            <a:r>
              <a:rPr lang="en-US" sz="1800" dirty="0">
                <a:solidFill>
                  <a:srgbClr val="128CAB"/>
                </a:solidFill>
                <a:latin typeface="Courier" charset="0"/>
                <a:ea typeface="Courier" charset="0"/>
                <a:cs typeface="Courier" charset="0"/>
              </a:rPr>
              <a:t>p</a:t>
            </a:r>
            <a:r>
              <a:rPr lang="en-US" dirty="0">
                <a:solidFill>
                  <a:srgbClr val="128CAB"/>
                </a:solidFill>
              </a:rPr>
              <a:t> </a:t>
            </a:r>
            <a:r>
              <a:rPr lang="en-US" dirty="0"/>
              <a:t>is the character device structure already initialized;</a:t>
            </a:r>
          </a:p>
          <a:p>
            <a:r>
              <a:rPr lang="en-US" sz="1800" dirty="0">
                <a:solidFill>
                  <a:srgbClr val="128CAB"/>
                </a:solidFill>
                <a:latin typeface="Courier" charset="0"/>
                <a:ea typeface="Courier" charset="0"/>
                <a:cs typeface="Courier" charset="0"/>
              </a:rPr>
              <a:t>dev </a:t>
            </a:r>
            <a:r>
              <a:rPr lang="en-US" dirty="0"/>
              <a:t>is the major number for the device;</a:t>
            </a:r>
          </a:p>
          <a:p>
            <a:r>
              <a:rPr lang="en-US" sz="1800" dirty="0">
                <a:latin typeface="Courier" charset="0"/>
                <a:ea typeface="Courier" charset="0"/>
                <a:cs typeface="Courier" charset="0"/>
              </a:rPr>
              <a:t>and </a:t>
            </a:r>
            <a:r>
              <a:rPr lang="en-US" sz="1800" dirty="0">
                <a:solidFill>
                  <a:srgbClr val="128CAB"/>
                </a:solidFill>
                <a:latin typeface="Courier" charset="0"/>
                <a:ea typeface="Courier" charset="0"/>
                <a:cs typeface="Courier" charset="0"/>
              </a:rPr>
              <a:t>count</a:t>
            </a:r>
            <a:r>
              <a:rPr lang="en-US" dirty="0">
                <a:solidFill>
                  <a:srgbClr val="128CAB"/>
                </a:solidFill>
                <a:latin typeface="Courier" charset="0"/>
                <a:ea typeface="Courier" charset="0"/>
                <a:cs typeface="Courier" charset="0"/>
              </a:rPr>
              <a:t> </a:t>
            </a:r>
            <a:r>
              <a:rPr lang="en-US" dirty="0"/>
              <a:t>is number of minor numbers for which the device is responsible.</a:t>
            </a:r>
          </a:p>
        </p:txBody>
      </p:sp>
    </p:spTree>
    <p:extLst>
      <p:ext uri="{BB962C8B-B14F-4D97-AF65-F5344CB8AC3E}">
        <p14:creationId xmlns:p14="http://schemas.microsoft.com/office/powerpoint/2010/main" val="10962625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Kernel Modules: The Initialization Function</a:t>
            </a:r>
          </a:p>
        </p:txBody>
      </p:sp>
      <p:sp>
        <p:nvSpPr>
          <p:cNvPr id="6" name="Content Placeholder 2">
            <a:extLst>
              <a:ext uri="{FF2B5EF4-FFF2-40B4-BE49-F238E27FC236}">
                <a16:creationId xmlns:a16="http://schemas.microsoft.com/office/drawing/2014/main" id="{F661AE55-D8B7-4F00-803F-A16CDF7168EA}"/>
              </a:ext>
            </a:extLst>
          </p:cNvPr>
          <p:cNvSpPr>
            <a:spLocks noGrp="1"/>
          </p:cNvSpPr>
          <p:nvPr>
            <p:ph sz="half" idx="1"/>
          </p:nvPr>
        </p:nvSpPr>
        <p:spPr>
          <a:xfrm>
            <a:off x="479814" y="1440000"/>
            <a:ext cx="7518805" cy="4884600"/>
          </a:xfrm>
        </p:spPr>
        <p:txBody>
          <a:bodyPr/>
          <a:lstStyle/>
          <a:p>
            <a:pPr marL="0" indent="0">
              <a:lnSpc>
                <a:spcPct val="100000"/>
              </a:lnSpc>
              <a:spcAft>
                <a:spcPts val="0"/>
              </a:spcAft>
              <a:buNone/>
            </a:pPr>
            <a:r>
              <a:rPr lang="en-US" sz="1200" dirty="0">
                <a:latin typeface="Courier" charset="0"/>
                <a:ea typeface="Courier" charset="0"/>
                <a:cs typeface="Courier" charset="0"/>
              </a:rPr>
              <a:t>static </a:t>
            </a:r>
            <a:r>
              <a:rPr lang="en-US" sz="1200" dirty="0" err="1">
                <a:latin typeface="Courier" charset="0"/>
                <a:ea typeface="Courier" charset="0"/>
                <a:cs typeface="Courier" charset="0"/>
              </a:rPr>
              <a:t>dev_t</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err="1">
                <a:latin typeface="Courier" charset="0"/>
                <a:ea typeface="Courier" charset="0"/>
                <a:cs typeface="Courier" charset="0"/>
              </a:rPr>
              <a:t>struct</a:t>
            </a:r>
            <a:r>
              <a:rPr lang="en-US" sz="1200" dirty="0">
                <a:latin typeface="Courier" charset="0"/>
                <a:ea typeface="Courier" charset="0"/>
                <a:cs typeface="Courier" charset="0"/>
              </a:rPr>
              <a:t> </a:t>
            </a:r>
            <a:r>
              <a:rPr lang="en-US" sz="1200" dirty="0" err="1">
                <a:latin typeface="Courier" charset="0"/>
                <a:ea typeface="Courier" charset="0"/>
                <a:cs typeface="Courier" charset="0"/>
              </a:rPr>
              <a:t>cdev</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static char buffer[64];</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err="1">
                <a:solidFill>
                  <a:srgbClr val="128CAB"/>
                </a:solidFill>
                <a:latin typeface="Courier" charset="0"/>
                <a:ea typeface="Courier" charset="0"/>
                <a:cs typeface="Courier" charset="0"/>
              </a:rPr>
              <a:t>struct</a:t>
            </a: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file_operations</a:t>
            </a: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dummy_fops</a:t>
            </a:r>
            <a:r>
              <a:rPr lang="en-US" sz="1200" dirty="0">
                <a:solidFill>
                  <a:srgbClr val="128CAB"/>
                </a:solidFill>
                <a:latin typeface="Courier" charset="0"/>
                <a:ea typeface="Courier" charset="0"/>
                <a:cs typeface="Courier" charset="0"/>
              </a:rPr>
              <a:t> = {</a:t>
            </a:r>
          </a:p>
          <a:p>
            <a:pPr marL="0" indent="0">
              <a:lnSpc>
                <a:spcPct val="100000"/>
              </a:lnSpc>
              <a:spcAft>
                <a:spcPts val="0"/>
              </a:spcAft>
              <a:buNone/>
            </a:pPr>
            <a:r>
              <a:rPr lang="en-US" sz="1200" dirty="0">
                <a:solidFill>
                  <a:srgbClr val="128CAB"/>
                </a:solidFill>
                <a:latin typeface="Courier" charset="0"/>
                <a:ea typeface="Courier" charset="0"/>
                <a:cs typeface="Courier" charset="0"/>
              </a:rPr>
              <a:t>    .owner = THIS_MODULE,</a:t>
            </a:r>
          </a:p>
          <a:p>
            <a:pPr marL="0" indent="0">
              <a:lnSpc>
                <a:spcPct val="100000"/>
              </a:lnSpc>
              <a:spcAft>
                <a:spcPts val="0"/>
              </a:spcAft>
              <a:buNone/>
            </a:pPr>
            <a:r>
              <a:rPr lang="en-US" sz="1200" dirty="0">
                <a:solidFill>
                  <a:srgbClr val="128CAB"/>
                </a:solidFill>
                <a:latin typeface="Courier" charset="0"/>
                <a:ea typeface="Courier" charset="0"/>
                <a:cs typeface="Courier" charset="0"/>
              </a:rPr>
              <a:t>    .read = </a:t>
            </a:r>
            <a:r>
              <a:rPr lang="en-US" sz="1200" dirty="0" err="1">
                <a:solidFill>
                  <a:srgbClr val="128CAB"/>
                </a:solidFill>
                <a:latin typeface="Courier" charset="0"/>
                <a:ea typeface="Courier" charset="0"/>
                <a:cs typeface="Courier" charset="0"/>
              </a:rPr>
              <a:t>dummy_read</a:t>
            </a:r>
            <a:r>
              <a:rPr lang="en-US" sz="1200" dirty="0">
                <a:solidFill>
                  <a:srgbClr val="128CAB"/>
                </a:solidFill>
                <a:latin typeface="Courier" charset="0"/>
                <a:ea typeface="Courier" charset="0"/>
                <a:cs typeface="Courier" charset="0"/>
              </a:rPr>
              <a:t>,</a:t>
            </a:r>
          </a:p>
          <a:p>
            <a:pPr marL="0" indent="0">
              <a:lnSpc>
                <a:spcPct val="100000"/>
              </a:lnSpc>
              <a:spcAft>
                <a:spcPts val="0"/>
              </a:spcAft>
              <a:buNone/>
            </a:pPr>
            <a:r>
              <a:rPr lang="en-US" sz="1200" dirty="0">
                <a:solidFill>
                  <a:srgbClr val="128CAB"/>
                </a:solidFill>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static </a:t>
            </a:r>
            <a:r>
              <a:rPr lang="en-US" sz="1200" dirty="0" err="1">
                <a:latin typeface="Courier" charset="0"/>
                <a:ea typeface="Courier" charset="0"/>
                <a:cs typeface="Courier" charset="0"/>
              </a:rPr>
              <a:t>int</a:t>
            </a:r>
            <a:r>
              <a:rPr lang="en-US" sz="1200" dirty="0">
                <a:latin typeface="Courier" charset="0"/>
                <a:ea typeface="Courier" charset="0"/>
                <a:cs typeface="Courier" charset="0"/>
              </a:rPr>
              <a:t> __</a:t>
            </a:r>
            <a:r>
              <a:rPr lang="en-US" sz="1200" dirty="0" err="1">
                <a:latin typeface="Courier" charset="0"/>
                <a:ea typeface="Courier" charset="0"/>
                <a:cs typeface="Courier" charset="0"/>
              </a:rPr>
              <a:t>init</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dummy_module_init</a:t>
            </a:r>
            <a:r>
              <a:rPr lang="en-US" sz="1200" dirty="0">
                <a:latin typeface="Courier" charset="0"/>
                <a:ea typeface="Courier" charset="0"/>
                <a:cs typeface="Courier" charset="0"/>
              </a:rPr>
              <a:t>(void)</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r>
              <a:rPr lang="en-US" sz="1200" dirty="0">
                <a:solidFill>
                  <a:srgbClr val="128CAB"/>
                </a:solidFill>
                <a:latin typeface="Courier" charset="0"/>
                <a:ea typeface="Courier" charset="0"/>
                <a:cs typeface="Courier" charset="0"/>
              </a:rPr>
              <a:t>    </a:t>
            </a:r>
            <a:r>
              <a:rPr lang="en-US" sz="1200" dirty="0" err="1">
                <a:latin typeface="Courier" charset="0"/>
                <a:ea typeface="Courier" charset="0"/>
                <a:cs typeface="Courier" charset="0"/>
              </a:rPr>
              <a:t>printk</a:t>
            </a:r>
            <a:r>
              <a:rPr lang="en-US" sz="1200" dirty="0">
                <a:latin typeface="Courier" charset="0"/>
                <a:ea typeface="Courier" charset="0"/>
                <a:cs typeface="Courier" charset="0"/>
              </a:rPr>
              <a:t>(KERN_INFO "Loading </a:t>
            </a:r>
            <a:r>
              <a:rPr lang="en-US" sz="1200" dirty="0" err="1">
                <a:latin typeface="Courier" charset="0"/>
                <a:ea typeface="Courier" charset="0"/>
                <a:cs typeface="Courier" charset="0"/>
              </a:rPr>
              <a:t>dummy_module</a:t>
            </a:r>
            <a:r>
              <a:rPr lang="en-US" sz="1200" dirty="0">
                <a:latin typeface="Courier" charset="0"/>
                <a:ea typeface="Courier" charset="0"/>
                <a:cs typeface="Courier" charset="0"/>
              </a:rPr>
              <a:t>\n");</a:t>
            </a:r>
          </a:p>
          <a:p>
            <a:pPr marL="0" indent="0">
              <a:lnSpc>
                <a:spcPct val="100000"/>
              </a:lnSpc>
              <a:spcAft>
                <a:spcPts val="0"/>
              </a:spcAft>
              <a:buNone/>
            </a:pPr>
            <a:r>
              <a:rPr lang="en-US" sz="1200" dirty="0">
                <a:solidFill>
                  <a:srgbClr val="128CAB"/>
                </a:solidFill>
                <a:latin typeface="Courier" charset="0"/>
                <a:ea typeface="Courier" charset="0"/>
                <a:cs typeface="Courier" charset="0"/>
              </a:rPr>
              <a:t>    </a:t>
            </a:r>
            <a:r>
              <a:rPr lang="en-US" sz="1200" dirty="0" err="1">
                <a:latin typeface="Courier" charset="0"/>
                <a:ea typeface="Courier" charset="0"/>
                <a:cs typeface="Courier" charset="0"/>
              </a:rPr>
              <a:t>alloc_chrdev_region</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 0, 1,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printk</a:t>
            </a:r>
            <a:r>
              <a:rPr lang="en-US" sz="1200" dirty="0">
                <a:latin typeface="Courier" charset="0"/>
                <a:ea typeface="Courier" charset="0"/>
                <a:cs typeface="Courier" charset="0"/>
              </a:rPr>
              <a:t>(KERN_INFO "%s\n", </a:t>
            </a:r>
            <a:r>
              <a:rPr lang="en-US" sz="1200" dirty="0" err="1">
                <a:latin typeface="Courier" charset="0"/>
                <a:ea typeface="Courier" charset="0"/>
                <a:cs typeface="Courier" charset="0"/>
              </a:rPr>
              <a:t>format_dev_t</a:t>
            </a:r>
            <a:r>
              <a:rPr lang="en-US" sz="1200" dirty="0">
                <a:latin typeface="Courier" charset="0"/>
                <a:ea typeface="Courier" charset="0"/>
                <a:cs typeface="Courier" charset="0"/>
              </a:rPr>
              <a:t>(buffer,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cdev_init</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 &amp;</a:t>
            </a:r>
            <a:r>
              <a:rPr lang="en-US" sz="1200" dirty="0" err="1">
                <a:latin typeface="Courier" charset="0"/>
                <a:ea typeface="Courier" charset="0"/>
                <a:cs typeface="Courier" charset="0"/>
              </a:rPr>
              <a:t>dummy_fops</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dummy_cdev.owner</a:t>
            </a:r>
            <a:r>
              <a:rPr lang="en-US" sz="1200" dirty="0">
                <a:latin typeface="Courier" charset="0"/>
                <a:ea typeface="Courier" charset="0"/>
                <a:cs typeface="Courier" charset="0"/>
              </a:rPr>
              <a:t> = THIS_MODULE;</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cdev_add</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 1);</a:t>
            </a:r>
          </a:p>
          <a:p>
            <a:pPr marL="0" indent="0">
              <a:lnSpc>
                <a:spcPct val="100000"/>
              </a:lnSpc>
              <a:spcAft>
                <a:spcPts val="0"/>
              </a:spcAft>
              <a:buNone/>
            </a:pPr>
            <a:r>
              <a:rPr lang="en-US" sz="1200" dirty="0">
                <a:latin typeface="Courier" charset="0"/>
                <a:ea typeface="Courier" charset="0"/>
                <a:cs typeface="Courier" charset="0"/>
              </a:rPr>
              <a:t>    </a:t>
            </a:r>
            <a:r>
              <a:rPr lang="en-US" sz="1200" dirty="0">
                <a:solidFill>
                  <a:srgbClr val="128CAB"/>
                </a:solidFill>
                <a:latin typeface="Courier" charset="0"/>
                <a:ea typeface="Courier" charset="0"/>
                <a:cs typeface="Courier" charset="0"/>
              </a:rPr>
              <a:t>return 0;</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p:txBody>
      </p:sp>
      <p:sp>
        <p:nvSpPr>
          <p:cNvPr id="7" name="TextBox 6">
            <a:extLst>
              <a:ext uri="{FF2B5EF4-FFF2-40B4-BE49-F238E27FC236}">
                <a16:creationId xmlns:a16="http://schemas.microsoft.com/office/drawing/2014/main" id="{109DA3A7-FD0E-4D2C-B016-2F5A3E0F9017}"/>
              </a:ext>
            </a:extLst>
          </p:cNvPr>
          <p:cNvSpPr txBox="1"/>
          <p:nvPr/>
        </p:nvSpPr>
        <p:spPr>
          <a:xfrm>
            <a:off x="5712619" y="3572692"/>
            <a:ext cx="5029200" cy="783193"/>
          </a:xfrm>
          <a:prstGeom prst="wedgeRoundRectCallout">
            <a:avLst>
              <a:gd name="adj1" fmla="val -128622"/>
              <a:gd name="adj2" fmla="val 134247"/>
              <a:gd name="adj3" fmla="val 16667"/>
            </a:avLst>
          </a:prstGeom>
          <a:solidFill>
            <a:srgbClr val="FFFFCC"/>
          </a:solidFill>
          <a:ln>
            <a:solidFill>
              <a:srgbClr val="000000"/>
            </a:solidFill>
          </a:ln>
        </p:spPr>
        <p:txBody>
          <a:bodyPr wrap="square" rtlCol="0">
            <a:spAutoFit/>
          </a:bodyPr>
          <a:lstStyle>
            <a:defPPr>
              <a:defRPr lang="en-US"/>
            </a:defPPr>
            <a:lvl1pPr>
              <a:defRPr sz="2000"/>
            </a:lvl1pPr>
          </a:lstStyle>
          <a:p>
            <a:r>
              <a:rPr lang="en-US" dirty="0"/>
              <a:t>It indicates the function terminated correctly.  A non zero value indicates an error occurred.</a:t>
            </a:r>
          </a:p>
        </p:txBody>
      </p:sp>
    </p:spTree>
    <p:extLst>
      <p:ext uri="{BB962C8B-B14F-4D97-AF65-F5344CB8AC3E}">
        <p14:creationId xmlns:p14="http://schemas.microsoft.com/office/powerpoint/2010/main" val="21586588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Kernel Modules: The Clean-up Function</a:t>
            </a:r>
          </a:p>
        </p:txBody>
      </p:sp>
      <p:sp>
        <p:nvSpPr>
          <p:cNvPr id="6" name="Content Placeholder 2">
            <a:extLst>
              <a:ext uri="{FF2B5EF4-FFF2-40B4-BE49-F238E27FC236}">
                <a16:creationId xmlns:a16="http://schemas.microsoft.com/office/drawing/2014/main" id="{51F31B08-56A0-4300-BE38-3F7E6CD3F1ED}"/>
              </a:ext>
            </a:extLst>
          </p:cNvPr>
          <p:cNvSpPr>
            <a:spLocks noGrp="1"/>
          </p:cNvSpPr>
          <p:nvPr>
            <p:ph sz="half" idx="1"/>
          </p:nvPr>
        </p:nvSpPr>
        <p:spPr>
          <a:xfrm>
            <a:off x="479814" y="1440000"/>
            <a:ext cx="7518805" cy="4884600"/>
          </a:xfrm>
        </p:spPr>
        <p:txBody>
          <a:bodyPr/>
          <a:lstStyle/>
          <a:p>
            <a:pPr marL="0" indent="0">
              <a:lnSpc>
                <a:spcPct val="100000"/>
              </a:lnSpc>
              <a:spcAft>
                <a:spcPts val="0"/>
              </a:spcAft>
              <a:buNone/>
            </a:pPr>
            <a:r>
              <a:rPr lang="en-US" sz="1200" dirty="0">
                <a:latin typeface="Courier" charset="0"/>
                <a:ea typeface="Courier" charset="0"/>
                <a:cs typeface="Courier" charset="0"/>
              </a:rPr>
              <a:t>static void __exit </a:t>
            </a:r>
            <a:r>
              <a:rPr lang="en-US" sz="1200" dirty="0" err="1">
                <a:latin typeface="Courier" charset="0"/>
                <a:ea typeface="Courier" charset="0"/>
                <a:cs typeface="Courier" charset="0"/>
              </a:rPr>
              <a:t>dummy_module_cleanup</a:t>
            </a:r>
            <a:r>
              <a:rPr lang="en-US" sz="1200" dirty="0">
                <a:latin typeface="Courier" charset="0"/>
                <a:ea typeface="Courier" charset="0"/>
                <a:cs typeface="Courier" charset="0"/>
              </a:rPr>
              <a:t>(void)</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printk</a:t>
            </a:r>
            <a:r>
              <a:rPr lang="en-US" sz="1200" dirty="0">
                <a:latin typeface="Courier" charset="0"/>
                <a:ea typeface="Courier" charset="0"/>
                <a:cs typeface="Courier" charset="0"/>
              </a:rPr>
              <a:t>(KERN_INFO "Cleaning-up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.\n");</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cdev_del</a:t>
            </a:r>
            <a:r>
              <a:rPr lang="en-US" sz="1200" dirty="0">
                <a:latin typeface="Courier" charset="0"/>
                <a:ea typeface="Courier" charset="0"/>
                <a:cs typeface="Courier" charset="0"/>
              </a:rPr>
              <a:t>(&amp;</a:t>
            </a:r>
            <a:r>
              <a:rPr lang="en-US" sz="1200" dirty="0" err="1">
                <a:latin typeface="Courier" charset="0"/>
                <a:ea typeface="Courier" charset="0"/>
                <a:cs typeface="Courier" charset="0"/>
              </a:rPr>
              <a:t>dummy_cdev</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unregister_chrdev_region</a:t>
            </a:r>
            <a:r>
              <a:rPr lang="en-US" sz="1200" dirty="0">
                <a:latin typeface="Courier" charset="0"/>
                <a:ea typeface="Courier" charset="0"/>
                <a:cs typeface="Courier" charset="0"/>
              </a:rPr>
              <a:t>(</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 1);</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endParaRPr lang="en-US" sz="1200" dirty="0">
              <a:latin typeface="Courier" charset="0"/>
              <a:ea typeface="Courier" charset="0"/>
              <a:cs typeface="Courier" charset="0"/>
            </a:endParaRPr>
          </a:p>
        </p:txBody>
      </p:sp>
    </p:spTree>
    <p:extLst>
      <p:ext uri="{BB962C8B-B14F-4D97-AF65-F5344CB8AC3E}">
        <p14:creationId xmlns:p14="http://schemas.microsoft.com/office/powerpoint/2010/main" val="233924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Introduction</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352323" cy="4086225"/>
          </a:xfrm>
        </p:spPr>
        <p:txBody>
          <a:bodyPr wrap="square" numCol="1" anchor="t" anchorCtr="0" compatLnSpc="1">
            <a:prstTxWarp prst="textNoShape">
              <a:avLst/>
            </a:prstTxWarp>
          </a:bodyPr>
          <a:lstStyle/>
          <a:p>
            <a:r>
              <a:rPr lang="en-US" dirty="0"/>
              <a:t>The development of an embedded system typically requires to interface a commercial-off-the-shelf processor or microcontroller with custom input/output devices.</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808FCC89-DEFE-44BE-83A7-2786A9C06F28}"/>
              </a:ext>
            </a:extLst>
          </p:cNvPr>
          <p:cNvSpPr/>
          <p:nvPr/>
        </p:nvSpPr>
        <p:spPr bwMode="auto">
          <a:xfrm>
            <a:off x="912019" y="3657600"/>
            <a:ext cx="1245014" cy="2339549"/>
          </a:xfrm>
          <a:prstGeom prst="rect">
            <a:avLst/>
          </a:prstGeom>
          <a:solidFill>
            <a:srgbClr val="128CAB"/>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rm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800" dirty="0">
                <a:solidFill>
                  <a:schemeClr val="bg1"/>
                </a:solidFill>
                <a:latin typeface="Gill Sans MT" charset="0"/>
                <a:ea typeface="Gill Sans MT" charset="0"/>
                <a:cs typeface="Gill Sans MT" charset="0"/>
              </a:rPr>
              <a:t>CPU</a:t>
            </a:r>
            <a:endParaRPr kumimoji="0" lang="en-US" sz="2000" b="0" i="0" u="none" strike="noStrike" cap="none" normalizeH="0" baseline="0" dirty="0">
              <a:ln>
                <a:noFill/>
              </a:ln>
              <a:solidFill>
                <a:schemeClr val="bg1"/>
              </a:solidFill>
              <a:effectLst/>
              <a:latin typeface="Gill Sans MT" charset="0"/>
              <a:ea typeface="Gill Sans MT" charset="0"/>
              <a:cs typeface="Gill Sans MT" charset="0"/>
            </a:endParaRPr>
          </a:p>
        </p:txBody>
      </p:sp>
      <p:sp>
        <p:nvSpPr>
          <p:cNvPr id="6" name="Left-Right Arrow 4">
            <a:extLst>
              <a:ext uri="{FF2B5EF4-FFF2-40B4-BE49-F238E27FC236}">
                <a16:creationId xmlns:a16="http://schemas.microsoft.com/office/drawing/2014/main" id="{7CD635EA-D10E-448A-ACF9-D60CCCC59D13}"/>
              </a:ext>
            </a:extLst>
          </p:cNvPr>
          <p:cNvSpPr/>
          <p:nvPr/>
        </p:nvSpPr>
        <p:spPr bwMode="auto">
          <a:xfrm>
            <a:off x="2169559" y="5434961"/>
            <a:ext cx="2053507" cy="563671"/>
          </a:xfrm>
          <a:prstGeom prst="leftRightArrow">
            <a:avLst/>
          </a:prstGeom>
          <a:solidFill>
            <a:srgbClr val="128CAB"/>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bg1"/>
              </a:solidFill>
              <a:effectLst/>
              <a:latin typeface="Gill Sans MT" charset="0"/>
              <a:ea typeface="Gill Sans MT" charset="0"/>
              <a:cs typeface="Gill Sans MT" charset="0"/>
            </a:endParaRPr>
          </a:p>
        </p:txBody>
      </p:sp>
      <p:sp>
        <p:nvSpPr>
          <p:cNvPr id="7" name="Up-Down Arrow 5">
            <a:extLst>
              <a:ext uri="{FF2B5EF4-FFF2-40B4-BE49-F238E27FC236}">
                <a16:creationId xmlns:a16="http://schemas.microsoft.com/office/drawing/2014/main" id="{4DDD0A13-B2B6-4DD7-89E0-33771C29AA19}"/>
              </a:ext>
            </a:extLst>
          </p:cNvPr>
          <p:cNvSpPr/>
          <p:nvPr/>
        </p:nvSpPr>
        <p:spPr bwMode="auto">
          <a:xfrm>
            <a:off x="3004545" y="4987286"/>
            <a:ext cx="342411" cy="574525"/>
          </a:xfrm>
          <a:prstGeom prst="upDownArrow">
            <a:avLst/>
          </a:prstGeom>
          <a:solidFill>
            <a:srgbClr val="128CAB"/>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8" name="Rectangle 7">
            <a:extLst>
              <a:ext uri="{FF2B5EF4-FFF2-40B4-BE49-F238E27FC236}">
                <a16:creationId xmlns:a16="http://schemas.microsoft.com/office/drawing/2014/main" id="{5E42E120-7247-4579-AF3E-3EA251D7CA56}"/>
              </a:ext>
            </a:extLst>
          </p:cNvPr>
          <p:cNvSpPr/>
          <p:nvPr/>
        </p:nvSpPr>
        <p:spPr bwMode="auto">
          <a:xfrm>
            <a:off x="2468386" y="3659948"/>
            <a:ext cx="1448209" cy="1327339"/>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rm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800" dirty="0">
                <a:solidFill>
                  <a:schemeClr val="bg1"/>
                </a:solidFill>
                <a:latin typeface="Gill Sans MT" charset="0"/>
                <a:ea typeface="Gill Sans MT" charset="0"/>
                <a:cs typeface="Gill Sans MT" charset="0"/>
              </a:rPr>
              <a:t>Custom </a:t>
            </a:r>
            <a:br>
              <a:rPr lang="en-US" sz="1800" dirty="0">
                <a:solidFill>
                  <a:schemeClr val="bg1"/>
                </a:solidFill>
                <a:latin typeface="Gill Sans MT" charset="0"/>
                <a:ea typeface="Gill Sans MT" charset="0"/>
                <a:cs typeface="Gill Sans MT" charset="0"/>
              </a:rPr>
            </a:br>
            <a:r>
              <a:rPr lang="en-US" sz="1800" dirty="0" err="1">
                <a:solidFill>
                  <a:schemeClr val="bg1"/>
                </a:solidFill>
                <a:latin typeface="Gill Sans MT" charset="0"/>
                <a:ea typeface="Gill Sans MT" charset="0"/>
                <a:cs typeface="Gill Sans MT" charset="0"/>
              </a:rPr>
              <a:t>Input/Output</a:t>
            </a:r>
            <a:r>
              <a:rPr lang="en-US" sz="1800" dirty="0">
                <a:solidFill>
                  <a:schemeClr val="bg1"/>
                </a:solidFill>
                <a:latin typeface="Gill Sans MT" charset="0"/>
                <a:ea typeface="Gill Sans MT" charset="0"/>
                <a:cs typeface="Gill Sans MT" charset="0"/>
              </a:rPr>
              <a:t> </a:t>
            </a:r>
            <a:br>
              <a:rPr lang="en-US" sz="1800" dirty="0">
                <a:solidFill>
                  <a:schemeClr val="bg1"/>
                </a:solidFill>
                <a:latin typeface="Gill Sans MT" charset="0"/>
                <a:ea typeface="Gill Sans MT" charset="0"/>
                <a:cs typeface="Gill Sans MT" charset="0"/>
              </a:rPr>
            </a:br>
            <a:r>
              <a:rPr lang="en-US" sz="1800" dirty="0">
                <a:solidFill>
                  <a:schemeClr val="bg1"/>
                </a:solidFill>
                <a:latin typeface="Gill Sans MT" charset="0"/>
                <a:ea typeface="Gill Sans MT" charset="0"/>
                <a:cs typeface="Gill Sans MT" charset="0"/>
              </a:rPr>
              <a:t>devices</a:t>
            </a:r>
            <a:endParaRPr kumimoji="0" lang="en-US" sz="2000" b="0" i="0" u="none" strike="noStrike" cap="none" normalizeH="0" baseline="0" dirty="0">
              <a:ln>
                <a:noFill/>
              </a:ln>
              <a:solidFill>
                <a:schemeClr val="bg1"/>
              </a:solidFill>
              <a:effectLst/>
              <a:latin typeface="Gill Sans MT" charset="0"/>
              <a:ea typeface="Gill Sans MT" charset="0"/>
              <a:cs typeface="Gill Sans MT" charset="0"/>
            </a:endParaRPr>
          </a:p>
        </p:txBody>
      </p:sp>
      <p:pic>
        <p:nvPicPr>
          <p:cNvPr id="9" name="Picture 8">
            <a:extLst>
              <a:ext uri="{FF2B5EF4-FFF2-40B4-BE49-F238E27FC236}">
                <a16:creationId xmlns:a16="http://schemas.microsoft.com/office/drawing/2014/main" id="{DA7678C7-3BF1-4452-8522-2972F4E128B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2371" b="89691" l="386" r="98456"/>
                    </a14:imgEffect>
                  </a14:imgLayer>
                </a14:imgProps>
              </a:ext>
            </a:extLst>
          </a:blip>
          <a:stretch>
            <a:fillRect/>
          </a:stretch>
        </p:blipFill>
        <p:spPr>
          <a:xfrm>
            <a:off x="8946243" y="4447575"/>
            <a:ext cx="1763568" cy="1320974"/>
          </a:xfrm>
          <a:prstGeom prst="rect">
            <a:avLst/>
          </a:prstGeom>
        </p:spPr>
      </p:pic>
      <p:pic>
        <p:nvPicPr>
          <p:cNvPr id="10" name="Picture 9">
            <a:extLst>
              <a:ext uri="{FF2B5EF4-FFF2-40B4-BE49-F238E27FC236}">
                <a16:creationId xmlns:a16="http://schemas.microsoft.com/office/drawing/2014/main" id="{09303304-2BAE-4981-9B71-C7B1ED0DE946}"/>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0" b="98010" l="1594" r="96414"/>
                    </a14:imgEffect>
                  </a14:imgLayer>
                </a14:imgProps>
              </a:ext>
            </a:extLst>
          </a:blip>
          <a:stretch>
            <a:fillRect/>
          </a:stretch>
        </p:blipFill>
        <p:spPr>
          <a:xfrm>
            <a:off x="7137531" y="5427758"/>
            <a:ext cx="1621907" cy="1298818"/>
          </a:xfrm>
          <a:prstGeom prst="rect">
            <a:avLst/>
          </a:prstGeom>
        </p:spPr>
      </p:pic>
      <p:pic>
        <p:nvPicPr>
          <p:cNvPr id="11" name="Picture 10">
            <a:extLst>
              <a:ext uri="{FF2B5EF4-FFF2-40B4-BE49-F238E27FC236}">
                <a16:creationId xmlns:a16="http://schemas.microsoft.com/office/drawing/2014/main" id="{AFBBC67F-0BC7-4B30-9805-EA94E1587D87}"/>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0" b="98421" l="1128" r="95113"/>
                    </a14:imgEffect>
                  </a14:imgLayer>
                </a14:imgProps>
              </a:ext>
            </a:extLst>
          </a:blip>
          <a:stretch>
            <a:fillRect/>
          </a:stretch>
        </p:blipFill>
        <p:spPr>
          <a:xfrm rot="12781925">
            <a:off x="4972348" y="5793771"/>
            <a:ext cx="1772414" cy="1266010"/>
          </a:xfrm>
          <a:prstGeom prst="rect">
            <a:avLst/>
          </a:prstGeom>
        </p:spPr>
      </p:pic>
      <p:pic>
        <p:nvPicPr>
          <p:cNvPr id="12" name="Picture 11">
            <a:extLst>
              <a:ext uri="{FF2B5EF4-FFF2-40B4-BE49-F238E27FC236}">
                <a16:creationId xmlns:a16="http://schemas.microsoft.com/office/drawing/2014/main" id="{121C0EA5-2AA0-4D21-B66F-7DD2A77EB598}"/>
              </a:ext>
            </a:extLst>
          </p:cNvPr>
          <p:cNvPicPr>
            <a:picLocks noChangeAspect="1"/>
          </p:cNvPicPr>
          <p:nvPr/>
        </p:nvPicPr>
        <p:blipFill rotWithShape="1">
          <a:blip r:embed="rId9">
            <a:extLst>
              <a:ext uri="{BEBA8EAE-BF5A-486C-A8C5-ECC9F3942E4B}">
                <a14:imgProps xmlns:a14="http://schemas.microsoft.com/office/drawing/2010/main">
                  <a14:imgLayer r:embed="rId10">
                    <a14:imgEffect>
                      <a14:backgroundRemoval t="2926" b="93617" l="5500" r="89750"/>
                    </a14:imgEffect>
                  </a14:imgLayer>
                </a14:imgProps>
              </a:ext>
            </a:extLst>
          </a:blip>
          <a:srcRect r="9259" b="7729"/>
          <a:stretch/>
        </p:blipFill>
        <p:spPr>
          <a:xfrm>
            <a:off x="7249579" y="359788"/>
            <a:ext cx="3911112" cy="3738417"/>
          </a:xfrm>
          <a:prstGeom prst="rect">
            <a:avLst/>
          </a:prstGeom>
        </p:spPr>
      </p:pic>
      <p:cxnSp>
        <p:nvCxnSpPr>
          <p:cNvPr id="13" name="Elbow Connector 11">
            <a:extLst>
              <a:ext uri="{FF2B5EF4-FFF2-40B4-BE49-F238E27FC236}">
                <a16:creationId xmlns:a16="http://schemas.microsoft.com/office/drawing/2014/main" id="{127DD6FA-BCFD-4CAB-83A5-2834E22DFFE3}"/>
              </a:ext>
            </a:extLst>
          </p:cNvPr>
          <p:cNvCxnSpPr/>
          <p:nvPr/>
        </p:nvCxnSpPr>
        <p:spPr bwMode="auto">
          <a:xfrm rot="10800000" flipV="1">
            <a:off x="3927327" y="990600"/>
            <a:ext cx="3913966" cy="2717104"/>
          </a:xfrm>
          <a:prstGeom prst="bentConnector3">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arrow" w="med" len="med"/>
          </a:ln>
          <a:effectLst/>
        </p:spPr>
      </p:cxnSp>
      <p:cxnSp>
        <p:nvCxnSpPr>
          <p:cNvPr id="14" name="Elbow Connector 12">
            <a:extLst>
              <a:ext uri="{FF2B5EF4-FFF2-40B4-BE49-F238E27FC236}">
                <a16:creationId xmlns:a16="http://schemas.microsoft.com/office/drawing/2014/main" id="{C8720329-6E4C-4020-B818-8AFF6785AA7D}"/>
              </a:ext>
            </a:extLst>
          </p:cNvPr>
          <p:cNvCxnSpPr>
            <a:endCxn id="14" idx="3"/>
          </p:cNvCxnSpPr>
          <p:nvPr/>
        </p:nvCxnSpPr>
        <p:spPr bwMode="auto">
          <a:xfrm rot="10800000" flipV="1">
            <a:off x="3927327" y="3708900"/>
            <a:ext cx="3625868" cy="386117"/>
          </a:xfrm>
          <a:prstGeom prst="bentConnector3">
            <a:avLst>
              <a:gd name="adj1" fmla="val 13726"/>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arrow" w="med" len="med"/>
          </a:ln>
          <a:effectLst/>
        </p:spPr>
      </p:cxnSp>
      <p:cxnSp>
        <p:nvCxnSpPr>
          <p:cNvPr id="15" name="Elbow Connector 13">
            <a:extLst>
              <a:ext uri="{FF2B5EF4-FFF2-40B4-BE49-F238E27FC236}">
                <a16:creationId xmlns:a16="http://schemas.microsoft.com/office/drawing/2014/main" id="{8A7308B3-1649-4161-905B-51BB02D8D94E}"/>
              </a:ext>
            </a:extLst>
          </p:cNvPr>
          <p:cNvCxnSpPr>
            <a:endCxn id="9" idx="1"/>
          </p:cNvCxnSpPr>
          <p:nvPr/>
        </p:nvCxnSpPr>
        <p:spPr bwMode="auto">
          <a:xfrm>
            <a:off x="3927327" y="4327398"/>
            <a:ext cx="5018916" cy="780664"/>
          </a:xfrm>
          <a:prstGeom prst="bentConnector3">
            <a:avLst>
              <a:gd name="adj1" fmla="val 50000"/>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arrow" w="med" len="med"/>
          </a:ln>
          <a:effectLst/>
        </p:spPr>
      </p:cxnSp>
      <p:cxnSp>
        <p:nvCxnSpPr>
          <p:cNvPr id="16" name="Elbow Connector 14">
            <a:extLst>
              <a:ext uri="{FF2B5EF4-FFF2-40B4-BE49-F238E27FC236}">
                <a16:creationId xmlns:a16="http://schemas.microsoft.com/office/drawing/2014/main" id="{82403742-F043-4CF5-B03E-0095042B22C2}"/>
              </a:ext>
            </a:extLst>
          </p:cNvPr>
          <p:cNvCxnSpPr>
            <a:endCxn id="22" idx="1"/>
          </p:cNvCxnSpPr>
          <p:nvPr/>
        </p:nvCxnSpPr>
        <p:spPr bwMode="auto">
          <a:xfrm>
            <a:off x="3927326" y="4545879"/>
            <a:ext cx="3210205" cy="1531288"/>
          </a:xfrm>
          <a:prstGeom prst="bentConnector3">
            <a:avLst>
              <a:gd name="adj1" fmla="val 69510"/>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arrow" w="med" len="med"/>
          </a:ln>
          <a:effectLst/>
        </p:spPr>
      </p:cxnSp>
      <p:cxnSp>
        <p:nvCxnSpPr>
          <p:cNvPr id="17" name="Elbow Connector 15">
            <a:extLst>
              <a:ext uri="{FF2B5EF4-FFF2-40B4-BE49-F238E27FC236}">
                <a16:creationId xmlns:a16="http://schemas.microsoft.com/office/drawing/2014/main" id="{DA2A0C8E-C93F-4453-A628-FF23E0B47087}"/>
              </a:ext>
            </a:extLst>
          </p:cNvPr>
          <p:cNvCxnSpPr/>
          <p:nvPr/>
        </p:nvCxnSpPr>
        <p:spPr bwMode="auto">
          <a:xfrm rot="16200000" flipH="1">
            <a:off x="3632624" y="5040866"/>
            <a:ext cx="1565912" cy="1001556"/>
          </a:xfrm>
          <a:prstGeom prst="bentConnector3">
            <a:avLst>
              <a:gd name="adj1" fmla="val -6794"/>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arrow" w="med" len="med"/>
          </a:ln>
          <a:effectLst/>
        </p:spPr>
      </p:cxnSp>
      <p:sp>
        <p:nvSpPr>
          <p:cNvPr id="18" name="TextBox 17">
            <a:extLst>
              <a:ext uri="{FF2B5EF4-FFF2-40B4-BE49-F238E27FC236}">
                <a16:creationId xmlns:a16="http://schemas.microsoft.com/office/drawing/2014/main" id="{6AFE14FF-972E-416F-966F-D5F9896E4F96}"/>
              </a:ext>
            </a:extLst>
          </p:cNvPr>
          <p:cNvSpPr txBox="1"/>
          <p:nvPr/>
        </p:nvSpPr>
        <p:spPr>
          <a:xfrm>
            <a:off x="6196085" y="652786"/>
            <a:ext cx="997389" cy="369332"/>
          </a:xfrm>
          <a:prstGeom prst="rect">
            <a:avLst/>
          </a:prstGeom>
          <a:noFill/>
        </p:spPr>
        <p:txBody>
          <a:bodyPr wrap="none" rtlCol="0">
            <a:spAutoFit/>
          </a:bodyPr>
          <a:lstStyle/>
          <a:p>
            <a:r>
              <a:rPr lang="en-US" sz="1800" dirty="0">
                <a:latin typeface="Gill Sans MT" charset="0"/>
                <a:ea typeface="Gill Sans MT" charset="0"/>
                <a:cs typeface="Gill Sans MT" charset="0"/>
              </a:rPr>
              <a:t>camshaft</a:t>
            </a:r>
          </a:p>
        </p:txBody>
      </p:sp>
      <p:sp>
        <p:nvSpPr>
          <p:cNvPr id="19" name="TextBox 18">
            <a:extLst>
              <a:ext uri="{FF2B5EF4-FFF2-40B4-BE49-F238E27FC236}">
                <a16:creationId xmlns:a16="http://schemas.microsoft.com/office/drawing/2014/main" id="{B631B4A0-2115-4741-BA65-1AB96C847729}"/>
              </a:ext>
            </a:extLst>
          </p:cNvPr>
          <p:cNvSpPr txBox="1"/>
          <p:nvPr/>
        </p:nvSpPr>
        <p:spPr>
          <a:xfrm>
            <a:off x="5930471" y="3650356"/>
            <a:ext cx="1136851" cy="369332"/>
          </a:xfrm>
          <a:prstGeom prst="rect">
            <a:avLst/>
          </a:prstGeom>
          <a:noFill/>
        </p:spPr>
        <p:txBody>
          <a:bodyPr wrap="none" rtlCol="0">
            <a:spAutoFit/>
          </a:bodyPr>
          <a:lstStyle/>
          <a:p>
            <a:r>
              <a:rPr lang="en-US" sz="1800" dirty="0">
                <a:latin typeface="Gill Sans MT" charset="0"/>
                <a:ea typeface="Gill Sans MT" charset="0"/>
                <a:cs typeface="Gill Sans MT" charset="0"/>
              </a:rPr>
              <a:t>crankshaft</a:t>
            </a:r>
          </a:p>
        </p:txBody>
      </p:sp>
      <p:sp>
        <p:nvSpPr>
          <p:cNvPr id="20" name="TextBox 19">
            <a:extLst>
              <a:ext uri="{FF2B5EF4-FFF2-40B4-BE49-F238E27FC236}">
                <a16:creationId xmlns:a16="http://schemas.microsoft.com/office/drawing/2014/main" id="{189D8066-15F9-4C57-88DF-F5AE8400D45F}"/>
              </a:ext>
            </a:extLst>
          </p:cNvPr>
          <p:cNvSpPr txBox="1"/>
          <p:nvPr/>
        </p:nvSpPr>
        <p:spPr>
          <a:xfrm>
            <a:off x="7223554" y="4676616"/>
            <a:ext cx="915635" cy="369332"/>
          </a:xfrm>
          <a:prstGeom prst="rect">
            <a:avLst/>
          </a:prstGeom>
          <a:noFill/>
        </p:spPr>
        <p:txBody>
          <a:bodyPr wrap="none" rtlCol="0">
            <a:spAutoFit/>
          </a:bodyPr>
          <a:lstStyle/>
          <a:p>
            <a:r>
              <a:rPr lang="en-US" sz="1800" dirty="0">
                <a:latin typeface="Gill Sans MT" charset="0"/>
                <a:ea typeface="Gill Sans MT" charset="0"/>
                <a:cs typeface="Gill Sans MT" charset="0"/>
              </a:rPr>
              <a:t>Injector</a:t>
            </a:r>
          </a:p>
        </p:txBody>
      </p:sp>
      <p:sp>
        <p:nvSpPr>
          <p:cNvPr id="21" name="TextBox 20">
            <a:extLst>
              <a:ext uri="{FF2B5EF4-FFF2-40B4-BE49-F238E27FC236}">
                <a16:creationId xmlns:a16="http://schemas.microsoft.com/office/drawing/2014/main" id="{612B168B-9E0C-45BC-ADD5-C61325506C08}"/>
              </a:ext>
            </a:extLst>
          </p:cNvPr>
          <p:cNvSpPr txBox="1"/>
          <p:nvPr/>
        </p:nvSpPr>
        <p:spPr>
          <a:xfrm>
            <a:off x="6248788" y="5691040"/>
            <a:ext cx="905056" cy="369332"/>
          </a:xfrm>
          <a:prstGeom prst="rect">
            <a:avLst/>
          </a:prstGeom>
          <a:noFill/>
        </p:spPr>
        <p:txBody>
          <a:bodyPr wrap="none" rtlCol="0">
            <a:spAutoFit/>
          </a:bodyPr>
          <a:lstStyle/>
          <a:p>
            <a:r>
              <a:rPr lang="en-US" sz="1800" dirty="0">
                <a:latin typeface="Gill Sans MT" charset="0"/>
                <a:ea typeface="Gill Sans MT" charset="0"/>
                <a:cs typeface="Gill Sans MT" charset="0"/>
              </a:rPr>
              <a:t>throttle</a:t>
            </a:r>
          </a:p>
        </p:txBody>
      </p:sp>
      <p:sp>
        <p:nvSpPr>
          <p:cNvPr id="22" name="TextBox 21">
            <a:extLst>
              <a:ext uri="{FF2B5EF4-FFF2-40B4-BE49-F238E27FC236}">
                <a16:creationId xmlns:a16="http://schemas.microsoft.com/office/drawing/2014/main" id="{797DECA2-24ED-426E-B08D-725021D0B2E8}"/>
              </a:ext>
            </a:extLst>
          </p:cNvPr>
          <p:cNvSpPr txBox="1"/>
          <p:nvPr/>
        </p:nvSpPr>
        <p:spPr>
          <a:xfrm>
            <a:off x="5076661" y="5340443"/>
            <a:ext cx="688010" cy="369332"/>
          </a:xfrm>
          <a:prstGeom prst="rect">
            <a:avLst/>
          </a:prstGeom>
          <a:noFill/>
        </p:spPr>
        <p:txBody>
          <a:bodyPr wrap="none" rtlCol="0">
            <a:spAutoFit/>
          </a:bodyPr>
          <a:lstStyle/>
          <a:p>
            <a:r>
              <a:rPr lang="en-US" sz="1800" dirty="0">
                <a:latin typeface="Gill Sans MT" charset="0"/>
                <a:ea typeface="Gill Sans MT" charset="0"/>
                <a:cs typeface="Gill Sans MT" charset="0"/>
              </a:rPr>
              <a:t>spark</a:t>
            </a:r>
          </a:p>
        </p:txBody>
      </p:sp>
    </p:spTree>
    <p:extLst>
      <p:ext uri="{BB962C8B-B14F-4D97-AF65-F5344CB8AC3E}">
        <p14:creationId xmlns:p14="http://schemas.microsoft.com/office/powerpoint/2010/main" val="16612796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Kernel Modules: The Clean-up Function</a:t>
            </a:r>
          </a:p>
        </p:txBody>
      </p:sp>
      <p:sp>
        <p:nvSpPr>
          <p:cNvPr id="6" name="Content Placeholder 2">
            <a:extLst>
              <a:ext uri="{FF2B5EF4-FFF2-40B4-BE49-F238E27FC236}">
                <a16:creationId xmlns:a16="http://schemas.microsoft.com/office/drawing/2014/main" id="{60B6BC37-9EAA-4BFF-9B98-A43F195C9375}"/>
              </a:ext>
            </a:extLst>
          </p:cNvPr>
          <p:cNvSpPr>
            <a:spLocks noGrp="1"/>
          </p:cNvSpPr>
          <p:nvPr>
            <p:ph sz="half" idx="1"/>
          </p:nvPr>
        </p:nvSpPr>
        <p:spPr>
          <a:xfrm>
            <a:off x="479814" y="1440000"/>
            <a:ext cx="7518805" cy="4884600"/>
          </a:xfrm>
        </p:spPr>
        <p:txBody>
          <a:bodyPr/>
          <a:lstStyle/>
          <a:p>
            <a:pPr marL="0" indent="0">
              <a:lnSpc>
                <a:spcPct val="100000"/>
              </a:lnSpc>
              <a:spcAft>
                <a:spcPts val="0"/>
              </a:spcAft>
              <a:buNone/>
            </a:pPr>
            <a:r>
              <a:rPr lang="en-US" sz="1200" dirty="0">
                <a:latin typeface="Courier" charset="0"/>
                <a:ea typeface="Courier" charset="0"/>
                <a:cs typeface="Courier" charset="0"/>
              </a:rPr>
              <a:t>static void __exit </a:t>
            </a:r>
            <a:r>
              <a:rPr lang="en-US" sz="1200" dirty="0" err="1">
                <a:latin typeface="Courier" charset="0"/>
                <a:ea typeface="Courier" charset="0"/>
                <a:cs typeface="Courier" charset="0"/>
              </a:rPr>
              <a:t>dummy_module_cleanup</a:t>
            </a:r>
            <a:r>
              <a:rPr lang="en-US" sz="1200" dirty="0">
                <a:latin typeface="Courier" charset="0"/>
                <a:ea typeface="Courier" charset="0"/>
                <a:cs typeface="Courier" charset="0"/>
              </a:rPr>
              <a:t>(void)</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printk</a:t>
            </a:r>
            <a:r>
              <a:rPr lang="en-US" sz="1200" dirty="0">
                <a:latin typeface="Courier" charset="0"/>
                <a:ea typeface="Courier" charset="0"/>
                <a:cs typeface="Courier" charset="0"/>
              </a:rPr>
              <a:t>(KERN_INFO "Cleaning-up </a:t>
            </a:r>
            <a:r>
              <a:rPr lang="en-US" sz="1200" dirty="0" err="1">
                <a:latin typeface="Courier" charset="0"/>
                <a:ea typeface="Courier" charset="0"/>
                <a:cs typeface="Courier" charset="0"/>
              </a:rPr>
              <a:t>dummy_dev</a:t>
            </a:r>
            <a:r>
              <a:rPr lang="en-US" sz="1200" dirty="0">
                <a:latin typeface="Courier" charset="0"/>
                <a:ea typeface="Courier" charset="0"/>
                <a:cs typeface="Courier" charset="0"/>
              </a:rPr>
              <a:t>.\n");</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    </a:t>
            </a:r>
            <a:r>
              <a:rPr lang="en-US" sz="1200" dirty="0" err="1">
                <a:solidFill>
                  <a:srgbClr val="128CAB"/>
                </a:solidFill>
                <a:latin typeface="Courier" charset="0"/>
                <a:ea typeface="Courier" charset="0"/>
                <a:cs typeface="Courier" charset="0"/>
              </a:rPr>
              <a:t>cdev_del</a:t>
            </a:r>
            <a:r>
              <a:rPr lang="en-US" sz="1200" dirty="0">
                <a:solidFill>
                  <a:srgbClr val="128CAB"/>
                </a:solidFill>
                <a:latin typeface="Courier" charset="0"/>
                <a:ea typeface="Courier" charset="0"/>
                <a:cs typeface="Courier" charset="0"/>
              </a:rPr>
              <a:t>(&amp;</a:t>
            </a:r>
            <a:r>
              <a:rPr lang="en-US" sz="1200" dirty="0" err="1">
                <a:solidFill>
                  <a:srgbClr val="128CAB"/>
                </a:solidFill>
                <a:latin typeface="Courier" charset="0"/>
                <a:ea typeface="Courier" charset="0"/>
                <a:cs typeface="Courier" charset="0"/>
              </a:rPr>
              <a:t>dummy_cdev</a:t>
            </a:r>
            <a:r>
              <a:rPr lang="en-US" sz="1200" dirty="0">
                <a:solidFill>
                  <a:srgbClr val="128CAB"/>
                </a:solidFill>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solidFill>
                  <a:srgbClr val="128CAB"/>
                </a:solidFill>
                <a:latin typeface="Courier" charset="0"/>
                <a:ea typeface="Courier" charset="0"/>
                <a:cs typeface="Courier" charset="0"/>
              </a:rPr>
              <a:t>unregister_chrdev_region</a:t>
            </a:r>
            <a:r>
              <a:rPr lang="en-US" sz="1200" dirty="0">
                <a:solidFill>
                  <a:srgbClr val="128CAB"/>
                </a:solidFill>
                <a:latin typeface="Courier" charset="0"/>
                <a:ea typeface="Courier" charset="0"/>
                <a:cs typeface="Courier" charset="0"/>
              </a:rPr>
              <a:t>(</a:t>
            </a:r>
            <a:r>
              <a:rPr lang="en-US" sz="1200" dirty="0" err="1">
                <a:solidFill>
                  <a:srgbClr val="128CAB"/>
                </a:solidFill>
                <a:latin typeface="Courier" charset="0"/>
                <a:ea typeface="Courier" charset="0"/>
                <a:cs typeface="Courier" charset="0"/>
              </a:rPr>
              <a:t>dummy_dev</a:t>
            </a:r>
            <a:r>
              <a:rPr lang="en-US" sz="1200" dirty="0">
                <a:solidFill>
                  <a:srgbClr val="128CAB"/>
                </a:solidFill>
                <a:latin typeface="Courier" charset="0"/>
                <a:ea typeface="Courier" charset="0"/>
                <a:cs typeface="Courier" charset="0"/>
              </a:rPr>
              <a:t>, 1);</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endParaRPr lang="en-US" sz="1200" dirty="0">
              <a:latin typeface="Courier" charset="0"/>
              <a:ea typeface="Courier" charset="0"/>
              <a:cs typeface="Courier" charset="0"/>
            </a:endParaRPr>
          </a:p>
        </p:txBody>
      </p:sp>
      <p:sp>
        <p:nvSpPr>
          <p:cNvPr id="7" name="TextBox 6">
            <a:extLst>
              <a:ext uri="{FF2B5EF4-FFF2-40B4-BE49-F238E27FC236}">
                <a16:creationId xmlns:a16="http://schemas.microsoft.com/office/drawing/2014/main" id="{CA3B5C6E-7C4F-402E-89E7-ED28793FB37C}"/>
              </a:ext>
            </a:extLst>
          </p:cNvPr>
          <p:cNvSpPr txBox="1"/>
          <p:nvPr/>
        </p:nvSpPr>
        <p:spPr>
          <a:xfrm>
            <a:off x="6513807" y="1221611"/>
            <a:ext cx="5029200" cy="783193"/>
          </a:xfrm>
          <a:prstGeom prst="wedgeRoundRectCallout">
            <a:avLst>
              <a:gd name="adj1" fmla="val -120289"/>
              <a:gd name="adj2" fmla="val 80736"/>
              <a:gd name="adj3" fmla="val 16667"/>
            </a:avLst>
          </a:prstGeom>
          <a:solidFill>
            <a:srgbClr val="FFFFCC"/>
          </a:solidFill>
          <a:ln>
            <a:solidFill>
              <a:srgbClr val="000000"/>
            </a:solidFill>
          </a:ln>
        </p:spPr>
        <p:txBody>
          <a:bodyPr wrap="square" rtlCol="0">
            <a:spAutoFit/>
          </a:bodyPr>
          <a:lstStyle>
            <a:defPPr>
              <a:defRPr lang="en-US"/>
            </a:defPPr>
            <a:lvl1pPr>
              <a:defRPr sz="2000"/>
            </a:lvl1pPr>
          </a:lstStyle>
          <a:p>
            <a:r>
              <a:rPr lang="en-US" dirty="0"/>
              <a:t>It removes the character device from the Linux kernel.</a:t>
            </a:r>
          </a:p>
        </p:txBody>
      </p:sp>
      <p:sp>
        <p:nvSpPr>
          <p:cNvPr id="8" name="TextBox 7">
            <a:extLst>
              <a:ext uri="{FF2B5EF4-FFF2-40B4-BE49-F238E27FC236}">
                <a16:creationId xmlns:a16="http://schemas.microsoft.com/office/drawing/2014/main" id="{09610D18-F42C-4DC7-BCF9-57120D67B66C}"/>
              </a:ext>
            </a:extLst>
          </p:cNvPr>
          <p:cNvSpPr txBox="1"/>
          <p:nvPr/>
        </p:nvSpPr>
        <p:spPr>
          <a:xfrm>
            <a:off x="2912813" y="3111869"/>
            <a:ext cx="6858000" cy="408623"/>
          </a:xfrm>
          <a:prstGeom prst="wedgeRoundRectCallout">
            <a:avLst>
              <a:gd name="adj1" fmla="val -47764"/>
              <a:gd name="adj2" fmla="val -166232"/>
              <a:gd name="adj3" fmla="val 16667"/>
            </a:avLst>
          </a:prstGeom>
          <a:solidFill>
            <a:srgbClr val="FFFFCC"/>
          </a:solidFill>
          <a:ln>
            <a:solidFill>
              <a:srgbClr val="000000"/>
            </a:solidFill>
          </a:ln>
        </p:spPr>
        <p:txBody>
          <a:bodyPr wrap="square" rtlCol="0">
            <a:spAutoFit/>
          </a:bodyPr>
          <a:lstStyle>
            <a:defPPr>
              <a:defRPr lang="en-US"/>
            </a:defPPr>
            <a:lvl1pPr>
              <a:defRPr sz="2000"/>
            </a:lvl1pPr>
          </a:lstStyle>
          <a:p>
            <a:r>
              <a:rPr lang="en-US" sz="1800" dirty="0"/>
              <a:t>It frees the range of major/minor numbers previously registered.</a:t>
            </a:r>
          </a:p>
        </p:txBody>
      </p:sp>
    </p:spTree>
    <p:extLst>
      <p:ext uri="{BB962C8B-B14F-4D97-AF65-F5344CB8AC3E}">
        <p14:creationId xmlns:p14="http://schemas.microsoft.com/office/powerpoint/2010/main" val="35925900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Kernel Modules: Custom VFS Functions</a:t>
            </a:r>
          </a:p>
        </p:txBody>
      </p:sp>
      <p:sp>
        <p:nvSpPr>
          <p:cNvPr id="6" name="Content Placeholder 2">
            <a:extLst>
              <a:ext uri="{FF2B5EF4-FFF2-40B4-BE49-F238E27FC236}">
                <a16:creationId xmlns:a16="http://schemas.microsoft.com/office/drawing/2014/main" id="{CBB5B202-00B7-402C-88F5-DB1947F91BE5}"/>
              </a:ext>
            </a:extLst>
          </p:cNvPr>
          <p:cNvSpPr>
            <a:spLocks noGrp="1"/>
          </p:cNvSpPr>
          <p:nvPr>
            <p:ph sz="half" idx="1"/>
          </p:nvPr>
        </p:nvSpPr>
        <p:spPr>
          <a:xfrm>
            <a:off x="479814" y="1440000"/>
            <a:ext cx="8585605" cy="4884600"/>
          </a:xfrm>
        </p:spPr>
        <p:txBody>
          <a:bodyPr/>
          <a:lstStyle/>
          <a:p>
            <a:pPr marL="0" indent="0">
              <a:lnSpc>
                <a:spcPct val="100000"/>
              </a:lnSpc>
              <a:spcAft>
                <a:spcPts val="0"/>
              </a:spcAft>
              <a:buNone/>
            </a:pPr>
            <a:r>
              <a:rPr lang="en-US" sz="1200" dirty="0" err="1">
                <a:latin typeface="Courier" charset="0"/>
                <a:ea typeface="Courier" charset="0"/>
                <a:cs typeface="Courier" charset="0"/>
              </a:rPr>
              <a:t>ssize_t</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dummy_read</a:t>
            </a:r>
            <a:r>
              <a:rPr lang="en-US" sz="1200" dirty="0">
                <a:latin typeface="Courier" charset="0"/>
                <a:ea typeface="Courier" charset="0"/>
                <a:cs typeface="Courier" charset="0"/>
              </a:rPr>
              <a:t>(</a:t>
            </a:r>
            <a:r>
              <a:rPr lang="en-US" sz="1200" dirty="0" err="1">
                <a:latin typeface="Courier" charset="0"/>
                <a:ea typeface="Courier" charset="0"/>
                <a:cs typeface="Courier" charset="0"/>
              </a:rPr>
              <a:t>struct</a:t>
            </a:r>
            <a:r>
              <a:rPr lang="en-US" sz="1200" dirty="0">
                <a:latin typeface="Courier" charset="0"/>
                <a:ea typeface="Courier" charset="0"/>
                <a:cs typeface="Courier" charset="0"/>
              </a:rPr>
              <a:t> file *</a:t>
            </a:r>
            <a:r>
              <a:rPr lang="en-US" sz="1200" dirty="0" err="1">
                <a:latin typeface="Courier" charset="0"/>
                <a:ea typeface="Courier" charset="0"/>
                <a:cs typeface="Courier" charset="0"/>
              </a:rPr>
              <a:t>filp</a:t>
            </a:r>
            <a:r>
              <a:rPr lang="en-US" sz="1200" dirty="0">
                <a:latin typeface="Courier" charset="0"/>
                <a:ea typeface="Courier" charset="0"/>
                <a:cs typeface="Courier" charset="0"/>
              </a:rPr>
              <a:t>, char __user *</a:t>
            </a:r>
            <a:r>
              <a:rPr lang="en-US" sz="1200" dirty="0" err="1">
                <a:latin typeface="Courier" charset="0"/>
                <a:ea typeface="Courier" charset="0"/>
                <a:cs typeface="Courier" charset="0"/>
              </a:rPr>
              <a:t>buf</a:t>
            </a:r>
            <a:r>
              <a:rPr lang="en-US" sz="1200" dirty="0">
                <a:latin typeface="Courier" charset="0"/>
                <a:ea typeface="Courier" charset="0"/>
                <a:cs typeface="Courier" charset="0"/>
              </a:rPr>
              <a:t>, </a:t>
            </a:r>
            <a:r>
              <a:rPr lang="en-US" sz="1200" dirty="0" err="1">
                <a:latin typeface="Courier" charset="0"/>
                <a:ea typeface="Courier" charset="0"/>
                <a:cs typeface="Courier" charset="0"/>
              </a:rPr>
              <a:t>size_t</a:t>
            </a:r>
            <a:r>
              <a:rPr lang="en-US" sz="1200" dirty="0">
                <a:latin typeface="Courier" charset="0"/>
                <a:ea typeface="Courier" charset="0"/>
                <a:cs typeface="Courier" charset="0"/>
              </a:rPr>
              <a:t> count, </a:t>
            </a:r>
            <a:r>
              <a:rPr lang="en-US" sz="1200" dirty="0" err="1">
                <a:latin typeface="Courier" charset="0"/>
                <a:ea typeface="Courier" charset="0"/>
                <a:cs typeface="Courier" charset="0"/>
              </a:rPr>
              <a:t>loff_t</a:t>
            </a:r>
            <a:r>
              <a:rPr lang="en-US" sz="1200" dirty="0">
                <a:latin typeface="Courier" charset="0"/>
                <a:ea typeface="Courier" charset="0"/>
                <a:cs typeface="Courier" charset="0"/>
              </a:rPr>
              <a:t> *</a:t>
            </a:r>
            <a:r>
              <a:rPr lang="en-US" sz="1200" dirty="0" err="1">
                <a:latin typeface="Courier" charset="0"/>
                <a:ea typeface="Courier" charset="0"/>
                <a:cs typeface="Courier" charset="0"/>
              </a:rPr>
              <a:t>f_pos</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printk</a:t>
            </a:r>
            <a:r>
              <a:rPr lang="en-US" sz="1200" dirty="0">
                <a:latin typeface="Courier" charset="0"/>
                <a:ea typeface="Courier" charset="0"/>
                <a:cs typeface="Courier" charset="0"/>
              </a:rPr>
              <a:t>(KERN_INFO "Dummy read (count=%d, </a:t>
            </a:r>
            <a:r>
              <a:rPr lang="en-US" sz="1200" dirty="0" err="1">
                <a:latin typeface="Courier" charset="0"/>
                <a:ea typeface="Courier" charset="0"/>
                <a:cs typeface="Courier" charset="0"/>
              </a:rPr>
              <a:t>offser</a:t>
            </a:r>
            <a:r>
              <a:rPr lang="en-US" sz="1200" dirty="0">
                <a:latin typeface="Courier" charset="0"/>
                <a:ea typeface="Courier" charset="0"/>
                <a:cs typeface="Courier" charset="0"/>
              </a:rPr>
              <a:t>=%d)\n", (</a:t>
            </a:r>
            <a:r>
              <a:rPr lang="en-US" sz="1200" dirty="0" err="1">
                <a:latin typeface="Courier" charset="0"/>
                <a:ea typeface="Courier" charset="0"/>
                <a:cs typeface="Courier" charset="0"/>
              </a:rPr>
              <a:t>int</a:t>
            </a:r>
            <a:r>
              <a:rPr lang="en-US" sz="1200" dirty="0">
                <a:latin typeface="Courier" charset="0"/>
                <a:ea typeface="Courier" charset="0"/>
                <a:cs typeface="Courier" charset="0"/>
              </a:rPr>
              <a:t>)count, (</a:t>
            </a:r>
            <a:r>
              <a:rPr lang="en-US" sz="1200" dirty="0" err="1">
                <a:latin typeface="Courier" charset="0"/>
                <a:ea typeface="Courier" charset="0"/>
                <a:cs typeface="Courier" charset="0"/>
              </a:rPr>
              <a:t>int</a:t>
            </a:r>
            <a:r>
              <a:rPr lang="en-US" sz="1200" dirty="0">
                <a:latin typeface="Courier" charset="0"/>
                <a:ea typeface="Courier" charset="0"/>
                <a:cs typeface="Courier" charset="0"/>
              </a:rPr>
              <a:t>)*</a:t>
            </a:r>
            <a:r>
              <a:rPr lang="en-US" sz="1200" dirty="0" err="1">
                <a:latin typeface="Courier" charset="0"/>
                <a:ea typeface="Courier" charset="0"/>
                <a:cs typeface="Courier" charset="0"/>
              </a:rPr>
              <a:t>f_pos</a:t>
            </a:r>
            <a:r>
              <a:rPr lang="en-US" sz="1200" dirty="0">
                <a:latin typeface="Courier" charset="0"/>
                <a:ea typeface="Courier" charset="0"/>
                <a:cs typeface="Courier" charset="0"/>
              </a:rPr>
              <a:t> );</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    return 1;</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endParaRPr lang="en-US" sz="1200" dirty="0">
              <a:latin typeface="Courier" charset="0"/>
              <a:ea typeface="Courier" charset="0"/>
              <a:cs typeface="Courier" charset="0"/>
            </a:endParaRPr>
          </a:p>
        </p:txBody>
      </p:sp>
    </p:spTree>
    <p:extLst>
      <p:ext uri="{BB962C8B-B14F-4D97-AF65-F5344CB8AC3E}">
        <p14:creationId xmlns:p14="http://schemas.microsoft.com/office/powerpoint/2010/main" val="35024777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Kernel Modules: Custom VFS Functions</a:t>
            </a:r>
          </a:p>
        </p:txBody>
      </p:sp>
      <p:sp>
        <p:nvSpPr>
          <p:cNvPr id="6" name="Content Placeholder 2">
            <a:extLst>
              <a:ext uri="{FF2B5EF4-FFF2-40B4-BE49-F238E27FC236}">
                <a16:creationId xmlns:a16="http://schemas.microsoft.com/office/drawing/2014/main" id="{E62B5F78-07BD-4FE6-98CA-AE5626AE6972}"/>
              </a:ext>
            </a:extLst>
          </p:cNvPr>
          <p:cNvSpPr>
            <a:spLocks noGrp="1"/>
          </p:cNvSpPr>
          <p:nvPr>
            <p:ph sz="half" idx="1"/>
          </p:nvPr>
        </p:nvSpPr>
        <p:spPr>
          <a:xfrm>
            <a:off x="479814" y="1440000"/>
            <a:ext cx="8585605" cy="4884600"/>
          </a:xfrm>
        </p:spPr>
        <p:txBody>
          <a:bodyPr/>
          <a:lstStyle/>
          <a:p>
            <a:pPr marL="0" indent="0">
              <a:lnSpc>
                <a:spcPct val="100000"/>
              </a:lnSpc>
              <a:spcAft>
                <a:spcPts val="0"/>
              </a:spcAft>
              <a:buNone/>
            </a:pPr>
            <a:r>
              <a:rPr lang="en-US" sz="1200" dirty="0" err="1">
                <a:solidFill>
                  <a:srgbClr val="128CAB"/>
                </a:solidFill>
                <a:latin typeface="Courier" charset="0"/>
                <a:ea typeface="Courier" charset="0"/>
                <a:cs typeface="Courier" charset="0"/>
              </a:rPr>
              <a:t>ssize_t</a:t>
            </a: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dummy_read</a:t>
            </a:r>
            <a:r>
              <a:rPr lang="en-US" sz="1200" dirty="0">
                <a:solidFill>
                  <a:srgbClr val="128CAB"/>
                </a:solidFill>
                <a:latin typeface="Courier" charset="0"/>
                <a:ea typeface="Courier" charset="0"/>
                <a:cs typeface="Courier" charset="0"/>
              </a:rPr>
              <a:t>(</a:t>
            </a:r>
            <a:r>
              <a:rPr lang="en-US" sz="1200" dirty="0" err="1">
                <a:solidFill>
                  <a:srgbClr val="128CAB"/>
                </a:solidFill>
                <a:latin typeface="Courier" charset="0"/>
                <a:ea typeface="Courier" charset="0"/>
                <a:cs typeface="Courier" charset="0"/>
              </a:rPr>
              <a:t>struct</a:t>
            </a:r>
            <a:r>
              <a:rPr lang="en-US" sz="1200" dirty="0">
                <a:solidFill>
                  <a:srgbClr val="128CAB"/>
                </a:solidFill>
                <a:latin typeface="Courier" charset="0"/>
                <a:ea typeface="Courier" charset="0"/>
                <a:cs typeface="Courier" charset="0"/>
              </a:rPr>
              <a:t> file *</a:t>
            </a:r>
            <a:r>
              <a:rPr lang="en-US" sz="1200" dirty="0" err="1">
                <a:solidFill>
                  <a:srgbClr val="128CAB"/>
                </a:solidFill>
                <a:latin typeface="Courier" charset="0"/>
                <a:ea typeface="Courier" charset="0"/>
                <a:cs typeface="Courier" charset="0"/>
              </a:rPr>
              <a:t>filp</a:t>
            </a:r>
            <a:r>
              <a:rPr lang="en-US" sz="1200" dirty="0">
                <a:solidFill>
                  <a:srgbClr val="128CAB"/>
                </a:solidFill>
                <a:latin typeface="Courier" charset="0"/>
                <a:ea typeface="Courier" charset="0"/>
                <a:cs typeface="Courier" charset="0"/>
              </a:rPr>
              <a:t>, char __user *</a:t>
            </a:r>
            <a:r>
              <a:rPr lang="en-US" sz="1200" dirty="0" err="1">
                <a:solidFill>
                  <a:srgbClr val="128CAB"/>
                </a:solidFill>
                <a:latin typeface="Courier" charset="0"/>
                <a:ea typeface="Courier" charset="0"/>
                <a:cs typeface="Courier" charset="0"/>
              </a:rPr>
              <a:t>buf</a:t>
            </a: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size_t</a:t>
            </a:r>
            <a:r>
              <a:rPr lang="en-US" sz="1200" dirty="0">
                <a:solidFill>
                  <a:srgbClr val="128CAB"/>
                </a:solidFill>
                <a:latin typeface="Courier" charset="0"/>
                <a:ea typeface="Courier" charset="0"/>
                <a:cs typeface="Courier" charset="0"/>
              </a:rPr>
              <a:t> count, </a:t>
            </a:r>
            <a:r>
              <a:rPr lang="en-US" sz="1200" dirty="0" err="1">
                <a:solidFill>
                  <a:srgbClr val="128CAB"/>
                </a:solidFill>
                <a:latin typeface="Courier" charset="0"/>
                <a:ea typeface="Courier" charset="0"/>
                <a:cs typeface="Courier" charset="0"/>
              </a:rPr>
              <a:t>loff_t</a:t>
            </a:r>
            <a:r>
              <a:rPr lang="en-US" sz="1200" dirty="0">
                <a:solidFill>
                  <a:srgbClr val="128CAB"/>
                </a:solidFill>
                <a:latin typeface="Courier" charset="0"/>
                <a:ea typeface="Courier" charset="0"/>
                <a:cs typeface="Courier" charset="0"/>
              </a:rPr>
              <a:t> *</a:t>
            </a:r>
            <a:r>
              <a:rPr lang="en-US" sz="1200" dirty="0" err="1">
                <a:solidFill>
                  <a:srgbClr val="128CAB"/>
                </a:solidFill>
                <a:latin typeface="Courier" charset="0"/>
                <a:ea typeface="Courier" charset="0"/>
                <a:cs typeface="Courier" charset="0"/>
              </a:rPr>
              <a:t>f_pos</a:t>
            </a:r>
            <a:r>
              <a:rPr lang="en-US" sz="1200" dirty="0">
                <a:solidFill>
                  <a:srgbClr val="128CAB"/>
                </a:solidFill>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printk</a:t>
            </a:r>
            <a:r>
              <a:rPr lang="en-US" sz="1200" dirty="0">
                <a:latin typeface="Courier" charset="0"/>
                <a:ea typeface="Courier" charset="0"/>
                <a:cs typeface="Courier" charset="0"/>
              </a:rPr>
              <a:t>(KERN_INFO "Dummy read (count=%d, </a:t>
            </a:r>
            <a:r>
              <a:rPr lang="en-US" sz="1200" dirty="0" err="1">
                <a:latin typeface="Courier" charset="0"/>
                <a:ea typeface="Courier" charset="0"/>
                <a:cs typeface="Courier" charset="0"/>
              </a:rPr>
              <a:t>offser</a:t>
            </a:r>
            <a:r>
              <a:rPr lang="en-US" sz="1200" dirty="0">
                <a:latin typeface="Courier" charset="0"/>
                <a:ea typeface="Courier" charset="0"/>
                <a:cs typeface="Courier" charset="0"/>
              </a:rPr>
              <a:t>=%d)\n", (</a:t>
            </a:r>
            <a:r>
              <a:rPr lang="en-US" sz="1200" dirty="0" err="1">
                <a:latin typeface="Courier" charset="0"/>
                <a:ea typeface="Courier" charset="0"/>
                <a:cs typeface="Courier" charset="0"/>
              </a:rPr>
              <a:t>int</a:t>
            </a:r>
            <a:r>
              <a:rPr lang="en-US" sz="1200" dirty="0">
                <a:latin typeface="Courier" charset="0"/>
                <a:ea typeface="Courier" charset="0"/>
                <a:cs typeface="Courier" charset="0"/>
              </a:rPr>
              <a:t>)count, (</a:t>
            </a:r>
            <a:r>
              <a:rPr lang="en-US" sz="1200" dirty="0" err="1">
                <a:latin typeface="Courier" charset="0"/>
                <a:ea typeface="Courier" charset="0"/>
                <a:cs typeface="Courier" charset="0"/>
              </a:rPr>
              <a:t>int</a:t>
            </a:r>
            <a:r>
              <a:rPr lang="en-US" sz="1200" dirty="0">
                <a:latin typeface="Courier" charset="0"/>
                <a:ea typeface="Courier" charset="0"/>
                <a:cs typeface="Courier" charset="0"/>
              </a:rPr>
              <a:t>)*</a:t>
            </a:r>
            <a:r>
              <a:rPr lang="en-US" sz="1200" dirty="0" err="1">
                <a:latin typeface="Courier" charset="0"/>
                <a:ea typeface="Courier" charset="0"/>
                <a:cs typeface="Courier" charset="0"/>
              </a:rPr>
              <a:t>f_pos</a:t>
            </a:r>
            <a:r>
              <a:rPr lang="en-US" sz="1200" dirty="0">
                <a:latin typeface="Courier" charset="0"/>
                <a:ea typeface="Courier" charset="0"/>
                <a:cs typeface="Courier" charset="0"/>
              </a:rPr>
              <a:t> );</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    return 1;</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endParaRPr lang="en-US" sz="1200" dirty="0">
              <a:latin typeface="Courier" charset="0"/>
              <a:ea typeface="Courier" charset="0"/>
              <a:cs typeface="Courier" charset="0"/>
            </a:endParaRPr>
          </a:p>
        </p:txBody>
      </p:sp>
      <p:sp>
        <p:nvSpPr>
          <p:cNvPr id="7" name="TextBox 6">
            <a:extLst>
              <a:ext uri="{FF2B5EF4-FFF2-40B4-BE49-F238E27FC236}">
                <a16:creationId xmlns:a16="http://schemas.microsoft.com/office/drawing/2014/main" id="{FB973298-B701-45B8-ACBB-BBAC983D9F85}"/>
              </a:ext>
            </a:extLst>
          </p:cNvPr>
          <p:cNvSpPr txBox="1"/>
          <p:nvPr/>
        </p:nvSpPr>
        <p:spPr>
          <a:xfrm>
            <a:off x="2817019" y="2209800"/>
            <a:ext cx="7620000" cy="1804749"/>
          </a:xfrm>
          <a:prstGeom prst="wedgeRoundRectCallout">
            <a:avLst>
              <a:gd name="adj1" fmla="val -51838"/>
              <a:gd name="adj2" fmla="val -81468"/>
              <a:gd name="adj3" fmla="val 16667"/>
            </a:avLst>
          </a:prstGeom>
          <a:solidFill>
            <a:srgbClr val="FFFFCC"/>
          </a:solidFill>
          <a:ln>
            <a:solidFill>
              <a:srgbClr val="000000"/>
            </a:solidFill>
          </a:ln>
        </p:spPr>
        <p:txBody>
          <a:bodyPr wrap="square" rtlCol="0">
            <a:spAutoFit/>
          </a:bodyPr>
          <a:lstStyle>
            <a:defPPr>
              <a:defRPr lang="en-US"/>
            </a:defPPr>
            <a:lvl1pPr>
              <a:defRPr sz="2000"/>
            </a:lvl1pPr>
          </a:lstStyle>
          <a:p>
            <a:r>
              <a:rPr lang="en-US" dirty="0"/>
              <a:t>Implementation of the VFS function to read from a file, where</a:t>
            </a:r>
          </a:p>
          <a:p>
            <a:r>
              <a:rPr lang="en-US" sz="1800" dirty="0" err="1">
                <a:solidFill>
                  <a:srgbClr val="128CAB"/>
                </a:solidFill>
                <a:latin typeface="Courier" charset="0"/>
                <a:ea typeface="Courier" charset="0"/>
                <a:cs typeface="Courier" charset="0"/>
              </a:rPr>
              <a:t>filp</a:t>
            </a:r>
            <a:r>
              <a:rPr lang="en-US" dirty="0"/>
              <a:t> is the pointer to the data structure describing the opened file;</a:t>
            </a:r>
          </a:p>
          <a:p>
            <a:r>
              <a:rPr lang="en-US" sz="1800" dirty="0" err="1">
                <a:solidFill>
                  <a:srgbClr val="128CAB"/>
                </a:solidFill>
                <a:latin typeface="Courier" charset="0"/>
                <a:ea typeface="Courier" charset="0"/>
                <a:cs typeface="Courier" charset="0"/>
              </a:rPr>
              <a:t>buf</a:t>
            </a:r>
            <a:r>
              <a:rPr lang="en-US" dirty="0"/>
              <a:t> is the </a:t>
            </a:r>
            <a:r>
              <a:rPr lang="en-US" dirty="0" err="1"/>
              <a:t>bufer</a:t>
            </a:r>
            <a:r>
              <a:rPr lang="en-US" dirty="0"/>
              <a:t> to fill with the data read from the file;</a:t>
            </a:r>
          </a:p>
          <a:p>
            <a:r>
              <a:rPr lang="en-US" sz="1800" dirty="0">
                <a:solidFill>
                  <a:srgbClr val="128CAB"/>
                </a:solidFill>
                <a:latin typeface="Courier" charset="0"/>
                <a:ea typeface="Courier" charset="0"/>
                <a:cs typeface="Courier" charset="0"/>
              </a:rPr>
              <a:t>count</a:t>
            </a:r>
            <a:r>
              <a:rPr lang="en-US" dirty="0"/>
              <a:t> is the size of the buffer, and</a:t>
            </a:r>
          </a:p>
          <a:p>
            <a:r>
              <a:rPr lang="en-US" sz="1800" dirty="0" err="1">
                <a:solidFill>
                  <a:srgbClr val="128CAB"/>
                </a:solidFill>
                <a:latin typeface="Courier" charset="0"/>
                <a:ea typeface="Courier" charset="0"/>
                <a:cs typeface="Courier" charset="0"/>
              </a:rPr>
              <a:t>f_pos</a:t>
            </a:r>
            <a:r>
              <a:rPr lang="en-US" dirty="0"/>
              <a:t> is the current reading position in the file.</a:t>
            </a:r>
          </a:p>
        </p:txBody>
      </p:sp>
    </p:spTree>
    <p:extLst>
      <p:ext uri="{BB962C8B-B14F-4D97-AF65-F5344CB8AC3E}">
        <p14:creationId xmlns:p14="http://schemas.microsoft.com/office/powerpoint/2010/main" val="32699890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Kernel Modules: Custom VFS Functions</a:t>
            </a:r>
          </a:p>
        </p:txBody>
      </p:sp>
      <p:sp>
        <p:nvSpPr>
          <p:cNvPr id="6" name="Content Placeholder 2">
            <a:extLst>
              <a:ext uri="{FF2B5EF4-FFF2-40B4-BE49-F238E27FC236}">
                <a16:creationId xmlns:a16="http://schemas.microsoft.com/office/drawing/2014/main" id="{01307380-2DF3-4670-89CA-84F56291FCB6}"/>
              </a:ext>
            </a:extLst>
          </p:cNvPr>
          <p:cNvSpPr>
            <a:spLocks noGrp="1"/>
          </p:cNvSpPr>
          <p:nvPr>
            <p:ph sz="half" idx="1"/>
          </p:nvPr>
        </p:nvSpPr>
        <p:spPr>
          <a:xfrm>
            <a:off x="479814" y="1440000"/>
            <a:ext cx="8585605" cy="4884600"/>
          </a:xfrm>
        </p:spPr>
        <p:txBody>
          <a:bodyPr/>
          <a:lstStyle/>
          <a:p>
            <a:pPr marL="0" indent="0">
              <a:lnSpc>
                <a:spcPct val="100000"/>
              </a:lnSpc>
              <a:spcAft>
                <a:spcPts val="0"/>
              </a:spcAft>
              <a:buNone/>
            </a:pPr>
            <a:r>
              <a:rPr lang="en-US" sz="1200" dirty="0" err="1">
                <a:latin typeface="Courier" charset="0"/>
                <a:ea typeface="Courier" charset="0"/>
                <a:cs typeface="Courier" charset="0"/>
              </a:rPr>
              <a:t>ssize_t</a:t>
            </a:r>
            <a:r>
              <a:rPr lang="en-US" sz="1200" dirty="0">
                <a:latin typeface="Courier" charset="0"/>
                <a:ea typeface="Courier" charset="0"/>
                <a:cs typeface="Courier" charset="0"/>
              </a:rPr>
              <a:t> </a:t>
            </a:r>
            <a:r>
              <a:rPr lang="en-US" sz="1200" dirty="0" err="1">
                <a:latin typeface="Courier" charset="0"/>
                <a:ea typeface="Courier" charset="0"/>
                <a:cs typeface="Courier" charset="0"/>
              </a:rPr>
              <a:t>dummy_read</a:t>
            </a:r>
            <a:r>
              <a:rPr lang="en-US" sz="1200" dirty="0">
                <a:latin typeface="Courier" charset="0"/>
                <a:ea typeface="Courier" charset="0"/>
                <a:cs typeface="Courier" charset="0"/>
              </a:rPr>
              <a:t>(</a:t>
            </a:r>
            <a:r>
              <a:rPr lang="en-US" sz="1200" dirty="0" err="1">
                <a:latin typeface="Courier" charset="0"/>
                <a:ea typeface="Courier" charset="0"/>
                <a:cs typeface="Courier" charset="0"/>
              </a:rPr>
              <a:t>struct</a:t>
            </a:r>
            <a:r>
              <a:rPr lang="en-US" sz="1200" dirty="0">
                <a:latin typeface="Courier" charset="0"/>
                <a:ea typeface="Courier" charset="0"/>
                <a:cs typeface="Courier" charset="0"/>
              </a:rPr>
              <a:t> file *</a:t>
            </a:r>
            <a:r>
              <a:rPr lang="en-US" sz="1200" dirty="0" err="1">
                <a:latin typeface="Courier" charset="0"/>
                <a:ea typeface="Courier" charset="0"/>
                <a:cs typeface="Courier" charset="0"/>
              </a:rPr>
              <a:t>filp</a:t>
            </a:r>
            <a:r>
              <a:rPr lang="en-US" sz="1200" dirty="0">
                <a:latin typeface="Courier" charset="0"/>
                <a:ea typeface="Courier" charset="0"/>
                <a:cs typeface="Courier" charset="0"/>
              </a:rPr>
              <a:t>, char __user *</a:t>
            </a:r>
            <a:r>
              <a:rPr lang="en-US" sz="1200" dirty="0" err="1">
                <a:latin typeface="Courier" charset="0"/>
                <a:ea typeface="Courier" charset="0"/>
                <a:cs typeface="Courier" charset="0"/>
              </a:rPr>
              <a:t>buf</a:t>
            </a:r>
            <a:r>
              <a:rPr lang="en-US" sz="1200" dirty="0">
                <a:latin typeface="Courier" charset="0"/>
                <a:ea typeface="Courier" charset="0"/>
                <a:cs typeface="Courier" charset="0"/>
              </a:rPr>
              <a:t>, </a:t>
            </a:r>
            <a:r>
              <a:rPr lang="en-US" sz="1200" dirty="0" err="1">
                <a:latin typeface="Courier" charset="0"/>
                <a:ea typeface="Courier" charset="0"/>
                <a:cs typeface="Courier" charset="0"/>
              </a:rPr>
              <a:t>size_t</a:t>
            </a:r>
            <a:r>
              <a:rPr lang="en-US" sz="1200" dirty="0">
                <a:latin typeface="Courier" charset="0"/>
                <a:ea typeface="Courier" charset="0"/>
                <a:cs typeface="Courier" charset="0"/>
              </a:rPr>
              <a:t> count, </a:t>
            </a:r>
            <a:r>
              <a:rPr lang="en-US" sz="1200" dirty="0" err="1">
                <a:latin typeface="Courier" charset="0"/>
                <a:ea typeface="Courier" charset="0"/>
                <a:cs typeface="Courier" charset="0"/>
              </a:rPr>
              <a:t>loff_t</a:t>
            </a:r>
            <a:r>
              <a:rPr lang="en-US" sz="1200" dirty="0">
                <a:latin typeface="Courier" charset="0"/>
                <a:ea typeface="Courier" charset="0"/>
                <a:cs typeface="Courier" charset="0"/>
              </a:rPr>
              <a:t> *</a:t>
            </a:r>
            <a:r>
              <a:rPr lang="en-US" sz="1200" dirty="0" err="1">
                <a:latin typeface="Courier" charset="0"/>
                <a:ea typeface="Courier" charset="0"/>
                <a:cs typeface="Courier" charset="0"/>
              </a:rPr>
              <a:t>f_pos</a:t>
            </a: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r>
              <a:rPr lang="en-US" sz="1200" dirty="0">
                <a:latin typeface="Courier" charset="0"/>
                <a:ea typeface="Courier" charset="0"/>
                <a:cs typeface="Courier" charset="0"/>
              </a:rPr>
              <a:t>    </a:t>
            </a:r>
            <a:r>
              <a:rPr lang="en-US" sz="1200" dirty="0" err="1">
                <a:solidFill>
                  <a:srgbClr val="128CAB"/>
                </a:solidFill>
                <a:latin typeface="Courier" charset="0"/>
                <a:ea typeface="Courier" charset="0"/>
                <a:cs typeface="Courier" charset="0"/>
              </a:rPr>
              <a:t>printk</a:t>
            </a:r>
            <a:r>
              <a:rPr lang="en-US" sz="1200" dirty="0">
                <a:solidFill>
                  <a:srgbClr val="128CAB"/>
                </a:solidFill>
                <a:latin typeface="Courier" charset="0"/>
                <a:ea typeface="Courier" charset="0"/>
                <a:cs typeface="Courier" charset="0"/>
              </a:rPr>
              <a:t>(KERN_INFO "Dummy read (count=%d, </a:t>
            </a:r>
            <a:r>
              <a:rPr lang="en-US" sz="1200" dirty="0" err="1">
                <a:solidFill>
                  <a:srgbClr val="128CAB"/>
                </a:solidFill>
                <a:latin typeface="Courier" charset="0"/>
                <a:ea typeface="Courier" charset="0"/>
                <a:cs typeface="Courier" charset="0"/>
              </a:rPr>
              <a:t>offser</a:t>
            </a:r>
            <a:r>
              <a:rPr lang="en-US" sz="1200" dirty="0">
                <a:solidFill>
                  <a:srgbClr val="128CAB"/>
                </a:solidFill>
                <a:latin typeface="Courier" charset="0"/>
                <a:ea typeface="Courier" charset="0"/>
                <a:cs typeface="Courier" charset="0"/>
              </a:rPr>
              <a:t>=%d)\n", (</a:t>
            </a:r>
            <a:r>
              <a:rPr lang="en-US" sz="1200" dirty="0" err="1">
                <a:solidFill>
                  <a:srgbClr val="128CAB"/>
                </a:solidFill>
                <a:latin typeface="Courier" charset="0"/>
                <a:ea typeface="Courier" charset="0"/>
                <a:cs typeface="Courier" charset="0"/>
              </a:rPr>
              <a:t>int</a:t>
            </a:r>
            <a:r>
              <a:rPr lang="en-US" sz="1200" dirty="0">
                <a:solidFill>
                  <a:srgbClr val="128CAB"/>
                </a:solidFill>
                <a:latin typeface="Courier" charset="0"/>
                <a:ea typeface="Courier" charset="0"/>
                <a:cs typeface="Courier" charset="0"/>
              </a:rPr>
              <a:t>)count, (</a:t>
            </a:r>
            <a:r>
              <a:rPr lang="en-US" sz="1200" dirty="0" err="1">
                <a:solidFill>
                  <a:srgbClr val="128CAB"/>
                </a:solidFill>
                <a:latin typeface="Courier" charset="0"/>
                <a:ea typeface="Courier" charset="0"/>
                <a:cs typeface="Courier" charset="0"/>
              </a:rPr>
              <a:t>int</a:t>
            </a:r>
            <a:r>
              <a:rPr lang="en-US" sz="1200" dirty="0">
                <a:solidFill>
                  <a:srgbClr val="128CAB"/>
                </a:solidFill>
                <a:latin typeface="Courier" charset="0"/>
                <a:ea typeface="Courier" charset="0"/>
                <a:cs typeface="Courier" charset="0"/>
              </a:rPr>
              <a:t>)*</a:t>
            </a:r>
            <a:r>
              <a:rPr lang="en-US" sz="1200" dirty="0" err="1">
                <a:solidFill>
                  <a:srgbClr val="128CAB"/>
                </a:solidFill>
                <a:latin typeface="Courier" charset="0"/>
                <a:ea typeface="Courier" charset="0"/>
                <a:cs typeface="Courier" charset="0"/>
              </a:rPr>
              <a:t>f_pos</a:t>
            </a:r>
            <a:r>
              <a:rPr lang="en-US" sz="1200" dirty="0">
                <a:solidFill>
                  <a:srgbClr val="128CAB"/>
                </a:solidFill>
                <a:latin typeface="Courier" charset="0"/>
                <a:ea typeface="Courier" charset="0"/>
                <a:cs typeface="Courier" charset="0"/>
              </a:rPr>
              <a:t> );</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r>
              <a:rPr lang="en-US" sz="1200" dirty="0">
                <a:latin typeface="Courier" charset="0"/>
                <a:ea typeface="Courier" charset="0"/>
                <a:cs typeface="Courier" charset="0"/>
              </a:rPr>
              <a:t>    </a:t>
            </a:r>
            <a:r>
              <a:rPr lang="en-US" sz="1200" dirty="0">
                <a:solidFill>
                  <a:srgbClr val="128CAB"/>
                </a:solidFill>
                <a:latin typeface="Courier" charset="0"/>
                <a:ea typeface="Courier" charset="0"/>
                <a:cs typeface="Courier" charset="0"/>
              </a:rPr>
              <a:t>return 1;</a:t>
            </a:r>
          </a:p>
          <a:p>
            <a:pPr marL="0" indent="0">
              <a:lnSpc>
                <a:spcPct val="100000"/>
              </a:lnSpc>
              <a:spcAft>
                <a:spcPts val="0"/>
              </a:spcAft>
              <a:buNone/>
            </a:pPr>
            <a:r>
              <a:rPr lang="en-US" sz="1200" dirty="0">
                <a:latin typeface="Courier" charset="0"/>
                <a:ea typeface="Courier" charset="0"/>
                <a:cs typeface="Courier" charset="0"/>
              </a:rPr>
              <a:t>}</a:t>
            </a: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endParaRPr lang="en-US" sz="1200" dirty="0">
              <a:latin typeface="Courier" charset="0"/>
              <a:ea typeface="Courier" charset="0"/>
              <a:cs typeface="Courier" charset="0"/>
            </a:endParaRPr>
          </a:p>
          <a:p>
            <a:pPr marL="0" indent="0">
              <a:lnSpc>
                <a:spcPct val="100000"/>
              </a:lnSpc>
              <a:spcAft>
                <a:spcPts val="0"/>
              </a:spcAft>
              <a:buNone/>
            </a:pPr>
            <a:endParaRPr lang="en-US" sz="1200" dirty="0">
              <a:latin typeface="Courier" charset="0"/>
              <a:ea typeface="Courier" charset="0"/>
              <a:cs typeface="Courier" charset="0"/>
            </a:endParaRPr>
          </a:p>
        </p:txBody>
      </p:sp>
      <p:sp>
        <p:nvSpPr>
          <p:cNvPr id="7" name="TextBox 6">
            <a:extLst>
              <a:ext uri="{FF2B5EF4-FFF2-40B4-BE49-F238E27FC236}">
                <a16:creationId xmlns:a16="http://schemas.microsoft.com/office/drawing/2014/main" id="{9D51B3A8-288A-42F6-B737-6A8011E2A184}"/>
              </a:ext>
            </a:extLst>
          </p:cNvPr>
          <p:cNvSpPr txBox="1"/>
          <p:nvPr/>
        </p:nvSpPr>
        <p:spPr>
          <a:xfrm>
            <a:off x="3045619" y="2286000"/>
            <a:ext cx="7924800" cy="442674"/>
          </a:xfrm>
          <a:prstGeom prst="wedgeRoundRectCallout">
            <a:avLst>
              <a:gd name="adj1" fmla="val -51838"/>
              <a:gd name="adj2" fmla="val -81468"/>
              <a:gd name="adj3" fmla="val 16667"/>
            </a:avLst>
          </a:prstGeom>
          <a:solidFill>
            <a:srgbClr val="FFFFCC"/>
          </a:solidFill>
          <a:ln>
            <a:solidFill>
              <a:srgbClr val="000000"/>
            </a:solidFill>
          </a:ln>
        </p:spPr>
        <p:txBody>
          <a:bodyPr wrap="square" rtlCol="0">
            <a:spAutoFit/>
          </a:bodyPr>
          <a:lstStyle>
            <a:defPPr>
              <a:defRPr lang="en-US"/>
            </a:defPPr>
            <a:lvl1pPr>
              <a:defRPr sz="2000"/>
            </a:lvl1pPr>
          </a:lstStyle>
          <a:p>
            <a:r>
              <a:rPr lang="en-US" dirty="0"/>
              <a:t>It prints a message to show that the read functions has been executed.</a:t>
            </a:r>
          </a:p>
        </p:txBody>
      </p:sp>
      <p:sp>
        <p:nvSpPr>
          <p:cNvPr id="8" name="TextBox 7">
            <a:extLst>
              <a:ext uri="{FF2B5EF4-FFF2-40B4-BE49-F238E27FC236}">
                <a16:creationId xmlns:a16="http://schemas.microsoft.com/office/drawing/2014/main" id="{A2FD3856-1B46-456E-A9EC-3C712458071B}"/>
              </a:ext>
            </a:extLst>
          </p:cNvPr>
          <p:cNvSpPr txBox="1"/>
          <p:nvPr/>
        </p:nvSpPr>
        <p:spPr>
          <a:xfrm>
            <a:off x="912019" y="2978962"/>
            <a:ext cx="7315200" cy="1123712"/>
          </a:xfrm>
          <a:prstGeom prst="wedgeRoundRectCallout">
            <a:avLst>
              <a:gd name="adj1" fmla="val -43852"/>
              <a:gd name="adj2" fmla="val -82685"/>
              <a:gd name="adj3" fmla="val 16667"/>
            </a:avLst>
          </a:prstGeom>
          <a:solidFill>
            <a:srgbClr val="FFFFCC"/>
          </a:solidFill>
          <a:ln>
            <a:solidFill>
              <a:srgbClr val="000000"/>
            </a:solidFill>
          </a:ln>
        </p:spPr>
        <p:txBody>
          <a:bodyPr wrap="square" rtlCol="0">
            <a:spAutoFit/>
          </a:bodyPr>
          <a:lstStyle>
            <a:defPPr>
              <a:defRPr lang="en-US"/>
            </a:defPPr>
            <a:lvl1pPr>
              <a:defRPr sz="2000"/>
            </a:lvl1pPr>
          </a:lstStyle>
          <a:p>
            <a:r>
              <a:rPr lang="en-US" dirty="0"/>
              <a:t>It returns the number of byte read from the file. </a:t>
            </a:r>
          </a:p>
          <a:p>
            <a:r>
              <a:rPr lang="en-US" dirty="0"/>
              <a:t>Returning 0 will block the caller application, which will wait until at least one byte is returned.</a:t>
            </a:r>
          </a:p>
        </p:txBody>
      </p:sp>
    </p:spTree>
    <p:extLst>
      <p:ext uri="{BB962C8B-B14F-4D97-AF65-F5344CB8AC3E}">
        <p14:creationId xmlns:p14="http://schemas.microsoft.com/office/powerpoint/2010/main" val="422520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Introduction</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869486" cy="4086225"/>
          </a:xfrm>
        </p:spPr>
        <p:txBody>
          <a:bodyPr wrap="square" numCol="1" anchor="t" anchorCtr="0" compatLnSpc="1">
            <a:prstTxWarp prst="textNoShape">
              <a:avLst/>
            </a:prstTxWarp>
          </a:bodyPr>
          <a:lstStyle/>
          <a:p>
            <a:r>
              <a:rPr lang="en-US" dirty="0"/>
              <a:t>From the software point of view interfacing with custom input/output (I/O) devices requires:</a:t>
            </a:r>
            <a:endParaRPr lang="en-US" altLang="en-US" dirty="0">
              <a:ea typeface="ＭＳ Ｐゴシック" panose="020B0600070205080204" pitchFamily="34" charset="-128"/>
            </a:endParaRPr>
          </a:p>
          <a:p>
            <a:pPr lvl="1"/>
            <a:r>
              <a:rPr lang="en-US" dirty="0"/>
              <a:t>A </a:t>
            </a:r>
            <a:r>
              <a:rPr lang="en-US" dirty="0">
                <a:solidFill>
                  <a:srgbClr val="128CAB"/>
                </a:solidFill>
              </a:rPr>
              <a:t>user-space application</a:t>
            </a:r>
            <a:r>
              <a:rPr lang="en-US" dirty="0"/>
              <a:t> that reads/writes data from/to a suitable abstraction interface of the hardware</a:t>
            </a:r>
          </a:p>
          <a:p>
            <a:pPr lvl="1"/>
            <a:r>
              <a:rPr lang="en-US" dirty="0"/>
              <a:t>A </a:t>
            </a:r>
            <a:r>
              <a:rPr lang="en-US" dirty="0">
                <a:solidFill>
                  <a:srgbClr val="128CAB"/>
                </a:solidFill>
              </a:rPr>
              <a:t>device driver</a:t>
            </a:r>
            <a:r>
              <a:rPr lang="en-US" dirty="0"/>
              <a:t> that translates the operations of the abstraction interface into hardware-specific operations</a:t>
            </a:r>
            <a:endParaRPr lang="en-US" altLang="en-US" dirty="0">
              <a:ea typeface="ＭＳ Ｐゴシック" panose="020B0600070205080204" pitchFamily="34" charset="-128"/>
            </a:endParaRPr>
          </a:p>
        </p:txBody>
      </p:sp>
      <p:sp>
        <p:nvSpPr>
          <p:cNvPr id="5" name="CasellaDiTesto 6">
            <a:extLst>
              <a:ext uri="{FF2B5EF4-FFF2-40B4-BE49-F238E27FC236}">
                <a16:creationId xmlns:a16="http://schemas.microsoft.com/office/drawing/2014/main" id="{16114831-831E-492C-9E64-B461F4D6A446}"/>
              </a:ext>
            </a:extLst>
          </p:cNvPr>
          <p:cNvSpPr txBox="1"/>
          <p:nvPr/>
        </p:nvSpPr>
        <p:spPr>
          <a:xfrm>
            <a:off x="7617619" y="5715000"/>
            <a:ext cx="3600000" cy="432000"/>
          </a:xfrm>
          <a:prstGeom prst="rect">
            <a:avLst/>
          </a:prstGeom>
          <a:solidFill>
            <a:srgbClr val="800000"/>
          </a:solidFill>
          <a:ln>
            <a:solidFill>
              <a:schemeClr val="tx1"/>
            </a:solidFill>
          </a:ln>
        </p:spPr>
        <p:txBody>
          <a:bodyPr wrap="square" rtlCol="0" anchor="ctr">
            <a:normAutofit lnSpcReduction="10000"/>
          </a:bodyPr>
          <a:lstStyle/>
          <a:p>
            <a:pPr algn="ctr"/>
            <a:r>
              <a:rPr lang="en-US" sz="2400" dirty="0">
                <a:solidFill>
                  <a:schemeClr val="bg1"/>
                </a:solidFill>
              </a:rPr>
              <a:t>Hardware</a:t>
            </a:r>
            <a:endParaRPr lang="en-US" dirty="0">
              <a:solidFill>
                <a:schemeClr val="bg1"/>
              </a:solidFill>
            </a:endParaRPr>
          </a:p>
        </p:txBody>
      </p:sp>
      <p:sp>
        <p:nvSpPr>
          <p:cNvPr id="6" name="CasellaDiTesto 8">
            <a:extLst>
              <a:ext uri="{FF2B5EF4-FFF2-40B4-BE49-F238E27FC236}">
                <a16:creationId xmlns:a16="http://schemas.microsoft.com/office/drawing/2014/main" id="{89E52FA9-7A4E-4168-ADB9-F461D2A309CC}"/>
              </a:ext>
            </a:extLst>
          </p:cNvPr>
          <p:cNvSpPr txBox="1"/>
          <p:nvPr/>
        </p:nvSpPr>
        <p:spPr>
          <a:xfrm>
            <a:off x="7626619" y="1189692"/>
            <a:ext cx="3600000" cy="432000"/>
          </a:xfrm>
          <a:prstGeom prst="roundRect">
            <a:avLst>
              <a:gd name="adj" fmla="val 12593"/>
            </a:avLst>
          </a:prstGeom>
          <a:solidFill>
            <a:srgbClr val="128CAB"/>
          </a:solidFill>
          <a:ln>
            <a:solidFill>
              <a:schemeClr val="tx1"/>
            </a:solidFill>
          </a:ln>
        </p:spPr>
        <p:txBody>
          <a:bodyPr wrap="square" rtlCol="0" anchor="ctr">
            <a:normAutofit fontScale="92500" lnSpcReduction="10000"/>
          </a:bodyPr>
          <a:lstStyle/>
          <a:p>
            <a:pPr algn="ctr"/>
            <a:r>
              <a:rPr lang="en-US" sz="2400" dirty="0">
                <a:solidFill>
                  <a:schemeClr val="bg1"/>
                </a:solidFill>
              </a:rPr>
              <a:t>Application</a:t>
            </a:r>
          </a:p>
        </p:txBody>
      </p:sp>
      <p:sp>
        <p:nvSpPr>
          <p:cNvPr id="7" name="CasellaDiTesto 6">
            <a:extLst>
              <a:ext uri="{FF2B5EF4-FFF2-40B4-BE49-F238E27FC236}">
                <a16:creationId xmlns:a16="http://schemas.microsoft.com/office/drawing/2014/main" id="{8BA4881A-5B49-4062-9D0D-B55CBE991BC7}"/>
              </a:ext>
            </a:extLst>
          </p:cNvPr>
          <p:cNvSpPr txBox="1"/>
          <p:nvPr/>
        </p:nvSpPr>
        <p:spPr>
          <a:xfrm>
            <a:off x="7626619" y="1774092"/>
            <a:ext cx="3600000" cy="389045"/>
          </a:xfrm>
          <a:prstGeom prst="roundRect">
            <a:avLst>
              <a:gd name="adj" fmla="val 7167"/>
            </a:avLst>
          </a:prstGeom>
          <a:solidFill>
            <a:srgbClr val="00B050"/>
          </a:solidFill>
          <a:ln>
            <a:solidFill>
              <a:schemeClr val="tx1"/>
            </a:solidFill>
          </a:ln>
        </p:spPr>
        <p:txBody>
          <a:bodyPr wrap="square" rtlCol="0" anchor="ctr">
            <a:normAutofit fontScale="92500" lnSpcReduction="10000"/>
          </a:bodyPr>
          <a:lstStyle/>
          <a:p>
            <a:pPr algn="ctr"/>
            <a:r>
              <a:rPr lang="en-US" sz="2000" dirty="0">
                <a:solidFill>
                  <a:schemeClr val="bg1"/>
                </a:solidFill>
              </a:rPr>
              <a:t>System Programs</a:t>
            </a:r>
          </a:p>
        </p:txBody>
      </p:sp>
      <p:sp>
        <p:nvSpPr>
          <p:cNvPr id="8" name="CasellaDiTesto 6">
            <a:extLst>
              <a:ext uri="{FF2B5EF4-FFF2-40B4-BE49-F238E27FC236}">
                <a16:creationId xmlns:a16="http://schemas.microsoft.com/office/drawing/2014/main" id="{F7CE67B5-3720-40A5-9F0D-45E07DAC9F12}"/>
              </a:ext>
            </a:extLst>
          </p:cNvPr>
          <p:cNvSpPr txBox="1"/>
          <p:nvPr/>
        </p:nvSpPr>
        <p:spPr>
          <a:xfrm>
            <a:off x="7626619" y="2536092"/>
            <a:ext cx="3600000" cy="324625"/>
          </a:xfrm>
          <a:prstGeom prst="roundRect">
            <a:avLst>
              <a:gd name="adj" fmla="val 7167"/>
            </a:avLst>
          </a:prstGeom>
          <a:solidFill>
            <a:srgbClr val="FFC000"/>
          </a:solidFill>
          <a:ln>
            <a:solidFill>
              <a:schemeClr val="tx1"/>
            </a:solidFill>
          </a:ln>
        </p:spPr>
        <p:txBody>
          <a:bodyPr wrap="square" rtlCol="0" anchor="ctr">
            <a:noAutofit/>
          </a:bodyPr>
          <a:lstStyle/>
          <a:p>
            <a:pPr algn="ctr"/>
            <a:r>
              <a:rPr lang="en-US" sz="2000" dirty="0">
                <a:solidFill>
                  <a:schemeClr val="bg1"/>
                </a:solidFill>
              </a:rPr>
              <a:t>System Call Interface</a:t>
            </a:r>
          </a:p>
        </p:txBody>
      </p:sp>
      <p:sp>
        <p:nvSpPr>
          <p:cNvPr id="9" name="CasellaDiTesto 6">
            <a:extLst>
              <a:ext uri="{FF2B5EF4-FFF2-40B4-BE49-F238E27FC236}">
                <a16:creationId xmlns:a16="http://schemas.microsoft.com/office/drawing/2014/main" id="{BB2DA133-F2CB-4010-9CC6-CC109493BEA5}"/>
              </a:ext>
            </a:extLst>
          </p:cNvPr>
          <p:cNvSpPr txBox="1"/>
          <p:nvPr/>
        </p:nvSpPr>
        <p:spPr>
          <a:xfrm>
            <a:off x="7626619" y="2946222"/>
            <a:ext cx="1764000" cy="735270"/>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a:solidFill>
                  <a:schemeClr val="bg1"/>
                </a:solidFill>
              </a:rPr>
              <a:t>Process Management</a:t>
            </a:r>
            <a:endParaRPr lang="en-US" sz="2000" dirty="0">
              <a:solidFill>
                <a:schemeClr val="bg1"/>
              </a:solidFill>
            </a:endParaRPr>
          </a:p>
        </p:txBody>
      </p:sp>
      <p:sp>
        <p:nvSpPr>
          <p:cNvPr id="10" name="CasellaDiTesto 6">
            <a:extLst>
              <a:ext uri="{FF2B5EF4-FFF2-40B4-BE49-F238E27FC236}">
                <a16:creationId xmlns:a16="http://schemas.microsoft.com/office/drawing/2014/main" id="{02632719-01D2-4404-A5BE-14541231C7F2}"/>
              </a:ext>
            </a:extLst>
          </p:cNvPr>
          <p:cNvSpPr txBox="1"/>
          <p:nvPr/>
        </p:nvSpPr>
        <p:spPr>
          <a:xfrm>
            <a:off x="9454055" y="2946108"/>
            <a:ext cx="1764000" cy="735270"/>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dirty="0">
                <a:solidFill>
                  <a:schemeClr val="bg1"/>
                </a:solidFill>
              </a:rPr>
              <a:t>Virtual File System</a:t>
            </a:r>
          </a:p>
        </p:txBody>
      </p:sp>
      <p:sp>
        <p:nvSpPr>
          <p:cNvPr id="11" name="CasellaDiTesto 6">
            <a:extLst>
              <a:ext uri="{FF2B5EF4-FFF2-40B4-BE49-F238E27FC236}">
                <a16:creationId xmlns:a16="http://schemas.microsoft.com/office/drawing/2014/main" id="{69475CCA-0D6F-4277-BD8D-5AD3C044D790}"/>
              </a:ext>
            </a:extLst>
          </p:cNvPr>
          <p:cNvSpPr txBox="1"/>
          <p:nvPr/>
        </p:nvSpPr>
        <p:spPr>
          <a:xfrm>
            <a:off x="7626619" y="3739525"/>
            <a:ext cx="1764000" cy="735270"/>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a:solidFill>
                  <a:schemeClr val="bg1"/>
                </a:solidFill>
              </a:rPr>
              <a:t>Memory Management</a:t>
            </a:r>
            <a:endParaRPr lang="en-US" sz="2000" dirty="0">
              <a:solidFill>
                <a:schemeClr val="bg1"/>
              </a:solidFill>
            </a:endParaRPr>
          </a:p>
        </p:txBody>
      </p:sp>
      <p:sp>
        <p:nvSpPr>
          <p:cNvPr id="12" name="CasellaDiTesto 6">
            <a:extLst>
              <a:ext uri="{FF2B5EF4-FFF2-40B4-BE49-F238E27FC236}">
                <a16:creationId xmlns:a16="http://schemas.microsoft.com/office/drawing/2014/main" id="{F38743A1-3139-42B3-8B85-D38F8EEBCE67}"/>
              </a:ext>
            </a:extLst>
          </p:cNvPr>
          <p:cNvSpPr txBox="1"/>
          <p:nvPr/>
        </p:nvSpPr>
        <p:spPr>
          <a:xfrm>
            <a:off x="9426619" y="3739525"/>
            <a:ext cx="1764000" cy="735270"/>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dirty="0">
                <a:solidFill>
                  <a:schemeClr val="bg1"/>
                </a:solidFill>
              </a:rPr>
              <a:t>Network Management</a:t>
            </a:r>
          </a:p>
        </p:txBody>
      </p:sp>
      <p:sp>
        <p:nvSpPr>
          <p:cNvPr id="13" name="CasellaDiTesto 6">
            <a:extLst>
              <a:ext uri="{FF2B5EF4-FFF2-40B4-BE49-F238E27FC236}">
                <a16:creationId xmlns:a16="http://schemas.microsoft.com/office/drawing/2014/main" id="{43768011-CBE9-4069-AA81-C30C0EAD1EF4}"/>
              </a:ext>
            </a:extLst>
          </p:cNvPr>
          <p:cNvSpPr txBox="1"/>
          <p:nvPr/>
        </p:nvSpPr>
        <p:spPr>
          <a:xfrm>
            <a:off x="7626619" y="4532828"/>
            <a:ext cx="3564000" cy="415588"/>
          </a:xfrm>
          <a:prstGeom prst="roundRect">
            <a:avLst>
              <a:gd name="adj" fmla="val 7167"/>
            </a:avLst>
          </a:prstGeom>
          <a:solidFill>
            <a:srgbClr val="128CAB"/>
          </a:solidFill>
          <a:ln>
            <a:solidFill>
              <a:schemeClr val="tx1"/>
            </a:solidFill>
          </a:ln>
        </p:spPr>
        <p:txBody>
          <a:bodyPr wrap="square" rtlCol="0" anchor="ctr">
            <a:spAutoFit/>
          </a:bodyPr>
          <a:lstStyle/>
          <a:p>
            <a:pPr algn="ctr"/>
            <a:r>
              <a:rPr lang="en-US" sz="2000">
                <a:solidFill>
                  <a:schemeClr val="bg1"/>
                </a:solidFill>
              </a:rPr>
              <a:t>Device </a:t>
            </a:r>
            <a:r>
              <a:rPr lang="en-US" sz="2000" dirty="0">
                <a:solidFill>
                  <a:schemeClr val="bg1"/>
                </a:solidFill>
              </a:rPr>
              <a:t>Drivers</a:t>
            </a:r>
          </a:p>
        </p:txBody>
      </p:sp>
      <p:sp>
        <p:nvSpPr>
          <p:cNvPr id="14" name="CasellaDiTesto 6">
            <a:extLst>
              <a:ext uri="{FF2B5EF4-FFF2-40B4-BE49-F238E27FC236}">
                <a16:creationId xmlns:a16="http://schemas.microsoft.com/office/drawing/2014/main" id="{5289709F-B8EE-4DC1-89B1-0CAC39290EDB}"/>
              </a:ext>
            </a:extLst>
          </p:cNvPr>
          <p:cNvSpPr txBox="1"/>
          <p:nvPr/>
        </p:nvSpPr>
        <p:spPr>
          <a:xfrm>
            <a:off x="7635619" y="5223212"/>
            <a:ext cx="1963200" cy="415588"/>
          </a:xfrm>
          <a:prstGeom prst="roundRect">
            <a:avLst>
              <a:gd name="adj" fmla="val 7167"/>
            </a:avLst>
          </a:prstGeom>
          <a:solidFill>
            <a:schemeClr val="accent4">
              <a:lumMod val="75000"/>
            </a:schemeClr>
          </a:solidFill>
          <a:ln>
            <a:solidFill>
              <a:schemeClr val="tx1"/>
            </a:solidFill>
          </a:ln>
        </p:spPr>
        <p:txBody>
          <a:bodyPr wrap="square" rtlCol="0" anchor="ctr">
            <a:spAutoFit/>
          </a:bodyPr>
          <a:lstStyle/>
          <a:p>
            <a:pPr algn="ctr"/>
            <a:r>
              <a:rPr lang="en-US" sz="2000">
                <a:solidFill>
                  <a:schemeClr val="bg1"/>
                </a:solidFill>
              </a:rPr>
              <a:t>Bootloader</a:t>
            </a:r>
            <a:endParaRPr lang="en-US" sz="2000" dirty="0">
              <a:solidFill>
                <a:schemeClr val="bg1"/>
              </a:solidFill>
            </a:endParaRPr>
          </a:p>
        </p:txBody>
      </p:sp>
      <p:sp>
        <p:nvSpPr>
          <p:cNvPr id="15" name="Rectangle 14">
            <a:extLst>
              <a:ext uri="{FF2B5EF4-FFF2-40B4-BE49-F238E27FC236}">
                <a16:creationId xmlns:a16="http://schemas.microsoft.com/office/drawing/2014/main" id="{CBB5B6C9-00D4-4186-842E-1338479C5810}"/>
              </a:ext>
            </a:extLst>
          </p:cNvPr>
          <p:cNvSpPr/>
          <p:nvPr/>
        </p:nvSpPr>
        <p:spPr>
          <a:xfrm>
            <a:off x="7465219" y="2414535"/>
            <a:ext cx="3886200" cy="2664000"/>
          </a:xfrm>
          <a:prstGeom prst="rect">
            <a:avLst/>
          </a:prstGeom>
          <a:noFill/>
          <a:ln w="2540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1093482-1CC0-48B5-BF06-A79F10C0DE98}"/>
              </a:ext>
            </a:extLst>
          </p:cNvPr>
          <p:cNvSpPr txBox="1"/>
          <p:nvPr/>
        </p:nvSpPr>
        <p:spPr>
          <a:xfrm rot="16200000">
            <a:off x="5907142" y="3162966"/>
            <a:ext cx="2430355" cy="914400"/>
          </a:xfrm>
          <a:prstGeom prst="rect">
            <a:avLst/>
          </a:prstGeom>
        </p:spPr>
        <p:txBody>
          <a:bodyPr vert="horz" wrap="none" lIns="0" tIns="0" rIns="0" bIns="0" rtlCol="0" anchor="t">
            <a:normAutofit/>
          </a:bodyPr>
          <a:lstStyle/>
          <a:p>
            <a:pPr algn="ctr"/>
            <a:r>
              <a:rPr lang="en-US" sz="2400" dirty="0">
                <a:solidFill>
                  <a:schemeClr val="accent1"/>
                </a:solidFill>
              </a:rPr>
              <a:t>Linux</a:t>
            </a:r>
            <a:br>
              <a:rPr lang="en-US" sz="2400" dirty="0">
                <a:solidFill>
                  <a:schemeClr val="accent1"/>
                </a:solidFill>
              </a:rPr>
            </a:br>
            <a:r>
              <a:rPr lang="en-US" sz="2400" dirty="0">
                <a:solidFill>
                  <a:schemeClr val="accent1"/>
                </a:solidFill>
              </a:rPr>
              <a:t>Kernel</a:t>
            </a:r>
          </a:p>
        </p:txBody>
      </p:sp>
      <p:sp>
        <p:nvSpPr>
          <p:cNvPr id="17" name="Rectangle 16">
            <a:extLst>
              <a:ext uri="{FF2B5EF4-FFF2-40B4-BE49-F238E27FC236}">
                <a16:creationId xmlns:a16="http://schemas.microsoft.com/office/drawing/2014/main" id="{27F88C96-10DB-45D1-A1A1-42F820DB5EFE}"/>
              </a:ext>
            </a:extLst>
          </p:cNvPr>
          <p:cNvSpPr/>
          <p:nvPr/>
        </p:nvSpPr>
        <p:spPr>
          <a:xfrm>
            <a:off x="7465219" y="1085892"/>
            <a:ext cx="3886200" cy="1204086"/>
          </a:xfrm>
          <a:prstGeom prst="rect">
            <a:avLst/>
          </a:prstGeom>
          <a:noFill/>
          <a:ln w="2540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CasellaDiTesto 6">
            <a:extLst>
              <a:ext uri="{FF2B5EF4-FFF2-40B4-BE49-F238E27FC236}">
                <a16:creationId xmlns:a16="http://schemas.microsoft.com/office/drawing/2014/main" id="{577CD396-83F1-4BB5-AE65-2342905C81E4}"/>
              </a:ext>
            </a:extLst>
          </p:cNvPr>
          <p:cNvSpPr txBox="1"/>
          <p:nvPr/>
        </p:nvSpPr>
        <p:spPr>
          <a:xfrm>
            <a:off x="9675158" y="5220212"/>
            <a:ext cx="1515461" cy="415588"/>
          </a:xfrm>
          <a:prstGeom prst="roundRect">
            <a:avLst>
              <a:gd name="adj" fmla="val 7167"/>
            </a:avLst>
          </a:prstGeom>
          <a:solidFill>
            <a:srgbClr val="002060"/>
          </a:solidFill>
          <a:ln>
            <a:solidFill>
              <a:schemeClr val="tx1"/>
            </a:solidFill>
          </a:ln>
        </p:spPr>
        <p:txBody>
          <a:bodyPr wrap="square" rtlCol="0" anchor="ctr">
            <a:spAutoFit/>
          </a:bodyPr>
          <a:lstStyle/>
          <a:p>
            <a:pPr algn="ctr"/>
            <a:r>
              <a:rPr lang="en-US" sz="2000" dirty="0">
                <a:solidFill>
                  <a:schemeClr val="bg1"/>
                </a:solidFill>
              </a:rPr>
              <a:t>Device Tree</a:t>
            </a:r>
          </a:p>
        </p:txBody>
      </p:sp>
    </p:spTree>
    <p:extLst>
      <p:ext uri="{BB962C8B-B14F-4D97-AF65-F5344CB8AC3E}">
        <p14:creationId xmlns:p14="http://schemas.microsoft.com/office/powerpoint/2010/main" val="3417381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	</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Introduction</a:t>
            </a:r>
          </a:p>
          <a:p>
            <a:r>
              <a:rPr lang="en-US" dirty="0">
                <a:solidFill>
                  <a:srgbClr val="128CAB"/>
                </a:solidFill>
              </a:rPr>
              <a:t>CPU – I/O interface</a:t>
            </a:r>
          </a:p>
          <a:p>
            <a:r>
              <a:rPr lang="en-US" dirty="0"/>
              <a:t>I/O taxonomy</a:t>
            </a:r>
          </a:p>
          <a:p>
            <a:r>
              <a:rPr lang="en-US" dirty="0"/>
              <a:t>Linux devices </a:t>
            </a:r>
          </a:p>
          <a:p>
            <a:r>
              <a:rPr lang="en-US" dirty="0"/>
              <a:t>Virtual File System abstraction</a:t>
            </a:r>
          </a:p>
          <a:p>
            <a:r>
              <a:rPr lang="en-US" dirty="0"/>
              <a:t>Linux Kernel modules</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280574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92998-F821-4E15-BBFC-43178145EFAF}"/>
              </a:ext>
            </a:extLst>
          </p:cNvPr>
          <p:cNvSpPr>
            <a:spLocks noGrp="1"/>
          </p:cNvSpPr>
          <p:nvPr>
            <p:ph type="title"/>
          </p:nvPr>
        </p:nvSpPr>
        <p:spPr/>
        <p:txBody>
          <a:bodyPr/>
          <a:lstStyle/>
          <a:p>
            <a:pPr>
              <a:defRPr/>
            </a:pPr>
            <a:r>
              <a:rPr lang="en-US" dirty="0"/>
              <a:t>CPU – I/O Interface</a:t>
            </a:r>
          </a:p>
        </p:txBody>
      </p:sp>
      <p:sp>
        <p:nvSpPr>
          <p:cNvPr id="30725" name="Content Placeholder 22">
            <a:extLst>
              <a:ext uri="{FF2B5EF4-FFF2-40B4-BE49-F238E27FC236}">
                <a16:creationId xmlns:a16="http://schemas.microsoft.com/office/drawing/2014/main" id="{780998E4-D833-4328-9E0F-4938412C5C8A}"/>
              </a:ext>
            </a:extLst>
          </p:cNvPr>
          <p:cNvSpPr>
            <a:spLocks noGrp="1" noChangeArrowheads="1"/>
          </p:cNvSpPr>
          <p:nvPr>
            <p:ph sz="quarter" idx="19"/>
          </p:nvPr>
        </p:nvSpPr>
        <p:spPr bwMode="auto">
          <a:xfrm>
            <a:off x="519112" y="1626394"/>
            <a:ext cx="5332413" cy="3605212"/>
          </a:xfrm>
        </p:spPr>
        <p:txBody>
          <a:bodyPr wrap="square" numCol="1" anchor="t" anchorCtr="0" compatLnSpc="1">
            <a:prstTxWarp prst="textNoShape">
              <a:avLst/>
            </a:prstTxWarp>
          </a:bodyPr>
          <a:lstStyle/>
          <a:p>
            <a:r>
              <a:rPr lang="en-US" dirty="0"/>
              <a:t>The interconnection between CPU and I/O device can be broadly classified as:</a:t>
            </a:r>
            <a:endParaRPr lang="en-US" altLang="en-US" dirty="0">
              <a:ea typeface="ＭＳ Ｐゴシック" panose="020B0600070205080204" pitchFamily="34" charset="-128"/>
            </a:endParaRPr>
          </a:p>
          <a:p>
            <a:pPr lvl="1"/>
            <a:r>
              <a:rPr lang="en-US" dirty="0">
                <a:solidFill>
                  <a:srgbClr val="128CAB"/>
                </a:solidFill>
              </a:rPr>
              <a:t>Parallel</a:t>
            </a:r>
            <a:r>
              <a:rPr lang="en-US" dirty="0"/>
              <a:t>, where N independent lines connect the CPU with the I/O, and one word (e.g., 8-/16-/32-bits) or blocks of words are transferred at each operation</a:t>
            </a:r>
          </a:p>
          <a:p>
            <a:pPr lvl="1"/>
            <a:r>
              <a:rPr lang="en-US" dirty="0">
                <a:solidFill>
                  <a:srgbClr val="128CAB"/>
                </a:solidFill>
              </a:rPr>
              <a:t>Serial</a:t>
            </a:r>
            <a:r>
              <a:rPr lang="en-US" dirty="0"/>
              <a:t>, where M (M&lt;&lt;N) lines connect the CPU with the I/O, and one bit is transferred at each operation according to a serial communication protocol (such as SPI, </a:t>
            </a:r>
            <a:r>
              <a:rPr lang="en-US" dirty="0" err="1"/>
              <a:t>I2C</a:t>
            </a:r>
            <a:r>
              <a:rPr lang="en-US" dirty="0"/>
              <a:t>, </a:t>
            </a:r>
            <a:r>
              <a:rPr lang="is-IS" dirty="0"/>
              <a:t>USB)</a:t>
            </a:r>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30727" name="Content Placeholder 1">
            <a:extLst>
              <a:ext uri="{FF2B5EF4-FFF2-40B4-BE49-F238E27FC236}">
                <a16:creationId xmlns:a16="http://schemas.microsoft.com/office/drawing/2014/main" id="{4EEAE119-CD9F-4330-9D7E-4F77B079C67B}"/>
              </a:ext>
            </a:extLst>
          </p:cNvPr>
          <p:cNvSpPr>
            <a:spLocks noGrp="1" noChangeArrowheads="1"/>
          </p:cNvSpPr>
          <p:nvPr>
            <p:ph sz="quarter" idx="20"/>
          </p:nvPr>
        </p:nvSpPr>
        <p:spPr bwMode="auto">
          <a:xfrm>
            <a:off x="6342063" y="1626394"/>
            <a:ext cx="5330825" cy="3605212"/>
          </a:xfrm>
        </p:spPr>
        <p:txBody>
          <a:bodyPr wrap="square" numCol="1" anchor="t" anchorCtr="0" compatLnSpc="1">
            <a:prstTxWarp prst="textNoShape">
              <a:avLst/>
            </a:prstTxWarp>
          </a:bodyPr>
          <a:lstStyle/>
          <a:p>
            <a:r>
              <a:rPr lang="en-US" dirty="0"/>
              <a:t>Example of a parallel non-multiplexed bus</a:t>
            </a:r>
          </a:p>
          <a:p>
            <a:endParaRPr lang="en-US" dirty="0"/>
          </a:p>
          <a:p>
            <a:endParaRPr lang="en-US" dirty="0"/>
          </a:p>
          <a:p>
            <a:r>
              <a:rPr lang="en-US" dirty="0"/>
              <a:t>Example of a parallel multiplexed bus</a:t>
            </a:r>
          </a:p>
          <a:p>
            <a:endParaRPr lang="en-US" dirty="0"/>
          </a:p>
          <a:p>
            <a:endParaRPr lang="en-US" dirty="0"/>
          </a:p>
          <a:p>
            <a:r>
              <a:rPr lang="en-US" dirty="0"/>
              <a:t>Example of a serial bus (SPI)</a:t>
            </a:r>
            <a:endParaRPr lang="en-US" altLang="en-US" dirty="0">
              <a:ea typeface="ＭＳ Ｐゴシック" panose="020B0600070205080204" pitchFamily="34" charset="-128"/>
            </a:endParaRPr>
          </a:p>
        </p:txBody>
      </p:sp>
      <p:sp>
        <p:nvSpPr>
          <p:cNvPr id="14" name="Rectangle 13">
            <a:extLst>
              <a:ext uri="{FF2B5EF4-FFF2-40B4-BE49-F238E27FC236}">
                <a16:creationId xmlns:a16="http://schemas.microsoft.com/office/drawing/2014/main" id="{F3AB1A2C-18F4-43A6-9345-851A26DF421C}"/>
              </a:ext>
            </a:extLst>
          </p:cNvPr>
          <p:cNvSpPr/>
          <p:nvPr/>
        </p:nvSpPr>
        <p:spPr bwMode="auto">
          <a:xfrm>
            <a:off x="9202508" y="1938754"/>
            <a:ext cx="1245014" cy="973393"/>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rm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800" dirty="0">
                <a:solidFill>
                  <a:schemeClr val="bg1"/>
                </a:solidFill>
                <a:latin typeface="Gill Sans MT" charset="0"/>
                <a:ea typeface="Gill Sans MT" charset="0"/>
                <a:cs typeface="Gill Sans MT" charset="0"/>
              </a:rPr>
              <a:t>I/O </a:t>
            </a:r>
            <a:endParaRPr kumimoji="0" lang="en-US" sz="2000" b="0" i="0" u="none" strike="noStrike" cap="none" normalizeH="0" baseline="0" dirty="0">
              <a:ln>
                <a:noFill/>
              </a:ln>
              <a:solidFill>
                <a:schemeClr val="bg1"/>
              </a:solidFill>
              <a:effectLst/>
              <a:latin typeface="Gill Sans MT" charset="0"/>
              <a:ea typeface="Gill Sans MT" charset="0"/>
              <a:cs typeface="Gill Sans MT" charset="0"/>
            </a:endParaRPr>
          </a:p>
        </p:txBody>
      </p:sp>
      <p:sp>
        <p:nvSpPr>
          <p:cNvPr id="15" name="Rectangle 14">
            <a:extLst>
              <a:ext uri="{FF2B5EF4-FFF2-40B4-BE49-F238E27FC236}">
                <a16:creationId xmlns:a16="http://schemas.microsoft.com/office/drawing/2014/main" id="{1154BD7E-BD3F-47F1-B501-D8D12F1C320B}"/>
              </a:ext>
            </a:extLst>
          </p:cNvPr>
          <p:cNvSpPr/>
          <p:nvPr/>
        </p:nvSpPr>
        <p:spPr bwMode="auto">
          <a:xfrm>
            <a:off x="6398419" y="1938755"/>
            <a:ext cx="1245014" cy="973392"/>
          </a:xfrm>
          <a:prstGeom prst="rect">
            <a:avLst/>
          </a:prstGeom>
          <a:solidFill>
            <a:srgbClr val="128CAB"/>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rm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800" dirty="0">
                <a:solidFill>
                  <a:schemeClr val="bg1"/>
                </a:solidFill>
                <a:latin typeface="Gill Sans MT" charset="0"/>
                <a:ea typeface="Gill Sans MT" charset="0"/>
                <a:cs typeface="Gill Sans MT" charset="0"/>
              </a:rPr>
              <a:t>CPU</a:t>
            </a:r>
            <a:endParaRPr kumimoji="0" lang="en-US" sz="2000" b="0" i="0" u="none" strike="noStrike" cap="none" normalizeH="0" baseline="0" dirty="0">
              <a:ln>
                <a:noFill/>
              </a:ln>
              <a:solidFill>
                <a:schemeClr val="bg1"/>
              </a:solidFill>
              <a:effectLst/>
              <a:latin typeface="Gill Sans MT" charset="0"/>
              <a:ea typeface="Gill Sans MT" charset="0"/>
              <a:cs typeface="Gill Sans MT" charset="0"/>
            </a:endParaRPr>
          </a:p>
        </p:txBody>
      </p:sp>
      <p:cxnSp>
        <p:nvCxnSpPr>
          <p:cNvPr id="16" name="Straight Arrow Connector 15">
            <a:extLst>
              <a:ext uri="{FF2B5EF4-FFF2-40B4-BE49-F238E27FC236}">
                <a16:creationId xmlns:a16="http://schemas.microsoft.com/office/drawing/2014/main" id="{5D18C97B-8D00-45C7-9D2A-73D586B36C0D}"/>
              </a:ext>
            </a:extLst>
          </p:cNvPr>
          <p:cNvCxnSpPr/>
          <p:nvPr/>
        </p:nvCxnSpPr>
        <p:spPr bwMode="auto">
          <a:xfrm flipV="1">
            <a:off x="7643433" y="2129119"/>
            <a:ext cx="1559075" cy="0"/>
          </a:xfrm>
          <a:prstGeom prst="straightConnector1">
            <a:avLst/>
          </a:prstGeom>
          <a:gradFill rotWithShape="0">
            <a:gsLst>
              <a:gs pos="0">
                <a:schemeClr val="bg1"/>
              </a:gs>
              <a:gs pos="100000">
                <a:schemeClr val="hlink"/>
              </a:gs>
            </a:gsLst>
            <a:lin ang="18900000" scaled="1"/>
          </a:gradFill>
          <a:ln w="38100" cap="flat" cmpd="dbl" algn="ctr">
            <a:solidFill>
              <a:schemeClr val="tx1"/>
            </a:solidFill>
            <a:prstDash val="solid"/>
            <a:round/>
            <a:headEnd type="none" w="med" len="med"/>
            <a:tailEnd type="arrow"/>
          </a:ln>
          <a:effectLst/>
        </p:spPr>
      </p:cxnSp>
      <p:cxnSp>
        <p:nvCxnSpPr>
          <p:cNvPr id="17" name="Straight Arrow Connector 16">
            <a:extLst>
              <a:ext uri="{FF2B5EF4-FFF2-40B4-BE49-F238E27FC236}">
                <a16:creationId xmlns:a16="http://schemas.microsoft.com/office/drawing/2014/main" id="{38749894-E748-4BC9-824F-839CC3C474A4}"/>
              </a:ext>
            </a:extLst>
          </p:cNvPr>
          <p:cNvCxnSpPr/>
          <p:nvPr/>
        </p:nvCxnSpPr>
        <p:spPr bwMode="auto">
          <a:xfrm flipV="1">
            <a:off x="7644976" y="2431934"/>
            <a:ext cx="1559075" cy="0"/>
          </a:xfrm>
          <a:prstGeom prst="straightConnector1">
            <a:avLst/>
          </a:prstGeom>
          <a:gradFill rotWithShape="0">
            <a:gsLst>
              <a:gs pos="0">
                <a:schemeClr val="bg1"/>
              </a:gs>
              <a:gs pos="100000">
                <a:schemeClr val="hlink"/>
              </a:gs>
            </a:gsLst>
            <a:lin ang="18900000" scaled="1"/>
          </a:gradFill>
          <a:ln w="31750" cap="flat" cmpd="dbl" algn="ctr">
            <a:solidFill>
              <a:schemeClr val="tx1"/>
            </a:solidFill>
            <a:prstDash val="solid"/>
            <a:round/>
            <a:headEnd type="arrow" w="med" len="med"/>
            <a:tailEnd type="arrow"/>
          </a:ln>
          <a:effectLst/>
        </p:spPr>
      </p:cxnSp>
      <p:sp>
        <p:nvSpPr>
          <p:cNvPr id="18" name="TextBox 17">
            <a:extLst>
              <a:ext uri="{FF2B5EF4-FFF2-40B4-BE49-F238E27FC236}">
                <a16:creationId xmlns:a16="http://schemas.microsoft.com/office/drawing/2014/main" id="{30ECDEA7-ACDA-4B24-A8C1-3DCA592E56F0}"/>
              </a:ext>
            </a:extLst>
          </p:cNvPr>
          <p:cNvSpPr txBox="1"/>
          <p:nvPr/>
        </p:nvSpPr>
        <p:spPr>
          <a:xfrm>
            <a:off x="7783337" y="2133600"/>
            <a:ext cx="1277786" cy="338554"/>
          </a:xfrm>
          <a:prstGeom prst="rect">
            <a:avLst/>
          </a:prstGeom>
          <a:noFill/>
        </p:spPr>
        <p:txBody>
          <a:bodyPr wrap="none" rtlCol="0">
            <a:spAutoFit/>
          </a:bodyPr>
          <a:lstStyle/>
          <a:p>
            <a:r>
              <a:rPr lang="en-US" sz="1600" dirty="0">
                <a:latin typeface="Gill Sans MT" charset="0"/>
                <a:ea typeface="Gill Sans MT" charset="0"/>
                <a:cs typeface="Gill Sans MT" charset="0"/>
              </a:rPr>
              <a:t>Control lines</a:t>
            </a:r>
          </a:p>
        </p:txBody>
      </p:sp>
      <p:cxnSp>
        <p:nvCxnSpPr>
          <p:cNvPr id="19" name="Straight Arrow Connector 18">
            <a:extLst>
              <a:ext uri="{FF2B5EF4-FFF2-40B4-BE49-F238E27FC236}">
                <a16:creationId xmlns:a16="http://schemas.microsoft.com/office/drawing/2014/main" id="{EC01BBFA-942C-443D-9AC1-BC0E67CEB0DC}"/>
              </a:ext>
            </a:extLst>
          </p:cNvPr>
          <p:cNvCxnSpPr/>
          <p:nvPr/>
        </p:nvCxnSpPr>
        <p:spPr bwMode="auto">
          <a:xfrm flipV="1">
            <a:off x="7644976" y="2714025"/>
            <a:ext cx="1559075" cy="0"/>
          </a:xfrm>
          <a:prstGeom prst="straightConnector1">
            <a:avLst/>
          </a:prstGeom>
          <a:gradFill rotWithShape="0">
            <a:gsLst>
              <a:gs pos="0">
                <a:schemeClr val="bg1"/>
              </a:gs>
              <a:gs pos="100000">
                <a:schemeClr val="hlink"/>
              </a:gs>
            </a:gsLst>
            <a:lin ang="18900000" scaled="1"/>
          </a:gradFill>
          <a:ln w="38100" cap="flat" cmpd="dbl" algn="ctr">
            <a:solidFill>
              <a:schemeClr val="tx1"/>
            </a:solidFill>
            <a:prstDash val="solid"/>
            <a:round/>
            <a:headEnd type="arrow" w="med" len="med"/>
            <a:tailEnd type="arrow"/>
          </a:ln>
          <a:effectLst/>
        </p:spPr>
      </p:cxnSp>
      <p:sp>
        <p:nvSpPr>
          <p:cNvPr id="20" name="TextBox 19">
            <a:extLst>
              <a:ext uri="{FF2B5EF4-FFF2-40B4-BE49-F238E27FC236}">
                <a16:creationId xmlns:a16="http://schemas.microsoft.com/office/drawing/2014/main" id="{347D4CB9-14E7-4137-BF53-A02F044A2642}"/>
              </a:ext>
            </a:extLst>
          </p:cNvPr>
          <p:cNvSpPr txBox="1"/>
          <p:nvPr/>
        </p:nvSpPr>
        <p:spPr>
          <a:xfrm>
            <a:off x="7917124" y="2404646"/>
            <a:ext cx="1010213" cy="338554"/>
          </a:xfrm>
          <a:prstGeom prst="rect">
            <a:avLst/>
          </a:prstGeom>
          <a:noFill/>
        </p:spPr>
        <p:txBody>
          <a:bodyPr wrap="none" rtlCol="0">
            <a:spAutoFit/>
          </a:bodyPr>
          <a:lstStyle/>
          <a:p>
            <a:r>
              <a:rPr lang="en-US" sz="1600" dirty="0">
                <a:latin typeface="Gill Sans MT" charset="0"/>
                <a:ea typeface="Gill Sans MT" charset="0"/>
                <a:cs typeface="Gill Sans MT" charset="0"/>
              </a:rPr>
              <a:t>Data lines</a:t>
            </a:r>
          </a:p>
        </p:txBody>
      </p:sp>
      <p:sp>
        <p:nvSpPr>
          <p:cNvPr id="21" name="TextBox 20">
            <a:extLst>
              <a:ext uri="{FF2B5EF4-FFF2-40B4-BE49-F238E27FC236}">
                <a16:creationId xmlns:a16="http://schemas.microsoft.com/office/drawing/2014/main" id="{6CC8045E-532E-4CD0-93AD-A9F12B5ECD07}"/>
              </a:ext>
            </a:extLst>
          </p:cNvPr>
          <p:cNvSpPr txBox="1"/>
          <p:nvPr/>
        </p:nvSpPr>
        <p:spPr>
          <a:xfrm>
            <a:off x="7779041" y="1828800"/>
            <a:ext cx="1286378" cy="338554"/>
          </a:xfrm>
          <a:prstGeom prst="rect">
            <a:avLst/>
          </a:prstGeom>
          <a:noFill/>
        </p:spPr>
        <p:txBody>
          <a:bodyPr wrap="none" rtlCol="0">
            <a:spAutoFit/>
          </a:bodyPr>
          <a:lstStyle/>
          <a:p>
            <a:r>
              <a:rPr lang="en-US" sz="1600" dirty="0">
                <a:latin typeface="Gill Sans MT" charset="0"/>
                <a:ea typeface="Gill Sans MT" charset="0"/>
                <a:cs typeface="Gill Sans MT" charset="0"/>
              </a:rPr>
              <a:t>Address lines</a:t>
            </a:r>
          </a:p>
        </p:txBody>
      </p:sp>
      <p:sp>
        <p:nvSpPr>
          <p:cNvPr id="22" name="Rectangle 21">
            <a:extLst>
              <a:ext uri="{FF2B5EF4-FFF2-40B4-BE49-F238E27FC236}">
                <a16:creationId xmlns:a16="http://schemas.microsoft.com/office/drawing/2014/main" id="{5D761894-9CDE-4329-A41C-560E81043FF6}"/>
              </a:ext>
            </a:extLst>
          </p:cNvPr>
          <p:cNvSpPr/>
          <p:nvPr/>
        </p:nvSpPr>
        <p:spPr bwMode="auto">
          <a:xfrm>
            <a:off x="9149534" y="3653312"/>
            <a:ext cx="1245014" cy="9720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rm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800" dirty="0">
                <a:solidFill>
                  <a:schemeClr val="bg1"/>
                </a:solidFill>
                <a:latin typeface="Gill Sans MT" charset="0"/>
                <a:ea typeface="Gill Sans MT" charset="0"/>
                <a:cs typeface="Gill Sans MT" charset="0"/>
              </a:rPr>
              <a:t>I/O </a:t>
            </a:r>
            <a:endParaRPr kumimoji="0" lang="en-US" sz="2000" b="0" i="0" u="none" strike="noStrike" cap="none" normalizeH="0" baseline="0" dirty="0">
              <a:ln>
                <a:noFill/>
              </a:ln>
              <a:solidFill>
                <a:schemeClr val="bg1"/>
              </a:solidFill>
              <a:effectLst/>
              <a:latin typeface="Gill Sans MT" charset="0"/>
              <a:ea typeface="Gill Sans MT" charset="0"/>
              <a:cs typeface="Gill Sans MT" charset="0"/>
            </a:endParaRPr>
          </a:p>
        </p:txBody>
      </p:sp>
      <p:sp>
        <p:nvSpPr>
          <p:cNvPr id="23" name="Rectangle 22">
            <a:extLst>
              <a:ext uri="{FF2B5EF4-FFF2-40B4-BE49-F238E27FC236}">
                <a16:creationId xmlns:a16="http://schemas.microsoft.com/office/drawing/2014/main" id="{B5C97D11-12B0-475E-8BEC-A079EC35D080}"/>
              </a:ext>
            </a:extLst>
          </p:cNvPr>
          <p:cNvSpPr/>
          <p:nvPr/>
        </p:nvSpPr>
        <p:spPr bwMode="auto">
          <a:xfrm>
            <a:off x="6345445" y="3653313"/>
            <a:ext cx="1245014" cy="972000"/>
          </a:xfrm>
          <a:prstGeom prst="rect">
            <a:avLst/>
          </a:prstGeom>
          <a:solidFill>
            <a:srgbClr val="128CAB"/>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rm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800" dirty="0">
                <a:solidFill>
                  <a:schemeClr val="bg1"/>
                </a:solidFill>
                <a:latin typeface="Gill Sans MT" charset="0"/>
                <a:ea typeface="Gill Sans MT" charset="0"/>
                <a:cs typeface="Gill Sans MT" charset="0"/>
              </a:rPr>
              <a:t>CPU</a:t>
            </a:r>
            <a:endParaRPr kumimoji="0" lang="en-US" sz="2000" b="0" i="0" u="none" strike="noStrike" cap="none" normalizeH="0" baseline="0" dirty="0">
              <a:ln>
                <a:noFill/>
              </a:ln>
              <a:solidFill>
                <a:schemeClr val="bg1"/>
              </a:solidFill>
              <a:effectLst/>
              <a:latin typeface="Gill Sans MT" charset="0"/>
              <a:ea typeface="Gill Sans MT" charset="0"/>
              <a:cs typeface="Gill Sans MT" charset="0"/>
            </a:endParaRPr>
          </a:p>
        </p:txBody>
      </p:sp>
      <p:cxnSp>
        <p:nvCxnSpPr>
          <p:cNvPr id="24" name="Straight Arrow Connector 23">
            <a:extLst>
              <a:ext uri="{FF2B5EF4-FFF2-40B4-BE49-F238E27FC236}">
                <a16:creationId xmlns:a16="http://schemas.microsoft.com/office/drawing/2014/main" id="{41142D17-317C-457F-83A8-C76C75F3F6EB}"/>
              </a:ext>
            </a:extLst>
          </p:cNvPr>
          <p:cNvCxnSpPr/>
          <p:nvPr/>
        </p:nvCxnSpPr>
        <p:spPr bwMode="auto">
          <a:xfrm flipV="1">
            <a:off x="7592002" y="3955934"/>
            <a:ext cx="1559075" cy="0"/>
          </a:xfrm>
          <a:prstGeom prst="straightConnector1">
            <a:avLst/>
          </a:prstGeom>
          <a:gradFill rotWithShape="0">
            <a:gsLst>
              <a:gs pos="0">
                <a:schemeClr val="bg1"/>
              </a:gs>
              <a:gs pos="100000">
                <a:schemeClr val="hlink"/>
              </a:gs>
            </a:gsLst>
            <a:lin ang="18900000" scaled="1"/>
          </a:gradFill>
          <a:ln w="38100" cap="flat" cmpd="dbl" algn="ctr">
            <a:solidFill>
              <a:schemeClr val="tx1"/>
            </a:solidFill>
            <a:prstDash val="solid"/>
            <a:round/>
            <a:headEnd type="arrow" w="med" len="med"/>
            <a:tailEnd type="arrow"/>
          </a:ln>
          <a:effectLst/>
        </p:spPr>
      </p:cxnSp>
      <p:sp>
        <p:nvSpPr>
          <p:cNvPr id="25" name="TextBox 24">
            <a:extLst>
              <a:ext uri="{FF2B5EF4-FFF2-40B4-BE49-F238E27FC236}">
                <a16:creationId xmlns:a16="http://schemas.microsoft.com/office/drawing/2014/main" id="{08FE48E6-6B0E-4B1B-9B18-04E961F959A2}"/>
              </a:ext>
            </a:extLst>
          </p:cNvPr>
          <p:cNvSpPr txBox="1"/>
          <p:nvPr/>
        </p:nvSpPr>
        <p:spPr>
          <a:xfrm>
            <a:off x="7730363" y="3657600"/>
            <a:ext cx="1277786" cy="338554"/>
          </a:xfrm>
          <a:prstGeom prst="rect">
            <a:avLst/>
          </a:prstGeom>
          <a:noFill/>
        </p:spPr>
        <p:txBody>
          <a:bodyPr wrap="none" rtlCol="0">
            <a:spAutoFit/>
          </a:bodyPr>
          <a:lstStyle/>
          <a:p>
            <a:r>
              <a:rPr lang="en-US" sz="1600" dirty="0">
                <a:latin typeface="Gill Sans MT" charset="0"/>
                <a:ea typeface="Gill Sans MT" charset="0"/>
                <a:cs typeface="Gill Sans MT" charset="0"/>
              </a:rPr>
              <a:t>Control lines</a:t>
            </a:r>
          </a:p>
        </p:txBody>
      </p:sp>
      <p:cxnSp>
        <p:nvCxnSpPr>
          <p:cNvPr id="26" name="Straight Arrow Connector 25">
            <a:extLst>
              <a:ext uri="{FF2B5EF4-FFF2-40B4-BE49-F238E27FC236}">
                <a16:creationId xmlns:a16="http://schemas.microsoft.com/office/drawing/2014/main" id="{5F852D09-803C-492A-AEE4-1DAA9CB05201}"/>
              </a:ext>
            </a:extLst>
          </p:cNvPr>
          <p:cNvCxnSpPr/>
          <p:nvPr/>
        </p:nvCxnSpPr>
        <p:spPr bwMode="auto">
          <a:xfrm flipV="1">
            <a:off x="7592002" y="4424179"/>
            <a:ext cx="1559075" cy="0"/>
          </a:xfrm>
          <a:prstGeom prst="straightConnector1">
            <a:avLst/>
          </a:prstGeom>
          <a:gradFill rotWithShape="0">
            <a:gsLst>
              <a:gs pos="0">
                <a:schemeClr val="bg1"/>
              </a:gs>
              <a:gs pos="100000">
                <a:schemeClr val="hlink"/>
              </a:gs>
            </a:gsLst>
            <a:lin ang="18900000" scaled="1"/>
          </a:gradFill>
          <a:ln w="38100" cap="flat" cmpd="dbl" algn="ctr">
            <a:solidFill>
              <a:schemeClr val="tx1"/>
            </a:solidFill>
            <a:prstDash val="solid"/>
            <a:round/>
            <a:headEnd type="arrow" w="med" len="med"/>
            <a:tailEnd type="arrow"/>
          </a:ln>
          <a:effectLst/>
        </p:spPr>
      </p:cxnSp>
      <p:sp>
        <p:nvSpPr>
          <p:cNvPr id="27" name="TextBox 26">
            <a:extLst>
              <a:ext uri="{FF2B5EF4-FFF2-40B4-BE49-F238E27FC236}">
                <a16:creationId xmlns:a16="http://schemas.microsoft.com/office/drawing/2014/main" id="{255F5C22-3A92-443A-9720-CB0FD38F637E}"/>
              </a:ext>
            </a:extLst>
          </p:cNvPr>
          <p:cNvSpPr txBox="1"/>
          <p:nvPr/>
        </p:nvSpPr>
        <p:spPr>
          <a:xfrm>
            <a:off x="7864150" y="4114800"/>
            <a:ext cx="1010213" cy="338554"/>
          </a:xfrm>
          <a:prstGeom prst="rect">
            <a:avLst/>
          </a:prstGeom>
          <a:noFill/>
        </p:spPr>
        <p:txBody>
          <a:bodyPr wrap="none" rtlCol="0">
            <a:spAutoFit/>
          </a:bodyPr>
          <a:lstStyle/>
          <a:p>
            <a:r>
              <a:rPr lang="en-US" sz="1600" dirty="0">
                <a:latin typeface="Gill Sans MT" charset="0"/>
                <a:ea typeface="Gill Sans MT" charset="0"/>
                <a:cs typeface="Gill Sans MT" charset="0"/>
              </a:rPr>
              <a:t>Data lines</a:t>
            </a:r>
          </a:p>
        </p:txBody>
      </p:sp>
      <p:sp>
        <p:nvSpPr>
          <p:cNvPr id="28" name="Rectangle 27">
            <a:extLst>
              <a:ext uri="{FF2B5EF4-FFF2-40B4-BE49-F238E27FC236}">
                <a16:creationId xmlns:a16="http://schemas.microsoft.com/office/drawing/2014/main" id="{D96ABBD1-C78A-484E-BBBC-6E0399C65CD5}"/>
              </a:ext>
            </a:extLst>
          </p:cNvPr>
          <p:cNvSpPr/>
          <p:nvPr/>
        </p:nvSpPr>
        <p:spPr bwMode="auto">
          <a:xfrm>
            <a:off x="9149534" y="5208316"/>
            <a:ext cx="1245014" cy="9720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rm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800" dirty="0">
                <a:solidFill>
                  <a:schemeClr val="bg1"/>
                </a:solidFill>
                <a:latin typeface="Gill Sans MT" charset="0"/>
                <a:ea typeface="Gill Sans MT" charset="0"/>
                <a:cs typeface="Gill Sans MT" charset="0"/>
              </a:rPr>
              <a:t>I/O </a:t>
            </a:r>
            <a:endParaRPr kumimoji="0" lang="en-US" sz="2000" b="0" i="0" u="none" strike="noStrike" cap="none" normalizeH="0" baseline="0" dirty="0">
              <a:ln>
                <a:noFill/>
              </a:ln>
              <a:solidFill>
                <a:schemeClr val="bg1"/>
              </a:solidFill>
              <a:effectLst/>
              <a:latin typeface="Gill Sans MT" charset="0"/>
              <a:ea typeface="Gill Sans MT" charset="0"/>
              <a:cs typeface="Gill Sans MT" charset="0"/>
            </a:endParaRPr>
          </a:p>
        </p:txBody>
      </p:sp>
      <p:sp>
        <p:nvSpPr>
          <p:cNvPr id="29" name="Rectangle 28">
            <a:extLst>
              <a:ext uri="{FF2B5EF4-FFF2-40B4-BE49-F238E27FC236}">
                <a16:creationId xmlns:a16="http://schemas.microsoft.com/office/drawing/2014/main" id="{BD99077F-9C89-4D5C-A81D-A2289765BC2A}"/>
              </a:ext>
            </a:extLst>
          </p:cNvPr>
          <p:cNvSpPr/>
          <p:nvPr/>
        </p:nvSpPr>
        <p:spPr bwMode="auto">
          <a:xfrm>
            <a:off x="6345445" y="5208317"/>
            <a:ext cx="1245014" cy="972000"/>
          </a:xfrm>
          <a:prstGeom prst="rect">
            <a:avLst/>
          </a:prstGeom>
          <a:solidFill>
            <a:srgbClr val="128CAB"/>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rm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800" dirty="0">
                <a:solidFill>
                  <a:schemeClr val="bg1"/>
                </a:solidFill>
                <a:latin typeface="Gill Sans MT" charset="0"/>
                <a:ea typeface="Gill Sans MT" charset="0"/>
                <a:cs typeface="Gill Sans MT" charset="0"/>
              </a:rPr>
              <a:t>CPU</a:t>
            </a:r>
            <a:endParaRPr kumimoji="0" lang="en-US" sz="2000" b="0" i="0" u="none" strike="noStrike" cap="none" normalizeH="0" baseline="0" dirty="0">
              <a:ln>
                <a:noFill/>
              </a:ln>
              <a:solidFill>
                <a:schemeClr val="bg1"/>
              </a:solidFill>
              <a:effectLst/>
              <a:latin typeface="Gill Sans MT" charset="0"/>
              <a:ea typeface="Gill Sans MT" charset="0"/>
              <a:cs typeface="Gill Sans MT" charset="0"/>
            </a:endParaRPr>
          </a:p>
        </p:txBody>
      </p:sp>
      <p:sp>
        <p:nvSpPr>
          <p:cNvPr id="30" name="TextBox 29">
            <a:extLst>
              <a:ext uri="{FF2B5EF4-FFF2-40B4-BE49-F238E27FC236}">
                <a16:creationId xmlns:a16="http://schemas.microsoft.com/office/drawing/2014/main" id="{E6B21E54-30FB-450C-AD7D-FE8632250697}"/>
              </a:ext>
            </a:extLst>
          </p:cNvPr>
          <p:cNvSpPr txBox="1"/>
          <p:nvPr/>
        </p:nvSpPr>
        <p:spPr>
          <a:xfrm>
            <a:off x="7095715" y="5388249"/>
            <a:ext cx="494744" cy="914400"/>
          </a:xfrm>
          <a:prstGeom prst="rect">
            <a:avLst/>
          </a:prstGeom>
        </p:spPr>
        <p:txBody>
          <a:bodyPr vert="horz" wrap="none" lIns="0" tIns="0" rIns="0" bIns="0" rtlCol="0" anchor="t">
            <a:normAutofit/>
          </a:bodyPr>
          <a:lstStyle/>
          <a:p>
            <a:pPr algn="r"/>
            <a:r>
              <a:rPr lang="en-US" sz="1000" dirty="0">
                <a:solidFill>
                  <a:schemeClr val="bg1"/>
                </a:solidFill>
              </a:rPr>
              <a:t>SCLK</a:t>
            </a:r>
          </a:p>
          <a:p>
            <a:pPr algn="r"/>
            <a:r>
              <a:rPr lang="en-US" sz="1000" dirty="0">
                <a:solidFill>
                  <a:schemeClr val="bg1"/>
                </a:solidFill>
              </a:rPr>
              <a:t>MOSI</a:t>
            </a:r>
          </a:p>
          <a:p>
            <a:pPr algn="r"/>
            <a:r>
              <a:rPr lang="en-US" sz="1000" dirty="0">
                <a:solidFill>
                  <a:schemeClr val="bg1"/>
                </a:solidFill>
              </a:rPr>
              <a:t>MISO</a:t>
            </a:r>
          </a:p>
          <a:p>
            <a:pPr algn="r"/>
            <a:r>
              <a:rPr lang="en-US" sz="1000" dirty="0">
                <a:solidFill>
                  <a:schemeClr val="bg1"/>
                </a:solidFill>
              </a:rPr>
              <a:t>SS</a:t>
            </a:r>
          </a:p>
        </p:txBody>
      </p:sp>
      <p:sp>
        <p:nvSpPr>
          <p:cNvPr id="31" name="TextBox 30">
            <a:extLst>
              <a:ext uri="{FF2B5EF4-FFF2-40B4-BE49-F238E27FC236}">
                <a16:creationId xmlns:a16="http://schemas.microsoft.com/office/drawing/2014/main" id="{74B0761B-D7E7-4547-B103-10331350ADB6}"/>
              </a:ext>
            </a:extLst>
          </p:cNvPr>
          <p:cNvSpPr txBox="1"/>
          <p:nvPr/>
        </p:nvSpPr>
        <p:spPr>
          <a:xfrm>
            <a:off x="9180275" y="5388249"/>
            <a:ext cx="494744" cy="914400"/>
          </a:xfrm>
          <a:prstGeom prst="rect">
            <a:avLst/>
          </a:prstGeom>
        </p:spPr>
        <p:txBody>
          <a:bodyPr vert="horz" wrap="none" lIns="0" tIns="0" rIns="0" bIns="0" rtlCol="0" anchor="t">
            <a:normAutofit/>
          </a:bodyPr>
          <a:lstStyle/>
          <a:p>
            <a:r>
              <a:rPr lang="en-US" sz="1000" dirty="0">
                <a:solidFill>
                  <a:schemeClr val="bg1"/>
                </a:solidFill>
              </a:rPr>
              <a:t>SCLK</a:t>
            </a:r>
          </a:p>
          <a:p>
            <a:r>
              <a:rPr lang="en-US" sz="1000" dirty="0">
                <a:solidFill>
                  <a:schemeClr val="bg1"/>
                </a:solidFill>
              </a:rPr>
              <a:t>MOSI</a:t>
            </a:r>
          </a:p>
          <a:p>
            <a:r>
              <a:rPr lang="en-US" sz="1000" dirty="0">
                <a:solidFill>
                  <a:schemeClr val="bg1"/>
                </a:solidFill>
              </a:rPr>
              <a:t>MISO</a:t>
            </a:r>
          </a:p>
          <a:p>
            <a:r>
              <a:rPr lang="en-US" sz="1000" dirty="0">
                <a:solidFill>
                  <a:schemeClr val="bg1"/>
                </a:solidFill>
              </a:rPr>
              <a:t>SS</a:t>
            </a:r>
          </a:p>
        </p:txBody>
      </p:sp>
      <p:cxnSp>
        <p:nvCxnSpPr>
          <p:cNvPr id="32" name="Straight Arrow Connector 31">
            <a:extLst>
              <a:ext uri="{FF2B5EF4-FFF2-40B4-BE49-F238E27FC236}">
                <a16:creationId xmlns:a16="http://schemas.microsoft.com/office/drawing/2014/main" id="{4FF4A48C-E607-4445-9467-BE6391B439DE}"/>
              </a:ext>
            </a:extLst>
          </p:cNvPr>
          <p:cNvCxnSpPr/>
          <p:nvPr/>
        </p:nvCxnSpPr>
        <p:spPr>
          <a:xfrm>
            <a:off x="7600835" y="5473700"/>
            <a:ext cx="1536842" cy="0"/>
          </a:xfrm>
          <a:prstGeom prst="straightConnector1">
            <a:avLst/>
          </a:prstGeom>
          <a:ln w="95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7BAD656C-A8C6-4E92-91E7-8E5C23484FFC}"/>
              </a:ext>
            </a:extLst>
          </p:cNvPr>
          <p:cNvCxnSpPr/>
          <p:nvPr/>
        </p:nvCxnSpPr>
        <p:spPr>
          <a:xfrm>
            <a:off x="7600835" y="5626100"/>
            <a:ext cx="1536842" cy="0"/>
          </a:xfrm>
          <a:prstGeom prst="straightConnector1">
            <a:avLst/>
          </a:prstGeom>
          <a:ln w="95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7468FDCE-8EA0-48C2-A402-8E98A2207112}"/>
              </a:ext>
            </a:extLst>
          </p:cNvPr>
          <p:cNvCxnSpPr/>
          <p:nvPr/>
        </p:nvCxnSpPr>
        <p:spPr>
          <a:xfrm flipH="1">
            <a:off x="7600835" y="5765800"/>
            <a:ext cx="1536842" cy="0"/>
          </a:xfrm>
          <a:prstGeom prst="straightConnector1">
            <a:avLst/>
          </a:prstGeom>
          <a:ln w="95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40BE8C49-EC49-4F4F-AAB9-721ED8A6E2EE}"/>
              </a:ext>
            </a:extLst>
          </p:cNvPr>
          <p:cNvCxnSpPr/>
          <p:nvPr/>
        </p:nvCxnSpPr>
        <p:spPr>
          <a:xfrm>
            <a:off x="7600835" y="5918200"/>
            <a:ext cx="1536842" cy="0"/>
          </a:xfrm>
          <a:prstGeom prst="straightConnector1">
            <a:avLst/>
          </a:prstGeom>
          <a:ln w="95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0846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CPU – I/O Interface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CPU and I/O operate asynchronously:</a:t>
            </a:r>
            <a:endParaRPr lang="en-US" altLang="en-US" dirty="0">
              <a:ea typeface="ＭＳ Ｐゴシック" panose="020B0600070205080204" pitchFamily="34" charset="-128"/>
            </a:endParaRPr>
          </a:p>
          <a:p>
            <a:pPr lvl="1"/>
            <a:r>
              <a:rPr lang="en-US" dirty="0"/>
              <a:t>CPU runs software.</a:t>
            </a:r>
          </a:p>
          <a:p>
            <a:pPr lvl="1"/>
            <a:r>
              <a:rPr lang="en-US" dirty="0"/>
              <a:t>I/O performs its own tasks.</a:t>
            </a:r>
            <a:endParaRPr lang="en-US" altLang="en-US" dirty="0">
              <a:ea typeface="ＭＳ Ｐゴシック" panose="020B0600070205080204" pitchFamily="34" charset="-128"/>
            </a:endParaRPr>
          </a:p>
          <a:p>
            <a:r>
              <a:rPr lang="en-US" dirty="0"/>
              <a:t>When the CPU has to read/write from/to the I/O, a read/write operation is performed.</a:t>
            </a:r>
            <a:endParaRPr lang="en-US" altLang="en-US" dirty="0">
              <a:ea typeface="ＭＳ Ｐゴシック" panose="020B0600070205080204" pitchFamily="34" charset="-128"/>
            </a:endParaRPr>
          </a:p>
          <a:p>
            <a:pPr lvl="1"/>
            <a:r>
              <a:rPr lang="en-US" dirty="0"/>
              <a:t>Read/write operations are always initiated by the CPU.</a:t>
            </a:r>
            <a:endParaRPr lang="en-US" altLang="en-US" dirty="0">
              <a:ea typeface="ＭＳ Ｐゴシック" panose="020B0600070205080204" pitchFamily="34" charset="-128"/>
            </a:endParaRPr>
          </a:p>
          <a:p>
            <a:r>
              <a:rPr lang="en-US" dirty="0"/>
              <a:t>How is it possible for the CPU to recognize that an I/O has data ready to be read?</a:t>
            </a:r>
          </a:p>
          <a:p>
            <a:r>
              <a:rPr lang="en-US" dirty="0"/>
              <a:t>Two techniques are possible:</a:t>
            </a:r>
            <a:endParaRPr lang="en-US" altLang="en-US" dirty="0">
              <a:ea typeface="ＭＳ Ｐゴシック" panose="020B0600070205080204" pitchFamily="34" charset="-128"/>
            </a:endParaRPr>
          </a:p>
          <a:p>
            <a:pPr lvl="1"/>
            <a:r>
              <a:rPr lang="en-US" dirty="0">
                <a:solidFill>
                  <a:srgbClr val="128CAB"/>
                </a:solidFill>
              </a:rPr>
              <a:t>Polling</a:t>
            </a:r>
            <a:r>
              <a:rPr lang="en-US" dirty="0"/>
              <a:t>: The CPU checks the peripheral periodically.</a:t>
            </a:r>
          </a:p>
          <a:p>
            <a:pPr lvl="1"/>
            <a:r>
              <a:rPr lang="en-US" dirty="0">
                <a:solidFill>
                  <a:srgbClr val="128CAB"/>
                </a:solidFill>
              </a:rPr>
              <a:t>Interrupt</a:t>
            </a:r>
            <a:r>
              <a:rPr lang="en-US" dirty="0"/>
              <a:t>: The peripheral asks the CPU’s attention when needed.</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826501687"/>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46F3D9-27DD-4F07-9983-380B33535F9E}">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2F4DB20-F02C-4139-BE14-4D908EF1BA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9737</Words>
  <Application>Microsoft Office PowerPoint</Application>
  <PresentationFormat>Widescreen</PresentationFormat>
  <Paragraphs>1173</Paragraphs>
  <Slides>53</Slides>
  <Notes>53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Courier</vt:lpstr>
      <vt:lpstr>Arial</vt:lpstr>
      <vt:lpstr>Calibri</vt:lpstr>
      <vt:lpstr>Gill Sans MT</vt:lpstr>
      <vt:lpstr>Symbol</vt:lpstr>
      <vt:lpstr>Tahoma</vt:lpstr>
      <vt:lpstr>Wingdings</vt:lpstr>
      <vt:lpstr>ARM PPT template 2017_Confidential</vt:lpstr>
      <vt:lpstr>Embedded Linux</vt:lpstr>
      <vt:lpstr>Goal</vt:lpstr>
      <vt:lpstr>Summary</vt:lpstr>
      <vt:lpstr>Summary</vt:lpstr>
      <vt:lpstr>Introduction</vt:lpstr>
      <vt:lpstr>Introduction</vt:lpstr>
      <vt:lpstr>Summary </vt:lpstr>
      <vt:lpstr>CPU – I/O Interface</vt:lpstr>
      <vt:lpstr>CPU – I/O Interface</vt:lpstr>
      <vt:lpstr>CPU – I/O Interface with Polling</vt:lpstr>
      <vt:lpstr>CPU – I/O Interface with Interrupt</vt:lpstr>
      <vt:lpstr>CPU – I/O Interface</vt:lpstr>
      <vt:lpstr>CPU – I/O Interface Latency</vt:lpstr>
      <vt:lpstr>CPU – I/O Interface</vt:lpstr>
      <vt:lpstr>Direct Memory Access (DMA) Architecture</vt:lpstr>
      <vt:lpstr>Direct Memory Access (DMA) Transfer Modes</vt:lpstr>
      <vt:lpstr>Summary</vt:lpstr>
      <vt:lpstr>I/O Taxonomy</vt:lpstr>
      <vt:lpstr>Typical Operations</vt:lpstr>
      <vt:lpstr>Summary</vt:lpstr>
      <vt:lpstr>Linux Devices</vt:lpstr>
      <vt:lpstr>Summary</vt:lpstr>
      <vt:lpstr>The Virtual File System (VFS) Abstraction </vt:lpstr>
      <vt:lpstr>VFS: An Example </vt:lpstr>
      <vt:lpstr>VFS: An Example </vt:lpstr>
      <vt:lpstr>VFS: An Example </vt:lpstr>
      <vt:lpstr>VFS: An Example </vt:lpstr>
      <vt:lpstr>VFS: An Example </vt:lpstr>
      <vt:lpstr>VFS Functions: include/linux/fs.h</vt:lpstr>
      <vt:lpstr>VFS Functions: include/linux/fs.h</vt:lpstr>
      <vt:lpstr>The Device File Concept</vt:lpstr>
      <vt:lpstr>Summary</vt:lpstr>
      <vt:lpstr>Linux Kernel Modules </vt:lpstr>
      <vt:lpstr>Linux Kernel Modules </vt:lpstr>
      <vt:lpstr>Linux Kernel Modules: The Initialization Function</vt:lpstr>
      <vt:lpstr>Linux Kernel Modules: The Initialization Function</vt:lpstr>
      <vt:lpstr>Linux Kernel Modules: The Initialization Function</vt:lpstr>
      <vt:lpstr>Linux Kernel Modules: The cdev Data Structure</vt:lpstr>
      <vt:lpstr>Linux Kernel Modules: The Initialization Function</vt:lpstr>
      <vt:lpstr>Linux Kernel Modules: The Initialization Function</vt:lpstr>
      <vt:lpstr>Linux Kernel Modules: The Initialization Function</vt:lpstr>
      <vt:lpstr>Linux Kernel Modules: The Initialization Function</vt:lpstr>
      <vt:lpstr>Linux Kernel Modules: The Initialization Function</vt:lpstr>
      <vt:lpstr>Linux Kernel Modules: The Initialization Function</vt:lpstr>
      <vt:lpstr>Linux Kernel Modules: The Initialization Function</vt:lpstr>
      <vt:lpstr>Linux Kernel Modules: The Initialization Function</vt:lpstr>
      <vt:lpstr>Linux Kernel Modules: The Initialization Function</vt:lpstr>
      <vt:lpstr>Linux Kernel Modules: The Initialization Function</vt:lpstr>
      <vt:lpstr>Linux Kernel Modules: The Clean-up Function</vt:lpstr>
      <vt:lpstr>Linux Kernel Modules: The Clean-up Function</vt:lpstr>
      <vt:lpstr>Linux Kernel Modules: Custom VFS Functions</vt:lpstr>
      <vt:lpstr>Linux Kernel Modules: Custom VFS Functions</vt:lpstr>
      <vt:lpstr>Linux Kernel Modules: Custom VFS Functions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2019-03-05T14:53:31Z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