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6"/>
  </p:notesMasterIdLst>
  <p:handoutMasterIdLst>
    <p:handoutMasterId r:id="rId57"/>
  </p:handoutMasterIdLst>
  <p:sldIdLst>
    <p:sldId id="329" r:id="rId5"/>
    <p:sldId id="302"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7F366-D627-4475-9C8A-F9FBE1648E3B}" v="71" dt="2019-01-30T14:44:15.61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85097" autoAdjust="0"/>
  </p:normalViewPr>
  <p:slideViewPr>
    <p:cSldViewPr snapToGrid="0">
      <p:cViewPr varScale="1">
        <p:scale>
          <a:sx n="115" d="100"/>
          <a:sy n="115" d="100"/>
        </p:scale>
        <p:origin x="10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3/1/2019</a:t>
            </a:fld>
            <a:endParaRPr lang="en-US" altLang="en-US"/>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3/1/2019</a:t>
            </a:fld>
            <a:endParaRPr lang="en-US" altLang="en-US"/>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Hello and welcome to the Linux for Embedded Systems lecture. This is the sixth lecture of the course.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a:p>
        </p:txBody>
      </p:sp>
    </p:spTree>
    <p:extLst>
      <p:ext uri="{BB962C8B-B14F-4D97-AF65-F5344CB8AC3E}">
        <p14:creationId xmlns:p14="http://schemas.microsoft.com/office/powerpoint/2010/main" val="1653825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the module-level, the different functionalities of the device shall be enumerated, and an association shall be established with the VFS functionalities.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our example, the device “L” supports the following functionalities: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Reset, where “L” is disabled, and the blink rate register is set to zero</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Program, where the blink rate register is set to a user-defined value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Enable, where “L” is enabled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Disabled, where “L” is disabled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Poll rate, where “L” returns the content of the blink rate register</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Poll state, where “L” returns the content of the enable register</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Power-off, where “L” terminates its operation and starts waiting for the next reset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10</a:t>
            </a:fld>
            <a:endParaRPr lang="en-US" altLang="en-US"/>
          </a:p>
        </p:txBody>
      </p:sp>
    </p:spTree>
    <p:extLst>
      <p:ext uri="{BB962C8B-B14F-4D97-AF65-F5344CB8AC3E}">
        <p14:creationId xmlns:p14="http://schemas.microsoft.com/office/powerpoint/2010/main" val="3412888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the “reset” functionality, both the blink rate and enable registers are set to zero. This operation is done once, when starting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a:p>
        </p:txBody>
      </p:sp>
    </p:spTree>
    <p:extLst>
      <p:ext uri="{BB962C8B-B14F-4D97-AF65-F5344CB8AC3E}">
        <p14:creationId xmlns:p14="http://schemas.microsoft.com/office/powerpoint/2010/main" val="2730490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the “program” functionality, the blink rate register is set to a user defined value. This operation can be carried out multiple times during the usage of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12</a:t>
            </a:fld>
            <a:endParaRPr lang="en-US" altLang="en-US"/>
          </a:p>
        </p:txBody>
      </p:sp>
    </p:spTree>
    <p:extLst>
      <p:ext uri="{BB962C8B-B14F-4D97-AF65-F5344CB8AC3E}">
        <p14:creationId xmlns:p14="http://schemas.microsoft.com/office/powerpoint/2010/main" val="246786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the “enable” functionality, the enable register is set to one. This operation can be carried out multiple times during the usage of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13</a:t>
            </a:fld>
            <a:endParaRPr lang="en-US" altLang="en-US"/>
          </a:p>
        </p:txBody>
      </p:sp>
    </p:spTree>
    <p:extLst>
      <p:ext uri="{BB962C8B-B14F-4D97-AF65-F5344CB8AC3E}">
        <p14:creationId xmlns:p14="http://schemas.microsoft.com/office/powerpoint/2010/main" val="32290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the “disable” functionality, the enable register is set to zero. This operation can be carried out multiple times during the usage of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14</a:t>
            </a:fld>
            <a:endParaRPr lang="en-US" altLang="en-US"/>
          </a:p>
        </p:txBody>
      </p:sp>
    </p:spTree>
    <p:extLst>
      <p:ext uri="{BB962C8B-B14F-4D97-AF65-F5344CB8AC3E}">
        <p14:creationId xmlns:p14="http://schemas.microsoft.com/office/powerpoint/2010/main" val="356878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the “poll rate” functionality, the blink rate register content is provided to the user level. This operation can be carried out multiple times during the usage of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15</a:t>
            </a:fld>
            <a:endParaRPr lang="en-US" altLang="en-US"/>
          </a:p>
        </p:txBody>
      </p:sp>
    </p:spTree>
    <p:extLst>
      <p:ext uri="{BB962C8B-B14F-4D97-AF65-F5344CB8AC3E}">
        <p14:creationId xmlns:p14="http://schemas.microsoft.com/office/powerpoint/2010/main" val="3040457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the “poll state” functionality, the enable register content is provided to the user level. This operation can be carried out multiple times during the usage of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16</a:t>
            </a:fld>
            <a:endParaRPr lang="en-US" altLang="en-US"/>
          </a:p>
        </p:txBody>
      </p:sp>
    </p:spTree>
    <p:extLst>
      <p:ext uri="{BB962C8B-B14F-4D97-AF65-F5344CB8AC3E}">
        <p14:creationId xmlns:p14="http://schemas.microsoft.com/office/powerpoint/2010/main" val="2245155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the “power off” functionality, the enable register content is set to zero. This operation is carried out once, after the last usage of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17</a:t>
            </a:fld>
            <a:endParaRPr lang="en-US" altLang="en-US"/>
          </a:p>
        </p:txBody>
      </p:sp>
    </p:spTree>
    <p:extLst>
      <p:ext uri="{BB962C8B-B14F-4D97-AF65-F5344CB8AC3E}">
        <p14:creationId xmlns:p14="http://schemas.microsoft.com/office/powerpoint/2010/main" val="2236645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the module level, the different functionalities of the device shall be enumerated, and an association shall be established with the VFS functionalities.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VFS functions that are typically used are: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Open, which initiates the operations with the device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Release, which terminates the operation with the device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Write, which sends data coming from the user space to the device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 which reads data from the device and sends it to the user space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ioctl</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performs custom operations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18</a:t>
            </a:fld>
            <a:endParaRPr lang="en-US" altLang="en-US"/>
          </a:p>
        </p:txBody>
      </p:sp>
    </p:spTree>
    <p:extLst>
      <p:ext uri="{BB962C8B-B14F-4D97-AF65-F5344CB8AC3E}">
        <p14:creationId xmlns:p14="http://schemas.microsoft.com/office/powerpoint/2010/main" val="1163258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the considered example, the following association between device “L” functionalities and the VFS is proposed:</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“Reset” is associated with “open”. “Open” is used once to establish the connection with the device.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“Program” is associated with “write”. “Write” is used to send data to the device. The blink rate register shall be selected as target for the write operation using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ioctl</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“Enable” is associated with “write”. “Write” is used to send data to the device. The enable register shall be selected as target for the “write” operation using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ioctl</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“Disable” is associated with “write”. “Write” is used to send data to the device. The enable register shall be selected as target for the “write” operation using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ioctl</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19</a:t>
            </a:fld>
            <a:endParaRPr lang="en-US" altLang="en-US"/>
          </a:p>
        </p:txBody>
      </p:sp>
    </p:spTree>
    <p:extLst>
      <p:ext uri="{BB962C8B-B14F-4D97-AF65-F5344CB8AC3E}">
        <p14:creationId xmlns:p14="http://schemas.microsoft.com/office/powerpoint/2010/main" val="172055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aim of this lecture is to:</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Delve into more details about Linux kernel modules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Illustrate the communication mechanism between kernel and user memory spaces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a:t>
            </a:fld>
            <a:endParaRPr lang="en-US" altLang="en-US"/>
          </a:p>
        </p:txBody>
      </p:sp>
    </p:spTree>
    <p:extLst>
      <p:ext uri="{BB962C8B-B14F-4D97-AF65-F5344CB8AC3E}">
        <p14:creationId xmlns:p14="http://schemas.microsoft.com/office/powerpoint/2010/main" val="212269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“Poll rate” is associated with “read”. “Read” is used to send data to the application. The blink rate register shall be selected as target for the “read” operation using the “</a:t>
            </a:r>
            <a:r>
              <a:rPr lang="en-US" sz="1200" kern="1200" dirty="0" err="1">
                <a:solidFill>
                  <a:schemeClr val="tx1"/>
                </a:solidFill>
                <a:effectLst/>
                <a:latin typeface="+mn-lt"/>
                <a:ea typeface="ＭＳ Ｐゴシック" charset="0"/>
                <a:cs typeface="ＭＳ Ｐゴシック" charset="0"/>
              </a:rPr>
              <a:t>ioctl</a:t>
            </a:r>
            <a:r>
              <a:rPr lang="en-US" sz="1200" kern="1200" dirty="0">
                <a:solidFill>
                  <a:schemeClr val="tx1"/>
                </a:solidFill>
                <a:effectLst/>
                <a:latin typeface="+mn-lt"/>
                <a:ea typeface="ＭＳ Ｐゴシック" charset="0"/>
                <a:cs typeface="ＭＳ Ｐゴシック" charset="0"/>
              </a:rPr>
              <a:t>” function.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“Poll state” is associated with “read”. “Read” is used to send data to the application. The “enable” register shall be selected as target for the “read” operation using the “</a:t>
            </a:r>
            <a:r>
              <a:rPr lang="en-US" sz="1200" kern="1200" dirty="0" err="1">
                <a:solidFill>
                  <a:schemeClr val="tx1"/>
                </a:solidFill>
                <a:effectLst/>
                <a:latin typeface="+mn-lt"/>
                <a:ea typeface="ＭＳ Ｐゴシック" charset="0"/>
                <a:cs typeface="ＭＳ Ｐゴシック" charset="0"/>
              </a:rPr>
              <a:t>ioctl</a:t>
            </a:r>
            <a:r>
              <a:rPr lang="en-US" sz="1200" kern="1200" dirty="0">
                <a:solidFill>
                  <a:schemeClr val="tx1"/>
                </a:solidFill>
                <a:effectLst/>
                <a:latin typeface="+mn-lt"/>
                <a:ea typeface="ＭＳ Ｐゴシック" charset="0"/>
                <a:cs typeface="ＭＳ Ｐゴシック" charset="0"/>
              </a:rPr>
              <a:t>” function.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“Power-off” is associated with “release”. “Release” is used to terminate the connection with the device.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None are associated with “</a:t>
            </a:r>
            <a:r>
              <a:rPr lang="en-US" sz="1200" kern="1200" dirty="0" err="1">
                <a:solidFill>
                  <a:schemeClr val="tx1"/>
                </a:solidFill>
                <a:effectLst/>
                <a:latin typeface="+mn-lt"/>
                <a:ea typeface="ＭＳ Ｐゴシック" charset="0"/>
                <a:cs typeface="ＭＳ Ｐゴシック" charset="0"/>
              </a:rPr>
              <a:t>ioctl</a:t>
            </a:r>
            <a:r>
              <a:rPr lang="en-US" sz="1200" kern="1200" dirty="0">
                <a:solidFill>
                  <a:schemeClr val="tx1"/>
                </a:solidFill>
                <a:effectLst/>
                <a:latin typeface="+mn-lt"/>
                <a:ea typeface="ＭＳ Ｐゴシック" charset="0"/>
                <a:cs typeface="ＭＳ Ｐゴシック" charset="0"/>
              </a:rPr>
              <a:t>”, which is used to select the target for the “read” and “write” operations.</a:t>
            </a:r>
          </a:p>
          <a:p>
            <a:endParaRPr lang="en-US" sz="1200" kern="1200" dirty="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20</a:t>
            </a:fld>
            <a:endParaRPr lang="en-US" altLang="en-US"/>
          </a:p>
        </p:txBody>
      </p:sp>
    </p:spTree>
    <p:extLst>
      <p:ext uri="{BB962C8B-B14F-4D97-AF65-F5344CB8AC3E}">
        <p14:creationId xmlns:p14="http://schemas.microsoft.com/office/powerpoint/2010/main" val="196730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can see in this example how VFS functions such as “open” and “release” are associated with the device-specific functions such as “</a:t>
            </a:r>
            <a:r>
              <a:rPr lang="en-US" sz="1200" kern="1200" dirty="0" err="1">
                <a:solidFill>
                  <a:schemeClr val="tx1"/>
                </a:solidFill>
                <a:effectLst/>
                <a:latin typeface="+mn-lt"/>
                <a:ea typeface="ＭＳ Ｐゴシック" charset="0"/>
                <a:cs typeface="ＭＳ Ｐゴシック" charset="0"/>
              </a:rPr>
              <a:t>L_open_close</a:t>
            </a:r>
            <a:r>
              <a:rPr lang="en-US" sz="1200" kern="1200" dirty="0">
                <a:solidFill>
                  <a:schemeClr val="tx1"/>
                </a:solidFill>
                <a:effectLst/>
                <a:latin typeface="+mn-lt"/>
                <a:ea typeface="ＭＳ Ｐゴシック" charset="0"/>
                <a:cs typeface="ＭＳ Ｐゴシック" charset="0"/>
              </a:rPr>
              <a: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21</a:t>
            </a:fld>
            <a:endParaRPr lang="en-US" altLang="en-US"/>
          </a:p>
        </p:txBody>
      </p:sp>
    </p:spTree>
    <p:extLst>
      <p:ext uri="{BB962C8B-B14F-4D97-AF65-F5344CB8AC3E}">
        <p14:creationId xmlns:p14="http://schemas.microsoft.com/office/powerpoint/2010/main" val="2069471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As shown in this example implementation of the “</a:t>
            </a:r>
            <a:r>
              <a:rPr lang="en-US" sz="1200" kern="1200" dirty="0" err="1">
                <a:solidFill>
                  <a:schemeClr val="tx1"/>
                </a:solidFill>
                <a:effectLst/>
                <a:latin typeface="+mn-lt"/>
                <a:ea typeface="ＭＳ Ｐゴシック" charset="0"/>
                <a:cs typeface="ＭＳ Ｐゴシック" charset="0"/>
              </a:rPr>
              <a:t>ioctl</a:t>
            </a:r>
            <a:r>
              <a:rPr lang="en-US" sz="1200" kern="1200" dirty="0">
                <a:solidFill>
                  <a:schemeClr val="tx1"/>
                </a:solidFill>
                <a:effectLst/>
                <a:latin typeface="+mn-lt"/>
                <a:ea typeface="ＭＳ Ｐゴシック" charset="0"/>
                <a:cs typeface="ＭＳ Ｐゴシック" charset="0"/>
              </a:rPr>
              <a:t>” function, when “</a:t>
            </a:r>
            <a:r>
              <a:rPr lang="en-US" sz="1200" kern="1200" dirty="0" err="1">
                <a:solidFill>
                  <a:schemeClr val="tx1"/>
                </a:solidFill>
                <a:effectLst/>
                <a:latin typeface="+mn-lt"/>
                <a:ea typeface="ＭＳ Ｐゴシック" charset="0"/>
                <a:cs typeface="ＭＳ Ｐゴシック" charset="0"/>
              </a:rPr>
              <a:t>cmd</a:t>
            </a:r>
            <a:r>
              <a:rPr lang="en-US" sz="1200" kern="1200" dirty="0">
                <a:solidFill>
                  <a:schemeClr val="tx1"/>
                </a:solidFill>
                <a:effectLst/>
                <a:latin typeface="+mn-lt"/>
                <a:ea typeface="ＭＳ Ｐゴシック" charset="0"/>
                <a:cs typeface="ＭＳ Ｐゴシック" charset="0"/>
              </a:rPr>
              <a:t>” is set to “blink rate” or “enable”, the blink rate or enable register is selected.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22</a:t>
            </a:fld>
            <a:endParaRPr lang="en-US" altLang="en-US"/>
          </a:p>
        </p:txBody>
      </p:sp>
    </p:spTree>
    <p:extLst>
      <p:ext uri="{BB962C8B-B14F-4D97-AF65-F5344CB8AC3E}">
        <p14:creationId xmlns:p14="http://schemas.microsoft.com/office/powerpoint/2010/main" val="1459284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As shown in this example implementation of the open and release function, it disables the device and sets the blink rate to zero. The same operations are valid for open and release functions.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23</a:t>
            </a:fld>
            <a:endParaRPr lang="en-US" altLang="en-US"/>
          </a:p>
        </p:txBody>
      </p:sp>
    </p:spTree>
    <p:extLst>
      <p:ext uri="{BB962C8B-B14F-4D97-AF65-F5344CB8AC3E}">
        <p14:creationId xmlns:p14="http://schemas.microsoft.com/office/powerpoint/2010/main" val="761919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As shown in this example implementation of the read function, it reads from the “</a:t>
            </a:r>
            <a:r>
              <a:rPr lang="en-US" sz="1200" kern="1200" dirty="0" err="1">
                <a:solidFill>
                  <a:schemeClr val="tx1"/>
                </a:solidFill>
                <a:effectLst/>
                <a:latin typeface="+mn-lt"/>
                <a:ea typeface="ＭＳ Ｐゴシック" charset="0"/>
                <a:cs typeface="ＭＳ Ｐゴシック" charset="0"/>
              </a:rPr>
              <a:t>ioctl</a:t>
            </a:r>
            <a:r>
              <a:rPr lang="en-US" sz="1200" kern="1200" dirty="0">
                <a:solidFill>
                  <a:schemeClr val="tx1"/>
                </a:solidFill>
                <a:effectLst/>
                <a:latin typeface="+mn-lt"/>
                <a:ea typeface="ＭＳ Ｐゴシック" charset="0"/>
                <a:cs typeface="ＭＳ Ｐゴシック" charset="0"/>
              </a:rPr>
              <a:t>” selected register and passes the data to the user.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24</a:t>
            </a:fld>
            <a:endParaRPr lang="en-US" altLang="en-US"/>
          </a:p>
        </p:txBody>
      </p:sp>
    </p:spTree>
    <p:extLst>
      <p:ext uri="{BB962C8B-B14F-4D97-AF65-F5344CB8AC3E}">
        <p14:creationId xmlns:p14="http://schemas.microsoft.com/office/powerpoint/2010/main" val="1667403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Sometimes data need to be passed to and from the kernel. The kernel and applications run in two different memory spaces. As a result of this, specific functions are required in order to move data between them. As seen here, the “copy to user” function can be used to move data from kernel space to user space.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25</a:t>
            </a:fld>
            <a:endParaRPr lang="en-US" altLang="en-US"/>
          </a:p>
        </p:txBody>
      </p:sp>
    </p:spTree>
    <p:extLst>
      <p:ext uri="{BB962C8B-B14F-4D97-AF65-F5344CB8AC3E}">
        <p14:creationId xmlns:p14="http://schemas.microsoft.com/office/powerpoint/2010/main" val="2950868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As shown in this example implementation of the write function, it writes to the data coming from the user to the “</a:t>
            </a:r>
            <a:r>
              <a:rPr lang="en-US" sz="1200" kern="1200" dirty="0" err="1">
                <a:solidFill>
                  <a:schemeClr val="tx1"/>
                </a:solidFill>
                <a:effectLst/>
                <a:latin typeface="+mn-lt"/>
                <a:ea typeface="ＭＳ Ｐゴシック" charset="0"/>
                <a:cs typeface="ＭＳ Ｐゴシック" charset="0"/>
              </a:rPr>
              <a:t>ioctl</a:t>
            </a:r>
            <a:r>
              <a:rPr lang="en-US" sz="1200" kern="1200" dirty="0">
                <a:solidFill>
                  <a:schemeClr val="tx1"/>
                </a:solidFill>
                <a:effectLst/>
                <a:latin typeface="+mn-lt"/>
                <a:ea typeface="ＭＳ Ｐゴシック" charset="0"/>
                <a:cs typeface="ＭＳ Ｐゴシック" charset="0"/>
              </a:rPr>
              <a:t>” selected register.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26</a:t>
            </a:fld>
            <a:endParaRPr lang="en-US" altLang="en-US"/>
          </a:p>
        </p:txBody>
      </p:sp>
    </p:spTree>
    <p:extLst>
      <p:ext uri="{BB962C8B-B14F-4D97-AF65-F5344CB8AC3E}">
        <p14:creationId xmlns:p14="http://schemas.microsoft.com/office/powerpoint/2010/main" val="3346811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Communication with the device is hidden in functions such as “read data from the hardware” and “write data to the hardware”. The implementation depends on the CPU and device “L” connection.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Here we can see two examples: one being memory mapped and the other being GPIO.</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27</a:t>
            </a:fld>
            <a:endParaRPr lang="en-US" altLang="en-US"/>
          </a:p>
        </p:txBody>
      </p:sp>
    </p:spTree>
    <p:extLst>
      <p:ext uri="{BB962C8B-B14F-4D97-AF65-F5344CB8AC3E}">
        <p14:creationId xmlns:p14="http://schemas.microsoft.com/office/powerpoint/2010/main" val="1481314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Onto the topic of memory mapped I/O. Memory areas can be used if they are available or reserved.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function “check region” checks whether the desired addresses are available.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function “request region” reserves the desired addresses.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function “release region” sets the desired addresses free.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28</a:t>
            </a:fld>
            <a:endParaRPr lang="en-US" altLang="en-US"/>
          </a:p>
        </p:txBody>
      </p:sp>
    </p:spTree>
    <p:extLst>
      <p:ext uri="{BB962C8B-B14F-4D97-AF65-F5344CB8AC3E}">
        <p14:creationId xmlns:p14="http://schemas.microsoft.com/office/powerpoint/2010/main" val="532561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example of memory mapped I/O initialization contains use of the “check region” function and translates the physical address of the device (as defined by the memory map) into the corresponding virtual address.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29</a:t>
            </a:fld>
            <a:endParaRPr lang="en-US" altLang="en-US"/>
          </a:p>
        </p:txBody>
      </p:sp>
    </p:spTree>
    <p:extLst>
      <p:ext uri="{BB962C8B-B14F-4D97-AF65-F5344CB8AC3E}">
        <p14:creationId xmlns:p14="http://schemas.microsoft.com/office/powerpoint/2010/main" val="319365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start with a quick look at why we are going to talk about this subject area.</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a:t>
            </a:fld>
            <a:endParaRPr lang="en-US" altLang="en-US"/>
          </a:p>
        </p:txBody>
      </p:sp>
    </p:spTree>
    <p:extLst>
      <p:ext uri="{BB962C8B-B14F-4D97-AF65-F5344CB8AC3E}">
        <p14:creationId xmlns:p14="http://schemas.microsoft.com/office/powerpoint/2010/main" val="1372674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is an example implementation of the “clean-up” function for memory mapped I/O. It makes use of the “release region” function to free the occupied addresses.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30</a:t>
            </a:fld>
            <a:endParaRPr lang="en-US" altLang="en-US"/>
          </a:p>
        </p:txBody>
      </p:sp>
    </p:spTree>
    <p:extLst>
      <p:ext uri="{BB962C8B-B14F-4D97-AF65-F5344CB8AC3E}">
        <p14:creationId xmlns:p14="http://schemas.microsoft.com/office/powerpoint/2010/main" val="2885584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In the implementation of the “read data from the hardware” function for memory mapped I/O, a few functions are used to access I/O memory. In this case, it uses “in l”, which reads 32-bits words. However, there are two others such as “in b” which reads 8-bit words and “in w” which reads 16-bit words.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31</a:t>
            </a:fld>
            <a:endParaRPr lang="en-US" altLang="en-US"/>
          </a:p>
        </p:txBody>
      </p:sp>
    </p:spTree>
    <p:extLst>
      <p:ext uri="{BB962C8B-B14F-4D97-AF65-F5344CB8AC3E}">
        <p14:creationId xmlns:p14="http://schemas.microsoft.com/office/powerpoint/2010/main" val="2068997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Similar functions are used for the implementation of the write function in regard to memory mapped I/O. This time, the implementation uses “out L” for 32-bit words, but it could also use “out b” for 8-bit words or “out w” for 16-bit words.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32</a:t>
            </a:fld>
            <a:endParaRPr lang="en-US" altLang="en-US"/>
          </a:p>
        </p:txBody>
      </p:sp>
    </p:spTree>
    <p:extLst>
      <p:ext uri="{BB962C8B-B14F-4D97-AF65-F5344CB8AC3E}">
        <p14:creationId xmlns:p14="http://schemas.microsoft.com/office/powerpoint/2010/main" val="498714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terms of GPIO-based I/O, prior to GPIO use, it shall be reserved for the module.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function “</a:t>
            </a:r>
            <a:r>
              <a:rPr lang="en-US" sz="1200" kern="1200" dirty="0" err="1">
                <a:solidFill>
                  <a:schemeClr val="tx1"/>
                </a:solidFill>
                <a:effectLst/>
                <a:latin typeface="+mn-lt"/>
                <a:ea typeface="ＭＳ Ｐゴシック" charset="0"/>
                <a:cs typeface="ＭＳ Ｐゴシック" charset="0"/>
              </a:rPr>
              <a:t>gpio</a:t>
            </a:r>
            <a:r>
              <a:rPr lang="en-US" sz="1200" kern="1200" dirty="0">
                <a:solidFill>
                  <a:schemeClr val="tx1"/>
                </a:solidFill>
                <a:effectLst/>
                <a:latin typeface="+mn-lt"/>
                <a:ea typeface="ＭＳ Ｐゴシック" charset="0"/>
                <a:cs typeface="ＭＳ Ｐゴシック" charset="0"/>
              </a:rPr>
              <a:t> request” checks whether the desired GPIO is available, and if yes, ensure that it is reserved.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function “</a:t>
            </a:r>
            <a:r>
              <a:rPr lang="en-US" sz="1200" kern="1200" dirty="0" err="1">
                <a:solidFill>
                  <a:schemeClr val="tx1"/>
                </a:solidFill>
                <a:effectLst/>
                <a:latin typeface="+mn-lt"/>
                <a:ea typeface="ＭＳ Ｐゴシック" charset="0"/>
                <a:cs typeface="ＭＳ Ｐゴシック" charset="0"/>
              </a:rPr>
              <a:t>gpio</a:t>
            </a:r>
            <a:r>
              <a:rPr lang="en-US" sz="1200" kern="1200" dirty="0">
                <a:solidFill>
                  <a:schemeClr val="tx1"/>
                </a:solidFill>
                <a:effectLst/>
                <a:latin typeface="+mn-lt"/>
                <a:ea typeface="ＭＳ Ｐゴシック" charset="0"/>
                <a:cs typeface="ＭＳ Ｐゴシック" charset="0"/>
              </a:rPr>
              <a:t> free” simply sets the specified GPIO free.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33</a:t>
            </a:fld>
            <a:endParaRPr lang="en-US" altLang="en-US"/>
          </a:p>
        </p:txBody>
      </p:sp>
    </p:spTree>
    <p:extLst>
      <p:ext uri="{BB962C8B-B14F-4D97-AF65-F5344CB8AC3E}">
        <p14:creationId xmlns:p14="http://schemas.microsoft.com/office/powerpoint/2010/main" val="2569162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In order to initialize GPIO-based I/O, the “</a:t>
            </a:r>
            <a:r>
              <a:rPr lang="en-US" sz="1200" kern="1200" dirty="0" err="1">
                <a:solidFill>
                  <a:schemeClr val="tx1"/>
                </a:solidFill>
                <a:effectLst/>
                <a:latin typeface="+mn-lt"/>
                <a:ea typeface="ＭＳ Ｐゴシック" charset="0"/>
                <a:cs typeface="ＭＳ Ｐゴシック" charset="0"/>
              </a:rPr>
              <a:t>gpio</a:t>
            </a:r>
            <a:r>
              <a:rPr lang="en-US" sz="1200" kern="1200" dirty="0">
                <a:solidFill>
                  <a:schemeClr val="tx1"/>
                </a:solidFill>
                <a:effectLst/>
                <a:latin typeface="+mn-lt"/>
                <a:ea typeface="ＭＳ Ｐゴシック" charset="0"/>
                <a:cs typeface="ＭＳ Ｐゴシック" charset="0"/>
              </a:rPr>
              <a:t> request” function is used, and the GPIO shall be checked and reserved one by one.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34</a:t>
            </a:fld>
            <a:endParaRPr lang="en-US" altLang="en-US"/>
          </a:p>
        </p:txBody>
      </p:sp>
    </p:spTree>
    <p:extLst>
      <p:ext uri="{BB962C8B-B14F-4D97-AF65-F5344CB8AC3E}">
        <p14:creationId xmlns:p14="http://schemas.microsoft.com/office/powerpoint/2010/main" val="2337068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For cleaning up the GPIO-based I/O, the “</a:t>
            </a:r>
            <a:r>
              <a:rPr lang="en-US" sz="1200" kern="1200" dirty="0" err="1">
                <a:solidFill>
                  <a:schemeClr val="tx1"/>
                </a:solidFill>
                <a:effectLst/>
                <a:latin typeface="+mn-lt"/>
                <a:ea typeface="ＭＳ Ｐゴシック" charset="0"/>
                <a:cs typeface="ＭＳ Ｐゴシック" charset="0"/>
              </a:rPr>
              <a:t>gpio</a:t>
            </a:r>
            <a:r>
              <a:rPr lang="en-US" sz="1200" kern="1200" dirty="0">
                <a:solidFill>
                  <a:schemeClr val="tx1"/>
                </a:solidFill>
                <a:effectLst/>
                <a:latin typeface="+mn-lt"/>
                <a:ea typeface="ＭＳ Ｐゴシック" charset="0"/>
                <a:cs typeface="ＭＳ Ｐゴシック" charset="0"/>
              </a:rPr>
              <a:t> free” function is used. In this case, the GPIO shall be freed one by one.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35</a:t>
            </a:fld>
            <a:endParaRPr lang="en-US" altLang="en-US"/>
          </a:p>
        </p:txBody>
      </p:sp>
    </p:spTree>
    <p:extLst>
      <p:ext uri="{BB962C8B-B14F-4D97-AF65-F5344CB8AC3E}">
        <p14:creationId xmlns:p14="http://schemas.microsoft.com/office/powerpoint/2010/main" val="749969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following is an example implementation of a GPIO-based I/O read function. In it, the GPIO direction shall be set to input. On top of this, the GPIO value will be read one by one. The resulting word is built most significant bit first.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36</a:t>
            </a:fld>
            <a:endParaRPr lang="en-US" altLang="en-US"/>
          </a:p>
        </p:txBody>
      </p:sp>
    </p:spTree>
    <p:extLst>
      <p:ext uri="{BB962C8B-B14F-4D97-AF65-F5344CB8AC3E}">
        <p14:creationId xmlns:p14="http://schemas.microsoft.com/office/powerpoint/2010/main" val="4239719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Finally, the write implementation for GPIO-based I/O can be seen here. The GPIO direction shall be set to output, with the default value on the GPIO set to 0. The GPIO value shall be written one by one.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37</a:t>
            </a:fld>
            <a:endParaRPr lang="en-US" altLang="en-US"/>
          </a:p>
        </p:txBody>
      </p:sp>
    </p:spTree>
    <p:extLst>
      <p:ext uri="{BB962C8B-B14F-4D97-AF65-F5344CB8AC3E}">
        <p14:creationId xmlns:p14="http://schemas.microsoft.com/office/powerpoint/2010/main" val="2896219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Often, kernel modules have to react to interrupts coming from the hardware.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order to handle an interrupt, a kernel module shall:</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Request an interrupt line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Associate an interrupt handler to an interrupt line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the interrupt handler</a:t>
            </a: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When finished with the device and unregistering the driver, the kernel module shall free the interrupt line.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38</a:t>
            </a:fld>
            <a:endParaRPr lang="en-US" altLang="en-US"/>
          </a:p>
        </p:txBody>
      </p:sp>
    </p:spTree>
    <p:extLst>
      <p:ext uri="{BB962C8B-B14F-4D97-AF65-F5344CB8AC3E}">
        <p14:creationId xmlns:p14="http://schemas.microsoft.com/office/powerpoint/2010/main" val="1248417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is an example of a function requesting the interrupt line. The first line in the function is the interrupt line to be managed. This is followed by a function pointer to the interrupt handler. Next, a flags variable that is used when associating the interrupt handler to the interrupt line follows. Then, there is simply the name of the module requesting the interrupt. Finally, there is a pointer to a user-defined structure containing device-specific data.</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39</a:t>
            </a:fld>
            <a:endParaRPr lang="en-US" altLang="en-US"/>
          </a:p>
        </p:txBody>
      </p:sp>
    </p:spTree>
    <p:extLst>
      <p:ext uri="{BB962C8B-B14F-4D97-AF65-F5344CB8AC3E}">
        <p14:creationId xmlns:p14="http://schemas.microsoft.com/office/powerpoint/2010/main" val="428572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start with a quick look at why we are going to talk about this subject area.</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a:t>
            </a:fld>
            <a:endParaRPr lang="en-US" altLang="en-US"/>
          </a:p>
        </p:txBody>
      </p:sp>
    </p:spTree>
    <p:extLst>
      <p:ext uri="{BB962C8B-B14F-4D97-AF65-F5344CB8AC3E}">
        <p14:creationId xmlns:p14="http://schemas.microsoft.com/office/powerpoint/2010/main" val="954242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Now that we know how to request the interrupt line, we also need to be able to free it. This example function shows how. The first line is the interrupt line to manage. The next line is a pointer to the user-defined structure containing device-specific data. It can also be set to NULL and free the interrupt line.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40</a:t>
            </a:fld>
            <a:endParaRPr lang="en-US" altLang="en-US"/>
          </a:p>
        </p:txBody>
      </p:sp>
    </p:spTree>
    <p:extLst>
      <p:ext uri="{BB962C8B-B14F-4D97-AF65-F5344CB8AC3E}">
        <p14:creationId xmlns:p14="http://schemas.microsoft.com/office/powerpoint/2010/main" val="3661662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This example is a template for how an interrupt handler would look.</a:t>
            </a:r>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41</a:t>
            </a:fld>
            <a:endParaRPr lang="en-US" altLang="en-US"/>
          </a:p>
        </p:txBody>
      </p:sp>
    </p:spTree>
    <p:extLst>
      <p:ext uri="{BB962C8B-B14F-4D97-AF65-F5344CB8AC3E}">
        <p14:creationId xmlns:p14="http://schemas.microsoft.com/office/powerpoint/2010/main" val="2571042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One problem is that interrupt handlers may introduce long latencies. For example, lower-priority interrupts have to wait, and if interrupts are disabled, then they all have to wait.</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As a result of this, the general advice is to keep interrupt handlers as short as possible.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42</a:t>
            </a:fld>
            <a:endParaRPr lang="en-US" altLang="en-US"/>
          </a:p>
        </p:txBody>
      </p:sp>
    </p:spTree>
    <p:extLst>
      <p:ext uri="{BB962C8B-B14F-4D97-AF65-F5344CB8AC3E}">
        <p14:creationId xmlns:p14="http://schemas.microsoft.com/office/powerpoint/2010/main" val="1291575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Interrupt handling can be split in to two halves: top-half and bottom-half.</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top-half manages the interaction with the real hardware and does the minimum amount of work required. It is also tasked with keeping the other events pending for the least amount of time possible.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bottom-half is concerned with processing the data coming from the hardware, and it can be interrupted.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43</a:t>
            </a:fld>
            <a:endParaRPr lang="en-US" altLang="en-US"/>
          </a:p>
        </p:txBody>
      </p:sp>
    </p:spTree>
    <p:extLst>
      <p:ext uri="{BB962C8B-B14F-4D97-AF65-F5344CB8AC3E}">
        <p14:creationId xmlns:p14="http://schemas.microsoft.com/office/powerpoint/2010/main" val="15082495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idea is to create a “process” that waits for incoming data. The “process” sleeps until a new bit of data is ready. The interrupt handler prepares the received data and dispatches it to the waiting “process”.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benefits of this are that the interrupt handler can be implemented in a simple, short manner. This leads to low latency for the process. Furthermore, the process can be interrupted, which also promotes low latency as it can be scheduled.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44</a:t>
            </a:fld>
            <a:endParaRPr lang="en-US" altLang="en-US"/>
          </a:p>
        </p:txBody>
      </p:sp>
    </p:spTree>
    <p:extLst>
      <p:ext uri="{BB962C8B-B14F-4D97-AF65-F5344CB8AC3E}">
        <p14:creationId xmlns:p14="http://schemas.microsoft.com/office/powerpoint/2010/main" val="1457686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 work queue is a common structure in the Linux kernel. A work queue is a list of activities that are to be executed. Each activity is defined by its work, which is the data to be processed, and the callback, a function to process the work.</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There is an API that allows the management of these work queues. As seen here, it provides function such as “create work queue”, “destroy work queue”, and “flush work queue”.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45</a:t>
            </a:fld>
            <a:endParaRPr lang="en-US" altLang="en-US"/>
          </a:p>
        </p:txBody>
      </p:sp>
    </p:spTree>
    <p:extLst>
      <p:ext uri="{BB962C8B-B14F-4D97-AF65-F5344CB8AC3E}">
        <p14:creationId xmlns:p14="http://schemas.microsoft.com/office/powerpoint/2010/main" val="11619057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work to be processed is defined using the “work struct” structure. It is typically the first element of a user-defined structure storing the actual data to be processed by the callback.</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callback is a simple, generic C function. The API for work management provides functions such as “</a:t>
            </a:r>
            <a:r>
              <a:rPr lang="en-US" sz="1200" kern="1200" dirty="0" err="1">
                <a:solidFill>
                  <a:schemeClr val="tx1"/>
                </a:solidFill>
                <a:effectLst/>
                <a:latin typeface="+mn-lt"/>
                <a:ea typeface="ＭＳ Ｐゴシック" charset="0"/>
                <a:cs typeface="ＭＳ Ｐゴシック" charset="0"/>
              </a:rPr>
              <a:t>init</a:t>
            </a:r>
            <a:r>
              <a:rPr lang="en-US" sz="1200" kern="1200" dirty="0">
                <a:solidFill>
                  <a:schemeClr val="tx1"/>
                </a:solidFill>
                <a:effectLst/>
                <a:latin typeface="+mn-lt"/>
                <a:ea typeface="ＭＳ Ｐゴシック" charset="0"/>
                <a:cs typeface="ＭＳ Ｐゴシック" charset="0"/>
              </a:rPr>
              <a:t> work” and “queue work”.</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46</a:t>
            </a:fld>
            <a:endParaRPr lang="en-US" altLang="en-US"/>
          </a:p>
        </p:txBody>
      </p:sp>
    </p:spTree>
    <p:extLst>
      <p:ext uri="{BB962C8B-B14F-4D97-AF65-F5344CB8AC3E}">
        <p14:creationId xmlns:p14="http://schemas.microsoft.com/office/powerpoint/2010/main" val="12105731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we will take a look at the user-level point of view.</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47</a:t>
            </a:fld>
            <a:endParaRPr lang="en-US" altLang="en-US"/>
          </a:p>
        </p:txBody>
      </p:sp>
    </p:spTree>
    <p:extLst>
      <p:ext uri="{BB962C8B-B14F-4D97-AF65-F5344CB8AC3E}">
        <p14:creationId xmlns:p14="http://schemas.microsoft.com/office/powerpoint/2010/main" val="1121313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the user-level, the application invokes the VFS system calls to implement the intended behavior.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mapping between virtual filesystem functions and custom hardware functionalities is known and exploited to implement the desired behavior.</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the considered example, the application shall:</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Open the connection with the device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Set the desired blinking rate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Enable the device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Adjust the blinking rate (if needed)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Disable or enable the device (if needed)</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Close the connection with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48</a:t>
            </a:fld>
            <a:endParaRPr lang="en-US" altLang="en-US"/>
          </a:p>
        </p:txBody>
      </p:sp>
    </p:spTree>
    <p:extLst>
      <p:ext uri="{BB962C8B-B14F-4D97-AF65-F5344CB8AC3E}">
        <p14:creationId xmlns:p14="http://schemas.microsoft.com/office/powerpoint/2010/main" val="4242799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This is an example of how a typical application in the user level would look. At the start of the file, a number of header files are supplied. This is for the required function prototypes and data types.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Then, there is the actual code, which sets up variables which are required for the operations of the application. </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49</a:t>
            </a:fld>
            <a:endParaRPr lang="en-US" altLang="en-US"/>
          </a:p>
        </p:txBody>
      </p:sp>
    </p:spTree>
    <p:extLst>
      <p:ext uri="{BB962C8B-B14F-4D97-AF65-F5344CB8AC3E}">
        <p14:creationId xmlns:p14="http://schemas.microsoft.com/office/powerpoint/2010/main" val="342341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When designing an application that communicates with hardware, two different levels of the system are to be considered: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user level, where the behavior of the application is defined using the virtual filesystem (VFS) (system calls) to communicate with the hardware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module level, where the behavior of each VFS function is implemented based on the functionalities that the hardware implements</a:t>
            </a:r>
          </a:p>
          <a:p>
            <a:pPr marL="0" marR="0" lvl="0" indent="0">
              <a:lnSpc>
                <a:spcPct val="107000"/>
              </a:lnSpc>
              <a:spcBef>
                <a:spcPts val="0"/>
              </a:spcBef>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Different hardware may require different implementations of the same VFS function.</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the user level, the programmer shall be aware of the functionalities the hardware provides and shall use the VFS calls accordingly.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a:t>
            </a:fld>
            <a:endParaRPr lang="en-US" altLang="en-US"/>
          </a:p>
        </p:txBody>
      </p:sp>
    </p:spTree>
    <p:extLst>
      <p:ext uri="{BB962C8B-B14F-4D97-AF65-F5344CB8AC3E}">
        <p14:creationId xmlns:p14="http://schemas.microsoft.com/office/powerpoint/2010/main" val="673461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Then comes the actual functionality of the user-level application. In this example, the code opens the device file using the “open” system call. This leads to the file being opened as either read or write.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As a result, the module initializes the device “L”, whose blink rate register is now zero, and disables it.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50</a:t>
            </a:fld>
            <a:endParaRPr lang="en-US" altLang="en-US"/>
          </a:p>
        </p:txBody>
      </p:sp>
    </p:spTree>
    <p:extLst>
      <p:ext uri="{BB962C8B-B14F-4D97-AF65-F5344CB8AC3E}">
        <p14:creationId xmlns:p14="http://schemas.microsoft.com/office/powerpoint/2010/main" val="2926810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line here uses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ioctl</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It selects the blink rate register, where “blink rate” is a global symbol defined with the same value used in the loadable kernel module.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two lines, it writes 25 in the blink rate register.</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Then, it selects the enable register and enables the </a:t>
            </a:r>
            <a:r>
              <a:rPr lang="en-US" sz="1200">
                <a:effectLst/>
                <a:latin typeface="Calibri" panose="020F0502020204030204" pitchFamily="34" charset="0"/>
                <a:ea typeface="Calibri" panose="020F0502020204030204" pitchFamily="34" charset="0"/>
                <a:cs typeface="Times New Roman" panose="02020603050405020304" pitchFamily="18" charset="0"/>
              </a:rPr>
              <a:t>device.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Finally, it closes the connection with the device.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This concludes the sixth lecture on Linux for Embedded Systems. In the next module, we will take a look at user-level communication with kernel modules and implementing Linux support for the HC-SR04 sensor.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51</a:t>
            </a:fld>
            <a:endParaRPr lang="en-US" altLang="en-US"/>
          </a:p>
        </p:txBody>
      </p:sp>
    </p:spTree>
    <p:extLst>
      <p:ext uri="{BB962C8B-B14F-4D97-AF65-F5344CB8AC3E}">
        <p14:creationId xmlns:p14="http://schemas.microsoft.com/office/powerpoint/2010/main" val="415970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we will look at the reference use case.</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6</a:t>
            </a:fld>
            <a:endParaRPr lang="en-US" altLang="en-US"/>
          </a:p>
        </p:txBody>
      </p:sp>
    </p:spTree>
    <p:extLst>
      <p:ext uri="{BB962C8B-B14F-4D97-AF65-F5344CB8AC3E}">
        <p14:creationId xmlns:p14="http://schemas.microsoft.com/office/powerpoint/2010/main" val="2395883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order to illustrate the concept, let us consider the following example: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custom hardware, device “L”, is attached to the CPU, and it controls an LED. When enabled, “L” turns the LED on or off, according to a user-defined blink rate.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Device “L” contains a blink register, which is 32 bits with the blink rate in hertz, and an “enable” register, which is 1 bit, that when set to 0, disables device “L”. When it is set to 1, the device is enabled.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7</a:t>
            </a:fld>
            <a:endParaRPr lang="en-US" altLang="en-US"/>
          </a:p>
        </p:txBody>
      </p:sp>
    </p:spTree>
    <p:extLst>
      <p:ext uri="{BB962C8B-B14F-4D97-AF65-F5344CB8AC3E}">
        <p14:creationId xmlns:p14="http://schemas.microsoft.com/office/powerpoint/2010/main" val="906957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When looking at how the CPU and device interface, the connection can be either:</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Memory mapped, so that each register is associated to an address, as in this first example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 through GPIO, where each register is associated to a set of GPIOs, as in the second example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could also occur through serial communication</a:t>
            </a: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module-level implementation will be affected by the adopted CPU and device interface.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user-level implementation will abstract these details.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8</a:t>
            </a:fld>
            <a:endParaRPr lang="en-US" altLang="en-US"/>
          </a:p>
        </p:txBody>
      </p:sp>
    </p:spTree>
    <p:extLst>
      <p:ext uri="{BB962C8B-B14F-4D97-AF65-F5344CB8AC3E}">
        <p14:creationId xmlns:p14="http://schemas.microsoft.com/office/powerpoint/2010/main" val="70148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take a look at the “module-level” point of view.</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9</a:t>
            </a:fld>
            <a:endParaRPr lang="en-US" altLang="en-US"/>
          </a:p>
        </p:txBody>
      </p:sp>
    </p:spTree>
    <p:extLst>
      <p:ext uri="{BB962C8B-B14F-4D97-AF65-F5344CB8AC3E}">
        <p14:creationId xmlns:p14="http://schemas.microsoft.com/office/powerpoint/2010/main" val="2063638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a:t>Click icon to add picture</a:t>
            </a:r>
            <a:endParaRPr lang="en-US" noProof="0" dirty="0"/>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a:t>Click icon to add picture</a:t>
            </a:r>
            <a:endParaRPr lang="en-US" noProof="0" dirty="0"/>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a:t>Click icon to add picture</a:t>
            </a:r>
            <a:endParaRPr lang="en-US" noProof="0" dirty="0"/>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a:t>Click icon to add picture</a:t>
            </a:r>
            <a:endParaRPr lang="en-US" noProof="0" dirty="0"/>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err="1">
                <a:solidFill>
                  <a:schemeClr val="bg1"/>
                </a:solidFill>
              </a:rPr>
              <a:t>Danke</a:t>
            </a:r>
            <a:r>
              <a:rPr lang="en-US" altLang="en-US" sz="3700" dirty="0">
                <a:solidFill>
                  <a:schemeClr val="bg1"/>
                </a:solidFill>
              </a:rPr>
              <a:t>!</a:t>
            </a:r>
          </a:p>
          <a:p>
            <a:pPr>
              <a:defRPr/>
            </a:pPr>
            <a:r>
              <a:rPr lang="en-US" altLang="en-US" sz="3700" dirty="0">
                <a:solidFill>
                  <a:schemeClr val="bg1"/>
                </a:solidFill>
              </a:rPr>
              <a:t>Merci!</a:t>
            </a:r>
          </a:p>
          <a:p>
            <a:pPr>
              <a:defRPr/>
            </a:pPr>
            <a:r>
              <a:rPr lang="en-US" altLang="en-US" sz="3700" dirty="0" err="1">
                <a:solidFill>
                  <a:schemeClr val="bg1"/>
                </a:solidFill>
              </a:rPr>
              <a:t>谢谢</a:t>
            </a:r>
            <a:r>
              <a:rPr lang="en-US" altLang="en-US" sz="3700" dirty="0">
                <a:solidFill>
                  <a:schemeClr val="bg1"/>
                </a:solidFill>
              </a:rPr>
              <a:t>!</a:t>
            </a:r>
          </a:p>
          <a:p>
            <a:pPr>
              <a:defRPr/>
            </a:pPr>
            <a:r>
              <a:rPr lang="en-US" altLang="en-US" sz="3700" dirty="0" err="1">
                <a:solidFill>
                  <a:schemeClr val="bg1"/>
                </a:solidFill>
              </a:rPr>
              <a:t>ありがとう</a:t>
            </a:r>
            <a:r>
              <a:rPr lang="en-US" altLang="en-US" sz="3700" dirty="0">
                <a:solidFill>
                  <a:schemeClr val="bg1"/>
                </a:solidFill>
              </a:rPr>
              <a:t>!</a:t>
            </a:r>
          </a:p>
          <a:p>
            <a:pPr>
              <a:defRPr/>
            </a:pPr>
            <a:r>
              <a:rPr lang="en-US" altLang="en-US" sz="3700" dirty="0">
                <a:solidFill>
                  <a:schemeClr val="bg1"/>
                </a:solidFill>
              </a:rPr>
              <a:t>Gracias!</a:t>
            </a:r>
          </a:p>
          <a:p>
            <a:pPr>
              <a:defRPr/>
            </a:pPr>
            <a:r>
              <a:rPr lang="en-US" altLang="en-US" sz="3700" dirty="0" err="1">
                <a:solidFill>
                  <a:schemeClr val="bg1"/>
                </a:solidFill>
              </a:rPr>
              <a:t>Kiitos</a:t>
            </a:r>
            <a:r>
              <a:rPr lang="en-US" altLang="en-US" sz="3700" dirty="0">
                <a:solidFill>
                  <a:schemeClr val="bg1"/>
                </a:solidFill>
              </a:rPr>
              <a:t>!</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err="1">
                <a:solidFill>
                  <a:schemeClr val="bg1"/>
                </a:solidFill>
              </a:rPr>
              <a:t>www.arm.com</a:t>
            </a:r>
            <a:r>
              <a:rPr lang="en-US" altLang="x-none" sz="1200" dirty="0">
                <a:solidFill>
                  <a:schemeClr val="bg1"/>
                </a:solidFill>
              </a:rPr>
              <a:t>/company/policies/trademarks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4259180" y="1563688"/>
            <a:ext cx="7080334" cy="1555750"/>
          </a:xfrm>
        </p:spPr>
        <p:txBody>
          <a:bodyPr wrap="square" numCol="1" compatLnSpc="1">
            <a:prstTxWarp prst="textNoShape">
              <a:avLst/>
            </a:prstTxWarp>
          </a:bodyPr>
          <a:lstStyle/>
          <a:p>
            <a:pPr>
              <a:defRPr/>
            </a:pPr>
            <a:r>
              <a:rPr lang="en-US"/>
              <a:t>Embedded Linux</a:t>
            </a:r>
            <a:endParaRPr lang="en-US" dirty="0"/>
          </a:p>
        </p:txBody>
      </p:sp>
      <p:sp>
        <p:nvSpPr>
          <p:cNvPr id="23555" name="Subtitle 2">
            <a:extLst>
              <a:ext uri="{FF2B5EF4-FFF2-40B4-BE49-F238E27FC236}">
                <a16:creationId xmlns:a16="http://schemas.microsoft.com/office/drawing/2014/main" id="{BA26D659-3551-45F0-9606-6E59BEA59060}"/>
              </a:ext>
            </a:extLst>
          </p:cNvPr>
          <p:cNvSpPr>
            <a:spLocks noGrp="1" noChangeArrowheads="1"/>
          </p:cNvSpPr>
          <p:nvPr>
            <p:ph type="subTitle" idx="1"/>
          </p:nvPr>
        </p:nvSpPr>
        <p:spPr bwMode="auto">
          <a:xfrm>
            <a:off x="5017168" y="3176588"/>
            <a:ext cx="6322345" cy="739775"/>
          </a:xfrm>
        </p:spPr>
        <p:txBody>
          <a:bodyPr wrap="square" numCol="1" anchor="t" anchorCtr="0" compatLnSpc="1">
            <a:prstTxWarp prst="textNoShape">
              <a:avLst/>
            </a:prstTxWarp>
          </a:bodyPr>
          <a:lstStyle/>
          <a:p>
            <a:pPr fontAlgn="base">
              <a:spcBef>
                <a:spcPct val="0"/>
              </a:spcBef>
            </a:pPr>
            <a:r>
              <a:rPr lang="en-GB" dirty="0"/>
              <a:t>Communication Between Kernel and User Space</a:t>
            </a:r>
            <a:endParaRPr lang="en-US" dirty="0"/>
          </a:p>
          <a:p>
            <a:pPr fontAlgn="base">
              <a:spcBef>
                <a:spcPct val="0"/>
              </a:spcBef>
            </a:pP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3444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A754428C-B93C-4592-AF42-71359DAB1AC6}"/>
              </a:ext>
            </a:extLst>
          </p:cNvPr>
          <p:cNvSpPr txBox="1"/>
          <p:nvPr/>
        </p:nvSpPr>
        <p:spPr>
          <a:xfrm>
            <a:off x="5138268" y="3815404"/>
            <a:ext cx="6464637" cy="681038"/>
          </a:xfrm>
          <a:prstGeom prst="wedgeRoundRectCallout">
            <a:avLst>
              <a:gd name="adj1" fmla="val -69746"/>
              <a:gd name="adj2" fmla="val -125845"/>
              <a:gd name="adj3" fmla="val 16667"/>
            </a:avLst>
          </a:prstGeom>
          <a:solidFill>
            <a:srgbClr val="128CAB"/>
          </a:solidFill>
          <a:ln>
            <a:solidFill>
              <a:schemeClr val="accent1"/>
            </a:solidFill>
          </a:ln>
        </p:spPr>
        <p:txBody>
          <a:bodyPr vert="horz" wrap="none" lIns="0" tIns="0" rIns="0" bIns="0" rtlCol="0" anchor="t">
            <a:spAutoFit/>
          </a:bodyPr>
          <a:lstStyle/>
          <a:p>
            <a:pPr marL="177800"/>
            <a:r>
              <a:rPr lang="en-US" sz="2000" dirty="0">
                <a:solidFill>
                  <a:schemeClr val="bg1"/>
                </a:solidFill>
              </a:rPr>
              <a:t>Both the blink rate and enable registers are set to zero.</a:t>
            </a:r>
          </a:p>
          <a:p>
            <a:pPr marL="177800"/>
            <a:r>
              <a:rPr lang="en-US" sz="2000" dirty="0">
                <a:solidFill>
                  <a:schemeClr val="bg1"/>
                </a:solidFill>
              </a:rPr>
              <a:t>This operation is done once, when starting using the device.</a:t>
            </a:r>
          </a:p>
        </p:txBody>
      </p:sp>
    </p:spTree>
    <p:extLst>
      <p:ext uri="{BB962C8B-B14F-4D97-AF65-F5344CB8AC3E}">
        <p14:creationId xmlns:p14="http://schemas.microsoft.com/office/powerpoint/2010/main" val="306649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99B2B1A6-665A-4942-B145-7097B74FA902}"/>
              </a:ext>
            </a:extLst>
          </p:cNvPr>
          <p:cNvSpPr txBox="1"/>
          <p:nvPr/>
        </p:nvSpPr>
        <p:spPr>
          <a:xfrm>
            <a:off x="4903092" y="4175829"/>
            <a:ext cx="7157985" cy="681038"/>
          </a:xfrm>
          <a:prstGeom prst="wedgeRoundRectCallout">
            <a:avLst>
              <a:gd name="adj1" fmla="val -69746"/>
              <a:gd name="adj2" fmla="val -125845"/>
              <a:gd name="adj3" fmla="val 16667"/>
            </a:avLst>
          </a:prstGeom>
          <a:solidFill>
            <a:srgbClr val="128CAB"/>
          </a:solidFill>
          <a:ln>
            <a:solidFill>
              <a:schemeClr val="accent1"/>
            </a:solidFill>
          </a:ln>
        </p:spPr>
        <p:txBody>
          <a:bodyPr vert="horz" wrap="none" lIns="0" tIns="0" rIns="0" bIns="0" rtlCol="0" anchor="t">
            <a:spAutoFit/>
          </a:bodyPr>
          <a:lstStyle/>
          <a:p>
            <a:pPr marL="177800"/>
            <a:r>
              <a:rPr lang="en-US" sz="2000" dirty="0">
                <a:solidFill>
                  <a:schemeClr val="bg1"/>
                </a:solidFill>
              </a:rPr>
              <a:t>The blink rate register is set to a user defined value.</a:t>
            </a:r>
          </a:p>
          <a:p>
            <a:pPr marL="177800"/>
            <a:r>
              <a:rPr lang="en-US" sz="2000" dirty="0">
                <a:solidFill>
                  <a:schemeClr val="bg1"/>
                </a:solidFill>
              </a:rPr>
              <a:t>This operation can be done multiple times, during the device usage.</a:t>
            </a:r>
          </a:p>
        </p:txBody>
      </p:sp>
    </p:spTree>
    <p:extLst>
      <p:ext uri="{BB962C8B-B14F-4D97-AF65-F5344CB8AC3E}">
        <p14:creationId xmlns:p14="http://schemas.microsoft.com/office/powerpoint/2010/main" val="361985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725C5405-5534-4FCB-A295-739B956224B3}"/>
              </a:ext>
            </a:extLst>
          </p:cNvPr>
          <p:cNvSpPr txBox="1"/>
          <p:nvPr/>
        </p:nvSpPr>
        <p:spPr>
          <a:xfrm>
            <a:off x="4261382" y="4537074"/>
            <a:ext cx="7157985" cy="681038"/>
          </a:xfrm>
          <a:prstGeom prst="wedgeRoundRectCallout">
            <a:avLst>
              <a:gd name="adj1" fmla="val -69746"/>
              <a:gd name="adj2" fmla="val -125845"/>
              <a:gd name="adj3" fmla="val 16667"/>
            </a:avLst>
          </a:prstGeom>
          <a:solidFill>
            <a:srgbClr val="128CAB"/>
          </a:solidFill>
          <a:ln>
            <a:solidFill>
              <a:schemeClr val="accent1"/>
            </a:solidFill>
          </a:ln>
        </p:spPr>
        <p:txBody>
          <a:bodyPr vert="horz" wrap="none" lIns="0" tIns="0" rIns="0" bIns="0" rtlCol="0" anchor="t">
            <a:spAutoFit/>
          </a:bodyPr>
          <a:lstStyle/>
          <a:p>
            <a:pPr marL="177800"/>
            <a:r>
              <a:rPr lang="en-US" sz="2000" dirty="0">
                <a:solidFill>
                  <a:schemeClr val="bg1"/>
                </a:solidFill>
              </a:rPr>
              <a:t>The enable register is set to one.</a:t>
            </a:r>
          </a:p>
          <a:p>
            <a:pPr marL="177800"/>
            <a:r>
              <a:rPr lang="en-US" sz="2000" dirty="0">
                <a:solidFill>
                  <a:schemeClr val="bg1"/>
                </a:solidFill>
              </a:rPr>
              <a:t>This operation can be done multiple times, during the device usage.</a:t>
            </a:r>
          </a:p>
        </p:txBody>
      </p:sp>
    </p:spTree>
    <p:extLst>
      <p:ext uri="{BB962C8B-B14F-4D97-AF65-F5344CB8AC3E}">
        <p14:creationId xmlns:p14="http://schemas.microsoft.com/office/powerpoint/2010/main" val="2909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7C9501BB-CE06-4C3C-882F-6CADC460BD84}"/>
              </a:ext>
            </a:extLst>
          </p:cNvPr>
          <p:cNvSpPr txBox="1"/>
          <p:nvPr/>
        </p:nvSpPr>
        <p:spPr>
          <a:xfrm>
            <a:off x="4338044" y="4877593"/>
            <a:ext cx="7157985" cy="681038"/>
          </a:xfrm>
          <a:prstGeom prst="wedgeRoundRectCallout">
            <a:avLst>
              <a:gd name="adj1" fmla="val -69746"/>
              <a:gd name="adj2" fmla="val -125845"/>
              <a:gd name="adj3" fmla="val 16667"/>
            </a:avLst>
          </a:prstGeom>
          <a:solidFill>
            <a:srgbClr val="128CAB"/>
          </a:solidFill>
          <a:ln>
            <a:solidFill>
              <a:schemeClr val="accent1"/>
            </a:solidFill>
          </a:ln>
        </p:spPr>
        <p:txBody>
          <a:bodyPr vert="horz" wrap="none" lIns="0" tIns="0" rIns="0" bIns="0" rtlCol="0" anchor="t">
            <a:spAutoFit/>
          </a:bodyPr>
          <a:lstStyle/>
          <a:p>
            <a:pPr marL="177800"/>
            <a:r>
              <a:rPr lang="en-US" sz="2000" dirty="0">
                <a:solidFill>
                  <a:schemeClr val="bg1"/>
                </a:solidFill>
              </a:rPr>
              <a:t>The enable register is set to zero.</a:t>
            </a:r>
          </a:p>
          <a:p>
            <a:pPr marL="177800"/>
            <a:r>
              <a:rPr lang="en-US" sz="2000" dirty="0">
                <a:solidFill>
                  <a:schemeClr val="bg1"/>
                </a:solidFill>
              </a:rPr>
              <a:t>This operation can be done multiple times, during the device usage.</a:t>
            </a:r>
          </a:p>
        </p:txBody>
      </p:sp>
    </p:spTree>
    <p:extLst>
      <p:ext uri="{BB962C8B-B14F-4D97-AF65-F5344CB8AC3E}">
        <p14:creationId xmlns:p14="http://schemas.microsoft.com/office/powerpoint/2010/main" val="231120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29750311-E704-46F5-9865-6090B1084D44}"/>
              </a:ext>
            </a:extLst>
          </p:cNvPr>
          <p:cNvSpPr txBox="1"/>
          <p:nvPr/>
        </p:nvSpPr>
        <p:spPr>
          <a:xfrm>
            <a:off x="3897369" y="5478221"/>
            <a:ext cx="7157985" cy="681038"/>
          </a:xfrm>
          <a:prstGeom prst="wedgeRoundRectCallout">
            <a:avLst>
              <a:gd name="adj1" fmla="val -69746"/>
              <a:gd name="adj2" fmla="val -125845"/>
              <a:gd name="adj3" fmla="val 16667"/>
            </a:avLst>
          </a:prstGeom>
          <a:solidFill>
            <a:srgbClr val="128CAB"/>
          </a:solidFill>
          <a:ln>
            <a:solidFill>
              <a:schemeClr val="accent1"/>
            </a:solidFill>
          </a:ln>
        </p:spPr>
        <p:txBody>
          <a:bodyPr vert="horz" wrap="none" lIns="0" tIns="0" rIns="0" bIns="0" rtlCol="0" anchor="t">
            <a:spAutoFit/>
          </a:bodyPr>
          <a:lstStyle/>
          <a:p>
            <a:pPr marL="177800"/>
            <a:r>
              <a:rPr lang="en-US" sz="2000" dirty="0">
                <a:solidFill>
                  <a:schemeClr val="bg1"/>
                </a:solidFill>
              </a:rPr>
              <a:t>The blink rate register content is provided to the user level.</a:t>
            </a:r>
          </a:p>
          <a:p>
            <a:pPr marL="177800"/>
            <a:r>
              <a:rPr lang="en-US" sz="2000" dirty="0">
                <a:solidFill>
                  <a:schemeClr val="bg1"/>
                </a:solidFill>
              </a:rPr>
              <a:t>This operation can be done multiple times, during the device usage.</a:t>
            </a:r>
          </a:p>
        </p:txBody>
      </p:sp>
    </p:spTree>
    <p:extLst>
      <p:ext uri="{BB962C8B-B14F-4D97-AF65-F5344CB8AC3E}">
        <p14:creationId xmlns:p14="http://schemas.microsoft.com/office/powerpoint/2010/main" val="424851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8AA56E3B-467E-4770-9FDC-F35E79316EEB}"/>
              </a:ext>
            </a:extLst>
          </p:cNvPr>
          <p:cNvSpPr txBox="1"/>
          <p:nvPr/>
        </p:nvSpPr>
        <p:spPr>
          <a:xfrm>
            <a:off x="2927724" y="5795422"/>
            <a:ext cx="7157985" cy="681038"/>
          </a:xfrm>
          <a:prstGeom prst="wedgeRoundRectCallout">
            <a:avLst>
              <a:gd name="adj1" fmla="val -69746"/>
              <a:gd name="adj2" fmla="val -125845"/>
              <a:gd name="adj3" fmla="val 16667"/>
            </a:avLst>
          </a:prstGeom>
          <a:solidFill>
            <a:srgbClr val="128CAB"/>
          </a:solidFill>
          <a:ln>
            <a:solidFill>
              <a:schemeClr val="accent1"/>
            </a:solidFill>
          </a:ln>
        </p:spPr>
        <p:txBody>
          <a:bodyPr vert="horz" wrap="none" lIns="0" tIns="0" rIns="0" bIns="0" rtlCol="0" anchor="t">
            <a:spAutoFit/>
          </a:bodyPr>
          <a:lstStyle/>
          <a:p>
            <a:pPr marL="177800"/>
            <a:r>
              <a:rPr lang="en-US" sz="2000" dirty="0">
                <a:solidFill>
                  <a:schemeClr val="bg1"/>
                </a:solidFill>
              </a:rPr>
              <a:t>The enable register content is provided to the user level.</a:t>
            </a:r>
          </a:p>
          <a:p>
            <a:pPr marL="177800"/>
            <a:r>
              <a:rPr lang="en-US" sz="2000" dirty="0">
                <a:solidFill>
                  <a:schemeClr val="bg1"/>
                </a:solidFill>
              </a:rPr>
              <a:t>This operation can be done multiple times, during the device usage.</a:t>
            </a:r>
          </a:p>
        </p:txBody>
      </p:sp>
    </p:spTree>
    <p:extLst>
      <p:ext uri="{BB962C8B-B14F-4D97-AF65-F5344CB8AC3E}">
        <p14:creationId xmlns:p14="http://schemas.microsoft.com/office/powerpoint/2010/main" val="245581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In our example, the device L supports the following functionalities:</a:t>
            </a:r>
            <a:endParaRPr lang="en-US" altLang="en-US" dirty="0">
              <a:ea typeface="ＭＳ Ｐゴシック" panose="020B0600070205080204" pitchFamily="34" charset="-128"/>
            </a:endParaRPr>
          </a:p>
          <a:p>
            <a:pPr lvl="1"/>
            <a:r>
              <a:rPr lang="en-US" dirty="0">
                <a:solidFill>
                  <a:srgbClr val="128CAB"/>
                </a:solidFill>
              </a:rPr>
              <a:t>Reset</a:t>
            </a:r>
            <a:r>
              <a:rPr lang="en-US" dirty="0"/>
              <a:t>: L is disabled, and the blink rate register is set to zero.</a:t>
            </a:r>
          </a:p>
          <a:p>
            <a:pPr lvl="1"/>
            <a:r>
              <a:rPr lang="en-US" dirty="0">
                <a:solidFill>
                  <a:srgbClr val="128CAB"/>
                </a:solidFill>
              </a:rPr>
              <a:t>Program</a:t>
            </a:r>
            <a:r>
              <a:rPr lang="en-US" dirty="0"/>
              <a:t>: The blink rate register is set to a user-defined value.</a:t>
            </a:r>
          </a:p>
          <a:p>
            <a:pPr lvl="1"/>
            <a:r>
              <a:rPr lang="en-US" dirty="0">
                <a:solidFill>
                  <a:srgbClr val="128CAB"/>
                </a:solidFill>
              </a:rPr>
              <a:t>Enable</a:t>
            </a:r>
            <a:r>
              <a:rPr lang="en-US" dirty="0"/>
              <a:t>: L is enabled.</a:t>
            </a:r>
          </a:p>
          <a:p>
            <a:pPr lvl="1"/>
            <a:r>
              <a:rPr lang="en-US" dirty="0">
                <a:solidFill>
                  <a:srgbClr val="128CAB"/>
                </a:solidFill>
              </a:rPr>
              <a:t>Disable</a:t>
            </a:r>
            <a:r>
              <a:rPr lang="en-US" dirty="0"/>
              <a:t>: L is disabled.</a:t>
            </a:r>
          </a:p>
          <a:p>
            <a:pPr lvl="1"/>
            <a:r>
              <a:rPr lang="en-US" dirty="0">
                <a:solidFill>
                  <a:srgbClr val="128CAB"/>
                </a:solidFill>
              </a:rPr>
              <a:t>Poll rate</a:t>
            </a:r>
            <a:r>
              <a:rPr lang="en-US" dirty="0"/>
              <a:t>: L returns the content of the blink rate register.</a:t>
            </a:r>
          </a:p>
          <a:p>
            <a:pPr lvl="1"/>
            <a:r>
              <a:rPr lang="en-US" dirty="0">
                <a:solidFill>
                  <a:srgbClr val="128CAB"/>
                </a:solidFill>
              </a:rPr>
              <a:t>Poll state</a:t>
            </a:r>
            <a:r>
              <a:rPr lang="en-US" dirty="0"/>
              <a:t>: L returns the content of the enable register.</a:t>
            </a:r>
          </a:p>
          <a:p>
            <a:pPr lvl="1"/>
            <a:r>
              <a:rPr lang="en-US" dirty="0">
                <a:solidFill>
                  <a:srgbClr val="128CAB"/>
                </a:solidFill>
              </a:rPr>
              <a:t>Power-off</a:t>
            </a:r>
            <a:r>
              <a:rPr lang="en-US" dirty="0"/>
              <a:t>: L terminates its operation and starts waiting for the next reset.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B47F4871-646C-4FD6-9667-71D488A3838C}"/>
              </a:ext>
            </a:extLst>
          </p:cNvPr>
          <p:cNvSpPr txBox="1"/>
          <p:nvPr/>
        </p:nvSpPr>
        <p:spPr>
          <a:xfrm>
            <a:off x="2915089" y="6176962"/>
            <a:ext cx="6687666" cy="681038"/>
          </a:xfrm>
          <a:prstGeom prst="wedgeRoundRectCallout">
            <a:avLst>
              <a:gd name="adj1" fmla="val -69746"/>
              <a:gd name="adj2" fmla="val -125845"/>
              <a:gd name="adj3" fmla="val 16667"/>
            </a:avLst>
          </a:prstGeom>
          <a:solidFill>
            <a:srgbClr val="128CAB"/>
          </a:solidFill>
          <a:ln>
            <a:solidFill>
              <a:schemeClr val="accent1"/>
            </a:solidFill>
          </a:ln>
        </p:spPr>
        <p:txBody>
          <a:bodyPr vert="horz" wrap="none" lIns="0" tIns="0" rIns="0" bIns="0" rtlCol="0" anchor="t">
            <a:spAutoFit/>
          </a:bodyPr>
          <a:lstStyle/>
          <a:p>
            <a:pPr marL="177800"/>
            <a:r>
              <a:rPr lang="en-US" sz="2000" dirty="0">
                <a:solidFill>
                  <a:schemeClr val="bg1"/>
                </a:solidFill>
              </a:rPr>
              <a:t>The enable register content is set to zero.</a:t>
            </a:r>
          </a:p>
          <a:p>
            <a:pPr marL="177800"/>
            <a:r>
              <a:rPr lang="en-US" sz="2000" dirty="0">
                <a:solidFill>
                  <a:schemeClr val="bg1"/>
                </a:solidFill>
              </a:rPr>
              <a:t>This operation is done once, after the last usage of the device.</a:t>
            </a:r>
          </a:p>
        </p:txBody>
      </p:sp>
    </p:spTree>
    <p:extLst>
      <p:ext uri="{BB962C8B-B14F-4D97-AF65-F5344CB8AC3E}">
        <p14:creationId xmlns:p14="http://schemas.microsoft.com/office/powerpoint/2010/main" val="350102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different functionalities of the device shall be enumerated, and an association shall be established with the VFS functionalities.</a:t>
            </a:r>
          </a:p>
          <a:p>
            <a:r>
              <a:rPr lang="en-US" dirty="0"/>
              <a:t>The virtual file system functions that are typically used are:</a:t>
            </a:r>
            <a:endParaRPr lang="en-US" altLang="en-US" dirty="0">
              <a:ea typeface="ＭＳ Ｐゴシック" panose="020B0600070205080204" pitchFamily="34" charset="-128"/>
            </a:endParaRPr>
          </a:p>
          <a:p>
            <a:pPr lvl="1"/>
            <a:r>
              <a:rPr lang="en-US" dirty="0">
                <a:solidFill>
                  <a:srgbClr val="128CAB"/>
                </a:solidFill>
              </a:rPr>
              <a:t>open</a:t>
            </a:r>
            <a:r>
              <a:rPr lang="en-US" dirty="0">
                <a:solidFill>
                  <a:schemeClr val="tx1"/>
                </a:solidFill>
              </a:rPr>
              <a:t>,</a:t>
            </a:r>
            <a:r>
              <a:rPr lang="en-US" dirty="0"/>
              <a:t> </a:t>
            </a:r>
            <a:r>
              <a:rPr lang="en-US" dirty="0">
                <a:solidFill>
                  <a:schemeClr val="tx1"/>
                </a:solidFill>
              </a:rPr>
              <a:t>which </a:t>
            </a:r>
            <a:r>
              <a:rPr lang="en-US" dirty="0"/>
              <a:t>initiates the operations with the device</a:t>
            </a:r>
          </a:p>
          <a:p>
            <a:pPr lvl="1"/>
            <a:r>
              <a:rPr lang="en-US" dirty="0">
                <a:solidFill>
                  <a:srgbClr val="128CAB"/>
                </a:solidFill>
              </a:rPr>
              <a:t>release</a:t>
            </a:r>
            <a:r>
              <a:rPr lang="en-US" dirty="0">
                <a:solidFill>
                  <a:schemeClr val="tx1"/>
                </a:solidFill>
              </a:rPr>
              <a:t>,</a:t>
            </a:r>
            <a:r>
              <a:rPr lang="en-US" dirty="0"/>
              <a:t> which terminates the operation with the device</a:t>
            </a:r>
          </a:p>
          <a:p>
            <a:pPr lvl="1"/>
            <a:r>
              <a:rPr lang="en-US" dirty="0">
                <a:solidFill>
                  <a:srgbClr val="128CAB"/>
                </a:solidFill>
              </a:rPr>
              <a:t>write</a:t>
            </a:r>
            <a:r>
              <a:rPr lang="en-US" dirty="0"/>
              <a:t>, which sends data coming from the user space to the device</a:t>
            </a:r>
          </a:p>
          <a:p>
            <a:pPr lvl="1"/>
            <a:r>
              <a:rPr lang="en-US" dirty="0">
                <a:solidFill>
                  <a:srgbClr val="128CAB"/>
                </a:solidFill>
              </a:rPr>
              <a:t>read</a:t>
            </a:r>
            <a:r>
              <a:rPr lang="en-US" dirty="0"/>
              <a:t>, which reads from the device and send them to the user space</a:t>
            </a:r>
          </a:p>
          <a:p>
            <a:pPr lvl="1"/>
            <a:r>
              <a:rPr lang="en-US" dirty="0" err="1">
                <a:solidFill>
                  <a:srgbClr val="128CAB"/>
                </a:solidFill>
              </a:rPr>
              <a:t>ioctl</a:t>
            </a:r>
            <a:r>
              <a:rPr lang="en-US" dirty="0"/>
              <a:t>, which performs custom operations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9997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05618" y="1555667"/>
            <a:ext cx="11180763" cy="4086225"/>
          </a:xfrm>
        </p:spPr>
        <p:txBody>
          <a:bodyPr wrap="square" numCol="1" anchor="t" anchorCtr="0" compatLnSpc="1">
            <a:prstTxWarp prst="textNoShape">
              <a:avLst/>
            </a:prstTxWarp>
          </a:bodyPr>
          <a:lstStyle/>
          <a:p>
            <a:r>
              <a:rPr lang="en-US" dirty="0"/>
              <a:t>For the considered example, the following association between device L functionalities and the VFS is proposed.</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54649D58-002B-46C2-AF5B-38CE05C2714F}"/>
              </a:ext>
            </a:extLst>
          </p:cNvPr>
          <p:cNvGraphicFramePr>
            <a:graphicFrameLocks noGrp="1"/>
          </p:cNvGraphicFramePr>
          <p:nvPr>
            <p:extLst>
              <p:ext uri="{D42A27DB-BD31-4B8C-83A1-F6EECF244321}">
                <p14:modId xmlns:p14="http://schemas.microsoft.com/office/powerpoint/2010/main" val="3285105023"/>
              </p:ext>
            </p:extLst>
          </p:nvPr>
        </p:nvGraphicFramePr>
        <p:xfrm>
          <a:off x="1181100" y="2375536"/>
          <a:ext cx="9829800" cy="4028440"/>
        </p:xfrm>
        <a:graphic>
          <a:graphicData uri="http://schemas.openxmlformats.org/drawingml/2006/table">
            <a:tbl>
              <a:tblPr firstRow="1" bandRow="1">
                <a:tableStyleId>{5C22544A-7EE6-4342-B048-85BDC9FD1C3A}</a:tableStyleId>
              </a:tblPr>
              <a:tblGrid>
                <a:gridCol w="1673285">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6480115">
                  <a:extLst>
                    <a:ext uri="{9D8B030D-6E8A-4147-A177-3AD203B41FA5}">
                      <a16:colId xmlns:a16="http://schemas.microsoft.com/office/drawing/2014/main" val="20002"/>
                    </a:ext>
                  </a:extLst>
                </a:gridCol>
              </a:tblGrid>
              <a:tr h="370840">
                <a:tc>
                  <a:txBody>
                    <a:bodyPr/>
                    <a:lstStyle/>
                    <a:p>
                      <a:pPr algn="ctr"/>
                      <a:r>
                        <a:rPr lang="en-US" dirty="0"/>
                        <a:t>Device functionality</a:t>
                      </a:r>
                    </a:p>
                  </a:txBody>
                  <a:tcPr/>
                </a:tc>
                <a:tc>
                  <a:txBody>
                    <a:bodyPr/>
                    <a:lstStyle/>
                    <a:p>
                      <a:pPr algn="ctr"/>
                      <a:r>
                        <a:rPr lang="en-US" dirty="0"/>
                        <a:t>Virtual file system</a:t>
                      </a:r>
                      <a:r>
                        <a:rPr lang="en-US" baseline="0" dirty="0"/>
                        <a:t> function</a:t>
                      </a:r>
                      <a:endParaRPr lang="en-US" dirty="0"/>
                    </a:p>
                  </a:txBody>
                  <a:tcPr/>
                </a:tc>
                <a:tc>
                  <a:txBody>
                    <a:bodyPr/>
                    <a:lstStyle/>
                    <a:p>
                      <a:pPr algn="ctr"/>
                      <a:r>
                        <a:rPr lang="en-US" dirty="0"/>
                        <a:t>Notes</a:t>
                      </a:r>
                    </a:p>
                  </a:txBody>
                  <a:tcPr/>
                </a:tc>
                <a:extLst>
                  <a:ext uri="{0D108BD9-81ED-4DB2-BD59-A6C34878D82A}">
                    <a16:rowId xmlns:a16="http://schemas.microsoft.com/office/drawing/2014/main" val="10000"/>
                  </a:ext>
                </a:extLst>
              </a:tr>
              <a:tr h="370840">
                <a:tc>
                  <a:txBody>
                    <a:bodyPr/>
                    <a:lstStyle/>
                    <a:p>
                      <a:pPr algn="ctr"/>
                      <a:r>
                        <a:rPr lang="en-US" dirty="0"/>
                        <a:t>Reset</a:t>
                      </a:r>
                    </a:p>
                  </a:txBody>
                  <a:tcPr/>
                </a:tc>
                <a:tc>
                  <a:txBody>
                    <a:bodyPr/>
                    <a:lstStyle/>
                    <a:p>
                      <a:pPr algn="ctr"/>
                      <a:r>
                        <a:rPr lang="en-US" dirty="0"/>
                        <a:t>open</a:t>
                      </a:r>
                    </a:p>
                  </a:txBody>
                  <a:tcPr/>
                </a:tc>
                <a:tc>
                  <a:txBody>
                    <a:bodyPr/>
                    <a:lstStyle/>
                    <a:p>
                      <a:r>
                        <a:rPr lang="en-US" dirty="0"/>
                        <a:t>open()</a:t>
                      </a:r>
                      <a:r>
                        <a:rPr lang="en-US" baseline="0" dirty="0"/>
                        <a:t> is used once, to establish the connection with the device.</a:t>
                      </a:r>
                      <a:endParaRPr lang="en-US" dirty="0"/>
                    </a:p>
                  </a:txBody>
                  <a:tcPr/>
                </a:tc>
                <a:extLst>
                  <a:ext uri="{0D108BD9-81ED-4DB2-BD59-A6C34878D82A}">
                    <a16:rowId xmlns:a16="http://schemas.microsoft.com/office/drawing/2014/main" val="10001"/>
                  </a:ext>
                </a:extLst>
              </a:tr>
              <a:tr h="370840">
                <a:tc>
                  <a:txBody>
                    <a:bodyPr/>
                    <a:lstStyle/>
                    <a:p>
                      <a:pPr algn="ctr"/>
                      <a:r>
                        <a:rPr lang="en-US" dirty="0"/>
                        <a:t>Program</a:t>
                      </a:r>
                    </a:p>
                  </a:txBody>
                  <a:tcPr/>
                </a:tc>
                <a:tc>
                  <a:txBody>
                    <a:bodyPr/>
                    <a:lstStyle/>
                    <a:p>
                      <a:pPr algn="ctr"/>
                      <a:r>
                        <a:rPr lang="en-US" dirty="0"/>
                        <a:t>write</a:t>
                      </a:r>
                    </a:p>
                  </a:txBody>
                  <a:tcPr/>
                </a:tc>
                <a:tc>
                  <a:txBody>
                    <a:bodyPr/>
                    <a:lstStyle/>
                    <a:p>
                      <a:r>
                        <a:rPr lang="en-US" dirty="0"/>
                        <a:t>write() is</a:t>
                      </a:r>
                      <a:r>
                        <a:rPr lang="en-US" baseline="0" dirty="0"/>
                        <a:t> used to send data to the device. The blink rate register shall be selected as target for the write operation using the </a:t>
                      </a:r>
                      <a:r>
                        <a:rPr lang="en-US" baseline="0" dirty="0" err="1"/>
                        <a:t>ioctl</a:t>
                      </a:r>
                      <a:r>
                        <a:rPr lang="en-US" baseline="0" dirty="0"/>
                        <a:t>() function.</a:t>
                      </a:r>
                      <a:endParaRPr lang="en-US" dirty="0"/>
                    </a:p>
                  </a:txBody>
                  <a:tcPr/>
                </a:tc>
                <a:extLst>
                  <a:ext uri="{0D108BD9-81ED-4DB2-BD59-A6C34878D82A}">
                    <a16:rowId xmlns:a16="http://schemas.microsoft.com/office/drawing/2014/main" val="10002"/>
                  </a:ext>
                </a:extLst>
              </a:tr>
              <a:tr h="370840">
                <a:tc>
                  <a:txBody>
                    <a:bodyPr/>
                    <a:lstStyle/>
                    <a:p>
                      <a:pPr algn="ctr"/>
                      <a:r>
                        <a:rPr lang="en-US" dirty="0"/>
                        <a:t>Enable</a:t>
                      </a:r>
                    </a:p>
                  </a:txBody>
                  <a:tcPr/>
                </a:tc>
                <a:tc>
                  <a:txBody>
                    <a:bodyPr/>
                    <a:lstStyle/>
                    <a:p>
                      <a:pPr algn="ctr"/>
                      <a:r>
                        <a:rPr lang="en-US" dirty="0"/>
                        <a:t>write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write() is</a:t>
                      </a:r>
                      <a:r>
                        <a:rPr lang="en-US" baseline="0" dirty="0"/>
                        <a:t> used to send data to the device. The enable register shall be selected as target for the write operation using the </a:t>
                      </a:r>
                      <a:r>
                        <a:rPr lang="en-US" baseline="0" dirty="0" err="1"/>
                        <a:t>ioctl</a:t>
                      </a:r>
                      <a:r>
                        <a:rPr lang="en-US" baseline="0" dirty="0"/>
                        <a:t>() function.</a:t>
                      </a:r>
                      <a:endParaRPr lang="en-US" dirty="0"/>
                    </a:p>
                  </a:txBody>
                  <a:tcPr/>
                </a:tc>
                <a:extLst>
                  <a:ext uri="{0D108BD9-81ED-4DB2-BD59-A6C34878D82A}">
                    <a16:rowId xmlns:a16="http://schemas.microsoft.com/office/drawing/2014/main" val="10003"/>
                  </a:ext>
                </a:extLst>
              </a:tr>
              <a:tr h="370840">
                <a:tc>
                  <a:txBody>
                    <a:bodyPr/>
                    <a:lstStyle/>
                    <a:p>
                      <a:pPr algn="ctr"/>
                      <a:r>
                        <a:rPr lang="en-US" dirty="0"/>
                        <a:t>Disable</a:t>
                      </a:r>
                    </a:p>
                  </a:txBody>
                  <a:tcPr/>
                </a:tc>
                <a:tc>
                  <a:txBody>
                    <a:bodyPr/>
                    <a:lstStyle/>
                    <a:p>
                      <a:pPr algn="ctr"/>
                      <a:r>
                        <a:rPr lang="en-US" dirty="0"/>
                        <a:t>write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write() is</a:t>
                      </a:r>
                      <a:r>
                        <a:rPr lang="en-US" baseline="0" dirty="0"/>
                        <a:t> used to send data to the device. The enable register shall be selected as target for the write operation using the </a:t>
                      </a:r>
                      <a:r>
                        <a:rPr lang="en-US" baseline="0" dirty="0" err="1"/>
                        <a:t>ioctl</a:t>
                      </a:r>
                      <a:r>
                        <a:rPr lang="en-US" baseline="0" dirty="0"/>
                        <a:t>() function.</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164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Goal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delve into more details about Linux Kernel modules and to illustrate the communication mechanism between Kernel and user memory spaces</a:t>
            </a:r>
            <a:endParaRPr lang="en-US"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For the considered example, the following association between device L functionalities and the VFS is proposed.</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2A01FEEC-6F87-4446-8D5F-1B912724D993}"/>
              </a:ext>
            </a:extLst>
          </p:cNvPr>
          <p:cNvGraphicFramePr>
            <a:graphicFrameLocks noGrp="1"/>
          </p:cNvGraphicFramePr>
          <p:nvPr>
            <p:extLst>
              <p:ext uri="{D42A27DB-BD31-4B8C-83A1-F6EECF244321}">
                <p14:modId xmlns:p14="http://schemas.microsoft.com/office/powerpoint/2010/main" val="2728184651"/>
              </p:ext>
            </p:extLst>
          </p:nvPr>
        </p:nvGraphicFramePr>
        <p:xfrm>
          <a:off x="1179513" y="2479040"/>
          <a:ext cx="9829800" cy="3484880"/>
        </p:xfrm>
        <a:graphic>
          <a:graphicData uri="http://schemas.openxmlformats.org/drawingml/2006/table">
            <a:tbl>
              <a:tblPr firstRow="1" bandRow="1">
                <a:tableStyleId>{5C22544A-7EE6-4342-B048-85BDC9FD1C3A}</a:tableStyleId>
              </a:tblPr>
              <a:tblGrid>
                <a:gridCol w="1673285">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6480115">
                  <a:extLst>
                    <a:ext uri="{9D8B030D-6E8A-4147-A177-3AD203B41FA5}">
                      <a16:colId xmlns:a16="http://schemas.microsoft.com/office/drawing/2014/main" val="20002"/>
                    </a:ext>
                  </a:extLst>
                </a:gridCol>
              </a:tblGrid>
              <a:tr h="370840">
                <a:tc>
                  <a:txBody>
                    <a:bodyPr/>
                    <a:lstStyle/>
                    <a:p>
                      <a:pPr algn="ctr"/>
                      <a:r>
                        <a:rPr lang="en-US" dirty="0"/>
                        <a:t>Device functionality</a:t>
                      </a:r>
                    </a:p>
                  </a:txBody>
                  <a:tcPr/>
                </a:tc>
                <a:tc>
                  <a:txBody>
                    <a:bodyPr/>
                    <a:lstStyle/>
                    <a:p>
                      <a:pPr algn="ctr"/>
                      <a:r>
                        <a:rPr lang="en-US" dirty="0"/>
                        <a:t>Virtual file system</a:t>
                      </a:r>
                      <a:r>
                        <a:rPr lang="en-US" baseline="0" dirty="0"/>
                        <a:t> function</a:t>
                      </a:r>
                      <a:endParaRPr lang="en-US" dirty="0"/>
                    </a:p>
                  </a:txBody>
                  <a:tcPr/>
                </a:tc>
                <a:tc>
                  <a:txBody>
                    <a:bodyPr/>
                    <a:lstStyle/>
                    <a:p>
                      <a:pPr algn="ctr"/>
                      <a:r>
                        <a:rPr lang="en-US" dirty="0"/>
                        <a:t>Notes</a:t>
                      </a:r>
                    </a:p>
                  </a:txBody>
                  <a:tcPr/>
                </a:tc>
                <a:extLst>
                  <a:ext uri="{0D108BD9-81ED-4DB2-BD59-A6C34878D82A}">
                    <a16:rowId xmlns:a16="http://schemas.microsoft.com/office/drawing/2014/main" val="10000"/>
                  </a:ext>
                </a:extLst>
              </a:tr>
              <a:tr h="370840">
                <a:tc>
                  <a:txBody>
                    <a:bodyPr/>
                    <a:lstStyle/>
                    <a:p>
                      <a:pPr algn="ctr"/>
                      <a:r>
                        <a:rPr lang="en-US" dirty="0"/>
                        <a:t>Poll rate</a:t>
                      </a:r>
                    </a:p>
                  </a:txBody>
                  <a:tcPr/>
                </a:tc>
                <a:tc>
                  <a:txBody>
                    <a:bodyPr/>
                    <a:lstStyle/>
                    <a:p>
                      <a:pPr algn="ctr"/>
                      <a:r>
                        <a:rPr lang="en-US" dirty="0"/>
                        <a:t>read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 is</a:t>
                      </a:r>
                      <a:r>
                        <a:rPr lang="en-US" baseline="0" dirty="0"/>
                        <a:t> used to send data to the application. The blink rate register shall be selected as target for the read operation using the </a:t>
                      </a:r>
                      <a:r>
                        <a:rPr lang="en-US" baseline="0" dirty="0" err="1"/>
                        <a:t>ioctl</a:t>
                      </a:r>
                      <a:r>
                        <a:rPr lang="en-US" baseline="0" dirty="0"/>
                        <a:t>() function.</a:t>
                      </a:r>
                      <a:endParaRPr lang="en-US" dirty="0"/>
                    </a:p>
                  </a:txBody>
                  <a:tcPr/>
                </a:tc>
                <a:extLst>
                  <a:ext uri="{0D108BD9-81ED-4DB2-BD59-A6C34878D82A}">
                    <a16:rowId xmlns:a16="http://schemas.microsoft.com/office/drawing/2014/main" val="10001"/>
                  </a:ext>
                </a:extLst>
              </a:tr>
              <a:tr h="370840">
                <a:tc>
                  <a:txBody>
                    <a:bodyPr/>
                    <a:lstStyle/>
                    <a:p>
                      <a:pPr algn="ctr"/>
                      <a:r>
                        <a:rPr lang="en-US" dirty="0"/>
                        <a:t>Poll state</a:t>
                      </a:r>
                    </a:p>
                  </a:txBody>
                  <a:tcPr/>
                </a:tc>
                <a:tc>
                  <a:txBody>
                    <a:bodyPr/>
                    <a:lstStyle/>
                    <a:p>
                      <a:pPr algn="ctr"/>
                      <a:r>
                        <a:rPr lang="en-US" dirty="0"/>
                        <a:t>read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 is</a:t>
                      </a:r>
                      <a:r>
                        <a:rPr lang="en-US" baseline="0" dirty="0"/>
                        <a:t> used to send data to the application. The enable register shall be selected as target for the read operation using the </a:t>
                      </a:r>
                      <a:r>
                        <a:rPr lang="en-US" baseline="0" dirty="0" err="1"/>
                        <a:t>ioctl</a:t>
                      </a:r>
                      <a:r>
                        <a:rPr lang="en-US" baseline="0" dirty="0"/>
                        <a:t>() function.</a:t>
                      </a:r>
                      <a:endParaRPr lang="en-US" dirty="0"/>
                    </a:p>
                  </a:txBody>
                  <a:tcPr/>
                </a:tc>
                <a:extLst>
                  <a:ext uri="{0D108BD9-81ED-4DB2-BD59-A6C34878D82A}">
                    <a16:rowId xmlns:a16="http://schemas.microsoft.com/office/drawing/2014/main" val="10002"/>
                  </a:ext>
                </a:extLst>
              </a:tr>
              <a:tr h="370840">
                <a:tc>
                  <a:txBody>
                    <a:bodyPr/>
                    <a:lstStyle/>
                    <a:p>
                      <a:pPr algn="ctr"/>
                      <a:r>
                        <a:rPr lang="en-US" dirty="0"/>
                        <a:t>Power-off</a:t>
                      </a:r>
                    </a:p>
                  </a:txBody>
                  <a:tcPr/>
                </a:tc>
                <a:tc>
                  <a:txBody>
                    <a:bodyPr/>
                    <a:lstStyle/>
                    <a:p>
                      <a:pPr algn="ctr"/>
                      <a:r>
                        <a:rPr lang="en-US" dirty="0"/>
                        <a:t>release</a:t>
                      </a:r>
                    </a:p>
                  </a:txBody>
                  <a:tcPr/>
                </a:tc>
                <a:tc>
                  <a:txBody>
                    <a:bodyPr/>
                    <a:lstStyle/>
                    <a:p>
                      <a:r>
                        <a:rPr lang="en-US" dirty="0"/>
                        <a:t>release() is used to terminate the connection with the device.</a:t>
                      </a:r>
                    </a:p>
                  </a:txBody>
                  <a:tcPr/>
                </a:tc>
                <a:extLst>
                  <a:ext uri="{0D108BD9-81ED-4DB2-BD59-A6C34878D82A}">
                    <a16:rowId xmlns:a16="http://schemas.microsoft.com/office/drawing/2014/main" val="10003"/>
                  </a:ext>
                </a:extLst>
              </a:tr>
              <a:tr h="370840">
                <a:tc>
                  <a:txBody>
                    <a:bodyPr/>
                    <a:lstStyle/>
                    <a:p>
                      <a:pPr algn="ctr"/>
                      <a:r>
                        <a:rPr lang="en-US" dirty="0"/>
                        <a:t>None</a:t>
                      </a:r>
                    </a:p>
                  </a:txBody>
                  <a:tcPr/>
                </a:tc>
                <a:tc>
                  <a:txBody>
                    <a:bodyPr/>
                    <a:lstStyle/>
                    <a:p>
                      <a:pPr algn="ctr"/>
                      <a:r>
                        <a:rPr lang="en-US" dirty="0" err="1"/>
                        <a:t>ioctl</a:t>
                      </a:r>
                      <a:endParaRPr lang="en-US" dirty="0"/>
                    </a:p>
                  </a:txBody>
                  <a:tcPr/>
                </a:tc>
                <a:tc>
                  <a:txBody>
                    <a:bodyPr/>
                    <a:lstStyle/>
                    <a:p>
                      <a:r>
                        <a:rPr lang="en-US" dirty="0" err="1"/>
                        <a:t>ioctl</a:t>
                      </a:r>
                      <a:r>
                        <a:rPr lang="en-US" dirty="0"/>
                        <a:t>() is used to select the target for read/write operations.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5787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 File Operations</a:t>
            </a:r>
          </a:p>
        </p:txBody>
      </p:sp>
      <p:sp>
        <p:nvSpPr>
          <p:cNvPr id="6" name="Content Placeholder 1">
            <a:extLst>
              <a:ext uri="{FF2B5EF4-FFF2-40B4-BE49-F238E27FC236}">
                <a16:creationId xmlns:a16="http://schemas.microsoft.com/office/drawing/2014/main" id="{A38BDEE4-2490-483F-8B05-605ADF2E28A1}"/>
              </a:ext>
            </a:extLst>
          </p:cNvPr>
          <p:cNvSpPr>
            <a:spLocks noGrp="1"/>
          </p:cNvSpPr>
          <p:nvPr>
            <p:ph sz="half" idx="1"/>
          </p:nvPr>
        </p:nvSpPr>
        <p:spPr>
          <a:xfrm>
            <a:off x="479814" y="1440000"/>
            <a:ext cx="5273651" cy="4680000"/>
          </a:xfrm>
        </p:spPr>
        <p:txBody>
          <a:bodyPr/>
          <a:lstStyle/>
          <a:p>
            <a:pPr marL="0" indent="0">
              <a:spcAft>
                <a:spcPts val="600"/>
              </a:spcAft>
              <a:buNone/>
            </a:pPr>
            <a:r>
              <a:rPr lang="en-US" sz="1400" noProof="1">
                <a:latin typeface="Courier" charset="0"/>
                <a:ea typeface="Courier" charset="0"/>
                <a:cs typeface="Courier" charset="0"/>
              </a:rPr>
              <a:t>static dev_t L_dev;</a:t>
            </a:r>
          </a:p>
          <a:p>
            <a:pPr marL="0" indent="0">
              <a:spcAft>
                <a:spcPts val="600"/>
              </a:spcAft>
              <a:buNone/>
            </a:pPr>
            <a:endParaRPr lang="en-US" sz="1400" noProof="1">
              <a:latin typeface="Courier" charset="0"/>
              <a:ea typeface="Courier" charset="0"/>
              <a:cs typeface="Courier" charset="0"/>
            </a:endParaRPr>
          </a:p>
          <a:p>
            <a:pPr marL="0" indent="0">
              <a:spcAft>
                <a:spcPts val="600"/>
              </a:spcAft>
              <a:buNone/>
            </a:pPr>
            <a:r>
              <a:rPr lang="en-US" sz="1400" noProof="1">
                <a:latin typeface="Courier" charset="0"/>
                <a:ea typeface="Courier" charset="0"/>
                <a:cs typeface="Courier" charset="0"/>
              </a:rPr>
              <a:t>struct cdev L_cdev;</a:t>
            </a:r>
          </a:p>
          <a:p>
            <a:pPr marL="0" indent="0">
              <a:spcAft>
                <a:spcPts val="600"/>
              </a:spcAft>
              <a:buNone/>
            </a:pPr>
            <a:endParaRPr lang="en-US" sz="1400" noProof="1">
              <a:latin typeface="Courier" charset="0"/>
              <a:ea typeface="Courier" charset="0"/>
              <a:cs typeface="Courier" charset="0"/>
            </a:endParaRPr>
          </a:p>
          <a:p>
            <a:pPr marL="0" indent="0">
              <a:spcAft>
                <a:spcPts val="600"/>
              </a:spcAft>
              <a:buNone/>
            </a:pPr>
            <a:r>
              <a:rPr lang="en-US" sz="1400" noProof="1">
                <a:latin typeface="Courier" charset="0"/>
                <a:ea typeface="Courier" charset="0"/>
                <a:cs typeface="Courier" charset="0"/>
              </a:rPr>
              <a:t>struct file_operations L_fops = {</a:t>
            </a:r>
          </a:p>
          <a:p>
            <a:pPr marL="0" indent="0">
              <a:spcAft>
                <a:spcPts val="600"/>
              </a:spcAft>
              <a:buNone/>
            </a:pPr>
            <a:r>
              <a:rPr lang="en-US" sz="1400" noProof="1">
                <a:latin typeface="Courier" charset="0"/>
                <a:ea typeface="Courier" charset="0"/>
                <a:cs typeface="Courier" charset="0"/>
              </a:rPr>
              <a:t>    .owner 	= THIS_MODULE,</a:t>
            </a:r>
          </a:p>
          <a:p>
            <a:pPr marL="0" indent="0">
              <a:spcAft>
                <a:spcPts val="600"/>
              </a:spcAft>
              <a:buNone/>
            </a:pPr>
            <a:r>
              <a:rPr lang="en-US" sz="1400" noProof="1">
                <a:latin typeface="Courier" charset="0"/>
                <a:ea typeface="Courier" charset="0"/>
                <a:cs typeface="Courier" charset="0"/>
              </a:rPr>
              <a:t>    .open 	= L_open_close,</a:t>
            </a:r>
          </a:p>
          <a:p>
            <a:pPr marL="0" indent="0">
              <a:spcAft>
                <a:spcPts val="600"/>
              </a:spcAft>
              <a:buNone/>
            </a:pPr>
            <a:r>
              <a:rPr lang="en-US" sz="1400" noProof="1">
                <a:latin typeface="Courier" charset="0"/>
                <a:ea typeface="Courier" charset="0"/>
                <a:cs typeface="Courier" charset="0"/>
              </a:rPr>
              <a:t>    .release 	= L_open_close,</a:t>
            </a:r>
          </a:p>
          <a:p>
            <a:pPr marL="0" indent="0">
              <a:spcAft>
                <a:spcPts val="600"/>
              </a:spcAft>
              <a:buNone/>
            </a:pPr>
            <a:r>
              <a:rPr lang="en-US" sz="1400" noProof="1">
                <a:latin typeface="Courier" charset="0"/>
                <a:ea typeface="Courier" charset="0"/>
                <a:cs typeface="Courier" charset="0"/>
              </a:rPr>
              <a:t>    .write 	= L_write,</a:t>
            </a:r>
          </a:p>
          <a:p>
            <a:pPr marL="0" indent="0">
              <a:spcAft>
                <a:spcPts val="600"/>
              </a:spcAft>
              <a:buNone/>
            </a:pPr>
            <a:r>
              <a:rPr lang="en-US" sz="1400" noProof="1">
                <a:latin typeface="Courier" charset="0"/>
                <a:ea typeface="Courier" charset="0"/>
                <a:cs typeface="Courier" charset="0"/>
              </a:rPr>
              <a:t>    .read 	= L_read,</a:t>
            </a:r>
          </a:p>
          <a:p>
            <a:pPr marL="0" indent="0">
              <a:spcAft>
                <a:spcPts val="600"/>
              </a:spcAft>
              <a:buNone/>
            </a:pPr>
            <a:r>
              <a:rPr lang="en-US" sz="1400" noProof="1">
                <a:latin typeface="Courier" charset="0"/>
                <a:ea typeface="Courier" charset="0"/>
                <a:cs typeface="Courier" charset="0"/>
              </a:rPr>
              <a:t>    .ioctl 	= L_ioctl,</a:t>
            </a:r>
          </a:p>
          <a:p>
            <a:pPr marL="0" indent="0">
              <a:spcAft>
                <a:spcPts val="600"/>
              </a:spcAft>
              <a:buNone/>
            </a:pPr>
            <a:r>
              <a:rPr lang="uk-UA" sz="1400" noProof="1">
                <a:latin typeface="Courier" charset="0"/>
                <a:ea typeface="Courier" charset="0"/>
                <a:cs typeface="Courier" charset="0"/>
              </a:rPr>
              <a:t>};</a:t>
            </a:r>
          </a:p>
          <a:p>
            <a:pPr marL="0" indent="0">
              <a:spcAft>
                <a:spcPts val="600"/>
              </a:spcAft>
              <a:buNone/>
            </a:pPr>
            <a:endParaRPr lang="uk-UA" sz="1400" noProof="1">
              <a:latin typeface="Courier" charset="0"/>
              <a:ea typeface="Courier" charset="0"/>
              <a:cs typeface="Courier" charset="0"/>
            </a:endParaRPr>
          </a:p>
          <a:p>
            <a:pPr marL="0" indent="0">
              <a:spcAft>
                <a:spcPts val="600"/>
              </a:spcAft>
              <a:buNone/>
            </a:pPr>
            <a:endParaRPr lang="en-US" sz="1400" noProof="1">
              <a:latin typeface="Courier" charset="0"/>
              <a:ea typeface="Courier" charset="0"/>
              <a:cs typeface="Courier" charset="0"/>
            </a:endParaRPr>
          </a:p>
        </p:txBody>
      </p:sp>
      <p:sp>
        <p:nvSpPr>
          <p:cNvPr id="7" name="TextBox 6">
            <a:extLst>
              <a:ext uri="{FF2B5EF4-FFF2-40B4-BE49-F238E27FC236}">
                <a16:creationId xmlns:a16="http://schemas.microsoft.com/office/drawing/2014/main" id="{2E28BC84-ABA2-4825-BAA0-138D21D97591}"/>
              </a:ext>
            </a:extLst>
          </p:cNvPr>
          <p:cNvSpPr txBox="1"/>
          <p:nvPr/>
        </p:nvSpPr>
        <p:spPr>
          <a:xfrm>
            <a:off x="734009" y="4879810"/>
            <a:ext cx="914400" cy="914400"/>
          </a:xfrm>
          <a:prstGeom prst="rect">
            <a:avLst/>
          </a:prstGeom>
        </p:spPr>
        <p:txBody>
          <a:bodyPr vert="horz" wrap="none" lIns="0" tIns="0" rIns="0" bIns="0" rtlCol="0" anchor="t">
            <a:normAutofit/>
          </a:bodyPr>
          <a:lstStyle/>
          <a:p>
            <a:pPr algn="ctr"/>
            <a:r>
              <a:rPr lang="en-US" dirty="0">
                <a:solidFill>
                  <a:srgbClr val="128CAB"/>
                </a:solidFill>
              </a:rPr>
              <a:t>VFS functions</a:t>
            </a:r>
          </a:p>
        </p:txBody>
      </p:sp>
      <p:cxnSp>
        <p:nvCxnSpPr>
          <p:cNvPr id="8" name="Straight Arrow Connector 7">
            <a:extLst>
              <a:ext uri="{FF2B5EF4-FFF2-40B4-BE49-F238E27FC236}">
                <a16:creationId xmlns:a16="http://schemas.microsoft.com/office/drawing/2014/main" id="{E90EA5C6-FE25-4338-963B-7EF647A4FAD0}"/>
              </a:ext>
            </a:extLst>
          </p:cNvPr>
          <p:cNvCxnSpPr>
            <a:cxnSpLocks/>
          </p:cNvCxnSpPr>
          <p:nvPr/>
        </p:nvCxnSpPr>
        <p:spPr>
          <a:xfrm flipV="1">
            <a:off x="1191209" y="4343400"/>
            <a:ext cx="0" cy="536125"/>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DF8C7E6-4089-4993-A94B-2E08ECE83D9C}"/>
              </a:ext>
            </a:extLst>
          </p:cNvPr>
          <p:cNvSpPr txBox="1"/>
          <p:nvPr/>
        </p:nvSpPr>
        <p:spPr>
          <a:xfrm>
            <a:off x="5162983" y="3396690"/>
            <a:ext cx="914400" cy="914400"/>
          </a:xfrm>
          <a:prstGeom prst="rect">
            <a:avLst/>
          </a:prstGeom>
        </p:spPr>
        <p:txBody>
          <a:bodyPr vert="horz" wrap="none" lIns="0" tIns="0" rIns="0" bIns="0" rtlCol="0" anchor="t">
            <a:normAutofit/>
          </a:bodyPr>
          <a:lstStyle/>
          <a:p>
            <a:r>
              <a:rPr lang="en-US" dirty="0">
                <a:solidFill>
                  <a:srgbClr val="128CAB"/>
                </a:solidFill>
              </a:rPr>
              <a:t>Device-specific functions</a:t>
            </a:r>
          </a:p>
        </p:txBody>
      </p:sp>
      <p:cxnSp>
        <p:nvCxnSpPr>
          <p:cNvPr id="10" name="Straight Arrow Connector 9">
            <a:extLst>
              <a:ext uri="{FF2B5EF4-FFF2-40B4-BE49-F238E27FC236}">
                <a16:creationId xmlns:a16="http://schemas.microsoft.com/office/drawing/2014/main" id="{E5A5F6AF-FE87-4F48-92C1-24C8D8D89287}"/>
              </a:ext>
            </a:extLst>
          </p:cNvPr>
          <p:cNvCxnSpPr/>
          <p:nvPr/>
        </p:nvCxnSpPr>
        <p:spPr>
          <a:xfrm flipH="1">
            <a:off x="3958770" y="3539782"/>
            <a:ext cx="1143000" cy="0"/>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722883F-2A81-4FD9-95D4-B5DE7048F537}"/>
              </a:ext>
            </a:extLst>
          </p:cNvPr>
          <p:cNvSpPr/>
          <p:nvPr/>
        </p:nvSpPr>
        <p:spPr>
          <a:xfrm>
            <a:off x="848309" y="2743200"/>
            <a:ext cx="978110" cy="1600200"/>
          </a:xfrm>
          <a:prstGeom prst="rect">
            <a:avLst/>
          </a:pr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7E727C3-02BE-4D77-9001-36AAD7F6AEB6}"/>
              </a:ext>
            </a:extLst>
          </p:cNvPr>
          <p:cNvSpPr/>
          <p:nvPr/>
        </p:nvSpPr>
        <p:spPr>
          <a:xfrm>
            <a:off x="2211167" y="2743200"/>
            <a:ext cx="1731245" cy="1600200"/>
          </a:xfrm>
          <a:prstGeom prst="rect">
            <a:avLst/>
          </a:pr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469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 </a:t>
            </a:r>
            <a:r>
              <a:rPr lang="en-US" dirty="0" err="1"/>
              <a:t>ioctl</a:t>
            </a:r>
            <a:r>
              <a:rPr lang="en-US" dirty="0"/>
              <a:t>() Implementation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When </a:t>
            </a:r>
            <a:r>
              <a:rPr lang="en-US" sz="2000" dirty="0" err="1">
                <a:latin typeface="Courier" charset="0"/>
                <a:ea typeface="Courier" charset="0"/>
                <a:cs typeface="Courier" charset="0"/>
              </a:rPr>
              <a:t>cmd</a:t>
            </a:r>
            <a:r>
              <a:rPr lang="en-US" sz="2000" dirty="0"/>
              <a:t> </a:t>
            </a:r>
            <a:r>
              <a:rPr lang="en-US" dirty="0"/>
              <a:t>is set to </a:t>
            </a:r>
            <a:r>
              <a:rPr lang="en-US" sz="2000" dirty="0" err="1">
                <a:latin typeface="Courier" charset="0"/>
                <a:ea typeface="Courier" charset="0"/>
                <a:cs typeface="Courier" charset="0"/>
              </a:rPr>
              <a:t>BLINK_RATE</a:t>
            </a:r>
            <a:r>
              <a:rPr lang="en-US" sz="2000" dirty="0">
                <a:latin typeface="Courier" charset="0"/>
                <a:ea typeface="Courier" charset="0"/>
                <a:cs typeface="Courier" charset="0"/>
              </a:rPr>
              <a:t>/ENABLE</a:t>
            </a:r>
            <a:r>
              <a:rPr lang="en-US" dirty="0"/>
              <a:t>, the blink rate/enable register is selected.</a:t>
            </a:r>
            <a:endParaRPr lang="en-US" altLang="en-US" dirty="0">
              <a:ea typeface="ＭＳ Ｐゴシック" panose="020B0600070205080204" pitchFamily="34" charset="-128"/>
            </a:endParaRPr>
          </a:p>
        </p:txBody>
      </p:sp>
      <p:sp>
        <p:nvSpPr>
          <p:cNvPr id="2" name="Rectangle 1">
            <a:extLst>
              <a:ext uri="{FF2B5EF4-FFF2-40B4-BE49-F238E27FC236}">
                <a16:creationId xmlns:a16="http://schemas.microsoft.com/office/drawing/2014/main" id="{DC447FF2-3143-436C-87D4-35BD56DB825D}"/>
              </a:ext>
            </a:extLst>
          </p:cNvPr>
          <p:cNvSpPr/>
          <p:nvPr/>
        </p:nvSpPr>
        <p:spPr>
          <a:xfrm>
            <a:off x="519111" y="2217404"/>
            <a:ext cx="10995109" cy="3108543"/>
          </a:xfrm>
          <a:prstGeom prst="rect">
            <a:avLst/>
          </a:prstGeom>
        </p:spPr>
        <p:txBody>
          <a:bodyPr wrap="square">
            <a:spAutoFit/>
          </a:bodyPr>
          <a:lstStyle/>
          <a:p>
            <a:pPr marL="0" indent="0">
              <a:buNone/>
            </a:pPr>
            <a:r>
              <a:rPr lang="en-US" sz="1400" dirty="0">
                <a:latin typeface="Courier" charset="0"/>
                <a:ea typeface="Courier" charset="0"/>
                <a:cs typeface="Courier" charset="0"/>
              </a:rPr>
              <a:t>static </a:t>
            </a:r>
            <a:r>
              <a:rPr lang="en-US" sz="1400" dirty="0" err="1">
                <a:latin typeface="Courier" charset="0"/>
                <a:ea typeface="Courier" charset="0"/>
                <a:cs typeface="Courier" charset="0"/>
              </a:rPr>
              <a:t>ssize_t</a:t>
            </a:r>
            <a:r>
              <a:rPr lang="en-US" sz="1400" dirty="0">
                <a:latin typeface="Courier" charset="0"/>
                <a:ea typeface="Courier" charset="0"/>
                <a:cs typeface="Courier" charset="0"/>
              </a:rPr>
              <a:t> </a:t>
            </a:r>
            <a:r>
              <a:rPr lang="en-US" sz="1400" dirty="0" err="1">
                <a:latin typeface="Courier" charset="0"/>
                <a:ea typeface="Courier" charset="0"/>
                <a:cs typeface="Courier" charset="0"/>
              </a:rPr>
              <a:t>L_ioctl</a:t>
            </a:r>
            <a:r>
              <a:rPr lang="en-US" sz="1400" dirty="0">
                <a:latin typeface="Courier" charset="0"/>
                <a:ea typeface="Courier" charset="0"/>
                <a:cs typeface="Courier" charset="0"/>
              </a:rPr>
              <a:t>(struct </a:t>
            </a:r>
            <a:r>
              <a:rPr lang="en-US" sz="1400" dirty="0" err="1">
                <a:latin typeface="Courier" charset="0"/>
                <a:ea typeface="Courier" charset="0"/>
                <a:cs typeface="Courier" charset="0"/>
              </a:rPr>
              <a:t>inode</a:t>
            </a:r>
            <a:r>
              <a:rPr lang="en-US" sz="1400" dirty="0">
                <a:latin typeface="Courier" charset="0"/>
                <a:ea typeface="Courier" charset="0"/>
                <a:cs typeface="Courier" charset="0"/>
              </a:rPr>
              <a:t> *</a:t>
            </a:r>
            <a:r>
              <a:rPr lang="en-US" sz="1400" dirty="0" err="1">
                <a:latin typeface="Courier" charset="0"/>
                <a:ea typeface="Courier" charset="0"/>
                <a:cs typeface="Courier" charset="0"/>
              </a:rPr>
              <a:t>inode</a:t>
            </a:r>
            <a:r>
              <a:rPr lang="en-US" sz="1400" dirty="0">
                <a:latin typeface="Courier" charset="0"/>
                <a:ea typeface="Courier" charset="0"/>
                <a:cs typeface="Courier" charset="0"/>
              </a:rPr>
              <a:t>, struct file *</a:t>
            </a:r>
            <a:r>
              <a:rPr lang="en-US" sz="1400" dirty="0" err="1">
                <a:latin typeface="Courier" charset="0"/>
                <a:ea typeface="Courier" charset="0"/>
                <a:cs typeface="Courier" charset="0"/>
              </a:rPr>
              <a:t>filep</a:t>
            </a:r>
            <a:r>
              <a:rPr lang="en-US" sz="1400" dirty="0">
                <a:latin typeface="Courier" charset="0"/>
                <a:ea typeface="Courier" charset="0"/>
                <a:cs typeface="Courier" charset="0"/>
              </a:rPr>
              <a:t>, unsigned int </a:t>
            </a:r>
            <a:r>
              <a:rPr lang="en-US" sz="1400" dirty="0" err="1">
                <a:latin typeface="Courier" charset="0"/>
                <a:ea typeface="Courier" charset="0"/>
                <a:cs typeface="Courier" charset="0"/>
              </a:rPr>
              <a:t>cmd</a:t>
            </a:r>
            <a:r>
              <a:rPr lang="en-US" sz="1400" dirty="0">
                <a:latin typeface="Courier" charset="0"/>
                <a:ea typeface="Courier" charset="0"/>
                <a:cs typeface="Courier" charset="0"/>
              </a:rPr>
              <a:t>, unsigned long </a:t>
            </a:r>
            <a:r>
              <a:rPr lang="en-US" sz="1400" dirty="0" err="1">
                <a:latin typeface="Courier" charset="0"/>
                <a:ea typeface="Courier" charset="0"/>
                <a:cs typeface="Courier" charset="0"/>
              </a:rPr>
              <a:t>arg</a:t>
            </a:r>
            <a:r>
              <a:rPr lang="en-US" sz="1400" dirty="0">
                <a:latin typeface="Courier" charset="0"/>
                <a:ea typeface="Courier" charset="0"/>
                <a:cs typeface="Courier" charset="0"/>
              </a:rPr>
              <a:t>)</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switch( </a:t>
            </a:r>
            <a:r>
              <a:rPr lang="en-US" sz="1400" dirty="0" err="1">
                <a:latin typeface="Courier" charset="0"/>
                <a:ea typeface="Courier" charset="0"/>
                <a:cs typeface="Courier" charset="0"/>
              </a:rPr>
              <a:t>cmd</a:t>
            </a: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case </a:t>
            </a:r>
            <a:r>
              <a:rPr lang="en-US" sz="1400" dirty="0" err="1">
                <a:latin typeface="Courier" charset="0"/>
                <a:ea typeface="Courier" charset="0"/>
                <a:cs typeface="Courier" charset="0"/>
              </a:rPr>
              <a:t>BLINK_RATE</a:t>
            </a:r>
            <a:r>
              <a:rPr lang="en-US" sz="1400" dirty="0">
                <a:latin typeface="Courier" charset="0"/>
                <a:ea typeface="Courier" charset="0"/>
                <a:cs typeface="Courier" charset="0"/>
              </a:rPr>
              <a:t>:				// global symbol previously defined</a:t>
            </a: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 </a:t>
            </a:r>
            <a:r>
              <a:rPr lang="en-US" sz="1400" dirty="0" err="1">
                <a:latin typeface="Courier" charset="0"/>
                <a:ea typeface="Courier" charset="0"/>
                <a:cs typeface="Courier" charset="0"/>
              </a:rPr>
              <a:t>BLINK_RATE</a:t>
            </a:r>
            <a:r>
              <a:rPr lang="en-US" sz="1400" dirty="0">
                <a:latin typeface="Courier" charset="0"/>
                <a:ea typeface="Courier" charset="0"/>
                <a:cs typeface="Courier" charset="0"/>
              </a:rPr>
              <a:t>;		// global variable previously defined</a:t>
            </a:r>
          </a:p>
          <a:p>
            <a:pPr marL="0" indent="0">
              <a:buNone/>
            </a:pPr>
            <a:r>
              <a:rPr lang="en-US" sz="1400" dirty="0">
                <a:latin typeface="Courier" charset="0"/>
                <a:ea typeface="Courier" charset="0"/>
                <a:cs typeface="Courier" charset="0"/>
              </a:rPr>
              <a:t>      break;</a:t>
            </a:r>
          </a:p>
          <a:p>
            <a:pPr marL="0" indent="0">
              <a:buNone/>
            </a:pPr>
            <a:r>
              <a:rPr lang="en-US" sz="1400" dirty="0">
                <a:latin typeface="Courier" charset="0"/>
                <a:ea typeface="Courier" charset="0"/>
                <a:cs typeface="Courier" charset="0"/>
              </a:rPr>
              <a:t>    case ENABLE:					// global symbol previously defined</a:t>
            </a: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 ENABLE;</a:t>
            </a:r>
          </a:p>
          <a:p>
            <a:pPr marL="0" indent="0">
              <a:buNone/>
            </a:pPr>
            <a:r>
              <a:rPr lang="en-US" sz="1400" dirty="0">
                <a:latin typeface="Courier" charset="0"/>
                <a:ea typeface="Courier" charset="0"/>
                <a:cs typeface="Courier" charset="0"/>
              </a:rPr>
              <a:t>      break;</a:t>
            </a:r>
          </a:p>
          <a:p>
            <a:pPr marL="0" indent="0">
              <a:buNone/>
            </a:pPr>
            <a:r>
              <a:rPr lang="en-US" sz="1400" dirty="0">
                <a:latin typeface="Courier" charset="0"/>
                <a:ea typeface="Courier" charset="0"/>
                <a:cs typeface="Courier" charset="0"/>
              </a:rPr>
              <a:t>  }	</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  return 0;</a:t>
            </a:r>
          </a:p>
          <a:p>
            <a:pPr marL="0" indent="0">
              <a:buNone/>
            </a:pPr>
            <a:r>
              <a:rPr lang="en-US" sz="1400" dirty="0">
                <a:latin typeface="Courier" charset="0"/>
                <a:ea typeface="Courier" charset="0"/>
                <a:cs typeface="Courier" charset="0"/>
              </a:rPr>
              <a:t>} </a:t>
            </a:r>
          </a:p>
        </p:txBody>
      </p:sp>
    </p:spTree>
    <p:extLst>
      <p:ext uri="{BB962C8B-B14F-4D97-AF65-F5344CB8AC3E}">
        <p14:creationId xmlns:p14="http://schemas.microsoft.com/office/powerpoint/2010/main" val="167541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 open()/release() Implementation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It disables the device and sets the blink rate to zero. The same operations are valid for open() and release() functions.</a:t>
            </a:r>
            <a:endParaRPr lang="en-US" altLang="en-US" dirty="0">
              <a:ea typeface="ＭＳ Ｐゴシック" panose="020B0600070205080204" pitchFamily="34" charset="-128"/>
            </a:endParaRPr>
          </a:p>
        </p:txBody>
      </p:sp>
      <p:sp>
        <p:nvSpPr>
          <p:cNvPr id="2" name="Rectangle 1">
            <a:extLst>
              <a:ext uri="{FF2B5EF4-FFF2-40B4-BE49-F238E27FC236}">
                <a16:creationId xmlns:a16="http://schemas.microsoft.com/office/drawing/2014/main" id="{767ABAE3-3E31-414C-A626-4E45DFAEC3E3}"/>
              </a:ext>
            </a:extLst>
          </p:cNvPr>
          <p:cNvSpPr/>
          <p:nvPr/>
        </p:nvSpPr>
        <p:spPr>
          <a:xfrm>
            <a:off x="519112" y="2549930"/>
            <a:ext cx="11416213" cy="2462213"/>
          </a:xfrm>
          <a:prstGeom prst="rect">
            <a:avLst/>
          </a:prstGeom>
        </p:spPr>
        <p:txBody>
          <a:bodyPr wrap="square">
            <a:spAutoFit/>
          </a:bodyPr>
          <a:lstStyle/>
          <a:p>
            <a:pPr marL="0" indent="0">
              <a:buNone/>
            </a:pPr>
            <a:r>
              <a:rPr lang="en-US" sz="1400" dirty="0">
                <a:latin typeface="Courier" charset="0"/>
                <a:ea typeface="Courier" charset="0"/>
                <a:cs typeface="Courier" charset="0"/>
              </a:rPr>
              <a:t>static int </a:t>
            </a:r>
            <a:r>
              <a:rPr lang="en-US" sz="1400" dirty="0" err="1">
                <a:latin typeface="Courier" charset="0"/>
                <a:ea typeface="Courier" charset="0"/>
                <a:cs typeface="Courier" charset="0"/>
              </a:rPr>
              <a:t>L_open_close</a:t>
            </a:r>
            <a:r>
              <a:rPr lang="en-US" sz="1400" dirty="0">
                <a:latin typeface="Courier" charset="0"/>
                <a:ea typeface="Courier" charset="0"/>
                <a:cs typeface="Courier" charset="0"/>
              </a:rPr>
              <a:t>(struct </a:t>
            </a:r>
            <a:r>
              <a:rPr lang="en-US" sz="1400" dirty="0" err="1">
                <a:latin typeface="Courier" charset="0"/>
                <a:ea typeface="Courier" charset="0"/>
                <a:cs typeface="Courier" charset="0"/>
              </a:rPr>
              <a:t>inode</a:t>
            </a:r>
            <a:r>
              <a:rPr lang="en-US" sz="1400" dirty="0">
                <a:latin typeface="Courier" charset="0"/>
                <a:ea typeface="Courier" charset="0"/>
                <a:cs typeface="Courier" charset="0"/>
              </a:rPr>
              <a:t> *</a:t>
            </a:r>
            <a:r>
              <a:rPr lang="en-US" sz="1400" dirty="0" err="1">
                <a:latin typeface="Courier" charset="0"/>
                <a:ea typeface="Courier" charset="0"/>
                <a:cs typeface="Courier" charset="0"/>
              </a:rPr>
              <a:t>inode</a:t>
            </a:r>
            <a:r>
              <a:rPr lang="en-US" sz="1400" dirty="0">
                <a:latin typeface="Courier" charset="0"/>
                <a:ea typeface="Courier" charset="0"/>
                <a:cs typeface="Courier" charset="0"/>
              </a:rPr>
              <a:t>, struct file *file)</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 ENABLE;			// it selects the target for read/write operation.</a:t>
            </a: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WRITE_DATA_TO_THE_HW</a:t>
            </a:r>
            <a:r>
              <a:rPr lang="en-US" sz="1400" dirty="0">
                <a:latin typeface="Courier" charset="0"/>
                <a:ea typeface="Courier" charset="0"/>
                <a:cs typeface="Courier" charset="0"/>
              </a:rPr>
              <a:t>( 0 );			// it sends 0 to the enable register.</a:t>
            </a:r>
          </a:p>
          <a:p>
            <a:pPr marL="0" indent="0">
              <a:buNone/>
            </a:pPr>
            <a:r>
              <a:rPr lang="en-US" sz="1400" dirty="0">
                <a:latin typeface="Courier" charset="0"/>
                <a:ea typeface="Courier" charset="0"/>
                <a:cs typeface="Courier" charset="0"/>
              </a:rPr>
              <a:t>						// it abstracts the low-level CPU/device L interface.</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 </a:t>
            </a:r>
            <a:r>
              <a:rPr lang="en-US" sz="1400" dirty="0" err="1">
                <a:latin typeface="Courier" charset="0"/>
                <a:ea typeface="Courier" charset="0"/>
                <a:cs typeface="Courier" charset="0"/>
              </a:rPr>
              <a:t>BLINK_RATE</a:t>
            </a:r>
            <a:r>
              <a:rPr lang="en-US" sz="1400" dirty="0">
                <a:latin typeface="Courier" charset="0"/>
                <a:ea typeface="Courier" charset="0"/>
                <a:cs typeface="Courier" charset="0"/>
              </a:rPr>
              <a:t>;			// it selects the target for read/write operation.</a:t>
            </a: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WRITE_DATA_TO_THE_HW</a:t>
            </a:r>
            <a:r>
              <a:rPr lang="en-US" sz="1400" dirty="0">
                <a:latin typeface="Courier" charset="0"/>
                <a:ea typeface="Courier" charset="0"/>
                <a:cs typeface="Courier" charset="0"/>
              </a:rPr>
              <a:t>( 0 );			// it sends 0 to the blink register.</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return 0;</a:t>
            </a:r>
          </a:p>
          <a:p>
            <a:pPr marL="0" indent="0">
              <a:buNone/>
            </a:pPr>
            <a:r>
              <a:rPr lang="en-US" sz="1400" dirty="0">
                <a:latin typeface="Courier" charset="0"/>
                <a:ea typeface="Courier" charset="0"/>
                <a:cs typeface="Courier" charset="0"/>
              </a:rPr>
              <a:t>} </a:t>
            </a:r>
          </a:p>
        </p:txBody>
      </p:sp>
    </p:spTree>
    <p:extLst>
      <p:ext uri="{BB962C8B-B14F-4D97-AF65-F5344CB8AC3E}">
        <p14:creationId xmlns:p14="http://schemas.microsoft.com/office/powerpoint/2010/main" val="1046642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 read() Implementation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It reads from the </a:t>
            </a:r>
            <a:r>
              <a:rPr lang="en-US" dirty="0" err="1"/>
              <a:t>ioctl</a:t>
            </a:r>
            <a:r>
              <a:rPr lang="en-US" dirty="0"/>
              <a:t>() selected register and pass the data to the user.</a:t>
            </a:r>
            <a:endParaRPr lang="en-US" altLang="en-US" dirty="0">
              <a:ea typeface="ＭＳ Ｐゴシック" panose="020B0600070205080204" pitchFamily="34" charset="-128"/>
            </a:endParaRPr>
          </a:p>
        </p:txBody>
      </p:sp>
      <p:sp>
        <p:nvSpPr>
          <p:cNvPr id="2" name="Rectangle 1">
            <a:extLst>
              <a:ext uri="{FF2B5EF4-FFF2-40B4-BE49-F238E27FC236}">
                <a16:creationId xmlns:a16="http://schemas.microsoft.com/office/drawing/2014/main" id="{085C39DF-07EE-476E-B63B-5D5648D9657B}"/>
              </a:ext>
            </a:extLst>
          </p:cNvPr>
          <p:cNvSpPr/>
          <p:nvPr/>
        </p:nvSpPr>
        <p:spPr>
          <a:xfrm>
            <a:off x="314826" y="2078791"/>
            <a:ext cx="11562348" cy="2031325"/>
          </a:xfrm>
          <a:prstGeom prst="rect">
            <a:avLst/>
          </a:prstGeom>
        </p:spPr>
        <p:txBody>
          <a:bodyPr wrap="square">
            <a:spAutoFit/>
          </a:bodyPr>
          <a:lstStyle/>
          <a:p>
            <a:pPr marL="0" indent="0">
              <a:buNone/>
            </a:pPr>
            <a:r>
              <a:rPr lang="en-US" sz="1400" dirty="0">
                <a:latin typeface="Courier" charset="0"/>
                <a:ea typeface="Courier" charset="0"/>
                <a:cs typeface="Courier" charset="0"/>
              </a:rPr>
              <a:t>static </a:t>
            </a:r>
            <a:r>
              <a:rPr lang="en-US" sz="1400" dirty="0" err="1">
                <a:latin typeface="Courier" charset="0"/>
                <a:ea typeface="Courier" charset="0"/>
                <a:cs typeface="Courier" charset="0"/>
              </a:rPr>
              <a:t>ssize_t</a:t>
            </a:r>
            <a:r>
              <a:rPr lang="en-US" sz="1400" dirty="0">
                <a:latin typeface="Courier" charset="0"/>
                <a:ea typeface="Courier" charset="0"/>
                <a:cs typeface="Courier" charset="0"/>
              </a:rPr>
              <a:t> </a:t>
            </a:r>
            <a:r>
              <a:rPr lang="en-US" sz="1400" dirty="0" err="1">
                <a:latin typeface="Courier" charset="0"/>
                <a:ea typeface="Courier" charset="0"/>
                <a:cs typeface="Courier" charset="0"/>
              </a:rPr>
              <a:t>L_read</a:t>
            </a:r>
            <a:r>
              <a:rPr lang="en-US" sz="1400" dirty="0">
                <a:latin typeface="Courier" charset="0"/>
                <a:ea typeface="Courier" charset="0"/>
                <a:cs typeface="Courier" charset="0"/>
              </a:rPr>
              <a:t>(struct file *</a:t>
            </a:r>
            <a:r>
              <a:rPr lang="en-US" sz="1400" dirty="0" err="1">
                <a:latin typeface="Courier" charset="0"/>
                <a:ea typeface="Courier" charset="0"/>
                <a:cs typeface="Courier" charset="0"/>
              </a:rPr>
              <a:t>filp</a:t>
            </a:r>
            <a:r>
              <a:rPr lang="en-US" sz="1400" dirty="0">
                <a:latin typeface="Courier" charset="0"/>
                <a:ea typeface="Courier" charset="0"/>
                <a:cs typeface="Courier" charset="0"/>
              </a:rPr>
              <a:t>, char *buffer, </a:t>
            </a:r>
            <a:r>
              <a:rPr lang="en-US" sz="1400" dirty="0" err="1">
                <a:latin typeface="Courier" charset="0"/>
                <a:ea typeface="Courier" charset="0"/>
                <a:cs typeface="Courier" charset="0"/>
              </a:rPr>
              <a:t>size_t</a:t>
            </a:r>
            <a:r>
              <a:rPr lang="en-US" sz="1400" dirty="0">
                <a:latin typeface="Courier" charset="0"/>
                <a:ea typeface="Courier" charset="0"/>
                <a:cs typeface="Courier" charset="0"/>
              </a:rPr>
              <a:t> length, </a:t>
            </a:r>
            <a:r>
              <a:rPr lang="en-US" sz="1400" dirty="0" err="1">
                <a:latin typeface="Courier" charset="0"/>
                <a:ea typeface="Courier" charset="0"/>
                <a:cs typeface="Courier" charset="0"/>
              </a:rPr>
              <a:t>loff_t</a:t>
            </a:r>
            <a:r>
              <a:rPr lang="en-US" sz="1400" dirty="0">
                <a:latin typeface="Courier" charset="0"/>
                <a:ea typeface="Courier" charset="0"/>
                <a:cs typeface="Courier" charset="0"/>
              </a:rPr>
              <a:t> * offset) </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int data;</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READ_DATA_FROM_THE_HW</a:t>
            </a:r>
            <a:r>
              <a:rPr lang="en-US" sz="1400" dirty="0">
                <a:latin typeface="Courier" charset="0"/>
                <a:ea typeface="Courier" charset="0"/>
                <a:cs typeface="Courier" charset="0"/>
              </a:rPr>
              <a:t>( &amp;data );			// it abstracts the low-level CPU/device L interface.</a:t>
            </a: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copy_to_user</a:t>
            </a:r>
            <a:r>
              <a:rPr lang="en-US" sz="1400" dirty="0">
                <a:latin typeface="Courier" charset="0"/>
                <a:ea typeface="Courier" charset="0"/>
                <a:cs typeface="Courier" charset="0"/>
              </a:rPr>
              <a:t>(buffer, &amp;data, 4 );			// see next slide</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  return 4; 					// it returns the number of bytes read.</a:t>
            </a:r>
          </a:p>
          <a:p>
            <a:pPr marL="0" indent="0">
              <a:buNone/>
            </a:pP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666022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Passing Data to/from the Kernel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Kernel and application are running in two different memory spaces.</a:t>
            </a:r>
          </a:p>
          <a:p>
            <a:r>
              <a:rPr lang="en-US" dirty="0"/>
              <a:t>Specific functions are needed to move data between them.</a:t>
            </a:r>
          </a:p>
          <a:p>
            <a:r>
              <a:rPr lang="en-US" sz="2000" dirty="0">
                <a:latin typeface="Courier" charset="0"/>
                <a:ea typeface="Courier" charset="0"/>
                <a:cs typeface="Courier" charset="0"/>
              </a:rPr>
              <a:t>	</a:t>
            </a:r>
            <a:r>
              <a:rPr lang="en-US" sz="2000" dirty="0" err="1">
                <a:latin typeface="Courier" charset="0"/>
                <a:ea typeface="Courier" charset="0"/>
                <a:cs typeface="Courier" charset="0"/>
              </a:rPr>
              <a:t>copy_to_user</a:t>
            </a:r>
            <a:r>
              <a:rPr lang="en-US" sz="2000" dirty="0">
                <a:latin typeface="Courier" charset="0"/>
                <a:ea typeface="Courier" charset="0"/>
                <a:cs typeface="Courier" charset="0"/>
              </a:rPr>
              <a:t>(void __user *to, const void *from, unsigned long n)</a:t>
            </a:r>
            <a:endParaRPr lang="en-US" sz="2000" dirty="0"/>
          </a:p>
          <a:p>
            <a:r>
              <a:rPr lang="en-US" dirty="0"/>
              <a:t>Move data from kernel space to user space.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61372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 write() Implementation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It writes to the </a:t>
            </a:r>
            <a:r>
              <a:rPr lang="en-US" dirty="0" err="1"/>
              <a:t>ioctl</a:t>
            </a:r>
            <a:r>
              <a:rPr lang="en-US" dirty="0"/>
              <a:t>() selected register the data coming from the user.</a:t>
            </a:r>
            <a:endParaRPr lang="en-US" altLang="en-US" dirty="0">
              <a:ea typeface="ＭＳ Ｐゴシック" panose="020B0600070205080204" pitchFamily="34" charset="-128"/>
            </a:endParaRPr>
          </a:p>
        </p:txBody>
      </p:sp>
      <p:sp>
        <p:nvSpPr>
          <p:cNvPr id="2" name="Rectangle 1">
            <a:extLst>
              <a:ext uri="{FF2B5EF4-FFF2-40B4-BE49-F238E27FC236}">
                <a16:creationId xmlns:a16="http://schemas.microsoft.com/office/drawing/2014/main" id="{BEE65713-5C26-4E73-B9DA-3E305FD97719}"/>
              </a:ext>
            </a:extLst>
          </p:cNvPr>
          <p:cNvSpPr/>
          <p:nvPr/>
        </p:nvSpPr>
        <p:spPr>
          <a:xfrm>
            <a:off x="492125" y="2274838"/>
            <a:ext cx="11346949" cy="1384995"/>
          </a:xfrm>
          <a:prstGeom prst="rect">
            <a:avLst/>
          </a:prstGeom>
        </p:spPr>
        <p:txBody>
          <a:bodyPr wrap="square">
            <a:spAutoFit/>
          </a:bodyPr>
          <a:lstStyle/>
          <a:p>
            <a:pPr marL="0" indent="0">
              <a:buNone/>
            </a:pPr>
            <a:r>
              <a:rPr lang="en-US" sz="1400" dirty="0">
                <a:latin typeface="Courier" charset="0"/>
                <a:ea typeface="Courier" charset="0"/>
                <a:cs typeface="Courier" charset="0"/>
              </a:rPr>
              <a:t>static </a:t>
            </a:r>
            <a:r>
              <a:rPr lang="en-US" sz="1400" dirty="0" err="1">
                <a:latin typeface="Courier" charset="0"/>
                <a:ea typeface="Courier" charset="0"/>
                <a:cs typeface="Courier" charset="0"/>
              </a:rPr>
              <a:t>ssize_t</a:t>
            </a:r>
            <a:r>
              <a:rPr lang="en-US" sz="1400" dirty="0">
                <a:latin typeface="Courier" charset="0"/>
                <a:ea typeface="Courier" charset="0"/>
                <a:cs typeface="Courier" charset="0"/>
              </a:rPr>
              <a:t> </a:t>
            </a:r>
            <a:r>
              <a:rPr lang="en-US" sz="1400" dirty="0" err="1">
                <a:latin typeface="Courier" charset="0"/>
                <a:ea typeface="Courier" charset="0"/>
                <a:cs typeface="Courier" charset="0"/>
              </a:rPr>
              <a:t>L_write</a:t>
            </a:r>
            <a:r>
              <a:rPr lang="en-US" sz="1400" dirty="0">
                <a:latin typeface="Courier" charset="0"/>
                <a:ea typeface="Courier" charset="0"/>
                <a:cs typeface="Courier" charset="0"/>
              </a:rPr>
              <a:t>(struct file *</a:t>
            </a:r>
            <a:r>
              <a:rPr lang="en-US" sz="1400" dirty="0" err="1">
                <a:latin typeface="Courier" charset="0"/>
                <a:ea typeface="Courier" charset="0"/>
                <a:cs typeface="Courier" charset="0"/>
              </a:rPr>
              <a:t>filp</a:t>
            </a:r>
            <a:r>
              <a:rPr lang="en-US" sz="1400" dirty="0">
                <a:latin typeface="Courier" charset="0"/>
                <a:ea typeface="Courier" charset="0"/>
                <a:cs typeface="Courier" charset="0"/>
              </a:rPr>
              <a:t>, char *buffer, </a:t>
            </a:r>
            <a:r>
              <a:rPr lang="en-US" sz="1400" dirty="0" err="1">
                <a:latin typeface="Courier" charset="0"/>
                <a:ea typeface="Courier" charset="0"/>
                <a:cs typeface="Courier" charset="0"/>
              </a:rPr>
              <a:t>size_t</a:t>
            </a:r>
            <a:r>
              <a:rPr lang="en-US" sz="1400" dirty="0">
                <a:latin typeface="Courier" charset="0"/>
                <a:ea typeface="Courier" charset="0"/>
                <a:cs typeface="Courier" charset="0"/>
              </a:rPr>
              <a:t> length, </a:t>
            </a:r>
            <a:r>
              <a:rPr lang="en-US" sz="1400" dirty="0" err="1">
                <a:latin typeface="Courier" charset="0"/>
                <a:ea typeface="Courier" charset="0"/>
                <a:cs typeface="Courier" charset="0"/>
              </a:rPr>
              <a:t>loff_t</a:t>
            </a:r>
            <a:r>
              <a:rPr lang="en-US" sz="1400" dirty="0">
                <a:latin typeface="Courier" charset="0"/>
                <a:ea typeface="Courier" charset="0"/>
                <a:cs typeface="Courier" charset="0"/>
              </a:rPr>
              <a:t> * offset) </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WRITE_DATA_TO_THE_HW</a:t>
            </a:r>
            <a:r>
              <a:rPr lang="en-US" sz="1400" dirty="0">
                <a:latin typeface="Courier" charset="0"/>
                <a:ea typeface="Courier" charset="0"/>
                <a:cs typeface="Courier" charset="0"/>
              </a:rPr>
              <a:t>( buffer );		</a:t>
            </a:r>
          </a:p>
          <a:p>
            <a:pPr marL="0" indent="0">
              <a:buNone/>
            </a:pPr>
            <a:r>
              <a:rPr lang="en-US" sz="1400" dirty="0">
                <a:latin typeface="Courier" charset="0"/>
                <a:ea typeface="Courier" charset="0"/>
                <a:cs typeface="Courier" charset="0"/>
              </a:rPr>
              <a:t>	</a:t>
            </a:r>
          </a:p>
          <a:p>
            <a:pPr marL="0" indent="0">
              <a:buNone/>
            </a:pPr>
            <a:r>
              <a:rPr lang="en-US" sz="1400" dirty="0">
                <a:latin typeface="Courier" charset="0"/>
                <a:ea typeface="Courier" charset="0"/>
                <a:cs typeface="Courier" charset="0"/>
              </a:rPr>
              <a:t>  return 1; </a:t>
            </a:r>
          </a:p>
          <a:p>
            <a:pPr marL="0" indent="0">
              <a:buNone/>
            </a:pP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1336215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Module Level: Communication with the Device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Hidden in</a:t>
            </a:r>
            <a:endParaRPr lang="en-US" altLang="en-US" dirty="0">
              <a:ea typeface="ＭＳ Ｐゴシック" panose="020B0600070205080204" pitchFamily="34" charset="-128"/>
            </a:endParaRPr>
          </a:p>
          <a:p>
            <a:pPr lvl="1"/>
            <a:r>
              <a:rPr lang="en-US" dirty="0" err="1">
                <a:latin typeface="Courier" charset="0"/>
                <a:ea typeface="Courier" charset="0"/>
                <a:cs typeface="Courier" charset="0"/>
              </a:rPr>
              <a:t>READ_DATA_FROM_THE_HW</a:t>
            </a:r>
            <a:r>
              <a:rPr lang="en-US" dirty="0">
                <a:latin typeface="Courier" charset="0"/>
                <a:ea typeface="Courier" charset="0"/>
                <a:cs typeface="Courier" charset="0"/>
              </a:rPr>
              <a:t>()</a:t>
            </a:r>
          </a:p>
          <a:p>
            <a:pPr lvl="1"/>
            <a:r>
              <a:rPr lang="en-US" dirty="0" err="1">
                <a:latin typeface="Courier" charset="0"/>
                <a:ea typeface="Courier" charset="0"/>
                <a:cs typeface="Courier" charset="0"/>
              </a:rPr>
              <a:t>WRITE_DATA_TO_HW</a:t>
            </a:r>
            <a:r>
              <a:rPr lang="en-US" dirty="0">
                <a:latin typeface="Courier" charset="0"/>
                <a:ea typeface="Courier" charset="0"/>
                <a:cs typeface="Courier" charset="0"/>
              </a:rPr>
              <a:t>()</a:t>
            </a:r>
            <a:endParaRPr lang="en-US" altLang="en-US" dirty="0">
              <a:ea typeface="ＭＳ Ｐゴシック" panose="020B0600070205080204" pitchFamily="34" charset="-128"/>
            </a:endParaRPr>
          </a:p>
          <a:p>
            <a:r>
              <a:rPr lang="en-US" dirty="0"/>
              <a:t>Implementation depends on the CPU/Device L connection</a:t>
            </a:r>
          </a:p>
          <a:p>
            <a:r>
              <a:rPr lang="en-US" dirty="0"/>
              <a:t>Memory mapped example:</a:t>
            </a:r>
            <a:endParaRPr lang="en-US" altLang="en-US" dirty="0">
              <a:ea typeface="ＭＳ Ｐゴシック" panose="020B0600070205080204" pitchFamily="34" charset="-128"/>
            </a:endParaRPr>
          </a:p>
          <a:p>
            <a:pPr lvl="1"/>
            <a:r>
              <a:rPr lang="en-US" dirty="0"/>
              <a:t>Blink rate register: </a:t>
            </a:r>
            <a:r>
              <a:rPr lang="en-US" dirty="0" err="1"/>
              <a:t>0xf0080000</a:t>
            </a:r>
            <a:endParaRPr lang="en-US" dirty="0"/>
          </a:p>
          <a:p>
            <a:pPr lvl="1"/>
            <a:r>
              <a:rPr lang="en-US" dirty="0"/>
              <a:t>Enable register:     </a:t>
            </a:r>
            <a:r>
              <a:rPr lang="en-US" dirty="0" err="1"/>
              <a:t>0xf0080004</a:t>
            </a:r>
            <a:endParaRPr lang="en-US" altLang="en-US" dirty="0"/>
          </a:p>
          <a:p>
            <a:r>
              <a:rPr lang="en-US" dirty="0"/>
              <a:t>GPIO example:</a:t>
            </a:r>
            <a:endParaRPr lang="en-US" altLang="en-US" dirty="0">
              <a:ea typeface="ＭＳ Ｐゴシック" panose="020B0600070205080204" pitchFamily="34" charset="-128"/>
            </a:endParaRPr>
          </a:p>
          <a:p>
            <a:pPr lvl="1"/>
            <a:r>
              <a:rPr lang="en-US" dirty="0"/>
              <a:t>Blink rate register: GPIO(0-31) (</a:t>
            </a:r>
            <a:r>
              <a:rPr lang="en-US" dirty="0" err="1"/>
              <a:t>MSB</a:t>
            </a:r>
            <a:r>
              <a:rPr lang="en-US" dirty="0"/>
              <a:t> first)</a:t>
            </a:r>
          </a:p>
          <a:p>
            <a:pPr lvl="1"/>
            <a:r>
              <a:rPr lang="en-US" dirty="0"/>
              <a:t>Enable register: GPIO(32)</a:t>
            </a:r>
            <a:endParaRPr lang="en-US" altLang="en-US"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64375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sz="3200" dirty="0">
                <a:ea typeface="Tahoma" pitchFamily="-109" charset="0"/>
                <a:cs typeface="Tahoma" pitchFamily="-109" charset="0"/>
              </a:rPr>
              <a:t>Memory Mapped I/O</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ea typeface="Tahoma" pitchFamily="-109" charset="0"/>
                <a:cs typeface="Tahoma" pitchFamily="-109" charset="0"/>
              </a:rPr>
              <a:t>Memory areas can be used if:</a:t>
            </a:r>
            <a:endParaRPr lang="en-US" altLang="en-US" dirty="0">
              <a:ea typeface="ＭＳ Ｐゴシック" panose="020B0600070205080204" pitchFamily="34" charset="-128"/>
            </a:endParaRPr>
          </a:p>
          <a:p>
            <a:pPr lvl="1"/>
            <a:r>
              <a:rPr lang="en-US" dirty="0">
                <a:ea typeface="Tahoma" pitchFamily="-109" charset="0"/>
                <a:cs typeface="Tahoma" pitchFamily="-109" charset="0"/>
              </a:rPr>
              <a:t>Available</a:t>
            </a:r>
          </a:p>
          <a:p>
            <a:pPr lvl="1"/>
            <a:r>
              <a:rPr lang="en-US" dirty="0">
                <a:ea typeface="Tahoma" pitchFamily="-109" charset="0"/>
                <a:cs typeface="Tahoma" pitchFamily="-109" charset="0"/>
              </a:rPr>
              <a:t>Reserved</a:t>
            </a:r>
            <a:endParaRPr lang="en-US" altLang="en-US" dirty="0">
              <a:ea typeface="ＭＳ Ｐゴシック" panose="020B0600070205080204" pitchFamily="34" charset="-128"/>
            </a:endParaRPr>
          </a:p>
          <a:p>
            <a:r>
              <a:rPr lang="en-US" dirty="0">
                <a:latin typeface="Courier" charset="0"/>
                <a:ea typeface="Courier" charset="0"/>
                <a:cs typeface="Courier" charset="0"/>
              </a:rPr>
              <a:t>int </a:t>
            </a:r>
            <a:r>
              <a:rPr lang="en-US" dirty="0" err="1">
                <a:latin typeface="Courier" charset="0"/>
                <a:ea typeface="Courier" charset="0"/>
                <a:cs typeface="Courier" charset="0"/>
              </a:rPr>
              <a:t>check_region</a:t>
            </a:r>
            <a:r>
              <a:rPr lang="en-US" dirty="0">
                <a:latin typeface="Courier" charset="0"/>
                <a:ea typeface="Courier" charset="0"/>
                <a:cs typeface="Courier" charset="0"/>
              </a:rPr>
              <a:t>( unsigned long first, unsigned long n)</a:t>
            </a:r>
            <a:endParaRPr lang="en-US" altLang="en-US" dirty="0">
              <a:ea typeface="ＭＳ Ｐゴシック" panose="020B0600070205080204" pitchFamily="34" charset="-128"/>
            </a:endParaRPr>
          </a:p>
          <a:p>
            <a:pPr lvl="1"/>
            <a:r>
              <a:rPr lang="en-US" dirty="0">
                <a:ea typeface="Tahoma" pitchFamily="-109" charset="0"/>
                <a:cs typeface="Tahoma" pitchFamily="-109" charset="0"/>
              </a:rPr>
              <a:t>It checks whether the desired addresses are available</a:t>
            </a:r>
          </a:p>
          <a:p>
            <a:r>
              <a:rPr lang="en-US" dirty="0">
                <a:latin typeface="Courier" charset="0"/>
                <a:ea typeface="Courier" charset="0"/>
                <a:cs typeface="Courier" charset="0"/>
              </a:rPr>
              <a:t>int </a:t>
            </a:r>
            <a:r>
              <a:rPr lang="en-US" dirty="0" err="1">
                <a:latin typeface="Courier" charset="0"/>
                <a:ea typeface="Courier" charset="0"/>
                <a:cs typeface="Courier" charset="0"/>
              </a:rPr>
              <a:t>request_region</a:t>
            </a:r>
            <a:r>
              <a:rPr lang="en-US" dirty="0">
                <a:latin typeface="Courier" charset="0"/>
                <a:ea typeface="Courier" charset="0"/>
                <a:cs typeface="Courier" charset="0"/>
              </a:rPr>
              <a:t>( unsigned long first, unsigned long n, const char *name)</a:t>
            </a:r>
            <a:endParaRPr lang="en-US" altLang="en-US" dirty="0">
              <a:ea typeface="ＭＳ Ｐゴシック" panose="020B0600070205080204" pitchFamily="34" charset="-128"/>
            </a:endParaRPr>
          </a:p>
          <a:p>
            <a:pPr lvl="1"/>
            <a:r>
              <a:rPr lang="en-US" dirty="0">
                <a:ea typeface="Courier" charset="0"/>
                <a:cs typeface="Courier" charset="0"/>
              </a:rPr>
              <a:t>It r</a:t>
            </a:r>
            <a:r>
              <a:rPr lang="en-US" dirty="0">
                <a:ea typeface="Tahoma" pitchFamily="-109" charset="0"/>
                <a:cs typeface="Tahoma" pitchFamily="-109" charset="0"/>
              </a:rPr>
              <a:t>eserves the desired addresses</a:t>
            </a:r>
          </a:p>
          <a:p>
            <a:r>
              <a:rPr lang="en-US" dirty="0">
                <a:latin typeface="Courier" charset="0"/>
                <a:ea typeface="Courier" charset="0"/>
                <a:cs typeface="Courier" charset="0"/>
              </a:rPr>
              <a:t>int </a:t>
            </a:r>
            <a:r>
              <a:rPr lang="en-US" dirty="0" err="1">
                <a:latin typeface="Courier" charset="0"/>
                <a:ea typeface="Courier" charset="0"/>
                <a:cs typeface="Courier" charset="0"/>
              </a:rPr>
              <a:t>release_region</a:t>
            </a:r>
            <a:r>
              <a:rPr lang="en-US" dirty="0">
                <a:latin typeface="Courier" charset="0"/>
                <a:ea typeface="Courier" charset="0"/>
                <a:cs typeface="Courier" charset="0"/>
              </a:rPr>
              <a:t>( unsigned long first, unsigned long n)</a:t>
            </a:r>
            <a:endParaRPr lang="en-US" altLang="en-US" dirty="0">
              <a:ea typeface="ＭＳ Ｐゴシック" panose="020B0600070205080204" pitchFamily="34" charset="-128"/>
            </a:endParaRPr>
          </a:p>
          <a:p>
            <a:pPr lvl="1"/>
            <a:r>
              <a:rPr lang="en-US" dirty="0">
                <a:ea typeface="Tahoma" pitchFamily="-109" charset="0"/>
                <a:cs typeface="Tahoma" pitchFamily="-109" charset="0"/>
              </a:rPr>
              <a:t>It sets the desired addresses free</a:t>
            </a:r>
          </a:p>
        </p:txBody>
      </p:sp>
    </p:spTree>
    <p:extLst>
      <p:ext uri="{BB962C8B-B14F-4D97-AF65-F5344CB8AC3E}">
        <p14:creationId xmlns:p14="http://schemas.microsoft.com/office/powerpoint/2010/main" val="2301207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ea typeface="Tahoma" pitchFamily="-109" charset="0"/>
                <a:cs typeface="Tahoma" pitchFamily="-109" charset="0"/>
              </a:rPr>
              <a:t>Memory Mapped I/O: Initialization </a:t>
            </a:r>
            <a:endParaRPr lang="en-US" dirty="0"/>
          </a:p>
        </p:txBody>
      </p:sp>
      <p:sp>
        <p:nvSpPr>
          <p:cNvPr id="6" name="Content Placeholder 3">
            <a:extLst>
              <a:ext uri="{FF2B5EF4-FFF2-40B4-BE49-F238E27FC236}">
                <a16:creationId xmlns:a16="http://schemas.microsoft.com/office/drawing/2014/main" id="{F34F8AC7-3FB2-4CDD-AD60-EA9939939BE1}"/>
              </a:ext>
            </a:extLst>
          </p:cNvPr>
          <p:cNvSpPr>
            <a:spLocks noGrp="1"/>
          </p:cNvSpPr>
          <p:nvPr>
            <p:ph sz="half" idx="1"/>
          </p:nvPr>
        </p:nvSpPr>
        <p:spPr>
          <a:xfrm>
            <a:off x="479814" y="1440000"/>
            <a:ext cx="11405005" cy="4680000"/>
          </a:xfrm>
        </p:spPr>
        <p:txBody>
          <a:bodyPr/>
          <a:lstStyle/>
          <a:p>
            <a:pPr marL="0" indent="0">
              <a:lnSpc>
                <a:spcPct val="100000"/>
              </a:lnSpc>
              <a:spcAft>
                <a:spcPts val="0"/>
              </a:spcAft>
              <a:buNone/>
            </a:pPr>
            <a:r>
              <a:rPr lang="en-US" sz="1600" noProof="1">
                <a:latin typeface="Courier" charset="0"/>
                <a:ea typeface="Courier" charset="0"/>
                <a:cs typeface="Courier" charset="0"/>
              </a:rPr>
              <a:t>static int __init L_module_init(void)</a:t>
            </a:r>
          </a:p>
          <a:p>
            <a:pPr marL="0" indent="0">
              <a:lnSpc>
                <a:spcPct val="100000"/>
              </a:lnSpc>
              <a:spcAft>
                <a:spcPts val="0"/>
              </a:spcAft>
              <a:buNone/>
            </a:pPr>
            <a:r>
              <a:rPr lang="en-US" sz="1600" noProof="1">
                <a:latin typeface="Courier" charset="0"/>
                <a:ea typeface="Courier" charset="0"/>
                <a:cs typeface="Courier" charset="0"/>
              </a:rPr>
              <a:t>{</a:t>
            </a:r>
          </a:p>
          <a:p>
            <a:pPr marL="0" indent="0">
              <a:lnSpc>
                <a:spcPct val="100000"/>
              </a:lnSpc>
              <a:spcAft>
                <a:spcPts val="0"/>
              </a:spcAft>
              <a:buNone/>
            </a:pPr>
            <a:r>
              <a:rPr lang="en-US" sz="1600" noProof="1">
                <a:latin typeface="Courier" charset="0"/>
                <a:ea typeface="Courier" charset="0"/>
                <a:cs typeface="Courier" charset="0"/>
              </a:rPr>
              <a:t>  int res;</a:t>
            </a:r>
          </a:p>
          <a:p>
            <a:pPr marL="0" indent="0">
              <a:lnSpc>
                <a:spcPct val="100000"/>
              </a:lnSpc>
              <a:spcAft>
                <a:spcPts val="0"/>
              </a:spcAft>
              <a:buNone/>
            </a:pPr>
            <a:r>
              <a:rPr lang="en-US" sz="1600" noProof="1">
                <a:latin typeface="Courier" charset="0"/>
                <a:ea typeface="Courier" charset="0"/>
                <a:cs typeface="Courier" charset="0"/>
              </a:rPr>
              <a:t>  alloc_chrdev_region(&amp;L_dev, 0, 1, ”L_dev");</a:t>
            </a:r>
          </a:p>
          <a:p>
            <a:pPr marL="0" indent="0">
              <a:lnSpc>
                <a:spcPct val="100000"/>
              </a:lnSpc>
              <a:spcAft>
                <a:spcPts val="0"/>
              </a:spcAft>
              <a:buNone/>
            </a:pPr>
            <a:r>
              <a:rPr lang="en-US" sz="1600" noProof="1">
                <a:latin typeface="Courier" charset="0"/>
                <a:ea typeface="Courier" charset="0"/>
                <a:cs typeface="Courier" charset="0"/>
              </a:rPr>
              <a:t>  printk(KERN_INFO "%s\n", format_dev_t(buffer, L_dev));</a:t>
            </a:r>
          </a:p>
          <a:p>
            <a:pPr marL="0" indent="0">
              <a:lnSpc>
                <a:spcPct val="100000"/>
              </a:lnSpc>
              <a:spcAft>
                <a:spcPts val="0"/>
              </a:spcAft>
              <a:buNone/>
            </a:pPr>
            <a:r>
              <a:rPr lang="en-US" sz="1600" noProof="1">
                <a:latin typeface="Courier" charset="0"/>
                <a:ea typeface="Courier" charset="0"/>
                <a:cs typeface="Courier" charset="0"/>
              </a:rPr>
              <a:t>  cdev_init(&amp;L_cdev, &amp;L_fops);</a:t>
            </a:r>
          </a:p>
          <a:p>
            <a:pPr marL="0" indent="0">
              <a:lnSpc>
                <a:spcPct val="100000"/>
              </a:lnSpc>
              <a:spcAft>
                <a:spcPts val="0"/>
              </a:spcAft>
              <a:buNone/>
            </a:pPr>
            <a:r>
              <a:rPr lang="en-US" sz="1600" noProof="1">
                <a:latin typeface="Courier" charset="0"/>
                <a:ea typeface="Courier" charset="0"/>
                <a:cs typeface="Courier" charset="0"/>
              </a:rPr>
              <a:t>  L_cdev.owner = THIS_MODULE;</a:t>
            </a:r>
          </a:p>
          <a:p>
            <a:pPr marL="0" indent="0">
              <a:lnSpc>
                <a:spcPct val="100000"/>
              </a:lnSpc>
              <a:spcAft>
                <a:spcPts val="0"/>
              </a:spcAft>
              <a:buNone/>
            </a:pPr>
            <a:r>
              <a:rPr lang="en-US" sz="1600" noProof="1">
                <a:latin typeface="Courier" charset="0"/>
                <a:ea typeface="Courier" charset="0"/>
                <a:cs typeface="Courier" charset="0"/>
              </a:rPr>
              <a:t>  cdev_add(&amp;L_cdev, L_dev, 1);</a:t>
            </a:r>
          </a:p>
          <a:p>
            <a:pPr marL="0" indent="0">
              <a:lnSpc>
                <a:spcPct val="100000"/>
              </a:lnSpc>
              <a:spcAft>
                <a:spcPts val="0"/>
              </a:spcAft>
              <a:buNone/>
            </a:pPr>
            <a:endParaRPr lang="en-US" sz="1600" noProof="1">
              <a:latin typeface="Courier" charset="0"/>
              <a:ea typeface="Courier" charset="0"/>
              <a:cs typeface="Courier" charset="0"/>
            </a:endParaRPr>
          </a:p>
          <a:p>
            <a:pPr marL="0" indent="0">
              <a:lnSpc>
                <a:spcPct val="100000"/>
              </a:lnSpc>
              <a:spcAft>
                <a:spcPts val="0"/>
              </a:spcAft>
              <a:buNone/>
            </a:pPr>
            <a:r>
              <a:rPr lang="en-US" sz="1600" noProof="1">
                <a:latin typeface="Courier" charset="0"/>
                <a:ea typeface="Courier" charset="0"/>
                <a:cs typeface="Courier" charset="0"/>
              </a:rPr>
              <a:t>  r = check_region( ioremap(0xf0080000, 4 ), 8 );</a:t>
            </a:r>
          </a:p>
          <a:p>
            <a:pPr marL="0" indent="0">
              <a:lnSpc>
                <a:spcPct val="100000"/>
              </a:lnSpc>
              <a:spcAft>
                <a:spcPts val="0"/>
              </a:spcAft>
              <a:buNone/>
            </a:pPr>
            <a:r>
              <a:rPr lang="en-US" sz="1600" noProof="1">
                <a:latin typeface="Courier" charset="0"/>
                <a:ea typeface="Courier" charset="0"/>
                <a:cs typeface="Courier" charset="0"/>
              </a:rPr>
              <a:t>  if(r) {</a:t>
            </a:r>
          </a:p>
          <a:p>
            <a:pPr marL="0" indent="0">
              <a:lnSpc>
                <a:spcPct val="100000"/>
              </a:lnSpc>
              <a:spcAft>
                <a:spcPts val="0"/>
              </a:spcAft>
              <a:buNone/>
            </a:pPr>
            <a:r>
              <a:rPr lang="en-US" sz="1600" noProof="1">
                <a:latin typeface="Courier" charset="0"/>
                <a:ea typeface="Courier" charset="0"/>
                <a:cs typeface="Courier" charset="0"/>
              </a:rPr>
              <a:t>   printk( KERN_ALERT ”Unable to reserve I/O memory\n");</a:t>
            </a:r>
          </a:p>
          <a:p>
            <a:pPr marL="0" indent="0">
              <a:lnSpc>
                <a:spcPct val="100000"/>
              </a:lnSpc>
              <a:spcAft>
                <a:spcPts val="0"/>
              </a:spcAft>
              <a:buNone/>
            </a:pPr>
            <a:r>
              <a:rPr lang="en-US" sz="1600" noProof="1">
                <a:latin typeface="Courier" charset="0"/>
                <a:ea typeface="Courier" charset="0"/>
                <a:cs typeface="Courier" charset="0"/>
              </a:rPr>
              <a:t>   return –EINVAL;</a:t>
            </a:r>
          </a:p>
          <a:p>
            <a:pPr marL="0" indent="0">
              <a:lnSpc>
                <a:spcPct val="100000"/>
              </a:lnSpc>
              <a:spcAft>
                <a:spcPts val="0"/>
              </a:spcAft>
              <a:buNone/>
            </a:pPr>
            <a:r>
              <a:rPr lang="en-US" sz="1600" noProof="1">
                <a:latin typeface="Courier" charset="0"/>
                <a:ea typeface="Courier" charset="0"/>
                <a:cs typeface="Courier" charset="0"/>
              </a:rPr>
              <a:t>  }</a:t>
            </a:r>
          </a:p>
          <a:p>
            <a:pPr marL="0" indent="0">
              <a:lnSpc>
                <a:spcPct val="100000"/>
              </a:lnSpc>
              <a:spcAft>
                <a:spcPts val="0"/>
              </a:spcAft>
              <a:buNone/>
            </a:pPr>
            <a:r>
              <a:rPr lang="en-US" sz="1600" noProof="1">
                <a:latin typeface="Courier" charset="0"/>
                <a:ea typeface="Courier" charset="0"/>
                <a:cs typeface="Courier" charset="0"/>
              </a:rPr>
              <a:t>  request_region(ioremap(0xf0080000, 4), 8, ”DevL");</a:t>
            </a:r>
          </a:p>
          <a:p>
            <a:pPr marL="0" indent="0">
              <a:lnSpc>
                <a:spcPct val="100000"/>
              </a:lnSpc>
              <a:spcAft>
                <a:spcPts val="0"/>
              </a:spcAft>
              <a:buNone/>
            </a:pPr>
            <a:r>
              <a:rPr lang="en-US" sz="1600" noProof="1">
                <a:latin typeface="Courier" charset="0"/>
                <a:ea typeface="Courier" charset="0"/>
                <a:cs typeface="Courier" charset="0"/>
              </a:rPr>
              <a:t>  return 0;</a:t>
            </a:r>
          </a:p>
          <a:p>
            <a:pPr marL="0" indent="0">
              <a:lnSpc>
                <a:spcPct val="100000"/>
              </a:lnSpc>
              <a:spcAft>
                <a:spcPts val="0"/>
              </a:spcAft>
              <a:buNone/>
            </a:pPr>
            <a:r>
              <a:rPr lang="en-US" sz="1600" noProof="1">
                <a:latin typeface="Courier" charset="0"/>
                <a:ea typeface="Courier" charset="0"/>
                <a:cs typeface="Courier" charset="0"/>
              </a:rPr>
              <a:t>}</a:t>
            </a:r>
          </a:p>
          <a:p>
            <a:pPr marL="0" indent="0">
              <a:lnSpc>
                <a:spcPct val="100000"/>
              </a:lnSpc>
              <a:spcAft>
                <a:spcPts val="0"/>
              </a:spcAft>
              <a:buNone/>
            </a:pPr>
            <a:endParaRPr lang="en-US" sz="16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9E7DB060-12DB-4E1F-BDB9-6D215AABD465}"/>
              </a:ext>
            </a:extLst>
          </p:cNvPr>
          <p:cNvSpPr txBox="1"/>
          <p:nvPr/>
        </p:nvSpPr>
        <p:spPr>
          <a:xfrm>
            <a:off x="7693819" y="2719137"/>
            <a:ext cx="4191000" cy="919401"/>
          </a:xfrm>
          <a:prstGeom prst="wedgeRoundRectCallout">
            <a:avLst>
              <a:gd name="adj1" fmla="val -146591"/>
              <a:gd name="adj2" fmla="val 50068"/>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dirty="0">
                <a:solidFill>
                  <a:schemeClr val="bg1"/>
                </a:solidFill>
              </a:rPr>
              <a:t>Translates the physical address of the device (as defined by the memory map) into the corresponding virtual address.</a:t>
            </a:r>
          </a:p>
        </p:txBody>
      </p:sp>
    </p:spTree>
    <p:extLst>
      <p:ext uri="{BB962C8B-B14F-4D97-AF65-F5344CB8AC3E}">
        <p14:creationId xmlns:p14="http://schemas.microsoft.com/office/powerpoint/2010/main" val="16410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reference use case</a:t>
            </a:r>
          </a:p>
          <a:p>
            <a:r>
              <a:rPr lang="en-US" dirty="0"/>
              <a:t>The module-level point of view</a:t>
            </a:r>
          </a:p>
          <a:p>
            <a:r>
              <a:rPr lang="en-US" dirty="0"/>
              <a:t>The user-level point of view</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10601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ea typeface="Tahoma" pitchFamily="-109" charset="0"/>
                <a:cs typeface="Tahoma" pitchFamily="-109" charset="0"/>
              </a:rPr>
              <a:t>Memory Mapped I/O: Clean-up</a:t>
            </a:r>
            <a:endParaRPr lang="en-US" dirty="0"/>
          </a:p>
        </p:txBody>
      </p:sp>
      <p:sp>
        <p:nvSpPr>
          <p:cNvPr id="6" name="Content Placeholder 1">
            <a:extLst>
              <a:ext uri="{FF2B5EF4-FFF2-40B4-BE49-F238E27FC236}">
                <a16:creationId xmlns:a16="http://schemas.microsoft.com/office/drawing/2014/main" id="{5B107DF5-6941-4BD8-8673-BDA279052FE7}"/>
              </a:ext>
            </a:extLst>
          </p:cNvPr>
          <p:cNvSpPr>
            <a:spLocks noGrp="1"/>
          </p:cNvSpPr>
          <p:nvPr>
            <p:ph sz="half" idx="1"/>
          </p:nvPr>
        </p:nvSpPr>
        <p:spPr>
          <a:xfrm>
            <a:off x="481484" y="1440000"/>
            <a:ext cx="11154300" cy="4680000"/>
          </a:xfrm>
        </p:spPr>
        <p:txBody>
          <a:bodyPr/>
          <a:lstStyle/>
          <a:p>
            <a:pPr marL="0" indent="0">
              <a:lnSpc>
                <a:spcPct val="100000"/>
              </a:lnSpc>
              <a:spcAft>
                <a:spcPts val="0"/>
              </a:spcAft>
              <a:buNone/>
            </a:pPr>
            <a:r>
              <a:rPr lang="en-US" sz="1600" dirty="0">
                <a:latin typeface="Courier" charset="0"/>
                <a:ea typeface="Courier" charset="0"/>
                <a:cs typeface="Courier" charset="0"/>
              </a:rPr>
              <a:t>static void __exit </a:t>
            </a:r>
            <a:r>
              <a:rPr lang="en-US" sz="1600" dirty="0" err="1">
                <a:latin typeface="Courier" charset="0"/>
                <a:ea typeface="Courier" charset="0"/>
                <a:cs typeface="Courier" charset="0"/>
              </a:rPr>
              <a:t>L_module_cleanup</a:t>
            </a:r>
            <a:r>
              <a:rPr lang="en-US" sz="1600" dirty="0">
                <a:latin typeface="Courier" charset="0"/>
                <a:ea typeface="Courier" charset="0"/>
                <a:cs typeface="Courier" charset="0"/>
              </a:rPr>
              <a:t>(void)</a:t>
            </a:r>
          </a:p>
          <a:p>
            <a:pPr marL="0" indent="0">
              <a:lnSpc>
                <a:spcPct val="100000"/>
              </a:lnSpc>
              <a:spcAft>
                <a:spcPts val="0"/>
              </a:spcAft>
              <a:buNone/>
            </a:pPr>
            <a:r>
              <a:rPr lang="en-US" sz="1600" dirty="0">
                <a:latin typeface="Courier" charset="0"/>
                <a:ea typeface="Courier" charset="0"/>
                <a:cs typeface="Courier" charset="0"/>
              </a:rPr>
              <a:t>{</a:t>
            </a:r>
          </a:p>
          <a:p>
            <a:pPr marL="0" indent="0">
              <a:lnSpc>
                <a:spcPct val="100000"/>
              </a:lnSpc>
              <a:spcAft>
                <a:spcPts val="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cdev_del</a:t>
            </a:r>
            <a:r>
              <a:rPr lang="en-US" sz="1600" dirty="0">
                <a:latin typeface="Courier" charset="0"/>
                <a:ea typeface="Courier" charset="0"/>
                <a:cs typeface="Courier" charset="0"/>
              </a:rPr>
              <a:t>(&amp;</a:t>
            </a:r>
            <a:r>
              <a:rPr lang="en-US" sz="1600" dirty="0" err="1">
                <a:latin typeface="Courier" charset="0"/>
                <a:ea typeface="Courier" charset="0"/>
                <a:cs typeface="Courier" charset="0"/>
              </a:rPr>
              <a:t>L_cdev</a:t>
            </a:r>
            <a:r>
              <a:rPr lang="en-US" sz="1600" dirty="0">
                <a:latin typeface="Courier" charset="0"/>
                <a:ea typeface="Courier" charset="0"/>
                <a:cs typeface="Courier" charset="0"/>
              </a:rPr>
              <a:t>);</a:t>
            </a:r>
          </a:p>
          <a:p>
            <a:pPr marL="0" indent="0">
              <a:lnSpc>
                <a:spcPct val="100000"/>
              </a:lnSpc>
              <a:spcAft>
                <a:spcPts val="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unregister_chrdev_region</a:t>
            </a:r>
            <a:r>
              <a:rPr lang="en-US" sz="1600" dirty="0">
                <a:latin typeface="Courier" charset="0"/>
                <a:ea typeface="Courier" charset="0"/>
                <a:cs typeface="Courier" charset="0"/>
              </a:rPr>
              <a:t>(</a:t>
            </a:r>
            <a:r>
              <a:rPr lang="en-US" sz="1600" dirty="0" err="1">
                <a:latin typeface="Courier" charset="0"/>
                <a:ea typeface="Courier" charset="0"/>
                <a:cs typeface="Courier" charset="0"/>
              </a:rPr>
              <a:t>L_dev</a:t>
            </a:r>
            <a:r>
              <a:rPr lang="en-US" sz="1600" dirty="0">
                <a:latin typeface="Courier" charset="0"/>
                <a:ea typeface="Courier" charset="0"/>
                <a:cs typeface="Courier" charset="0"/>
              </a:rPr>
              <a:t>, 1);</a:t>
            </a:r>
          </a:p>
          <a:p>
            <a:pPr marL="0" indent="0">
              <a:lnSpc>
                <a:spcPct val="100000"/>
              </a:lnSpc>
              <a:spcAft>
                <a:spcPts val="0"/>
              </a:spcAft>
              <a:buNone/>
            </a:pPr>
            <a:endParaRPr lang="en-US" sz="1600" dirty="0">
              <a:latin typeface="Courier" charset="0"/>
              <a:ea typeface="Courier" charset="0"/>
              <a:cs typeface="Courier" charset="0"/>
            </a:endParaRPr>
          </a:p>
          <a:p>
            <a:pPr marL="0" indent="0">
              <a:lnSpc>
                <a:spcPct val="100000"/>
              </a:lnSpc>
              <a:spcAft>
                <a:spcPts val="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release_region</a:t>
            </a:r>
            <a:r>
              <a:rPr lang="en-US" sz="1600" dirty="0">
                <a:latin typeface="Courier" charset="0"/>
                <a:ea typeface="Courier" charset="0"/>
                <a:cs typeface="Courier" charset="0"/>
              </a:rPr>
              <a:t>(</a:t>
            </a:r>
            <a:r>
              <a:rPr lang="en-US" sz="1600" dirty="0" err="1">
                <a:latin typeface="Courier" charset="0"/>
                <a:ea typeface="Courier" charset="0"/>
                <a:cs typeface="Courier" charset="0"/>
              </a:rPr>
              <a:t>ioremap</a:t>
            </a:r>
            <a:r>
              <a:rPr lang="en-US" sz="1600" dirty="0">
                <a:latin typeface="Courier" charset="0"/>
                <a:ea typeface="Courier" charset="0"/>
                <a:cs typeface="Courier" charset="0"/>
              </a:rPr>
              <a:t>(0xf0080000, 4 ), 8);</a:t>
            </a:r>
          </a:p>
          <a:p>
            <a:pPr marL="0" indent="0">
              <a:lnSpc>
                <a:spcPct val="100000"/>
              </a:lnSpc>
              <a:spcAft>
                <a:spcPts val="0"/>
              </a:spcAft>
              <a:buNone/>
            </a:pPr>
            <a:r>
              <a:rPr lang="en-US" sz="1600" dirty="0">
                <a:latin typeface="Courier" charset="0"/>
                <a:ea typeface="Courier" charset="0"/>
                <a:cs typeface="Courier" charset="0"/>
              </a:rPr>
              <a:t>}</a:t>
            </a:r>
          </a:p>
          <a:p>
            <a:pPr>
              <a:lnSpc>
                <a:spcPct val="100000"/>
              </a:lnSpc>
              <a:spcAft>
                <a:spcPts val="0"/>
              </a:spcAft>
            </a:pPr>
            <a:endParaRPr lang="en-US" sz="1600" dirty="0"/>
          </a:p>
          <a:p>
            <a:pPr>
              <a:lnSpc>
                <a:spcPct val="100000"/>
              </a:lnSpc>
              <a:spcAft>
                <a:spcPts val="0"/>
              </a:spcAft>
            </a:pPr>
            <a:endParaRPr lang="en-US" sz="1600" dirty="0"/>
          </a:p>
        </p:txBody>
      </p:sp>
    </p:spTree>
    <p:extLst>
      <p:ext uri="{BB962C8B-B14F-4D97-AF65-F5344CB8AC3E}">
        <p14:creationId xmlns:p14="http://schemas.microsoft.com/office/powerpoint/2010/main" val="1219993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ea typeface="Tahoma" pitchFamily="-109" charset="0"/>
                <a:cs typeface="Tahoma" pitchFamily="-109" charset="0"/>
              </a:rPr>
              <a:t>Memory Mapped I/O: read</a:t>
            </a:r>
            <a:endParaRPr lang="en-US" dirty="0"/>
          </a:p>
        </p:txBody>
      </p:sp>
      <p:sp>
        <p:nvSpPr>
          <p:cNvPr id="6" name="Content Placeholder 1">
            <a:extLst>
              <a:ext uri="{FF2B5EF4-FFF2-40B4-BE49-F238E27FC236}">
                <a16:creationId xmlns:a16="http://schemas.microsoft.com/office/drawing/2014/main" id="{14FCB4A9-2777-4267-BC30-6C0582C9C380}"/>
              </a:ext>
            </a:extLst>
          </p:cNvPr>
          <p:cNvSpPr>
            <a:spLocks noGrp="1"/>
          </p:cNvSpPr>
          <p:nvPr>
            <p:ph sz="half" idx="1"/>
          </p:nvPr>
        </p:nvSpPr>
        <p:spPr>
          <a:xfrm>
            <a:off x="481484" y="1440000"/>
            <a:ext cx="11154300" cy="4680000"/>
          </a:xfrm>
        </p:spPr>
        <p:txBody>
          <a:bodyPr/>
          <a:lstStyle/>
          <a:p>
            <a:pPr marL="0" indent="0">
              <a:lnSpc>
                <a:spcPct val="100000"/>
              </a:lnSpc>
              <a:spcAft>
                <a:spcPts val="0"/>
              </a:spcAft>
              <a:buNone/>
            </a:pPr>
            <a:r>
              <a:rPr lang="en-US" sz="1400" dirty="0" err="1">
                <a:latin typeface="Courier" charset="0"/>
                <a:ea typeface="Courier" charset="0"/>
                <a:cs typeface="Courier" charset="0"/>
              </a:rPr>
              <a:t>int</a:t>
            </a:r>
            <a:r>
              <a:rPr lang="en-US" sz="1400" dirty="0">
                <a:latin typeface="Courier" charset="0"/>
                <a:ea typeface="Courier" charset="0"/>
                <a:cs typeface="Courier" charset="0"/>
              </a:rPr>
              <a:t>	READ_DATA_FROM_THE_HW( </a:t>
            </a:r>
            <a:r>
              <a:rPr lang="en-US" sz="1400" dirty="0" err="1">
                <a:latin typeface="Courier" charset="0"/>
                <a:ea typeface="Courier" charset="0"/>
                <a:cs typeface="Courier" charset="0"/>
              </a:rPr>
              <a:t>int</a:t>
            </a:r>
            <a:r>
              <a:rPr lang="en-US" sz="1400" dirty="0">
                <a:latin typeface="Courier" charset="0"/>
                <a:ea typeface="Courier" charset="0"/>
                <a:cs typeface="Courier" charset="0"/>
              </a:rPr>
              <a:t> *data )</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int</a:t>
            </a:r>
            <a:r>
              <a:rPr lang="en-US" sz="1400" dirty="0">
                <a:latin typeface="Courier" charset="0"/>
                <a:ea typeface="Courier" charset="0"/>
                <a:cs typeface="Courier" charset="0"/>
              </a:rPr>
              <a:t>	</a:t>
            </a:r>
            <a:r>
              <a:rPr lang="en-US" sz="1400" dirty="0" err="1">
                <a:latin typeface="Courier" charset="0"/>
                <a:ea typeface="Courier" charset="0"/>
                <a:cs typeface="Courier" charset="0"/>
              </a:rPr>
              <a:t>tmp</a:t>
            </a: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a:p>
            <a:pPr marL="0" indent="0">
              <a:lnSpc>
                <a:spcPct val="100000"/>
              </a:lnSpc>
              <a:spcAft>
                <a:spcPts val="0"/>
              </a:spcAft>
              <a:buNone/>
            </a:pPr>
            <a:r>
              <a:rPr lang="en-US" sz="1400" dirty="0">
                <a:latin typeface="Courier" charset="0"/>
                <a:ea typeface="Courier" charset="0"/>
                <a:cs typeface="Courier" charset="0"/>
              </a:rPr>
              <a:t>  switch(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case BLINK_RATE:</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tmp</a:t>
            </a:r>
            <a:r>
              <a:rPr lang="en-US" sz="1400" dirty="0">
                <a:latin typeface="Courier" charset="0"/>
                <a:ea typeface="Courier" charset="0"/>
                <a:cs typeface="Courier" charset="0"/>
              </a:rPr>
              <a:t> = </a:t>
            </a:r>
            <a:r>
              <a:rPr lang="en-US" sz="1400" dirty="0" err="1">
                <a:latin typeface="Courier" charset="0"/>
                <a:ea typeface="Courier" charset="0"/>
                <a:cs typeface="Courier" charset="0"/>
              </a:rPr>
              <a:t>inl</a:t>
            </a:r>
            <a:r>
              <a:rPr lang="en-US" sz="1400" dirty="0">
                <a:latin typeface="Courier" charset="0"/>
                <a:ea typeface="Courier" charset="0"/>
                <a:cs typeface="Courier" charset="0"/>
              </a:rPr>
              <a:t>( </a:t>
            </a:r>
            <a:r>
              <a:rPr lang="en-US" sz="1400" dirty="0" err="1">
                <a:latin typeface="Courier" charset="0"/>
                <a:ea typeface="Courier" charset="0"/>
                <a:cs typeface="Courier" charset="0"/>
              </a:rPr>
              <a:t>ioremap</a:t>
            </a:r>
            <a:r>
              <a:rPr lang="en-US" sz="1400" dirty="0">
                <a:latin typeface="Courier" charset="0"/>
                <a:ea typeface="Courier" charset="0"/>
                <a:cs typeface="Courier" charset="0"/>
              </a:rPr>
              <a:t>(0xf0080000, 4) );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case ENABLE:</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tmp</a:t>
            </a:r>
            <a:r>
              <a:rPr lang="en-US" sz="1400" dirty="0">
                <a:latin typeface="Courier" charset="0"/>
                <a:ea typeface="Courier" charset="0"/>
                <a:cs typeface="Courier" charset="0"/>
              </a:rPr>
              <a:t> = </a:t>
            </a:r>
            <a:r>
              <a:rPr lang="en-US" sz="1400" dirty="0" err="1">
                <a:latin typeface="Courier" charset="0"/>
                <a:ea typeface="Courier" charset="0"/>
                <a:cs typeface="Courier" charset="0"/>
              </a:rPr>
              <a:t>inl</a:t>
            </a:r>
            <a:r>
              <a:rPr lang="en-US" sz="1400" dirty="0">
                <a:latin typeface="Courier" charset="0"/>
                <a:ea typeface="Courier" charset="0"/>
                <a:cs typeface="Courier" charset="0"/>
              </a:rPr>
              <a:t>( </a:t>
            </a:r>
            <a:r>
              <a:rPr lang="en-US" sz="1400" dirty="0" err="1">
                <a:latin typeface="Courier" charset="0"/>
                <a:ea typeface="Courier" charset="0"/>
                <a:cs typeface="Courier" charset="0"/>
              </a:rPr>
              <a:t>ioremap</a:t>
            </a:r>
            <a:r>
              <a:rPr lang="en-US" sz="1400" dirty="0">
                <a:latin typeface="Courier" charset="0"/>
                <a:ea typeface="Courier" charset="0"/>
                <a:cs typeface="Courier" charset="0"/>
              </a:rPr>
              <a:t>(0xf0080000, 4)+4 );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*data = </a:t>
            </a:r>
            <a:r>
              <a:rPr lang="en-US" sz="1400" dirty="0" err="1">
                <a:latin typeface="Courier" charset="0"/>
                <a:ea typeface="Courier" charset="0"/>
                <a:cs typeface="Courier" charset="0"/>
              </a:rPr>
              <a:t>tmp</a:t>
            </a: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a:p>
            <a:pPr marL="0" indent="0">
              <a:lnSpc>
                <a:spcPct val="100000"/>
              </a:lnSpc>
              <a:spcAft>
                <a:spcPts val="0"/>
              </a:spcAft>
              <a:buNone/>
            </a:pPr>
            <a:r>
              <a:rPr lang="en-US" sz="1400" dirty="0">
                <a:latin typeface="Courier" charset="0"/>
                <a:ea typeface="Courier" charset="0"/>
                <a:cs typeface="Courier" charset="0"/>
              </a:rPr>
              <a:t>    return 4;</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1A8C101A-3A9D-4E79-83E8-3DC4FCE552E1}"/>
              </a:ext>
            </a:extLst>
          </p:cNvPr>
          <p:cNvSpPr>
            <a:spLocks noChangeArrowheads="1"/>
          </p:cNvSpPr>
          <p:nvPr/>
        </p:nvSpPr>
        <p:spPr bwMode="auto">
          <a:xfrm>
            <a:off x="5823200" y="2649934"/>
            <a:ext cx="5552281" cy="1736646"/>
          </a:xfrm>
          <a:prstGeom prst="wedgeRoundRectCallout">
            <a:avLst>
              <a:gd name="adj1" fmla="val -42656"/>
              <a:gd name="adj2" fmla="val -6686"/>
              <a:gd name="adj3" fmla="val 16667"/>
            </a:avLst>
          </a:prstGeom>
          <a:noFill/>
          <a:ln w="9525">
            <a:noFill/>
            <a:miter lim="800000"/>
            <a:headEnd/>
            <a:tailEnd/>
          </a:ln>
        </p:spPr>
        <p:txBody>
          <a:bodyPr wrap="square">
            <a:prstTxWarp prst="textNoShape">
              <a:avLst/>
            </a:prstTxWarp>
            <a:spAutoFit/>
          </a:bodyPr>
          <a:lstStyle/>
          <a:p>
            <a:pPr algn="l"/>
            <a:r>
              <a:rPr lang="en-US" sz="2400" dirty="0"/>
              <a:t>Functions for accessing I/O memory:</a:t>
            </a:r>
          </a:p>
          <a:p>
            <a:pPr algn="l"/>
            <a:r>
              <a:rPr lang="en-US" sz="2000" dirty="0" err="1">
                <a:latin typeface="Courier" charset="0"/>
                <a:ea typeface="Courier" charset="0"/>
                <a:cs typeface="Courier" charset="0"/>
              </a:rPr>
              <a:t>inb</a:t>
            </a:r>
            <a:r>
              <a:rPr lang="en-US" sz="2000" dirty="0">
                <a:latin typeface="Courier" charset="0"/>
                <a:ea typeface="Courier" charset="0"/>
                <a:cs typeface="Courier" charset="0"/>
              </a:rPr>
              <a:t>()</a:t>
            </a:r>
            <a:r>
              <a:rPr lang="en-US" sz="2400" dirty="0"/>
              <a:t>: it reads 8-bit words.</a:t>
            </a:r>
          </a:p>
          <a:p>
            <a:pPr algn="l"/>
            <a:r>
              <a:rPr lang="en-US" sz="2000" dirty="0" err="1">
                <a:latin typeface="Courier" charset="0"/>
                <a:ea typeface="Courier" charset="0"/>
                <a:cs typeface="Courier" charset="0"/>
              </a:rPr>
              <a:t>inw</a:t>
            </a:r>
            <a:r>
              <a:rPr lang="en-US" sz="2000" dirty="0">
                <a:latin typeface="Courier" charset="0"/>
                <a:ea typeface="Courier" charset="0"/>
                <a:cs typeface="Courier" charset="0"/>
              </a:rPr>
              <a:t>()</a:t>
            </a:r>
            <a:r>
              <a:rPr lang="en-US" sz="2400" dirty="0"/>
              <a:t>: it reads 16-bit words.</a:t>
            </a:r>
          </a:p>
          <a:p>
            <a:pPr algn="l"/>
            <a:r>
              <a:rPr lang="en-US" sz="2000" dirty="0" err="1">
                <a:latin typeface="Courier" charset="0"/>
                <a:ea typeface="Courier" charset="0"/>
                <a:cs typeface="Courier" charset="0"/>
              </a:rPr>
              <a:t>inl</a:t>
            </a:r>
            <a:r>
              <a:rPr lang="en-US" sz="2000" dirty="0">
                <a:latin typeface="Courier" charset="0"/>
                <a:ea typeface="Courier" charset="0"/>
                <a:cs typeface="Courier" charset="0"/>
              </a:rPr>
              <a:t>()</a:t>
            </a:r>
            <a:r>
              <a:rPr lang="en-US" sz="2400" dirty="0"/>
              <a:t>: it reads 32-bit words.</a:t>
            </a:r>
          </a:p>
        </p:txBody>
      </p:sp>
      <p:sp>
        <p:nvSpPr>
          <p:cNvPr id="8" name="Right Brace 7">
            <a:extLst>
              <a:ext uri="{FF2B5EF4-FFF2-40B4-BE49-F238E27FC236}">
                <a16:creationId xmlns:a16="http://schemas.microsoft.com/office/drawing/2014/main" id="{9B1E8680-5BAE-4B72-8C4F-1E96D17BE934}"/>
              </a:ext>
            </a:extLst>
          </p:cNvPr>
          <p:cNvSpPr/>
          <p:nvPr/>
        </p:nvSpPr>
        <p:spPr>
          <a:xfrm>
            <a:off x="5508082" y="2735179"/>
            <a:ext cx="304800" cy="16344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86719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ea typeface="Tahoma" pitchFamily="-109" charset="0"/>
                <a:cs typeface="Tahoma" pitchFamily="-109" charset="0"/>
              </a:rPr>
              <a:t>Memory Mapped I/O: write</a:t>
            </a:r>
            <a:endParaRPr lang="en-US" dirty="0"/>
          </a:p>
        </p:txBody>
      </p:sp>
      <p:sp>
        <p:nvSpPr>
          <p:cNvPr id="6" name="Content Placeholder 1">
            <a:extLst>
              <a:ext uri="{FF2B5EF4-FFF2-40B4-BE49-F238E27FC236}">
                <a16:creationId xmlns:a16="http://schemas.microsoft.com/office/drawing/2014/main" id="{C48144D9-310B-468E-81DC-8336AA292D45}"/>
              </a:ext>
            </a:extLst>
          </p:cNvPr>
          <p:cNvSpPr>
            <a:spLocks noGrp="1"/>
          </p:cNvSpPr>
          <p:nvPr>
            <p:ph sz="half" idx="1"/>
          </p:nvPr>
        </p:nvSpPr>
        <p:spPr>
          <a:xfrm>
            <a:off x="481484" y="1440000"/>
            <a:ext cx="11154300" cy="4680000"/>
          </a:xfrm>
        </p:spPr>
        <p:txBody>
          <a:bodyPr/>
          <a:lstStyle/>
          <a:p>
            <a:pPr marL="0" indent="0">
              <a:lnSpc>
                <a:spcPct val="100000"/>
              </a:lnSpc>
              <a:spcAft>
                <a:spcPts val="0"/>
              </a:spcAft>
              <a:buNone/>
            </a:pPr>
            <a:r>
              <a:rPr lang="en-US" sz="1400" dirty="0" err="1">
                <a:latin typeface="Courier" charset="0"/>
                <a:ea typeface="Courier" charset="0"/>
                <a:cs typeface="Courier" charset="0"/>
              </a:rPr>
              <a:t>int</a:t>
            </a:r>
            <a:r>
              <a:rPr lang="en-US" sz="1400" dirty="0">
                <a:latin typeface="Courier" charset="0"/>
                <a:ea typeface="Courier" charset="0"/>
                <a:cs typeface="Courier" charset="0"/>
              </a:rPr>
              <a:t>	WRITE_DATA_TO_THE_HW( char *data )</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r>
              <a:rPr lang="en-US" sz="1400" dirty="0">
                <a:latin typeface="Courier" charset="0"/>
                <a:ea typeface="Courier" charset="0"/>
                <a:cs typeface="Courier" charset="0"/>
              </a:rPr>
              <a:t>  switch(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case BLINK_RATE:</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outl</a:t>
            </a:r>
            <a:r>
              <a:rPr lang="en-US" sz="1400" dirty="0">
                <a:latin typeface="Courier" charset="0"/>
                <a:ea typeface="Courier" charset="0"/>
                <a:cs typeface="Courier" charset="0"/>
              </a:rPr>
              <a:t>( (</a:t>
            </a:r>
            <a:r>
              <a:rPr lang="en-US" sz="1400" dirty="0" err="1">
                <a:latin typeface="Courier" charset="0"/>
                <a:ea typeface="Courier" charset="0"/>
                <a:cs typeface="Courier" charset="0"/>
              </a:rPr>
              <a:t>int</a:t>
            </a:r>
            <a:r>
              <a:rPr lang="en-US" sz="1400" dirty="0">
                <a:latin typeface="Courier" charset="0"/>
                <a:ea typeface="Courier" charset="0"/>
                <a:cs typeface="Courier" charset="0"/>
              </a:rPr>
              <a:t>)*data, </a:t>
            </a:r>
            <a:r>
              <a:rPr lang="en-US" sz="1400" dirty="0" err="1">
                <a:latin typeface="Courier" charset="0"/>
                <a:ea typeface="Courier" charset="0"/>
                <a:cs typeface="Courier" charset="0"/>
              </a:rPr>
              <a:t>ioremap</a:t>
            </a:r>
            <a:r>
              <a:rPr lang="en-US" sz="1400" dirty="0">
                <a:latin typeface="Courier" charset="0"/>
                <a:ea typeface="Courier" charset="0"/>
                <a:cs typeface="Courier" charset="0"/>
              </a:rPr>
              <a:t>(0xf0080000, 4) );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case ENABLE:</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outl</a:t>
            </a:r>
            <a:r>
              <a:rPr lang="en-US" sz="1400" dirty="0">
                <a:latin typeface="Courier" charset="0"/>
                <a:ea typeface="Courier" charset="0"/>
                <a:cs typeface="Courier" charset="0"/>
              </a:rPr>
              <a:t>( (</a:t>
            </a:r>
            <a:r>
              <a:rPr lang="en-US" sz="1400" dirty="0" err="1">
                <a:latin typeface="Courier" charset="0"/>
                <a:ea typeface="Courier" charset="0"/>
                <a:cs typeface="Courier" charset="0"/>
              </a:rPr>
              <a:t>int</a:t>
            </a:r>
            <a:r>
              <a:rPr lang="en-US" sz="1400" dirty="0">
                <a:latin typeface="Courier" charset="0"/>
                <a:ea typeface="Courier" charset="0"/>
                <a:cs typeface="Courier" charset="0"/>
              </a:rPr>
              <a:t>)*data, </a:t>
            </a:r>
            <a:r>
              <a:rPr lang="en-US" sz="1400" dirty="0" err="1">
                <a:latin typeface="Courier" charset="0"/>
                <a:ea typeface="Courier" charset="0"/>
                <a:cs typeface="Courier" charset="0"/>
              </a:rPr>
              <a:t>ioremap</a:t>
            </a:r>
            <a:r>
              <a:rPr lang="en-US" sz="1400" dirty="0">
                <a:latin typeface="Courier" charset="0"/>
                <a:ea typeface="Courier" charset="0"/>
                <a:cs typeface="Courier" charset="0"/>
              </a:rPr>
              <a:t>(0xf0080000, 4)+4 );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return 4;</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0215F305-A1FC-4C51-906F-5378B217E0E6}"/>
              </a:ext>
            </a:extLst>
          </p:cNvPr>
          <p:cNvSpPr>
            <a:spLocks noChangeArrowheads="1"/>
          </p:cNvSpPr>
          <p:nvPr/>
        </p:nvSpPr>
        <p:spPr bwMode="auto">
          <a:xfrm>
            <a:off x="6268370" y="2241885"/>
            <a:ext cx="5552281" cy="1736646"/>
          </a:xfrm>
          <a:prstGeom prst="wedgeRoundRectCallout">
            <a:avLst>
              <a:gd name="adj1" fmla="val -42656"/>
              <a:gd name="adj2" fmla="val -6686"/>
              <a:gd name="adj3" fmla="val 16667"/>
            </a:avLst>
          </a:prstGeom>
          <a:noFill/>
          <a:ln w="9525">
            <a:noFill/>
            <a:miter lim="800000"/>
            <a:headEnd/>
            <a:tailEnd/>
          </a:ln>
        </p:spPr>
        <p:txBody>
          <a:bodyPr wrap="square">
            <a:prstTxWarp prst="textNoShape">
              <a:avLst/>
            </a:prstTxWarp>
            <a:spAutoFit/>
          </a:bodyPr>
          <a:lstStyle/>
          <a:p>
            <a:pPr algn="l"/>
            <a:r>
              <a:rPr lang="en-US" sz="2400" dirty="0"/>
              <a:t>Functions for accessing I/O memory:</a:t>
            </a:r>
          </a:p>
          <a:p>
            <a:pPr algn="l"/>
            <a:r>
              <a:rPr lang="en-US" sz="2000" dirty="0" err="1">
                <a:latin typeface="Courier" charset="0"/>
                <a:ea typeface="Courier" charset="0"/>
                <a:cs typeface="Courier" charset="0"/>
              </a:rPr>
              <a:t>outb</a:t>
            </a:r>
            <a:r>
              <a:rPr lang="en-US" sz="2000" dirty="0">
                <a:latin typeface="Courier" charset="0"/>
                <a:ea typeface="Courier" charset="0"/>
                <a:cs typeface="Courier" charset="0"/>
              </a:rPr>
              <a:t>()</a:t>
            </a:r>
            <a:r>
              <a:rPr lang="en-US" sz="2400" dirty="0"/>
              <a:t>: it writes 8-bit words.</a:t>
            </a:r>
          </a:p>
          <a:p>
            <a:pPr algn="l"/>
            <a:r>
              <a:rPr lang="en-US" sz="2000" dirty="0" err="1">
                <a:latin typeface="Courier" charset="0"/>
                <a:ea typeface="Courier" charset="0"/>
                <a:cs typeface="Courier" charset="0"/>
              </a:rPr>
              <a:t>outw</a:t>
            </a:r>
            <a:r>
              <a:rPr lang="en-US" sz="2000" dirty="0">
                <a:latin typeface="Courier" charset="0"/>
                <a:ea typeface="Courier" charset="0"/>
                <a:cs typeface="Courier" charset="0"/>
              </a:rPr>
              <a:t>()</a:t>
            </a:r>
            <a:r>
              <a:rPr lang="en-US" sz="2400" dirty="0"/>
              <a:t>: it writes 16-bit words.</a:t>
            </a:r>
          </a:p>
          <a:p>
            <a:pPr algn="l"/>
            <a:r>
              <a:rPr lang="en-US" sz="2000" dirty="0" err="1">
                <a:latin typeface="Courier" charset="0"/>
                <a:ea typeface="Courier" charset="0"/>
                <a:cs typeface="Courier" charset="0"/>
              </a:rPr>
              <a:t>outl</a:t>
            </a:r>
            <a:r>
              <a:rPr lang="en-US" sz="2000" dirty="0">
                <a:latin typeface="Courier" charset="0"/>
                <a:ea typeface="Courier" charset="0"/>
                <a:cs typeface="Courier" charset="0"/>
              </a:rPr>
              <a:t>()</a:t>
            </a:r>
            <a:r>
              <a:rPr lang="en-US" sz="2400" dirty="0"/>
              <a:t>: it writes 32-bit words.</a:t>
            </a:r>
          </a:p>
        </p:txBody>
      </p:sp>
      <p:sp>
        <p:nvSpPr>
          <p:cNvPr id="8" name="Right Brace 7">
            <a:extLst>
              <a:ext uri="{FF2B5EF4-FFF2-40B4-BE49-F238E27FC236}">
                <a16:creationId xmlns:a16="http://schemas.microsoft.com/office/drawing/2014/main" id="{B8B5D462-2AAF-4C14-BFD5-0BB8DE112D32}"/>
              </a:ext>
            </a:extLst>
          </p:cNvPr>
          <p:cNvSpPr/>
          <p:nvPr/>
        </p:nvSpPr>
        <p:spPr>
          <a:xfrm>
            <a:off x="5953252" y="2327130"/>
            <a:ext cx="304800" cy="16344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4667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GPIO-based I/O</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Prior to GPIO use, it shall be reserved for the module.</a:t>
            </a:r>
          </a:p>
          <a:p>
            <a:r>
              <a:rPr lang="en-US" sz="2000" dirty="0">
                <a:latin typeface="Courier" charset="0"/>
                <a:ea typeface="Courier" charset="0"/>
                <a:cs typeface="Courier" charset="0"/>
              </a:rPr>
              <a:t>int </a:t>
            </a:r>
            <a:r>
              <a:rPr lang="en-US" sz="2000" dirty="0" err="1">
                <a:latin typeface="Courier" charset="0"/>
                <a:ea typeface="Courier" charset="0"/>
                <a:cs typeface="Courier" charset="0"/>
              </a:rPr>
              <a:t>gpio_request</a:t>
            </a:r>
            <a:r>
              <a:rPr lang="en-US" sz="2000" dirty="0">
                <a:latin typeface="Courier" charset="0"/>
                <a:ea typeface="Courier" charset="0"/>
                <a:cs typeface="Courier" charset="0"/>
              </a:rPr>
              <a:t>(unsigned </a:t>
            </a:r>
            <a:r>
              <a:rPr lang="en-US" sz="2000" dirty="0" err="1">
                <a:latin typeface="Courier" charset="0"/>
                <a:ea typeface="Courier" charset="0"/>
                <a:cs typeface="Courier" charset="0"/>
              </a:rPr>
              <a:t>gpio</a:t>
            </a:r>
            <a:r>
              <a:rPr lang="en-US" sz="2000" dirty="0">
                <a:latin typeface="Courier" charset="0"/>
                <a:ea typeface="Courier" charset="0"/>
                <a:cs typeface="Courier" charset="0"/>
              </a:rPr>
              <a:t>, const char *label)</a:t>
            </a:r>
            <a:endParaRPr lang="en-US" altLang="en-US" dirty="0">
              <a:ea typeface="ＭＳ Ｐゴシック" panose="020B0600070205080204" pitchFamily="34" charset="-128"/>
            </a:endParaRPr>
          </a:p>
          <a:p>
            <a:pPr lvl="1"/>
            <a:r>
              <a:rPr lang="en-US" dirty="0"/>
              <a:t>It checks whether the desired GPIO is available, and if yes, reserves it.</a:t>
            </a:r>
            <a:endParaRPr lang="en-US" altLang="en-US" dirty="0">
              <a:ea typeface="ＭＳ Ｐゴシック" panose="020B0600070205080204" pitchFamily="34" charset="-128"/>
            </a:endParaRPr>
          </a:p>
          <a:p>
            <a:r>
              <a:rPr lang="en-US" sz="2000" dirty="0">
                <a:latin typeface="Courier" charset="0"/>
                <a:ea typeface="Courier" charset="0"/>
                <a:cs typeface="Courier" charset="0"/>
              </a:rPr>
              <a:t>void </a:t>
            </a:r>
            <a:r>
              <a:rPr lang="en-US" sz="2000" dirty="0" err="1">
                <a:latin typeface="Courier" charset="0"/>
                <a:ea typeface="Courier" charset="0"/>
                <a:cs typeface="Courier" charset="0"/>
              </a:rPr>
              <a:t>gpio_free</a:t>
            </a:r>
            <a:r>
              <a:rPr lang="en-US" sz="2000" dirty="0">
                <a:latin typeface="Courier" charset="0"/>
                <a:ea typeface="Courier" charset="0"/>
                <a:cs typeface="Courier" charset="0"/>
              </a:rPr>
              <a:t>(unsigned </a:t>
            </a:r>
            <a:r>
              <a:rPr lang="en-US" sz="2000" dirty="0" err="1">
                <a:latin typeface="Courier" charset="0"/>
                <a:ea typeface="Courier" charset="0"/>
                <a:cs typeface="Courier" charset="0"/>
              </a:rPr>
              <a:t>gpio</a:t>
            </a:r>
            <a:r>
              <a:rPr lang="en-US" sz="2000" dirty="0">
                <a:latin typeface="Courier" charset="0"/>
                <a:ea typeface="Courier" charset="0"/>
                <a:cs typeface="Courier" charset="0"/>
              </a:rPr>
              <a:t>)</a:t>
            </a:r>
            <a:endParaRPr lang="en-US" altLang="en-US" dirty="0">
              <a:ea typeface="ＭＳ Ｐゴシック" panose="020B0600070205080204" pitchFamily="34" charset="-128"/>
            </a:endParaRPr>
          </a:p>
          <a:p>
            <a:pPr lvl="1"/>
            <a:r>
              <a:rPr lang="en-US" dirty="0"/>
              <a:t>It sets the desired GPIO free.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128547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GPIO-based I/O</a:t>
            </a:r>
            <a:r>
              <a:rPr lang="en-US" dirty="0">
                <a:ea typeface="Tahoma" pitchFamily="-109" charset="0"/>
                <a:cs typeface="Tahoma" pitchFamily="-109" charset="0"/>
              </a:rPr>
              <a:t> – initialization </a:t>
            </a:r>
            <a:endParaRPr lang="en-US" dirty="0"/>
          </a:p>
        </p:txBody>
      </p:sp>
      <p:sp>
        <p:nvSpPr>
          <p:cNvPr id="6" name="Content Placeholder 3">
            <a:extLst>
              <a:ext uri="{FF2B5EF4-FFF2-40B4-BE49-F238E27FC236}">
                <a16:creationId xmlns:a16="http://schemas.microsoft.com/office/drawing/2014/main" id="{982B50B7-7CAB-44C1-B0AB-5C9417060713}"/>
              </a:ext>
            </a:extLst>
          </p:cNvPr>
          <p:cNvSpPr>
            <a:spLocks noGrp="1"/>
          </p:cNvSpPr>
          <p:nvPr>
            <p:ph sz="half" idx="1"/>
          </p:nvPr>
        </p:nvSpPr>
        <p:spPr>
          <a:xfrm>
            <a:off x="479814" y="1295400"/>
            <a:ext cx="11405005" cy="4680000"/>
          </a:xfrm>
        </p:spPr>
        <p:txBody>
          <a:bodyPr/>
          <a:lstStyle/>
          <a:p>
            <a:pPr marL="0" indent="0">
              <a:lnSpc>
                <a:spcPct val="100000"/>
              </a:lnSpc>
              <a:spcAft>
                <a:spcPts val="0"/>
              </a:spcAft>
              <a:buNone/>
            </a:pPr>
            <a:r>
              <a:rPr lang="en-US" sz="1600" noProof="1">
                <a:latin typeface="Courier" charset="0"/>
                <a:ea typeface="Courier" charset="0"/>
                <a:cs typeface="Courier" charset="0"/>
              </a:rPr>
              <a:t>static int __init L_module_init(void)</a:t>
            </a:r>
          </a:p>
          <a:p>
            <a:pPr marL="0" indent="0">
              <a:lnSpc>
                <a:spcPct val="100000"/>
              </a:lnSpc>
              <a:spcAft>
                <a:spcPts val="0"/>
              </a:spcAft>
              <a:buNone/>
            </a:pPr>
            <a:r>
              <a:rPr lang="en-US" sz="1600" noProof="1">
                <a:latin typeface="Courier" charset="0"/>
                <a:ea typeface="Courier" charset="0"/>
                <a:cs typeface="Courier" charset="0"/>
              </a:rPr>
              <a:t>{</a:t>
            </a:r>
          </a:p>
          <a:p>
            <a:pPr marL="0" indent="0">
              <a:lnSpc>
                <a:spcPct val="100000"/>
              </a:lnSpc>
              <a:spcAft>
                <a:spcPts val="0"/>
              </a:spcAft>
              <a:buNone/>
            </a:pPr>
            <a:r>
              <a:rPr lang="en-US" sz="1600" noProof="1">
                <a:latin typeface="Courier" charset="0"/>
                <a:ea typeface="Courier" charset="0"/>
                <a:cs typeface="Courier" charset="0"/>
              </a:rPr>
              <a:t>  int i, r;</a:t>
            </a:r>
          </a:p>
          <a:p>
            <a:pPr marL="0" indent="0">
              <a:lnSpc>
                <a:spcPct val="100000"/>
              </a:lnSpc>
              <a:spcAft>
                <a:spcPts val="0"/>
              </a:spcAft>
              <a:buNone/>
            </a:pPr>
            <a:r>
              <a:rPr lang="en-US" sz="1600" noProof="1">
                <a:latin typeface="Courier" charset="0"/>
                <a:ea typeface="Courier" charset="0"/>
                <a:cs typeface="Courier" charset="0"/>
              </a:rPr>
              <a:t>  alloc_chrdev_region(&amp;L_dev, 0, 1, ”L_dev");</a:t>
            </a:r>
          </a:p>
          <a:p>
            <a:pPr marL="0" indent="0">
              <a:lnSpc>
                <a:spcPct val="100000"/>
              </a:lnSpc>
              <a:spcAft>
                <a:spcPts val="0"/>
              </a:spcAft>
              <a:buNone/>
            </a:pPr>
            <a:r>
              <a:rPr lang="en-US" sz="1600" noProof="1">
                <a:latin typeface="Courier" charset="0"/>
                <a:ea typeface="Courier" charset="0"/>
                <a:cs typeface="Courier" charset="0"/>
              </a:rPr>
              <a:t>  printk(KERN_INFO "%s\n", format_dev_t(buffer, L_dev));</a:t>
            </a:r>
          </a:p>
          <a:p>
            <a:pPr marL="0" indent="0">
              <a:lnSpc>
                <a:spcPct val="100000"/>
              </a:lnSpc>
              <a:spcAft>
                <a:spcPts val="0"/>
              </a:spcAft>
              <a:buNone/>
            </a:pPr>
            <a:r>
              <a:rPr lang="en-US" sz="1600" noProof="1">
                <a:latin typeface="Courier" charset="0"/>
                <a:ea typeface="Courier" charset="0"/>
                <a:cs typeface="Courier" charset="0"/>
              </a:rPr>
              <a:t>  cdev_init(&amp;L_cdev, &amp;L_fops);</a:t>
            </a:r>
          </a:p>
          <a:p>
            <a:pPr marL="0" indent="0">
              <a:lnSpc>
                <a:spcPct val="100000"/>
              </a:lnSpc>
              <a:spcAft>
                <a:spcPts val="0"/>
              </a:spcAft>
              <a:buNone/>
            </a:pPr>
            <a:r>
              <a:rPr lang="en-US" sz="1600" noProof="1">
                <a:latin typeface="Courier" charset="0"/>
                <a:ea typeface="Courier" charset="0"/>
                <a:cs typeface="Courier" charset="0"/>
              </a:rPr>
              <a:t>  L_cdev.owner = THIS_MODULE;</a:t>
            </a:r>
          </a:p>
          <a:p>
            <a:pPr marL="0" indent="0">
              <a:lnSpc>
                <a:spcPct val="100000"/>
              </a:lnSpc>
              <a:spcAft>
                <a:spcPts val="0"/>
              </a:spcAft>
              <a:buNone/>
            </a:pPr>
            <a:r>
              <a:rPr lang="en-US" sz="1600" noProof="1">
                <a:latin typeface="Courier" charset="0"/>
                <a:ea typeface="Courier" charset="0"/>
                <a:cs typeface="Courier" charset="0"/>
              </a:rPr>
              <a:t>  cdev_add(&amp;L_cdev, L_dev, 1);</a:t>
            </a:r>
          </a:p>
          <a:p>
            <a:pPr marL="0" indent="0">
              <a:lnSpc>
                <a:spcPct val="100000"/>
              </a:lnSpc>
              <a:spcAft>
                <a:spcPts val="0"/>
              </a:spcAft>
              <a:buNone/>
            </a:pPr>
            <a:endParaRPr lang="en-US" sz="1600" noProof="1">
              <a:latin typeface="Courier" charset="0"/>
              <a:ea typeface="Courier" charset="0"/>
              <a:cs typeface="Courier" charset="0"/>
            </a:endParaRPr>
          </a:p>
          <a:p>
            <a:pPr marL="0" indent="0">
              <a:lnSpc>
                <a:spcPct val="100000"/>
              </a:lnSpc>
              <a:spcAft>
                <a:spcPts val="0"/>
              </a:spcAft>
              <a:buNone/>
            </a:pPr>
            <a:r>
              <a:rPr lang="en-US" sz="1600" noProof="1">
                <a:latin typeface="Courier" charset="0"/>
                <a:ea typeface="Courier" charset="0"/>
                <a:cs typeface="Courier" charset="0"/>
              </a:rPr>
              <a:t>  for( i = 0; i &lt; 32; i++ ) {</a:t>
            </a:r>
          </a:p>
          <a:p>
            <a:pPr marL="0" indent="0">
              <a:lnSpc>
                <a:spcPct val="100000"/>
              </a:lnSpc>
              <a:spcAft>
                <a:spcPts val="0"/>
              </a:spcAft>
              <a:buNone/>
            </a:pPr>
            <a:r>
              <a:rPr lang="en-US" sz="1600" noProof="1">
                <a:latin typeface="Courier" charset="0"/>
                <a:ea typeface="Courier" charset="0"/>
                <a:cs typeface="Courier" charset="0"/>
              </a:rPr>
              <a:t>    r = gpio_request( i );</a:t>
            </a:r>
          </a:p>
          <a:p>
            <a:pPr marL="0" indent="0">
              <a:lnSpc>
                <a:spcPct val="100000"/>
              </a:lnSpc>
              <a:spcAft>
                <a:spcPts val="0"/>
              </a:spcAft>
              <a:buNone/>
            </a:pPr>
            <a:r>
              <a:rPr lang="en-US" sz="1600" noProof="1">
                <a:latin typeface="Courier" charset="0"/>
                <a:ea typeface="Courier" charset="0"/>
                <a:cs typeface="Courier" charset="0"/>
              </a:rPr>
              <a:t>    if (r) {</a:t>
            </a:r>
          </a:p>
          <a:p>
            <a:pPr marL="0" indent="0">
              <a:lnSpc>
                <a:spcPct val="100000"/>
              </a:lnSpc>
              <a:spcAft>
                <a:spcPts val="0"/>
              </a:spcAft>
              <a:buNone/>
            </a:pPr>
            <a:r>
              <a:rPr lang="en-US" sz="1600" noProof="1">
                <a:latin typeface="Courier" charset="0"/>
                <a:ea typeface="Courier" charset="0"/>
                <a:cs typeface="Courier" charset="0"/>
              </a:rPr>
              <a:t>      printk( KERN_ALERT ”Unable to reserve GPIO\n");</a:t>
            </a:r>
          </a:p>
          <a:p>
            <a:pPr marL="0" indent="0">
              <a:lnSpc>
                <a:spcPct val="100000"/>
              </a:lnSpc>
              <a:spcAft>
                <a:spcPts val="0"/>
              </a:spcAft>
              <a:buNone/>
            </a:pPr>
            <a:r>
              <a:rPr lang="en-US" sz="1600" noProof="1">
                <a:latin typeface="Courier" charset="0"/>
                <a:ea typeface="Courier" charset="0"/>
                <a:cs typeface="Courier" charset="0"/>
              </a:rPr>
              <a:t>      return –EINVAL;</a:t>
            </a:r>
          </a:p>
          <a:p>
            <a:pPr marL="0" indent="0">
              <a:lnSpc>
                <a:spcPct val="100000"/>
              </a:lnSpc>
              <a:spcAft>
                <a:spcPts val="0"/>
              </a:spcAft>
              <a:buNone/>
            </a:pPr>
            <a:r>
              <a:rPr lang="en-US" sz="1600" noProof="1">
                <a:latin typeface="Courier" charset="0"/>
                <a:ea typeface="Courier" charset="0"/>
                <a:cs typeface="Courier" charset="0"/>
              </a:rPr>
              <a:t>    }</a:t>
            </a:r>
          </a:p>
          <a:p>
            <a:pPr marL="0" indent="0">
              <a:lnSpc>
                <a:spcPct val="100000"/>
              </a:lnSpc>
              <a:spcAft>
                <a:spcPts val="0"/>
              </a:spcAft>
              <a:buNone/>
            </a:pPr>
            <a:r>
              <a:rPr lang="en-US" sz="1600" noProof="1">
                <a:latin typeface="Courier" charset="0"/>
                <a:ea typeface="Courier" charset="0"/>
                <a:cs typeface="Courier" charset="0"/>
              </a:rPr>
              <a:t>  }</a:t>
            </a:r>
          </a:p>
          <a:p>
            <a:pPr marL="0" indent="0">
              <a:lnSpc>
                <a:spcPct val="100000"/>
              </a:lnSpc>
              <a:spcAft>
                <a:spcPts val="0"/>
              </a:spcAft>
              <a:buNone/>
            </a:pPr>
            <a:r>
              <a:rPr lang="en-US" sz="1600" noProof="1">
                <a:latin typeface="Courier" charset="0"/>
                <a:ea typeface="Courier" charset="0"/>
                <a:cs typeface="Courier" charset="0"/>
              </a:rPr>
              <a:t>  return 0;</a:t>
            </a:r>
          </a:p>
          <a:p>
            <a:pPr marL="0" indent="0">
              <a:lnSpc>
                <a:spcPct val="100000"/>
              </a:lnSpc>
              <a:spcAft>
                <a:spcPts val="0"/>
              </a:spcAft>
              <a:buNone/>
            </a:pPr>
            <a:r>
              <a:rPr lang="en-US" sz="1600" noProof="1">
                <a:latin typeface="Courier" charset="0"/>
                <a:ea typeface="Courier" charset="0"/>
                <a:cs typeface="Courier" charset="0"/>
              </a:rPr>
              <a:t>}</a:t>
            </a:r>
          </a:p>
          <a:p>
            <a:pPr marL="0" indent="0">
              <a:lnSpc>
                <a:spcPct val="100000"/>
              </a:lnSpc>
              <a:spcAft>
                <a:spcPts val="0"/>
              </a:spcAft>
              <a:buNone/>
            </a:pPr>
            <a:endParaRPr lang="en-US" sz="16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DF975270-8952-4403-BCE4-6A88AE054410}"/>
              </a:ext>
            </a:extLst>
          </p:cNvPr>
          <p:cNvSpPr txBox="1"/>
          <p:nvPr/>
        </p:nvSpPr>
        <p:spPr>
          <a:xfrm>
            <a:off x="7084219" y="3037832"/>
            <a:ext cx="4191000" cy="612934"/>
          </a:xfrm>
          <a:prstGeom prst="wedgeRoundRectCallout">
            <a:avLst>
              <a:gd name="adj1" fmla="val -117803"/>
              <a:gd name="adj2" fmla="val 62500"/>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dirty="0">
                <a:solidFill>
                  <a:schemeClr val="bg1"/>
                </a:solidFill>
              </a:rPr>
              <a:t>GPIO shall be checked and reserved </a:t>
            </a:r>
            <a:r>
              <a:rPr lang="en-US">
                <a:solidFill>
                  <a:schemeClr val="bg1"/>
                </a:solidFill>
              </a:rPr>
              <a:t>one by one.</a:t>
            </a:r>
            <a:endParaRPr lang="en-US" dirty="0">
              <a:solidFill>
                <a:schemeClr val="bg1"/>
              </a:solidFill>
            </a:endParaRPr>
          </a:p>
        </p:txBody>
      </p:sp>
    </p:spTree>
    <p:extLst>
      <p:ext uri="{BB962C8B-B14F-4D97-AF65-F5344CB8AC3E}">
        <p14:creationId xmlns:p14="http://schemas.microsoft.com/office/powerpoint/2010/main" val="3218017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GPIO-based</a:t>
            </a:r>
            <a:r>
              <a:rPr lang="en-US" dirty="0">
                <a:ea typeface="Tahoma" pitchFamily="-109" charset="0"/>
                <a:cs typeface="Tahoma" pitchFamily="-109" charset="0"/>
              </a:rPr>
              <a:t> I/O: Clean-up</a:t>
            </a:r>
            <a:endParaRPr lang="en-US" dirty="0"/>
          </a:p>
        </p:txBody>
      </p:sp>
      <p:sp>
        <p:nvSpPr>
          <p:cNvPr id="6" name="Content Placeholder 1">
            <a:extLst>
              <a:ext uri="{FF2B5EF4-FFF2-40B4-BE49-F238E27FC236}">
                <a16:creationId xmlns:a16="http://schemas.microsoft.com/office/drawing/2014/main" id="{70C0C6E2-F158-4863-B2F1-B515F272AF64}"/>
              </a:ext>
            </a:extLst>
          </p:cNvPr>
          <p:cNvSpPr>
            <a:spLocks noGrp="1"/>
          </p:cNvSpPr>
          <p:nvPr>
            <p:ph sz="half" idx="1"/>
          </p:nvPr>
        </p:nvSpPr>
        <p:spPr>
          <a:xfrm>
            <a:off x="481484" y="1440000"/>
            <a:ext cx="11154300" cy="4680000"/>
          </a:xfrm>
        </p:spPr>
        <p:txBody>
          <a:bodyPr/>
          <a:lstStyle/>
          <a:p>
            <a:pPr marL="0" indent="0">
              <a:lnSpc>
                <a:spcPct val="100000"/>
              </a:lnSpc>
              <a:spcAft>
                <a:spcPts val="0"/>
              </a:spcAft>
              <a:buNone/>
            </a:pPr>
            <a:r>
              <a:rPr lang="en-US" sz="1600" dirty="0">
                <a:latin typeface="Courier" charset="0"/>
                <a:ea typeface="Courier" charset="0"/>
                <a:cs typeface="Courier" charset="0"/>
              </a:rPr>
              <a:t>static void __exit </a:t>
            </a:r>
            <a:r>
              <a:rPr lang="en-US" sz="1600" dirty="0" err="1">
                <a:latin typeface="Courier" charset="0"/>
                <a:ea typeface="Courier" charset="0"/>
                <a:cs typeface="Courier" charset="0"/>
              </a:rPr>
              <a:t>L_module_cleanup</a:t>
            </a:r>
            <a:r>
              <a:rPr lang="en-US" sz="1600" dirty="0">
                <a:latin typeface="Courier" charset="0"/>
                <a:ea typeface="Courier" charset="0"/>
                <a:cs typeface="Courier" charset="0"/>
              </a:rPr>
              <a:t>(void)</a:t>
            </a:r>
          </a:p>
          <a:p>
            <a:pPr marL="0" indent="0">
              <a:lnSpc>
                <a:spcPct val="100000"/>
              </a:lnSpc>
              <a:spcAft>
                <a:spcPts val="0"/>
              </a:spcAft>
              <a:buNone/>
            </a:pPr>
            <a:r>
              <a:rPr lang="en-US" sz="1600" dirty="0">
                <a:latin typeface="Courier" charset="0"/>
                <a:ea typeface="Courier" charset="0"/>
                <a:cs typeface="Courier" charset="0"/>
              </a:rPr>
              <a:t>{</a:t>
            </a:r>
          </a:p>
          <a:p>
            <a:pPr marL="0" indent="0">
              <a:lnSpc>
                <a:spcPct val="100000"/>
              </a:lnSpc>
              <a:spcAft>
                <a:spcPts val="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i</a:t>
            </a:r>
            <a:r>
              <a:rPr lang="en-US" sz="1600" dirty="0">
                <a:latin typeface="Courier" charset="0"/>
                <a:ea typeface="Courier" charset="0"/>
                <a:cs typeface="Courier" charset="0"/>
              </a:rPr>
              <a:t>;</a:t>
            </a:r>
          </a:p>
          <a:p>
            <a:pPr marL="0" indent="0">
              <a:lnSpc>
                <a:spcPct val="100000"/>
              </a:lnSpc>
              <a:spcAft>
                <a:spcPts val="0"/>
              </a:spcAft>
              <a:buNone/>
            </a:pPr>
            <a:r>
              <a:rPr lang="en-US" sz="1600" dirty="0">
                <a:latin typeface="Courier" charset="0"/>
                <a:ea typeface="Courier" charset="0"/>
                <a:cs typeface="Courier" charset="0"/>
              </a:rPr>
              <a:t>  </a:t>
            </a:r>
          </a:p>
          <a:p>
            <a:pPr marL="0" indent="0">
              <a:lnSpc>
                <a:spcPct val="100000"/>
              </a:lnSpc>
              <a:spcAft>
                <a:spcPts val="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cdev_del</a:t>
            </a:r>
            <a:r>
              <a:rPr lang="en-US" sz="1600" dirty="0">
                <a:latin typeface="Courier" charset="0"/>
                <a:ea typeface="Courier" charset="0"/>
                <a:cs typeface="Courier" charset="0"/>
              </a:rPr>
              <a:t>(&amp;</a:t>
            </a:r>
            <a:r>
              <a:rPr lang="en-US" sz="1600" dirty="0" err="1">
                <a:latin typeface="Courier" charset="0"/>
                <a:ea typeface="Courier" charset="0"/>
                <a:cs typeface="Courier" charset="0"/>
              </a:rPr>
              <a:t>L_cdev</a:t>
            </a:r>
            <a:r>
              <a:rPr lang="en-US" sz="1600" dirty="0">
                <a:latin typeface="Courier" charset="0"/>
                <a:ea typeface="Courier" charset="0"/>
                <a:cs typeface="Courier" charset="0"/>
              </a:rPr>
              <a:t>);</a:t>
            </a:r>
          </a:p>
          <a:p>
            <a:pPr marL="0" indent="0">
              <a:lnSpc>
                <a:spcPct val="100000"/>
              </a:lnSpc>
              <a:spcAft>
                <a:spcPts val="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unregister_chrdev_region</a:t>
            </a:r>
            <a:r>
              <a:rPr lang="en-US" sz="1600" dirty="0">
                <a:latin typeface="Courier" charset="0"/>
                <a:ea typeface="Courier" charset="0"/>
                <a:cs typeface="Courier" charset="0"/>
              </a:rPr>
              <a:t>(</a:t>
            </a:r>
            <a:r>
              <a:rPr lang="en-US" sz="1600" dirty="0" err="1">
                <a:latin typeface="Courier" charset="0"/>
                <a:ea typeface="Courier" charset="0"/>
                <a:cs typeface="Courier" charset="0"/>
              </a:rPr>
              <a:t>L_dev</a:t>
            </a:r>
            <a:r>
              <a:rPr lang="en-US" sz="1600" dirty="0">
                <a:latin typeface="Courier" charset="0"/>
                <a:ea typeface="Courier" charset="0"/>
                <a:cs typeface="Courier" charset="0"/>
              </a:rPr>
              <a:t>, 1);</a:t>
            </a:r>
          </a:p>
          <a:p>
            <a:pPr marL="0" indent="0">
              <a:lnSpc>
                <a:spcPct val="100000"/>
              </a:lnSpc>
              <a:spcAft>
                <a:spcPts val="0"/>
              </a:spcAft>
              <a:buNone/>
            </a:pPr>
            <a:endParaRPr lang="en-US" sz="1600" dirty="0">
              <a:latin typeface="Courier" charset="0"/>
              <a:ea typeface="Courier" charset="0"/>
              <a:cs typeface="Courier" charset="0"/>
            </a:endParaRPr>
          </a:p>
          <a:p>
            <a:pPr marL="0" indent="0">
              <a:lnSpc>
                <a:spcPct val="100000"/>
              </a:lnSpc>
              <a:spcAft>
                <a:spcPts val="0"/>
              </a:spcAft>
              <a:buNone/>
            </a:pPr>
            <a:r>
              <a:rPr lang="en-US" sz="1600" dirty="0">
                <a:latin typeface="Courier" charset="0"/>
                <a:ea typeface="Courier" charset="0"/>
                <a:cs typeface="Courier" charset="0"/>
              </a:rPr>
              <a:t>  </a:t>
            </a:r>
            <a:r>
              <a:rPr lang="de-DE" sz="1600" dirty="0" err="1">
                <a:latin typeface="Courier" charset="0"/>
                <a:ea typeface="Courier" charset="0"/>
                <a:cs typeface="Courier" charset="0"/>
              </a:rPr>
              <a:t>for</a:t>
            </a:r>
            <a:r>
              <a:rPr lang="de-DE" sz="1600" dirty="0">
                <a:latin typeface="Courier" charset="0"/>
                <a:ea typeface="Courier" charset="0"/>
                <a:cs typeface="Courier" charset="0"/>
              </a:rPr>
              <a:t>( i = 0; i &lt; 32; i++ )</a:t>
            </a:r>
          </a:p>
          <a:p>
            <a:pPr marL="0" indent="0">
              <a:lnSpc>
                <a:spcPct val="100000"/>
              </a:lnSpc>
              <a:spcAft>
                <a:spcPts val="0"/>
              </a:spcAft>
              <a:buNone/>
            </a:pPr>
            <a:r>
              <a:rPr lang="de-DE" sz="1600" dirty="0">
                <a:latin typeface="Courier" charset="0"/>
                <a:ea typeface="Courier" charset="0"/>
                <a:cs typeface="Courier" charset="0"/>
              </a:rPr>
              <a:t>    </a:t>
            </a:r>
            <a:r>
              <a:rPr lang="de-DE" sz="1600" dirty="0" err="1">
                <a:latin typeface="Courier" charset="0"/>
                <a:ea typeface="Courier" charset="0"/>
                <a:cs typeface="Courier" charset="0"/>
              </a:rPr>
              <a:t>gpio_free</a:t>
            </a:r>
            <a:r>
              <a:rPr lang="de-DE" sz="1600" dirty="0">
                <a:latin typeface="Courier" charset="0"/>
                <a:ea typeface="Courier" charset="0"/>
                <a:cs typeface="Courier" charset="0"/>
              </a:rPr>
              <a:t>( i );</a:t>
            </a:r>
            <a:endParaRPr lang="en-US" sz="1600" dirty="0">
              <a:latin typeface="Courier" charset="0"/>
              <a:ea typeface="Courier" charset="0"/>
              <a:cs typeface="Courier" charset="0"/>
            </a:endParaRPr>
          </a:p>
          <a:p>
            <a:pPr marL="0" indent="0">
              <a:lnSpc>
                <a:spcPct val="100000"/>
              </a:lnSpc>
              <a:spcAft>
                <a:spcPts val="0"/>
              </a:spcAft>
              <a:buNone/>
            </a:pPr>
            <a:r>
              <a:rPr lang="en-US" sz="1600" dirty="0">
                <a:latin typeface="Courier" charset="0"/>
                <a:ea typeface="Courier" charset="0"/>
                <a:cs typeface="Courier" charset="0"/>
              </a:rPr>
              <a:t>}</a:t>
            </a:r>
          </a:p>
          <a:p>
            <a:pPr>
              <a:lnSpc>
                <a:spcPct val="100000"/>
              </a:lnSpc>
              <a:spcAft>
                <a:spcPts val="0"/>
              </a:spcAft>
            </a:pPr>
            <a:endParaRPr lang="en-US" sz="1600" dirty="0"/>
          </a:p>
          <a:p>
            <a:pPr>
              <a:lnSpc>
                <a:spcPct val="100000"/>
              </a:lnSpc>
              <a:spcAft>
                <a:spcPts val="0"/>
              </a:spcAft>
            </a:pPr>
            <a:endParaRPr lang="en-US" sz="1600" dirty="0"/>
          </a:p>
        </p:txBody>
      </p:sp>
      <p:sp>
        <p:nvSpPr>
          <p:cNvPr id="7" name="TextBox 6">
            <a:extLst>
              <a:ext uri="{FF2B5EF4-FFF2-40B4-BE49-F238E27FC236}">
                <a16:creationId xmlns:a16="http://schemas.microsoft.com/office/drawing/2014/main" id="{CCC3A387-F3DD-4450-B789-71E0A71789B3}"/>
              </a:ext>
            </a:extLst>
          </p:cNvPr>
          <p:cNvSpPr txBox="1"/>
          <p:nvPr/>
        </p:nvSpPr>
        <p:spPr>
          <a:xfrm>
            <a:off x="6627019" y="2866277"/>
            <a:ext cx="4191000" cy="306467"/>
          </a:xfrm>
          <a:prstGeom prst="wedgeRoundRectCallout">
            <a:avLst>
              <a:gd name="adj1" fmla="val -119924"/>
              <a:gd name="adj2" fmla="val 157812"/>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dirty="0">
                <a:solidFill>
                  <a:schemeClr val="bg1"/>
                </a:solidFill>
              </a:rPr>
              <a:t>GPIO shall be freed one by one.</a:t>
            </a:r>
          </a:p>
        </p:txBody>
      </p:sp>
    </p:spTree>
    <p:extLst>
      <p:ext uri="{BB962C8B-B14F-4D97-AF65-F5344CB8AC3E}">
        <p14:creationId xmlns:p14="http://schemas.microsoft.com/office/powerpoint/2010/main" val="1661367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GPIO-based</a:t>
            </a:r>
            <a:r>
              <a:rPr lang="en-US" dirty="0">
                <a:ea typeface="Tahoma" pitchFamily="-109" charset="0"/>
                <a:cs typeface="Tahoma" pitchFamily="-109" charset="0"/>
              </a:rPr>
              <a:t> I/O: read</a:t>
            </a:r>
            <a:endParaRPr lang="en-US" dirty="0"/>
          </a:p>
        </p:txBody>
      </p:sp>
      <p:sp>
        <p:nvSpPr>
          <p:cNvPr id="6" name="Content Placeholder 1">
            <a:extLst>
              <a:ext uri="{FF2B5EF4-FFF2-40B4-BE49-F238E27FC236}">
                <a16:creationId xmlns:a16="http://schemas.microsoft.com/office/drawing/2014/main" id="{3BEEFD9F-CF63-41D2-B149-6D379E2160E1}"/>
              </a:ext>
            </a:extLst>
          </p:cNvPr>
          <p:cNvSpPr>
            <a:spLocks noGrp="1"/>
          </p:cNvSpPr>
          <p:nvPr>
            <p:ph sz="half" idx="1"/>
          </p:nvPr>
        </p:nvSpPr>
        <p:spPr>
          <a:xfrm>
            <a:off x="481484" y="1066800"/>
            <a:ext cx="11154300" cy="4680000"/>
          </a:xfrm>
        </p:spPr>
        <p:txBody>
          <a:bodyPr/>
          <a:lstStyle/>
          <a:p>
            <a:pPr marL="0" indent="0">
              <a:lnSpc>
                <a:spcPct val="100000"/>
              </a:lnSpc>
              <a:spcAft>
                <a:spcPts val="0"/>
              </a:spcAft>
              <a:buNone/>
            </a:pPr>
            <a:r>
              <a:rPr lang="en-US" sz="1400" dirty="0" err="1">
                <a:latin typeface="Courier" charset="0"/>
                <a:ea typeface="Courier" charset="0"/>
                <a:cs typeface="Courier" charset="0"/>
              </a:rPr>
              <a:t>int</a:t>
            </a:r>
            <a:r>
              <a:rPr lang="en-US" sz="1400" dirty="0">
                <a:latin typeface="Courier" charset="0"/>
                <a:ea typeface="Courier" charset="0"/>
                <a:cs typeface="Courier" charset="0"/>
              </a:rPr>
              <a:t>	READ_DATA_FROM_THE_HW( </a:t>
            </a:r>
            <a:r>
              <a:rPr lang="en-US" sz="1400" dirty="0" err="1">
                <a:latin typeface="Courier" charset="0"/>
                <a:ea typeface="Courier" charset="0"/>
                <a:cs typeface="Courier" charset="0"/>
              </a:rPr>
              <a:t>int</a:t>
            </a:r>
            <a:r>
              <a:rPr lang="en-US" sz="1400" dirty="0">
                <a:latin typeface="Courier" charset="0"/>
                <a:ea typeface="Courier" charset="0"/>
                <a:cs typeface="Courier" charset="0"/>
              </a:rPr>
              <a:t> *data )</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int</a:t>
            </a:r>
            <a:r>
              <a:rPr lang="en-US" sz="1400" dirty="0">
                <a:latin typeface="Courier" charset="0"/>
                <a:ea typeface="Courier" charset="0"/>
                <a:cs typeface="Courier" charset="0"/>
              </a:rPr>
              <a:t>	</a:t>
            </a:r>
            <a:r>
              <a:rPr lang="en-US" sz="1400" dirty="0" err="1">
                <a:latin typeface="Courier" charset="0"/>
                <a:ea typeface="Courier" charset="0"/>
                <a:cs typeface="Courier" charset="0"/>
              </a:rPr>
              <a:t>tmp</a:t>
            </a:r>
            <a:r>
              <a:rPr lang="en-US" sz="1400" dirty="0">
                <a:latin typeface="Courier" charset="0"/>
                <a:ea typeface="Courier" charset="0"/>
                <a:cs typeface="Courier" charset="0"/>
              </a:rPr>
              <a:t> = 0, </a:t>
            </a:r>
            <a:r>
              <a:rPr lang="en-US" sz="1400" dirty="0" err="1">
                <a:latin typeface="Courier" charset="0"/>
                <a:ea typeface="Courier" charset="0"/>
                <a:cs typeface="Courier" charset="0"/>
              </a:rPr>
              <a:t>i</a:t>
            </a: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a:p>
            <a:pPr marL="0" indent="0">
              <a:lnSpc>
                <a:spcPct val="100000"/>
              </a:lnSpc>
              <a:spcAft>
                <a:spcPts val="0"/>
              </a:spcAft>
              <a:buNone/>
            </a:pPr>
            <a:r>
              <a:rPr lang="en-US" sz="1400" dirty="0">
                <a:latin typeface="Courier" charset="0"/>
                <a:ea typeface="Courier" charset="0"/>
                <a:cs typeface="Courier" charset="0"/>
              </a:rPr>
              <a:t>  switch(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case BLINK_RATE:</a:t>
            </a:r>
          </a:p>
          <a:p>
            <a:pPr marL="0" indent="0">
              <a:lnSpc>
                <a:spcPct val="100000"/>
              </a:lnSpc>
              <a:spcAft>
                <a:spcPts val="0"/>
              </a:spcAft>
              <a:buNone/>
            </a:pPr>
            <a:r>
              <a:rPr lang="en-US" sz="1400" dirty="0">
                <a:latin typeface="Courier" charset="0"/>
                <a:ea typeface="Courier" charset="0"/>
                <a:cs typeface="Courier" charset="0"/>
              </a:rPr>
              <a:t>      for( </a:t>
            </a:r>
            <a:r>
              <a:rPr lang="en-US" sz="1400" dirty="0" err="1">
                <a:latin typeface="Courier" charset="0"/>
                <a:ea typeface="Courier" charset="0"/>
                <a:cs typeface="Courier" charset="0"/>
              </a:rPr>
              <a:t>i</a:t>
            </a:r>
            <a:r>
              <a:rPr lang="en-US" sz="1400" dirty="0">
                <a:latin typeface="Courier" charset="0"/>
                <a:ea typeface="Courier" charset="0"/>
                <a:cs typeface="Courier" charset="0"/>
              </a:rPr>
              <a:t> = 0; </a:t>
            </a:r>
            <a:r>
              <a:rPr lang="en-US" sz="1400" dirty="0" err="1">
                <a:latin typeface="Courier" charset="0"/>
                <a:ea typeface="Courier" charset="0"/>
                <a:cs typeface="Courier" charset="0"/>
              </a:rPr>
              <a:t>i</a:t>
            </a:r>
            <a:r>
              <a:rPr lang="en-US" sz="1400" dirty="0">
                <a:latin typeface="Courier" charset="0"/>
                <a:ea typeface="Courier" charset="0"/>
                <a:cs typeface="Courier" charset="0"/>
              </a:rPr>
              <a:t> &lt; 31; </a:t>
            </a:r>
            <a:r>
              <a:rPr lang="en-US" sz="1400" dirty="0" err="1">
                <a:latin typeface="Courier" charset="0"/>
                <a:ea typeface="Courier" charset="0"/>
                <a:cs typeface="Courier" charset="0"/>
              </a:rPr>
              <a:t>i</a:t>
            </a:r>
            <a:r>
              <a:rPr lang="en-US" sz="1400" dirty="0">
                <a:latin typeface="Courier" charset="0"/>
                <a:ea typeface="Courier" charset="0"/>
                <a:cs typeface="Courier" charset="0"/>
              </a:rPr>
              <a:t>++ ) {</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gpio_direction_input</a:t>
            </a:r>
            <a:r>
              <a:rPr lang="en-US" sz="1400" dirty="0">
                <a:latin typeface="Courier" charset="0"/>
                <a:ea typeface="Courier" charset="0"/>
                <a:cs typeface="Courier" charset="0"/>
              </a:rPr>
              <a:t>( </a:t>
            </a:r>
            <a:r>
              <a:rPr lang="en-US" sz="1400" dirty="0" err="1">
                <a:latin typeface="Courier" charset="0"/>
                <a:ea typeface="Courier" charset="0"/>
                <a:cs typeface="Courier" charset="0"/>
              </a:rPr>
              <a:t>i</a:t>
            </a: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tmp</a:t>
            </a:r>
            <a:r>
              <a:rPr lang="en-US" sz="1400" dirty="0">
                <a:latin typeface="Courier" charset="0"/>
                <a:ea typeface="Courier" charset="0"/>
                <a:cs typeface="Courier" charset="0"/>
              </a:rPr>
              <a:t> = (</a:t>
            </a:r>
            <a:r>
              <a:rPr lang="en-US" sz="1400" dirty="0" err="1">
                <a:latin typeface="Courier" charset="0"/>
                <a:ea typeface="Courier" charset="0"/>
                <a:cs typeface="Courier" charset="0"/>
              </a:rPr>
              <a:t>tmp</a:t>
            </a:r>
            <a:r>
              <a:rPr lang="en-US" sz="1400" dirty="0">
                <a:latin typeface="Courier" charset="0"/>
                <a:ea typeface="Courier" charset="0"/>
                <a:cs typeface="Courier" charset="0"/>
              </a:rPr>
              <a:t> &lt;&lt; 1) | </a:t>
            </a:r>
            <a:r>
              <a:rPr lang="en-US" sz="1400" dirty="0" err="1">
                <a:latin typeface="Courier" charset="0"/>
                <a:ea typeface="Courier" charset="0"/>
                <a:cs typeface="Courier" charset="0"/>
              </a:rPr>
              <a:t>gpio_get_value</a:t>
            </a:r>
            <a:r>
              <a:rPr lang="en-US" sz="1400" dirty="0">
                <a:latin typeface="Courier" charset="0"/>
                <a:ea typeface="Courier" charset="0"/>
                <a:cs typeface="Courier" charset="0"/>
              </a:rPr>
              <a:t>( </a:t>
            </a:r>
            <a:r>
              <a:rPr lang="en-US" sz="1400" dirty="0" err="1">
                <a:latin typeface="Courier" charset="0"/>
                <a:ea typeface="Courier" charset="0"/>
                <a:cs typeface="Courier" charset="0"/>
              </a:rPr>
              <a:t>i</a:t>
            </a: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case ENABLE:</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gpio_direction_input</a:t>
            </a:r>
            <a:r>
              <a:rPr lang="en-US" sz="1400" dirty="0">
                <a:latin typeface="Courier" charset="0"/>
                <a:ea typeface="Courier" charset="0"/>
                <a:cs typeface="Courier" charset="0"/>
              </a:rPr>
              <a:t>( 32 );</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tmp</a:t>
            </a:r>
            <a:r>
              <a:rPr lang="en-US" sz="1400" dirty="0">
                <a:latin typeface="Courier" charset="0"/>
                <a:ea typeface="Courier" charset="0"/>
                <a:cs typeface="Courier" charset="0"/>
              </a:rPr>
              <a:t> |= </a:t>
            </a:r>
            <a:r>
              <a:rPr lang="en-US" sz="1400" dirty="0" err="1">
                <a:latin typeface="Courier" charset="0"/>
                <a:ea typeface="Courier" charset="0"/>
                <a:cs typeface="Courier" charset="0"/>
              </a:rPr>
              <a:t>gpio_get_value</a:t>
            </a:r>
            <a:r>
              <a:rPr lang="en-US" sz="1400" dirty="0">
                <a:latin typeface="Courier" charset="0"/>
                <a:ea typeface="Courier" charset="0"/>
                <a:cs typeface="Courier" charset="0"/>
              </a:rPr>
              <a:t>( 32 )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*data = </a:t>
            </a:r>
            <a:r>
              <a:rPr lang="en-US" sz="1400" dirty="0" err="1">
                <a:latin typeface="Courier" charset="0"/>
                <a:ea typeface="Courier" charset="0"/>
                <a:cs typeface="Courier" charset="0"/>
              </a:rPr>
              <a:t>tmp</a:t>
            </a: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a:p>
            <a:pPr marL="0" indent="0">
              <a:lnSpc>
                <a:spcPct val="100000"/>
              </a:lnSpc>
              <a:spcAft>
                <a:spcPts val="0"/>
              </a:spcAft>
              <a:buNone/>
            </a:pPr>
            <a:r>
              <a:rPr lang="en-US" sz="1400" dirty="0">
                <a:latin typeface="Courier" charset="0"/>
                <a:ea typeface="Courier" charset="0"/>
                <a:cs typeface="Courier" charset="0"/>
              </a:rPr>
              <a:t>    return 4;</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9A6226D4-BF31-4CF4-B5B6-9BBFEC742B93}"/>
              </a:ext>
            </a:extLst>
          </p:cNvPr>
          <p:cNvSpPr txBox="1"/>
          <p:nvPr/>
        </p:nvSpPr>
        <p:spPr>
          <a:xfrm>
            <a:off x="7184482" y="2277979"/>
            <a:ext cx="4191000" cy="306467"/>
          </a:xfrm>
          <a:prstGeom prst="wedgeRoundRectCallout">
            <a:avLst>
              <a:gd name="adj1" fmla="val -119924"/>
              <a:gd name="adj2" fmla="val 157812"/>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dirty="0">
                <a:solidFill>
                  <a:schemeClr val="bg1"/>
                </a:solidFill>
              </a:rPr>
              <a:t>GPIO direction shall be set to input.</a:t>
            </a:r>
          </a:p>
        </p:txBody>
      </p:sp>
      <p:sp>
        <p:nvSpPr>
          <p:cNvPr id="8" name="TextBox 7">
            <a:extLst>
              <a:ext uri="{FF2B5EF4-FFF2-40B4-BE49-F238E27FC236}">
                <a16:creationId xmlns:a16="http://schemas.microsoft.com/office/drawing/2014/main" id="{440B190A-78EE-43B4-929D-CB963CF12F8D}"/>
              </a:ext>
            </a:extLst>
          </p:cNvPr>
          <p:cNvSpPr txBox="1"/>
          <p:nvPr/>
        </p:nvSpPr>
        <p:spPr>
          <a:xfrm>
            <a:off x="7444784" y="3246222"/>
            <a:ext cx="4191000" cy="612934"/>
          </a:xfrm>
          <a:prstGeom prst="wedgeRoundRectCallout">
            <a:avLst>
              <a:gd name="adj1" fmla="val -94469"/>
              <a:gd name="adj2" fmla="val -49388"/>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dirty="0">
                <a:solidFill>
                  <a:schemeClr val="bg1"/>
                </a:solidFill>
              </a:rPr>
              <a:t>GPIO value shall be read one by one.</a:t>
            </a:r>
          </a:p>
          <a:p>
            <a:pPr marL="177800"/>
            <a:r>
              <a:rPr lang="en-US" dirty="0">
                <a:solidFill>
                  <a:schemeClr val="bg1"/>
                </a:solidFill>
              </a:rPr>
              <a:t>The resulting word is built MSB first.</a:t>
            </a:r>
          </a:p>
        </p:txBody>
      </p:sp>
    </p:spTree>
    <p:extLst>
      <p:ext uri="{BB962C8B-B14F-4D97-AF65-F5344CB8AC3E}">
        <p14:creationId xmlns:p14="http://schemas.microsoft.com/office/powerpoint/2010/main" val="1166209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GPIO-based</a:t>
            </a:r>
            <a:r>
              <a:rPr lang="en-US" dirty="0">
                <a:ea typeface="Tahoma" pitchFamily="-109" charset="0"/>
                <a:cs typeface="Tahoma" pitchFamily="-109" charset="0"/>
              </a:rPr>
              <a:t> I/O: write</a:t>
            </a:r>
            <a:endParaRPr lang="en-US" dirty="0"/>
          </a:p>
        </p:txBody>
      </p:sp>
      <p:sp>
        <p:nvSpPr>
          <p:cNvPr id="6" name="Content Placeholder 1">
            <a:extLst>
              <a:ext uri="{FF2B5EF4-FFF2-40B4-BE49-F238E27FC236}">
                <a16:creationId xmlns:a16="http://schemas.microsoft.com/office/drawing/2014/main" id="{9CC5974D-C0F9-4C30-B79A-C581FAF80B31}"/>
              </a:ext>
            </a:extLst>
          </p:cNvPr>
          <p:cNvSpPr>
            <a:spLocks noGrp="1"/>
          </p:cNvSpPr>
          <p:nvPr>
            <p:ph sz="half" idx="1"/>
          </p:nvPr>
        </p:nvSpPr>
        <p:spPr>
          <a:xfrm>
            <a:off x="481484" y="1440000"/>
            <a:ext cx="11154300" cy="4680000"/>
          </a:xfrm>
        </p:spPr>
        <p:txBody>
          <a:bodyPr/>
          <a:lstStyle/>
          <a:p>
            <a:pPr marL="0" indent="0">
              <a:lnSpc>
                <a:spcPct val="100000"/>
              </a:lnSpc>
              <a:spcAft>
                <a:spcPts val="0"/>
              </a:spcAft>
              <a:buNone/>
            </a:pPr>
            <a:r>
              <a:rPr lang="en-US" sz="1400" dirty="0" err="1">
                <a:latin typeface="Courier" charset="0"/>
                <a:ea typeface="Courier" charset="0"/>
                <a:cs typeface="Courier" charset="0"/>
              </a:rPr>
              <a:t>int</a:t>
            </a:r>
            <a:r>
              <a:rPr lang="en-US" sz="1400" dirty="0">
                <a:latin typeface="Courier" charset="0"/>
                <a:ea typeface="Courier" charset="0"/>
                <a:cs typeface="Courier" charset="0"/>
              </a:rPr>
              <a:t>	WRITE_DATA_TO_THE_HW( </a:t>
            </a:r>
            <a:r>
              <a:rPr lang="en-US" sz="1400" dirty="0" err="1">
                <a:latin typeface="Courier" charset="0"/>
                <a:ea typeface="Courier" charset="0"/>
                <a:cs typeface="Courier" charset="0"/>
              </a:rPr>
              <a:t>int</a:t>
            </a:r>
            <a:r>
              <a:rPr lang="en-US" sz="1400" dirty="0">
                <a:latin typeface="Courier" charset="0"/>
                <a:ea typeface="Courier" charset="0"/>
                <a:cs typeface="Courier" charset="0"/>
              </a:rPr>
              <a:t> data )</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int</a:t>
            </a:r>
            <a:r>
              <a:rPr lang="en-US" sz="1400" dirty="0">
                <a:latin typeface="Courier" charset="0"/>
                <a:ea typeface="Courier" charset="0"/>
                <a:cs typeface="Courier" charset="0"/>
              </a:rPr>
              <a:t>	</a:t>
            </a:r>
            <a:r>
              <a:rPr lang="en-US" sz="1400" dirty="0" err="1">
                <a:latin typeface="Courier" charset="0"/>
                <a:ea typeface="Courier" charset="0"/>
                <a:cs typeface="Courier" charset="0"/>
              </a:rPr>
              <a:t>i</a:t>
            </a:r>
            <a:r>
              <a:rPr lang="en-US" sz="1400" dirty="0">
                <a:latin typeface="Courier" charset="0"/>
                <a:ea typeface="Courier" charset="0"/>
                <a:cs typeface="Courier" charset="0"/>
              </a:rPr>
              <a:t>;</a:t>
            </a:r>
          </a:p>
          <a:p>
            <a:pPr marL="0" indent="0">
              <a:lnSpc>
                <a:spcPct val="100000"/>
              </a:lnSpc>
              <a:spcAft>
                <a:spcPts val="0"/>
              </a:spcAft>
              <a:buNone/>
            </a:pPr>
            <a:r>
              <a:rPr lang="en-US" sz="1400" dirty="0">
                <a:latin typeface="Courier" charset="0"/>
                <a:ea typeface="Courier" charset="0"/>
                <a:cs typeface="Courier" charset="0"/>
              </a:rPr>
              <a:t>  switch( </a:t>
            </a:r>
            <a:r>
              <a:rPr lang="en-US" sz="1400" dirty="0" err="1">
                <a:latin typeface="Courier" charset="0"/>
                <a:ea typeface="Courier" charset="0"/>
                <a:cs typeface="Courier" charset="0"/>
              </a:rPr>
              <a:t>selected_register</a:t>
            </a:r>
            <a:r>
              <a:rPr lang="en-US" sz="1400" dirty="0">
                <a:latin typeface="Courier" charset="0"/>
                <a:ea typeface="Courier" charset="0"/>
                <a:cs typeface="Courier" charset="0"/>
              </a:rPr>
              <a:t> ) {</a:t>
            </a:r>
          </a:p>
          <a:p>
            <a:pPr marL="0" indent="0">
              <a:lnSpc>
                <a:spcPct val="100000"/>
              </a:lnSpc>
              <a:spcAft>
                <a:spcPts val="0"/>
              </a:spcAft>
              <a:buNone/>
            </a:pPr>
            <a:r>
              <a:rPr lang="en-US" sz="1400" dirty="0">
                <a:latin typeface="Courier" charset="0"/>
                <a:ea typeface="Courier" charset="0"/>
                <a:cs typeface="Courier" charset="0"/>
              </a:rPr>
              <a:t>    case BLINK_RATE:</a:t>
            </a:r>
          </a:p>
          <a:p>
            <a:pPr marL="0" indent="0">
              <a:lnSpc>
                <a:spcPct val="100000"/>
              </a:lnSpc>
              <a:spcAft>
                <a:spcPts val="0"/>
              </a:spcAft>
              <a:buNone/>
            </a:pPr>
            <a:r>
              <a:rPr lang="en-US" sz="1400" dirty="0">
                <a:latin typeface="Courier" charset="0"/>
                <a:ea typeface="Courier" charset="0"/>
                <a:cs typeface="Courier" charset="0"/>
              </a:rPr>
              <a:t>      for( </a:t>
            </a:r>
            <a:r>
              <a:rPr lang="en-US" sz="1400" dirty="0" err="1">
                <a:latin typeface="Courier" charset="0"/>
                <a:ea typeface="Courier" charset="0"/>
                <a:cs typeface="Courier" charset="0"/>
              </a:rPr>
              <a:t>i</a:t>
            </a:r>
            <a:r>
              <a:rPr lang="en-US" sz="1400" dirty="0">
                <a:latin typeface="Courier" charset="0"/>
                <a:ea typeface="Courier" charset="0"/>
                <a:cs typeface="Courier" charset="0"/>
              </a:rPr>
              <a:t> = 0; </a:t>
            </a:r>
            <a:r>
              <a:rPr lang="en-US" sz="1400" dirty="0" err="1">
                <a:latin typeface="Courier" charset="0"/>
                <a:ea typeface="Courier" charset="0"/>
                <a:cs typeface="Courier" charset="0"/>
              </a:rPr>
              <a:t>i</a:t>
            </a:r>
            <a:r>
              <a:rPr lang="en-US" sz="1400" dirty="0">
                <a:latin typeface="Courier" charset="0"/>
                <a:ea typeface="Courier" charset="0"/>
                <a:cs typeface="Courier" charset="0"/>
              </a:rPr>
              <a:t> &lt; 31; </a:t>
            </a:r>
            <a:r>
              <a:rPr lang="en-US" sz="1400" dirty="0" err="1">
                <a:latin typeface="Courier" charset="0"/>
                <a:ea typeface="Courier" charset="0"/>
                <a:cs typeface="Courier" charset="0"/>
              </a:rPr>
              <a:t>i</a:t>
            </a:r>
            <a:r>
              <a:rPr lang="en-US" sz="1400" dirty="0">
                <a:latin typeface="Courier" charset="0"/>
                <a:ea typeface="Courier" charset="0"/>
                <a:cs typeface="Courier" charset="0"/>
              </a:rPr>
              <a:t>++ ) {</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gpio_direction_output</a:t>
            </a:r>
            <a:r>
              <a:rPr lang="en-US" sz="1400" dirty="0">
                <a:latin typeface="Courier" charset="0"/>
                <a:ea typeface="Courier" charset="0"/>
                <a:cs typeface="Courier" charset="0"/>
              </a:rPr>
              <a:t>( </a:t>
            </a:r>
            <a:r>
              <a:rPr lang="en-US" sz="1400" dirty="0" err="1">
                <a:latin typeface="Courier" charset="0"/>
                <a:ea typeface="Courier" charset="0"/>
                <a:cs typeface="Courier" charset="0"/>
              </a:rPr>
              <a:t>i</a:t>
            </a:r>
            <a:r>
              <a:rPr lang="en-US" sz="1400" dirty="0">
                <a:latin typeface="Courier" charset="0"/>
                <a:ea typeface="Courier" charset="0"/>
                <a:cs typeface="Courier" charset="0"/>
              </a:rPr>
              <a:t>, 0 );</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gpio_set_value</a:t>
            </a:r>
            <a:r>
              <a:rPr lang="en-US" sz="1400" dirty="0">
                <a:latin typeface="Courier" charset="0"/>
                <a:ea typeface="Courier" charset="0"/>
                <a:cs typeface="Courier" charset="0"/>
              </a:rPr>
              <a:t>( </a:t>
            </a:r>
            <a:r>
              <a:rPr lang="en-US" sz="1400" dirty="0" err="1">
                <a:latin typeface="Courier" charset="0"/>
                <a:ea typeface="Courier" charset="0"/>
                <a:cs typeface="Courier" charset="0"/>
              </a:rPr>
              <a:t>i</a:t>
            </a:r>
            <a:r>
              <a:rPr lang="en-US" sz="1400" dirty="0">
                <a:latin typeface="Courier" charset="0"/>
                <a:ea typeface="Courier" charset="0"/>
                <a:cs typeface="Courier" charset="0"/>
              </a:rPr>
              <a:t>, (data &amp; (1 &lt;&lt; </a:t>
            </a:r>
            <a:r>
              <a:rPr lang="en-US" sz="1400" dirty="0" err="1">
                <a:latin typeface="Courier" charset="0"/>
                <a:ea typeface="Courier" charset="0"/>
                <a:cs typeface="Courier" charset="0"/>
              </a:rPr>
              <a:t>i</a:t>
            </a: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case ENABLE:</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gpio_direction_output</a:t>
            </a:r>
            <a:r>
              <a:rPr lang="en-US" sz="1400" dirty="0">
                <a:latin typeface="Courier" charset="0"/>
                <a:ea typeface="Courier" charset="0"/>
                <a:cs typeface="Courier" charset="0"/>
              </a:rPr>
              <a:t>( 32, 0 );</a:t>
            </a:r>
          </a:p>
          <a:p>
            <a:pPr marL="0" indent="0">
              <a:lnSpc>
                <a:spcPct val="100000"/>
              </a:lnSpc>
              <a:spcAft>
                <a:spcPts val="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gpio_set_value</a:t>
            </a:r>
            <a:r>
              <a:rPr lang="en-US" sz="1400" dirty="0">
                <a:latin typeface="Courier" charset="0"/>
                <a:ea typeface="Courier" charset="0"/>
                <a:cs typeface="Courier" charset="0"/>
              </a:rPr>
              <a:t>( 32, data &amp; 0x00000001 );</a:t>
            </a:r>
          </a:p>
          <a:p>
            <a:pPr marL="0" indent="0">
              <a:lnSpc>
                <a:spcPct val="100000"/>
              </a:lnSpc>
              <a:spcAft>
                <a:spcPts val="0"/>
              </a:spcAft>
              <a:buNone/>
            </a:pPr>
            <a:r>
              <a:rPr lang="en-US" sz="1400" dirty="0">
                <a:latin typeface="Courier" charset="0"/>
                <a:ea typeface="Courier" charset="0"/>
                <a:cs typeface="Courier" charset="0"/>
              </a:rPr>
              <a:t>      break;</a:t>
            </a:r>
          </a:p>
          <a:p>
            <a:pPr marL="0" indent="0">
              <a:lnSpc>
                <a:spcPct val="100000"/>
              </a:lnSpc>
              <a:spcAft>
                <a:spcPts val="0"/>
              </a:spcAft>
              <a:buNone/>
            </a:pPr>
            <a:r>
              <a:rPr lang="en-US" sz="1400" dirty="0">
                <a:latin typeface="Courier" charset="0"/>
                <a:ea typeface="Courier" charset="0"/>
                <a:cs typeface="Courier" charset="0"/>
              </a:rPr>
              <a:t>  }</a:t>
            </a:r>
          </a:p>
          <a:p>
            <a:pPr marL="0" indent="0">
              <a:lnSpc>
                <a:spcPct val="100000"/>
              </a:lnSpc>
              <a:spcAft>
                <a:spcPts val="0"/>
              </a:spcAft>
              <a:buNone/>
            </a:pPr>
            <a:endParaRPr lang="en-US" sz="1400" dirty="0">
              <a:latin typeface="Courier" charset="0"/>
              <a:ea typeface="Courier" charset="0"/>
              <a:cs typeface="Courier" charset="0"/>
            </a:endParaRPr>
          </a:p>
          <a:p>
            <a:pPr marL="0" indent="0">
              <a:lnSpc>
                <a:spcPct val="100000"/>
              </a:lnSpc>
              <a:spcAft>
                <a:spcPts val="0"/>
              </a:spcAft>
              <a:buNone/>
            </a:pPr>
            <a:r>
              <a:rPr lang="en-US" sz="1400" dirty="0">
                <a:latin typeface="Courier" charset="0"/>
                <a:ea typeface="Courier" charset="0"/>
                <a:cs typeface="Courier" charset="0"/>
              </a:rPr>
              <a:t>  return 4;</a:t>
            </a:r>
          </a:p>
          <a:p>
            <a:pPr marL="0" indent="0">
              <a:lnSpc>
                <a:spcPct val="100000"/>
              </a:lnSpc>
              <a:spcAft>
                <a:spcPts val="0"/>
              </a:spcAft>
              <a:buNone/>
            </a:pPr>
            <a:r>
              <a:rPr lang="en-US" sz="1400" dirty="0">
                <a:latin typeface="Courier" charset="0"/>
                <a:ea typeface="Courier" charset="0"/>
                <a:cs typeface="Courier" charset="0"/>
              </a:rPr>
              <a:t>}</a:t>
            </a:r>
          </a:p>
          <a:p>
            <a:pPr marL="0" indent="0">
              <a:lnSpc>
                <a:spcPct val="100000"/>
              </a:lnSpc>
              <a:spcAft>
                <a:spcPts val="0"/>
              </a:spcAft>
              <a:buNone/>
            </a:pPr>
            <a:endParaRPr lang="en-US" sz="14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95DEA867-1E1B-43B7-A554-8321E0FE31BE}"/>
              </a:ext>
            </a:extLst>
          </p:cNvPr>
          <p:cNvSpPr txBox="1"/>
          <p:nvPr/>
        </p:nvSpPr>
        <p:spPr>
          <a:xfrm>
            <a:off x="7148387" y="2338137"/>
            <a:ext cx="4191000" cy="612934"/>
          </a:xfrm>
          <a:prstGeom prst="wedgeRoundRectCallout">
            <a:avLst>
              <a:gd name="adj1" fmla="val -109621"/>
              <a:gd name="adj2" fmla="val 37636"/>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dirty="0">
                <a:solidFill>
                  <a:schemeClr val="bg1"/>
                </a:solidFill>
              </a:rPr>
              <a:t>GPIO direction shall be set to output, with default value on the GPIO set to 0.</a:t>
            </a:r>
          </a:p>
        </p:txBody>
      </p:sp>
      <p:sp>
        <p:nvSpPr>
          <p:cNvPr id="8" name="TextBox 7">
            <a:extLst>
              <a:ext uri="{FF2B5EF4-FFF2-40B4-BE49-F238E27FC236}">
                <a16:creationId xmlns:a16="http://schemas.microsoft.com/office/drawing/2014/main" id="{16FE4FB8-032A-45C3-868E-69A26EB3F6C4}"/>
              </a:ext>
            </a:extLst>
          </p:cNvPr>
          <p:cNvSpPr txBox="1"/>
          <p:nvPr/>
        </p:nvSpPr>
        <p:spPr>
          <a:xfrm>
            <a:off x="7276724" y="3275766"/>
            <a:ext cx="4191000" cy="306467"/>
          </a:xfrm>
          <a:prstGeom prst="wedgeRoundRectCallout">
            <a:avLst>
              <a:gd name="adj1" fmla="val -94469"/>
              <a:gd name="adj2" fmla="val -49388"/>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dirty="0">
                <a:solidFill>
                  <a:schemeClr val="bg1"/>
                </a:solidFill>
              </a:rPr>
              <a:t>GPIO value shall be written one by one.</a:t>
            </a:r>
          </a:p>
        </p:txBody>
      </p:sp>
    </p:spTree>
    <p:extLst>
      <p:ext uri="{BB962C8B-B14F-4D97-AF65-F5344CB8AC3E}">
        <p14:creationId xmlns:p14="http://schemas.microsoft.com/office/powerpoint/2010/main" val="3273518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Interrupts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Often, kernel modules have to react to interrupts coming from the hardware.</a:t>
            </a:r>
          </a:p>
          <a:p>
            <a:r>
              <a:rPr lang="en-US" dirty="0"/>
              <a:t>To handle interrupts, a Kernel module shall:</a:t>
            </a:r>
            <a:endParaRPr lang="en-US" altLang="en-US" dirty="0">
              <a:ea typeface="ＭＳ Ｐゴシック" panose="020B0600070205080204" pitchFamily="34" charset="-128"/>
            </a:endParaRPr>
          </a:p>
          <a:p>
            <a:pPr lvl="1"/>
            <a:r>
              <a:rPr lang="en-US" dirty="0"/>
              <a:t>Request an interrupt line</a:t>
            </a:r>
          </a:p>
          <a:p>
            <a:pPr lvl="1"/>
            <a:r>
              <a:rPr lang="en-US" dirty="0"/>
              <a:t>Associate an interrupt handler to an interrupt line</a:t>
            </a:r>
          </a:p>
          <a:p>
            <a:pPr lvl="1"/>
            <a:r>
              <a:rPr lang="en-US" dirty="0"/>
              <a:t>Implement the interrupt handler</a:t>
            </a:r>
          </a:p>
          <a:p>
            <a:r>
              <a:rPr lang="en-US" dirty="0"/>
              <a:t>When finished with the device and unregistering the driver, the Kernel module shall free the interrupt line.</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338341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492125" y="295275"/>
            <a:ext cx="11180763" cy="666750"/>
          </a:xfrm>
        </p:spPr>
        <p:txBody>
          <a:bodyPr/>
          <a:lstStyle/>
          <a:p>
            <a:pPr>
              <a:defRPr/>
            </a:pPr>
            <a:r>
              <a:rPr lang="en-US" sz="3200" dirty="0">
                <a:ea typeface="Tahoma" pitchFamily="-109" charset="0"/>
                <a:cs typeface="Tahoma" pitchFamily="-109" charset="0"/>
              </a:rPr>
              <a:t>Requesting the Interrupt Line</a:t>
            </a:r>
            <a:endParaRPr lang="en-US" dirty="0"/>
          </a:p>
        </p:txBody>
      </p:sp>
      <p:sp>
        <p:nvSpPr>
          <p:cNvPr id="6" name="Content Placeholder 2">
            <a:extLst>
              <a:ext uri="{FF2B5EF4-FFF2-40B4-BE49-F238E27FC236}">
                <a16:creationId xmlns:a16="http://schemas.microsoft.com/office/drawing/2014/main" id="{FDEC0567-CC07-4F98-8E45-00CA71CDF070}"/>
              </a:ext>
            </a:extLst>
          </p:cNvPr>
          <p:cNvSpPr>
            <a:spLocks noGrp="1"/>
          </p:cNvSpPr>
          <p:nvPr>
            <p:ph sz="half" idx="1"/>
          </p:nvPr>
        </p:nvSpPr>
        <p:spPr>
          <a:xfrm>
            <a:off x="481484" y="1440000"/>
            <a:ext cx="11154300" cy="4680000"/>
          </a:xfrm>
        </p:spPr>
        <p:txBody>
          <a:bodyPr/>
          <a:lstStyle/>
          <a:p>
            <a:pPr>
              <a:spcAft>
                <a:spcPts val="0"/>
              </a:spcAft>
              <a:buFont typeface="Wingdings" pitchFamily="-109" charset="2"/>
              <a:buNone/>
            </a:pP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request_irq</a:t>
            </a:r>
            <a:r>
              <a:rPr lang="en-US" sz="2000" dirty="0">
                <a:latin typeface="Courier" charset="0"/>
                <a:ea typeface="Courier" charset="0"/>
                <a:cs typeface="Courier" charset="0"/>
              </a:rPr>
              <a:t>( </a:t>
            </a:r>
          </a:p>
          <a:p>
            <a:pPr>
              <a:spcAft>
                <a:spcPts val="0"/>
              </a:spcAft>
              <a:buFont typeface="Wingdings" pitchFamily="-109" charset="2"/>
              <a:buNone/>
            </a:pPr>
            <a:r>
              <a:rPr lang="en-US" sz="2000" dirty="0">
                <a:latin typeface="Courier" charset="0"/>
                <a:ea typeface="Courier" charset="0"/>
                <a:cs typeface="Courier" charset="0"/>
              </a:rPr>
              <a:t>  unsigned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irq</a:t>
            </a:r>
            <a:r>
              <a:rPr lang="en-US" sz="2000" dirty="0">
                <a:latin typeface="Courier" charset="0"/>
                <a:ea typeface="Courier" charset="0"/>
                <a:cs typeface="Courier" charset="0"/>
              </a:rPr>
              <a:t>, 			  </a:t>
            </a:r>
          </a:p>
          <a:p>
            <a:pPr>
              <a:spcAft>
                <a:spcPts val="0"/>
              </a:spcAft>
              <a:buFont typeface="Wingdings" pitchFamily="-109" charset="2"/>
              <a:buNone/>
            </a:pPr>
            <a:r>
              <a:rPr lang="en-US" sz="2000" dirty="0">
                <a:latin typeface="Courier" charset="0"/>
                <a:ea typeface="Courier" charset="0"/>
                <a:cs typeface="Courier" charset="0"/>
              </a:rPr>
              <a:t>  </a:t>
            </a:r>
            <a:r>
              <a:rPr lang="en-US" sz="2000" dirty="0" err="1">
                <a:latin typeface="Courier" charset="0"/>
                <a:ea typeface="Courier" charset="0"/>
                <a:cs typeface="Courier" charset="0"/>
              </a:rPr>
              <a:t>irqreturn_t</a:t>
            </a:r>
            <a:r>
              <a:rPr lang="en-US" sz="2000" dirty="0">
                <a:latin typeface="Courier" charset="0"/>
                <a:ea typeface="Courier" charset="0"/>
                <a:cs typeface="Courier" charset="0"/>
              </a:rPr>
              <a:t> (*</a:t>
            </a:r>
            <a:r>
              <a:rPr lang="en-US" sz="2000" dirty="0" err="1">
                <a:latin typeface="Courier" charset="0"/>
                <a:ea typeface="Courier" charset="0"/>
                <a:cs typeface="Courier" charset="0"/>
              </a:rPr>
              <a:t>hanlder</a:t>
            </a:r>
            <a:r>
              <a:rPr lang="en-US" sz="2000" dirty="0">
                <a:latin typeface="Courier" charset="0"/>
                <a:ea typeface="Courier" charset="0"/>
                <a:cs typeface="Courier" charset="0"/>
              </a:rPr>
              <a:t>)(), </a:t>
            </a:r>
          </a:p>
          <a:p>
            <a:pPr>
              <a:spcAft>
                <a:spcPts val="0"/>
              </a:spcAft>
              <a:buFont typeface="Wingdings" pitchFamily="-109" charset="2"/>
              <a:buNone/>
            </a:pPr>
            <a:r>
              <a:rPr lang="en-US" sz="2000" dirty="0">
                <a:latin typeface="Courier" charset="0"/>
                <a:ea typeface="Courier" charset="0"/>
                <a:cs typeface="Courier" charset="0"/>
              </a:rPr>
              <a:t>  unsigned long flags, </a:t>
            </a:r>
          </a:p>
          <a:p>
            <a:pPr>
              <a:spcAft>
                <a:spcPts val="0"/>
              </a:spcAft>
              <a:buFont typeface="Wingdings" pitchFamily="-109" charset="2"/>
              <a:buNone/>
            </a:pPr>
            <a:r>
              <a:rPr lang="en-US" sz="2000" dirty="0">
                <a:latin typeface="Courier" charset="0"/>
                <a:ea typeface="Courier" charset="0"/>
                <a:cs typeface="Courier" charset="0"/>
              </a:rPr>
              <a:t>  </a:t>
            </a:r>
            <a:r>
              <a:rPr lang="en-US" sz="2000" dirty="0" err="1">
                <a:latin typeface="Courier" charset="0"/>
                <a:ea typeface="Courier" charset="0"/>
                <a:cs typeface="Courier" charset="0"/>
              </a:rPr>
              <a:t>const</a:t>
            </a:r>
            <a:r>
              <a:rPr lang="en-US" sz="2000" dirty="0">
                <a:latin typeface="Courier" charset="0"/>
                <a:ea typeface="Courier" charset="0"/>
                <a:cs typeface="Courier" charset="0"/>
              </a:rPr>
              <a:t> char *</a:t>
            </a:r>
            <a:r>
              <a:rPr lang="en-US" sz="2000" dirty="0" err="1">
                <a:latin typeface="Courier" charset="0"/>
                <a:ea typeface="Courier" charset="0"/>
                <a:cs typeface="Courier" charset="0"/>
              </a:rPr>
              <a:t>dev_name</a:t>
            </a:r>
            <a:r>
              <a:rPr lang="en-US" sz="2000" dirty="0">
                <a:latin typeface="Courier" charset="0"/>
                <a:ea typeface="Courier" charset="0"/>
                <a:cs typeface="Courier" charset="0"/>
              </a:rPr>
              <a:t>, </a:t>
            </a:r>
          </a:p>
          <a:p>
            <a:pPr>
              <a:spcAft>
                <a:spcPts val="0"/>
              </a:spcAft>
              <a:buFont typeface="Wingdings" pitchFamily="-109" charset="2"/>
              <a:buNone/>
            </a:pPr>
            <a:r>
              <a:rPr lang="en-US" sz="2000" dirty="0">
                <a:latin typeface="Courier" charset="0"/>
                <a:ea typeface="Courier" charset="0"/>
                <a:cs typeface="Courier" charset="0"/>
              </a:rPr>
              <a:t>  void *</a:t>
            </a:r>
            <a:r>
              <a:rPr lang="en-US" sz="2000" dirty="0" err="1">
                <a:latin typeface="Courier" charset="0"/>
                <a:ea typeface="Courier" charset="0"/>
                <a:cs typeface="Courier" charset="0"/>
              </a:rPr>
              <a:t>dev_id</a:t>
            </a:r>
            <a:r>
              <a:rPr lang="en-US" sz="2000" dirty="0">
                <a:latin typeface="Courier" charset="0"/>
                <a:ea typeface="Courier" charset="0"/>
                <a:cs typeface="Courier" charset="0"/>
              </a:rPr>
              <a:t> </a:t>
            </a:r>
          </a:p>
          <a:p>
            <a:pPr>
              <a:spcAft>
                <a:spcPts val="0"/>
              </a:spcAft>
              <a:buFont typeface="Wingdings" pitchFamily="-109" charset="2"/>
              <a:buNone/>
            </a:pPr>
            <a:r>
              <a:rPr lang="en-US" sz="20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7346A32E-6395-47AA-9596-2FA489BD44A5}"/>
              </a:ext>
            </a:extLst>
          </p:cNvPr>
          <p:cNvSpPr txBox="1"/>
          <p:nvPr/>
        </p:nvSpPr>
        <p:spPr>
          <a:xfrm>
            <a:off x="5698456" y="971304"/>
            <a:ext cx="3657600" cy="408623"/>
          </a:xfrm>
          <a:prstGeom prst="wedgeRoundRectCallout">
            <a:avLst>
              <a:gd name="adj1" fmla="val -112045"/>
              <a:gd name="adj2" fmla="val 157812"/>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sz="2400" dirty="0">
                <a:solidFill>
                  <a:schemeClr val="bg1"/>
                </a:solidFill>
              </a:rPr>
              <a:t>Interrupt line to manage</a:t>
            </a:r>
          </a:p>
        </p:txBody>
      </p:sp>
      <p:sp>
        <p:nvSpPr>
          <p:cNvPr id="8" name="TextBox 7">
            <a:extLst>
              <a:ext uri="{FF2B5EF4-FFF2-40B4-BE49-F238E27FC236}">
                <a16:creationId xmlns:a16="http://schemas.microsoft.com/office/drawing/2014/main" id="{32244836-ED57-45DB-A590-6AB5D82A2569}"/>
              </a:ext>
            </a:extLst>
          </p:cNvPr>
          <p:cNvSpPr txBox="1"/>
          <p:nvPr/>
        </p:nvSpPr>
        <p:spPr>
          <a:xfrm>
            <a:off x="7212556" y="1449279"/>
            <a:ext cx="3657600" cy="817245"/>
          </a:xfrm>
          <a:prstGeom prst="wedgeRoundRectCallout">
            <a:avLst>
              <a:gd name="adj1" fmla="val -129406"/>
              <a:gd name="adj2" fmla="val 22614"/>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sz="2400" dirty="0">
                <a:solidFill>
                  <a:schemeClr val="bg1"/>
                </a:solidFill>
              </a:rPr>
              <a:t>Function pointer to the interrupt handler</a:t>
            </a:r>
          </a:p>
        </p:txBody>
      </p:sp>
      <p:sp>
        <p:nvSpPr>
          <p:cNvPr id="9" name="TextBox 8">
            <a:extLst>
              <a:ext uri="{FF2B5EF4-FFF2-40B4-BE49-F238E27FC236}">
                <a16:creationId xmlns:a16="http://schemas.microsoft.com/office/drawing/2014/main" id="{B7AD48F3-9747-4814-A8A4-CB8281EEA4F1}"/>
              </a:ext>
            </a:extLst>
          </p:cNvPr>
          <p:cNvSpPr txBox="1"/>
          <p:nvPr/>
        </p:nvSpPr>
        <p:spPr>
          <a:xfrm>
            <a:off x="5929187" y="2512383"/>
            <a:ext cx="5486400" cy="817245"/>
          </a:xfrm>
          <a:prstGeom prst="wedgeRoundRectCallout">
            <a:avLst>
              <a:gd name="adj1" fmla="val -88549"/>
              <a:gd name="adj2" fmla="val -55086"/>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sz="2400" dirty="0">
                <a:solidFill>
                  <a:schemeClr val="bg1"/>
                </a:solidFill>
              </a:rPr>
              <a:t>Options to be used when associating the interrupt handler to the interrupt line</a:t>
            </a:r>
          </a:p>
        </p:txBody>
      </p:sp>
      <p:sp>
        <p:nvSpPr>
          <p:cNvPr id="10" name="TextBox 9">
            <a:extLst>
              <a:ext uri="{FF2B5EF4-FFF2-40B4-BE49-F238E27FC236}">
                <a16:creationId xmlns:a16="http://schemas.microsoft.com/office/drawing/2014/main" id="{C70C4226-11A8-4553-9C43-3499B68B19BB}"/>
              </a:ext>
            </a:extLst>
          </p:cNvPr>
          <p:cNvSpPr txBox="1"/>
          <p:nvPr/>
        </p:nvSpPr>
        <p:spPr>
          <a:xfrm>
            <a:off x="4566318" y="3807603"/>
            <a:ext cx="6172200" cy="408623"/>
          </a:xfrm>
          <a:prstGeom prst="wedgeRoundRectCallout">
            <a:avLst>
              <a:gd name="adj1" fmla="val -58200"/>
              <a:gd name="adj2" fmla="val -266430"/>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sz="2400" dirty="0">
                <a:solidFill>
                  <a:schemeClr val="bg1"/>
                </a:solidFill>
              </a:rPr>
              <a:t>Name of the module requesting the interrupt</a:t>
            </a:r>
          </a:p>
        </p:txBody>
      </p:sp>
      <p:sp>
        <p:nvSpPr>
          <p:cNvPr id="11" name="TextBox 4">
            <a:extLst>
              <a:ext uri="{FF2B5EF4-FFF2-40B4-BE49-F238E27FC236}">
                <a16:creationId xmlns:a16="http://schemas.microsoft.com/office/drawing/2014/main" id="{0D40DCC0-0447-4D4C-85B9-41D0B206A6FC}"/>
              </a:ext>
            </a:extLst>
          </p:cNvPr>
          <p:cNvSpPr>
            <a:spLocks noChangeArrowheads="1"/>
          </p:cNvSpPr>
          <p:nvPr/>
        </p:nvSpPr>
        <p:spPr bwMode="auto">
          <a:xfrm>
            <a:off x="1248070" y="4471363"/>
            <a:ext cx="5103973" cy="1225868"/>
          </a:xfrm>
          <a:prstGeom prst="wedgeRoundRectCallout">
            <a:avLst>
              <a:gd name="adj1" fmla="val -47949"/>
              <a:gd name="adj2" fmla="val -154335"/>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sz="2400" dirty="0">
                <a:solidFill>
                  <a:schemeClr val="bg1"/>
                </a:solidFill>
              </a:rPr>
              <a:t>Pointer to a user-defined structure containing device-specific data. It can be NULL.</a:t>
            </a:r>
          </a:p>
        </p:txBody>
      </p:sp>
    </p:spTree>
    <p:extLst>
      <p:ext uri="{BB962C8B-B14F-4D97-AF65-F5344CB8AC3E}">
        <p14:creationId xmlns:p14="http://schemas.microsoft.com/office/powerpoint/2010/main" val="400848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Introduction</a:t>
            </a:r>
          </a:p>
          <a:p>
            <a:r>
              <a:rPr lang="en-US" dirty="0"/>
              <a:t>The reference use case</a:t>
            </a:r>
          </a:p>
          <a:p>
            <a:r>
              <a:rPr lang="en-US" dirty="0"/>
              <a:t>The module-level point of view</a:t>
            </a:r>
          </a:p>
          <a:p>
            <a:r>
              <a:rPr lang="en-US" dirty="0"/>
              <a:t>The user-level point of view</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268380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ea typeface="Tahoma" pitchFamily="-109" charset="0"/>
                <a:cs typeface="Tahoma" pitchFamily="-109" charset="0"/>
              </a:rPr>
              <a:t>Freeing the Interrupt Line</a:t>
            </a:r>
            <a:endParaRPr lang="en-US" dirty="0"/>
          </a:p>
        </p:txBody>
      </p:sp>
      <p:sp>
        <p:nvSpPr>
          <p:cNvPr id="6" name="Content Placeholder 2">
            <a:extLst>
              <a:ext uri="{FF2B5EF4-FFF2-40B4-BE49-F238E27FC236}">
                <a16:creationId xmlns:a16="http://schemas.microsoft.com/office/drawing/2014/main" id="{6D8804BE-488F-440B-B411-A50CD565EF29}"/>
              </a:ext>
            </a:extLst>
          </p:cNvPr>
          <p:cNvSpPr>
            <a:spLocks noGrp="1"/>
          </p:cNvSpPr>
          <p:nvPr>
            <p:ph sz="half" idx="1"/>
          </p:nvPr>
        </p:nvSpPr>
        <p:spPr>
          <a:xfrm>
            <a:off x="481484" y="1440000"/>
            <a:ext cx="11154300" cy="4680000"/>
          </a:xfrm>
        </p:spPr>
        <p:txBody>
          <a:bodyPr/>
          <a:lstStyle/>
          <a:p>
            <a:pPr>
              <a:buFont typeface="Wingdings" pitchFamily="-109" charset="2"/>
              <a:buNone/>
            </a:pP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free_irq</a:t>
            </a:r>
            <a:r>
              <a:rPr lang="en-US" sz="2000" dirty="0">
                <a:latin typeface="Courier" charset="0"/>
                <a:ea typeface="Courier" charset="0"/>
                <a:cs typeface="Courier" charset="0"/>
              </a:rPr>
              <a:t>( </a:t>
            </a:r>
          </a:p>
          <a:p>
            <a:pPr>
              <a:buFont typeface="Wingdings" pitchFamily="-109" charset="2"/>
              <a:buNone/>
            </a:pPr>
            <a:r>
              <a:rPr lang="en-US" sz="2000" dirty="0">
                <a:latin typeface="Courier" charset="0"/>
                <a:ea typeface="Courier" charset="0"/>
                <a:cs typeface="Courier" charset="0"/>
              </a:rPr>
              <a:t>  unsigned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irq</a:t>
            </a:r>
            <a:r>
              <a:rPr lang="en-US" sz="2000" dirty="0">
                <a:latin typeface="Courier" charset="0"/>
                <a:ea typeface="Courier" charset="0"/>
                <a:cs typeface="Courier" charset="0"/>
              </a:rPr>
              <a:t>, </a:t>
            </a:r>
          </a:p>
          <a:p>
            <a:pPr>
              <a:buFont typeface="Wingdings" pitchFamily="-109" charset="2"/>
              <a:buNone/>
            </a:pPr>
            <a:r>
              <a:rPr lang="en-US" sz="2000" dirty="0">
                <a:latin typeface="Courier" charset="0"/>
                <a:ea typeface="Courier" charset="0"/>
                <a:cs typeface="Courier" charset="0"/>
              </a:rPr>
              <a:t>  void *</a:t>
            </a:r>
            <a:r>
              <a:rPr lang="en-US" sz="2000" dirty="0" err="1">
                <a:latin typeface="Courier" charset="0"/>
                <a:ea typeface="Courier" charset="0"/>
                <a:cs typeface="Courier" charset="0"/>
              </a:rPr>
              <a:t>dev_id</a:t>
            </a:r>
            <a:r>
              <a:rPr lang="en-US" sz="2000" dirty="0">
                <a:latin typeface="Courier" charset="0"/>
                <a:ea typeface="Courier" charset="0"/>
                <a:cs typeface="Courier" charset="0"/>
              </a:rPr>
              <a:t> </a:t>
            </a:r>
          </a:p>
          <a:p>
            <a:pPr>
              <a:buFont typeface="Wingdings" pitchFamily="-109" charset="2"/>
              <a:buNone/>
            </a:pPr>
            <a:r>
              <a:rPr lang="en-US" sz="20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EF4034AE-8668-4BC9-BE44-68214CDA7D22}"/>
              </a:ext>
            </a:extLst>
          </p:cNvPr>
          <p:cNvSpPr txBox="1"/>
          <p:nvPr/>
        </p:nvSpPr>
        <p:spPr>
          <a:xfrm>
            <a:off x="5686425" y="1096100"/>
            <a:ext cx="3657600" cy="408623"/>
          </a:xfrm>
          <a:prstGeom prst="wedgeRoundRectCallout">
            <a:avLst>
              <a:gd name="adj1" fmla="val -112045"/>
              <a:gd name="adj2" fmla="val 157812"/>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sz="2400" dirty="0">
                <a:solidFill>
                  <a:schemeClr val="bg1"/>
                </a:solidFill>
              </a:rPr>
              <a:t>Interrupt line to manage</a:t>
            </a:r>
          </a:p>
        </p:txBody>
      </p:sp>
      <p:sp>
        <p:nvSpPr>
          <p:cNvPr id="8" name="TextBox 4">
            <a:extLst>
              <a:ext uri="{FF2B5EF4-FFF2-40B4-BE49-F238E27FC236}">
                <a16:creationId xmlns:a16="http://schemas.microsoft.com/office/drawing/2014/main" id="{64066CA1-3ABE-41E9-A1FB-F5D2BF0FA577}"/>
              </a:ext>
            </a:extLst>
          </p:cNvPr>
          <p:cNvSpPr>
            <a:spLocks noChangeArrowheads="1"/>
          </p:cNvSpPr>
          <p:nvPr/>
        </p:nvSpPr>
        <p:spPr bwMode="auto">
          <a:xfrm>
            <a:off x="1914651" y="3959805"/>
            <a:ext cx="5103973" cy="1225868"/>
          </a:xfrm>
          <a:prstGeom prst="wedgeRoundRectCallout">
            <a:avLst>
              <a:gd name="adj1" fmla="val -47949"/>
              <a:gd name="adj2" fmla="val -154335"/>
              <a:gd name="adj3" fmla="val 16667"/>
            </a:avLst>
          </a:prstGeom>
          <a:solidFill>
            <a:srgbClr val="128CAB"/>
          </a:solidFill>
          <a:ln>
            <a:solidFill>
              <a:schemeClr val="accent1"/>
            </a:solidFill>
          </a:ln>
        </p:spPr>
        <p:txBody>
          <a:bodyPr vert="horz" wrap="square" lIns="0" tIns="0" rIns="0" bIns="0" rtlCol="0" anchor="t">
            <a:spAutoFit/>
          </a:bodyPr>
          <a:lstStyle/>
          <a:p>
            <a:pPr marL="177800"/>
            <a:r>
              <a:rPr lang="en-US" sz="2400" dirty="0">
                <a:solidFill>
                  <a:schemeClr val="bg1"/>
                </a:solidFill>
              </a:rPr>
              <a:t>Pointer to a user-defined structure containing device-specific data. It can be NULL.</a:t>
            </a:r>
          </a:p>
        </p:txBody>
      </p:sp>
    </p:spTree>
    <p:extLst>
      <p:ext uri="{BB962C8B-B14F-4D97-AF65-F5344CB8AC3E}">
        <p14:creationId xmlns:p14="http://schemas.microsoft.com/office/powerpoint/2010/main" val="1549035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sz="3200" dirty="0">
                <a:ea typeface="Tahoma" pitchFamily="-109" charset="0"/>
                <a:cs typeface="Tahoma" pitchFamily="-109" charset="0"/>
              </a:rPr>
              <a:t>The Interrupt Handler</a:t>
            </a:r>
            <a:endParaRPr lang="en-US" dirty="0"/>
          </a:p>
        </p:txBody>
      </p:sp>
      <p:sp>
        <p:nvSpPr>
          <p:cNvPr id="6" name="Content Placeholder 2">
            <a:extLst>
              <a:ext uri="{FF2B5EF4-FFF2-40B4-BE49-F238E27FC236}">
                <a16:creationId xmlns:a16="http://schemas.microsoft.com/office/drawing/2014/main" id="{8A4EA3D3-1AFB-433A-A12F-6389039FF0C3}"/>
              </a:ext>
            </a:extLst>
          </p:cNvPr>
          <p:cNvSpPr>
            <a:spLocks noGrp="1"/>
          </p:cNvSpPr>
          <p:nvPr>
            <p:ph sz="half" idx="1"/>
          </p:nvPr>
        </p:nvSpPr>
        <p:spPr>
          <a:xfrm>
            <a:off x="481484" y="1440000"/>
            <a:ext cx="11154300" cy="4680000"/>
          </a:xfrm>
        </p:spPr>
        <p:txBody>
          <a:bodyPr/>
          <a:lstStyle/>
          <a:p>
            <a:pPr>
              <a:lnSpc>
                <a:spcPct val="100000"/>
              </a:lnSpc>
              <a:spcAft>
                <a:spcPts val="0"/>
              </a:spcAft>
              <a:buFont typeface="Wingdings" pitchFamily="-109" charset="2"/>
              <a:buNone/>
            </a:pPr>
            <a:r>
              <a:rPr lang="en-US" sz="2000" dirty="0">
                <a:latin typeface="Courier" charset="0"/>
                <a:ea typeface="Courier" charset="0"/>
                <a:cs typeface="Courier" charset="0"/>
              </a:rPr>
              <a:t>static </a:t>
            </a:r>
            <a:r>
              <a:rPr lang="en-US" sz="2000" dirty="0" err="1">
                <a:latin typeface="Courier" charset="0"/>
                <a:ea typeface="Courier" charset="0"/>
                <a:cs typeface="Courier" charset="0"/>
              </a:rPr>
              <a:t>irqreturn_t</a:t>
            </a:r>
            <a:r>
              <a:rPr lang="en-US" sz="2000" dirty="0">
                <a:latin typeface="Courier" charset="0"/>
                <a:ea typeface="Courier" charset="0"/>
                <a:cs typeface="Courier" charset="0"/>
              </a:rPr>
              <a:t> </a:t>
            </a:r>
            <a:r>
              <a:rPr lang="en-US" sz="2000" dirty="0" err="1">
                <a:latin typeface="Courier" charset="0"/>
                <a:ea typeface="Courier" charset="0"/>
                <a:cs typeface="Courier" charset="0"/>
              </a:rPr>
              <a:t>hlr</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irq</a:t>
            </a:r>
            <a:r>
              <a:rPr lang="en-US" sz="2000" dirty="0">
                <a:latin typeface="Courier" charset="0"/>
                <a:ea typeface="Courier" charset="0"/>
                <a:cs typeface="Courier" charset="0"/>
              </a:rPr>
              <a:t>, void *</a:t>
            </a:r>
            <a:r>
              <a:rPr lang="en-US" sz="2000" dirty="0" err="1">
                <a:latin typeface="Courier" charset="0"/>
                <a:ea typeface="Courier" charset="0"/>
                <a:cs typeface="Courier" charset="0"/>
              </a:rPr>
              <a:t>dev_id</a:t>
            </a:r>
            <a:r>
              <a:rPr lang="en-US" sz="2000" dirty="0">
                <a:latin typeface="Courier" charset="0"/>
                <a:ea typeface="Courier" charset="0"/>
                <a:cs typeface="Courier" charset="0"/>
              </a:rPr>
              <a:t> )</a:t>
            </a:r>
          </a:p>
          <a:p>
            <a:pPr>
              <a:lnSpc>
                <a:spcPct val="100000"/>
              </a:lnSpc>
              <a:spcAft>
                <a:spcPts val="0"/>
              </a:spcAft>
              <a:buFont typeface="Wingdings" pitchFamily="-109" charset="2"/>
              <a:buNone/>
            </a:pPr>
            <a:r>
              <a:rPr lang="en-US" sz="2000" dirty="0">
                <a:latin typeface="Courier" charset="0"/>
                <a:ea typeface="Courier" charset="0"/>
                <a:cs typeface="Courier" charset="0"/>
              </a:rPr>
              <a:t>{</a:t>
            </a:r>
          </a:p>
          <a:p>
            <a:pPr>
              <a:lnSpc>
                <a:spcPct val="100000"/>
              </a:lnSpc>
              <a:spcAft>
                <a:spcPts val="0"/>
              </a:spcAft>
              <a:buFont typeface="Wingdings" pitchFamily="-109" charset="2"/>
              <a:buNone/>
            </a:pPr>
            <a:r>
              <a:rPr lang="en-US" sz="2000" dirty="0">
                <a:latin typeface="Courier" charset="0"/>
                <a:ea typeface="Courier" charset="0"/>
                <a:cs typeface="Courier" charset="0"/>
              </a:rPr>
              <a:t>	/*</a:t>
            </a:r>
          </a:p>
          <a:p>
            <a:pPr>
              <a:lnSpc>
                <a:spcPct val="100000"/>
              </a:lnSpc>
              <a:spcAft>
                <a:spcPts val="0"/>
              </a:spcAft>
              <a:buFont typeface="Wingdings" pitchFamily="-109" charset="2"/>
              <a:buNone/>
            </a:pPr>
            <a:r>
              <a:rPr lang="en-US" sz="2000" dirty="0">
                <a:latin typeface="Courier" charset="0"/>
                <a:ea typeface="Courier" charset="0"/>
                <a:cs typeface="Courier" charset="0"/>
              </a:rPr>
              <a:t>   * Do something to handle the interrupt *</a:t>
            </a:r>
          </a:p>
          <a:p>
            <a:pPr>
              <a:lnSpc>
                <a:spcPct val="100000"/>
              </a:lnSpc>
              <a:spcAft>
                <a:spcPts val="0"/>
              </a:spcAft>
              <a:buFont typeface="Wingdings" pitchFamily="-109" charset="2"/>
              <a:buNone/>
            </a:pPr>
            <a:r>
              <a:rPr lang="en-US" sz="2000" dirty="0">
                <a:latin typeface="Courier" charset="0"/>
                <a:ea typeface="Courier" charset="0"/>
                <a:cs typeface="Courier" charset="0"/>
              </a:rPr>
              <a:t>   */</a:t>
            </a:r>
          </a:p>
          <a:p>
            <a:pPr>
              <a:lnSpc>
                <a:spcPct val="100000"/>
              </a:lnSpc>
              <a:spcAft>
                <a:spcPts val="0"/>
              </a:spcAft>
              <a:buFont typeface="Wingdings" pitchFamily="-109" charset="2"/>
              <a:buNone/>
            </a:pPr>
            <a:endParaRPr lang="en-US" sz="2000" dirty="0">
              <a:latin typeface="Courier" charset="0"/>
              <a:ea typeface="Courier" charset="0"/>
              <a:cs typeface="Courier" charset="0"/>
            </a:endParaRPr>
          </a:p>
          <a:p>
            <a:pPr>
              <a:lnSpc>
                <a:spcPct val="100000"/>
              </a:lnSpc>
              <a:spcAft>
                <a:spcPts val="0"/>
              </a:spcAft>
              <a:buFont typeface="Wingdings" pitchFamily="-109" charset="2"/>
              <a:buNone/>
            </a:pPr>
            <a:r>
              <a:rPr lang="en-US" sz="1800" dirty="0">
                <a:latin typeface="Courier" charset="0"/>
                <a:ea typeface="Courier" charset="0"/>
                <a:cs typeface="Courier" charset="0"/>
              </a:rPr>
              <a:t>  return IRQ_RETVAL(1);</a:t>
            </a:r>
          </a:p>
          <a:p>
            <a:pPr>
              <a:lnSpc>
                <a:spcPct val="100000"/>
              </a:lnSpc>
              <a:spcAft>
                <a:spcPts val="0"/>
              </a:spcAft>
              <a:buFont typeface="Wingdings" pitchFamily="-109" charset="2"/>
              <a:buNone/>
            </a:pPr>
            <a:r>
              <a:rPr lang="en-US" sz="2000" dirty="0">
                <a:latin typeface="Courier" charset="0"/>
                <a:ea typeface="Courier" charset="0"/>
                <a:cs typeface="Courier" charset="0"/>
              </a:rPr>
              <a:t>}</a:t>
            </a:r>
          </a:p>
          <a:p>
            <a:pPr>
              <a:lnSpc>
                <a:spcPct val="100000"/>
              </a:lnSpc>
              <a:spcAft>
                <a:spcPts val="0"/>
              </a:spcAft>
              <a:buFont typeface="Wingdings" pitchFamily="-109" charset="2"/>
              <a:buNone/>
            </a:pP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2210375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sz="3200" dirty="0">
                <a:ea typeface="Tahoma" pitchFamily="-109" charset="0"/>
                <a:cs typeface="Tahoma" pitchFamily="-109" charset="0"/>
              </a:rPr>
              <a:t>Interrupt Handling</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ea typeface="Tahoma" pitchFamily="-109" charset="0"/>
                <a:cs typeface="Tahoma" pitchFamily="-109" charset="0"/>
              </a:rPr>
              <a:t>Interrupt handlers may introduce long latencies.</a:t>
            </a:r>
            <a:endParaRPr lang="en-US" altLang="en-US" dirty="0">
              <a:ea typeface="ＭＳ Ｐゴシック" panose="020B0600070205080204" pitchFamily="34" charset="-128"/>
            </a:endParaRPr>
          </a:p>
          <a:p>
            <a:pPr lvl="1"/>
            <a:r>
              <a:rPr lang="en-US" dirty="0">
                <a:ea typeface="Tahoma" pitchFamily="-109" charset="0"/>
                <a:cs typeface="Tahoma" pitchFamily="-109" charset="0"/>
              </a:rPr>
              <a:t>Lower-priority interrupts have to wait. </a:t>
            </a:r>
          </a:p>
          <a:p>
            <a:pPr lvl="1"/>
            <a:r>
              <a:rPr lang="en-US" dirty="0">
                <a:ea typeface="Tahoma" pitchFamily="-109" charset="0"/>
                <a:cs typeface="Tahoma" pitchFamily="-109" charset="0"/>
              </a:rPr>
              <a:t>If interrupts are disabled, everyone has to wait.</a:t>
            </a:r>
            <a:endParaRPr lang="en-US" altLang="en-US" dirty="0">
              <a:ea typeface="ＭＳ Ｐゴシック" panose="020B0600070205080204" pitchFamily="34" charset="-128"/>
            </a:endParaRPr>
          </a:p>
          <a:p>
            <a:r>
              <a:rPr lang="en-US" dirty="0">
                <a:ea typeface="Tahoma" pitchFamily="-109" charset="0"/>
                <a:cs typeface="Tahoma" pitchFamily="-109" charset="0"/>
              </a:rPr>
              <a:t>Rule of thumb: </a:t>
            </a:r>
            <a:r>
              <a:rPr lang="en-US" dirty="0">
                <a:ea typeface="Tahoma" pitchFamily="-109" charset="0"/>
                <a:cs typeface="Tahoma" pitchFamily="-109" charset="0"/>
                <a:sym typeface="Wingdings"/>
              </a:rPr>
              <a:t>Keep interrupt handlers as short as possible.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32218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Top-half and Bottom-half</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Split interrupt handling in two parts</a:t>
            </a:r>
          </a:p>
          <a:p>
            <a:r>
              <a:rPr lang="en-US" dirty="0">
                <a:solidFill>
                  <a:srgbClr val="128CAB"/>
                </a:solidFill>
              </a:rPr>
              <a:t>Top-half</a:t>
            </a:r>
            <a:endParaRPr lang="en-US" altLang="en-US" dirty="0">
              <a:ea typeface="ＭＳ Ｐゴシック" panose="020B0600070205080204" pitchFamily="34" charset="-128"/>
            </a:endParaRPr>
          </a:p>
          <a:p>
            <a:pPr lvl="1"/>
            <a:r>
              <a:rPr lang="en-US" dirty="0"/>
              <a:t>Manages the interaction with real </a:t>
            </a:r>
            <a:r>
              <a:rPr lang="en-US" dirty="0" err="1"/>
              <a:t>hw</a:t>
            </a:r>
            <a:endParaRPr lang="en-US" dirty="0"/>
          </a:p>
          <a:p>
            <a:pPr lvl="1"/>
            <a:r>
              <a:rPr lang="en-US" dirty="0"/>
              <a:t>Does the minimum amount of work</a:t>
            </a:r>
          </a:p>
          <a:p>
            <a:pPr lvl="1"/>
            <a:r>
              <a:rPr lang="en-US" dirty="0"/>
              <a:t>Keep the other events pending for the least amount of time</a:t>
            </a:r>
          </a:p>
          <a:p>
            <a:r>
              <a:rPr lang="en-US" dirty="0">
                <a:solidFill>
                  <a:srgbClr val="128CAB"/>
                </a:solidFill>
              </a:rPr>
              <a:t>Bottom-half</a:t>
            </a:r>
          </a:p>
          <a:p>
            <a:pPr lvl="1"/>
            <a:r>
              <a:rPr lang="en-US" dirty="0"/>
              <a:t>Processes the data coming from </a:t>
            </a:r>
            <a:r>
              <a:rPr lang="en-US" dirty="0" err="1"/>
              <a:t>hw</a:t>
            </a:r>
            <a:endParaRPr lang="en-US" dirty="0"/>
          </a:p>
          <a:p>
            <a:pPr lvl="1"/>
            <a:r>
              <a:rPr lang="en-US" dirty="0"/>
              <a:t>It can be interrupted.</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39919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Needed Support</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idea</a:t>
            </a:r>
            <a:endParaRPr lang="en-US" altLang="en-US" dirty="0">
              <a:ea typeface="ＭＳ Ｐゴシック" panose="020B0600070205080204" pitchFamily="34" charset="-128"/>
            </a:endParaRPr>
          </a:p>
          <a:p>
            <a:pPr lvl="1"/>
            <a:r>
              <a:rPr lang="en-US" dirty="0"/>
              <a:t>Create a “process” that waits for incoming data.</a:t>
            </a:r>
          </a:p>
          <a:p>
            <a:pPr lvl="1"/>
            <a:r>
              <a:rPr lang="en-US" dirty="0"/>
              <a:t>The “process” sleeps until a new data is ready.</a:t>
            </a:r>
          </a:p>
          <a:p>
            <a:pPr lvl="1"/>
            <a:r>
              <a:rPr lang="en-US" dirty="0"/>
              <a:t>The interrupt handler prepares the new data and dispatches it to the waiting “process”.</a:t>
            </a:r>
            <a:endParaRPr lang="en-US" altLang="en-US" dirty="0">
              <a:ea typeface="ＭＳ Ｐゴシック" panose="020B0600070205080204" pitchFamily="34" charset="-128"/>
            </a:endParaRPr>
          </a:p>
          <a:p>
            <a:r>
              <a:rPr lang="en-US" dirty="0"/>
              <a:t>Benefits</a:t>
            </a:r>
            <a:endParaRPr lang="en-US" altLang="en-US" dirty="0">
              <a:ea typeface="ＭＳ Ｐゴシック" panose="020B0600070205080204" pitchFamily="34" charset="-128"/>
            </a:endParaRPr>
          </a:p>
          <a:p>
            <a:pPr lvl="1"/>
            <a:r>
              <a:rPr lang="en-US" dirty="0"/>
              <a:t>The interrupt handler is very short </a:t>
            </a:r>
            <a:r>
              <a:rPr lang="en-US" dirty="0">
                <a:sym typeface="Wingdings"/>
              </a:rPr>
              <a:t> low latency</a:t>
            </a:r>
          </a:p>
          <a:p>
            <a:pPr lvl="1"/>
            <a:r>
              <a:rPr lang="en-US" dirty="0">
                <a:sym typeface="Wingdings"/>
              </a:rPr>
              <a:t>The “process” can be interrupted  low latency</a:t>
            </a:r>
            <a:endParaRPr lang="en-US" dirty="0"/>
          </a:p>
        </p:txBody>
      </p:sp>
    </p:spTree>
    <p:extLst>
      <p:ext uri="{BB962C8B-B14F-4D97-AF65-F5344CB8AC3E}">
        <p14:creationId xmlns:p14="http://schemas.microsoft.com/office/powerpoint/2010/main" val="427031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Work Queue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General structure in the Linux Kernel</a:t>
            </a:r>
          </a:p>
          <a:p>
            <a:r>
              <a:rPr lang="en-US" dirty="0"/>
              <a:t>A </a:t>
            </a:r>
            <a:r>
              <a:rPr lang="en-US" dirty="0">
                <a:solidFill>
                  <a:srgbClr val="128CAB"/>
                </a:solidFill>
              </a:rPr>
              <a:t>work queue </a:t>
            </a:r>
            <a:r>
              <a:rPr lang="en-US" dirty="0"/>
              <a:t>is a list of activities to be executed.</a:t>
            </a:r>
          </a:p>
          <a:p>
            <a:r>
              <a:rPr lang="en-US" dirty="0"/>
              <a:t>Each activity is defined by</a:t>
            </a:r>
            <a:endParaRPr lang="en-US" altLang="en-US" dirty="0">
              <a:ea typeface="ＭＳ Ｐゴシック" panose="020B0600070205080204" pitchFamily="34" charset="-128"/>
            </a:endParaRPr>
          </a:p>
          <a:p>
            <a:pPr lvl="1"/>
            <a:r>
              <a:rPr lang="en-US" dirty="0">
                <a:solidFill>
                  <a:srgbClr val="128CAB"/>
                </a:solidFill>
              </a:rPr>
              <a:t>Work</a:t>
            </a:r>
            <a:r>
              <a:rPr lang="en-US" dirty="0"/>
              <a:t>: data to be processed</a:t>
            </a:r>
          </a:p>
          <a:p>
            <a:pPr lvl="1"/>
            <a:r>
              <a:rPr lang="en-US" dirty="0">
                <a:solidFill>
                  <a:srgbClr val="128CAB"/>
                </a:solidFill>
              </a:rPr>
              <a:t>Callback</a:t>
            </a:r>
            <a:r>
              <a:rPr lang="en-US" dirty="0"/>
              <a:t>: function to process the work</a:t>
            </a:r>
          </a:p>
          <a:p>
            <a:r>
              <a:rPr lang="en-US" dirty="0"/>
              <a:t>API to manage work queues</a:t>
            </a:r>
            <a:endParaRPr lang="en-US" altLang="en-US" dirty="0">
              <a:ea typeface="ＭＳ Ｐゴシック" panose="020B0600070205080204" pitchFamily="34" charset="-128"/>
            </a:endParaRPr>
          </a:p>
          <a:p>
            <a:pPr lvl="1"/>
            <a:endParaRPr lang="en-US" dirty="0"/>
          </a:p>
          <a:p>
            <a:pPr lvl="1"/>
            <a:endParaRPr lang="en-US" altLang="en-US" dirty="0">
              <a:ea typeface="ＭＳ Ｐゴシック" panose="020B0600070205080204" pitchFamily="34" charset="-128"/>
            </a:endParaRPr>
          </a:p>
        </p:txBody>
      </p:sp>
      <p:sp>
        <p:nvSpPr>
          <p:cNvPr id="2" name="Rectangle 1">
            <a:extLst>
              <a:ext uri="{FF2B5EF4-FFF2-40B4-BE49-F238E27FC236}">
                <a16:creationId xmlns:a16="http://schemas.microsoft.com/office/drawing/2014/main" id="{5FE6F8DD-ED69-448A-B590-DA6ABDA402F1}"/>
              </a:ext>
            </a:extLst>
          </p:cNvPr>
          <p:cNvSpPr/>
          <p:nvPr/>
        </p:nvSpPr>
        <p:spPr>
          <a:xfrm>
            <a:off x="1612231" y="4479448"/>
            <a:ext cx="9384632" cy="1477328"/>
          </a:xfrm>
          <a:prstGeom prst="rect">
            <a:avLst/>
          </a:prstGeom>
        </p:spPr>
        <p:txBody>
          <a:bodyPr wrap="square">
            <a:spAutoFit/>
          </a:bodyPr>
          <a:lstStyle/>
          <a:p>
            <a:pPr marL="0" indent="0" algn="ctr">
              <a:buNone/>
            </a:pPr>
            <a:r>
              <a:rPr lang="en-US" dirty="0">
                <a:latin typeface="Courier" charset="0"/>
                <a:ea typeface="Courier" charset="0"/>
                <a:cs typeface="Courier" charset="0"/>
              </a:rPr>
              <a:t>struct </a:t>
            </a:r>
            <a:r>
              <a:rPr lang="en-US" dirty="0" err="1">
                <a:latin typeface="Courier" charset="0"/>
                <a:ea typeface="Courier" charset="0"/>
                <a:cs typeface="Courier" charset="0"/>
              </a:rPr>
              <a:t>workqueue_struct</a:t>
            </a:r>
            <a:r>
              <a:rPr lang="en-US" dirty="0">
                <a:latin typeface="Courier" charset="0"/>
                <a:ea typeface="Courier" charset="0"/>
                <a:cs typeface="Courier" charset="0"/>
              </a:rPr>
              <a:t> *</a:t>
            </a:r>
            <a:r>
              <a:rPr lang="en-US" dirty="0" err="1">
                <a:latin typeface="Courier" charset="0"/>
                <a:ea typeface="Courier" charset="0"/>
                <a:cs typeface="Courier" charset="0"/>
              </a:rPr>
              <a:t>create_workqueue</a:t>
            </a:r>
            <a:r>
              <a:rPr lang="en-US" dirty="0">
                <a:latin typeface="Courier" charset="0"/>
                <a:ea typeface="Courier" charset="0"/>
                <a:cs typeface="Courier" charset="0"/>
              </a:rPr>
              <a:t>( static char * );</a:t>
            </a:r>
          </a:p>
          <a:p>
            <a:pPr marL="0" indent="0" algn="ctr">
              <a:buNone/>
            </a:pPr>
            <a:endParaRPr lang="en-US" dirty="0">
              <a:latin typeface="Courier" charset="0"/>
              <a:ea typeface="Courier" charset="0"/>
              <a:cs typeface="Courier" charset="0"/>
            </a:endParaRPr>
          </a:p>
          <a:p>
            <a:pPr marL="0" indent="0" algn="ctr">
              <a:buNone/>
            </a:pPr>
            <a:r>
              <a:rPr lang="en-US" dirty="0">
                <a:latin typeface="Courier" charset="0"/>
                <a:ea typeface="Courier" charset="0"/>
                <a:cs typeface="Courier" charset="0"/>
              </a:rPr>
              <a:t>void </a:t>
            </a:r>
            <a:r>
              <a:rPr lang="en-US" dirty="0" err="1">
                <a:latin typeface="Courier" charset="0"/>
                <a:ea typeface="Courier" charset="0"/>
                <a:cs typeface="Courier" charset="0"/>
              </a:rPr>
              <a:t>destroy_workqueue</a:t>
            </a:r>
            <a:r>
              <a:rPr lang="en-US" dirty="0">
                <a:latin typeface="Courier" charset="0"/>
                <a:ea typeface="Courier" charset="0"/>
                <a:cs typeface="Courier" charset="0"/>
              </a:rPr>
              <a:t>( struct </a:t>
            </a:r>
            <a:r>
              <a:rPr lang="en-US" dirty="0" err="1">
                <a:latin typeface="Courier" charset="0"/>
                <a:ea typeface="Courier" charset="0"/>
                <a:cs typeface="Courier" charset="0"/>
              </a:rPr>
              <a:t>workqueue_struct</a:t>
            </a:r>
            <a:r>
              <a:rPr lang="en-US" dirty="0">
                <a:latin typeface="Courier" charset="0"/>
                <a:ea typeface="Courier" charset="0"/>
                <a:cs typeface="Courier" charset="0"/>
              </a:rPr>
              <a:t> * );</a:t>
            </a:r>
          </a:p>
          <a:p>
            <a:pPr marL="0" indent="0" algn="ctr">
              <a:buNone/>
            </a:pPr>
            <a:endParaRPr lang="en-US" dirty="0">
              <a:latin typeface="Courier" charset="0"/>
              <a:ea typeface="Courier" charset="0"/>
              <a:cs typeface="Courier" charset="0"/>
            </a:endParaRPr>
          </a:p>
          <a:p>
            <a:pPr marL="0" indent="0" algn="ctr">
              <a:buNone/>
            </a:pPr>
            <a:r>
              <a:rPr lang="en-US" dirty="0">
                <a:latin typeface="Courier" charset="0"/>
                <a:ea typeface="Courier" charset="0"/>
                <a:cs typeface="Courier" charset="0"/>
              </a:rPr>
              <a:t>int </a:t>
            </a:r>
            <a:r>
              <a:rPr lang="en-US" dirty="0" err="1">
                <a:latin typeface="Courier" charset="0"/>
                <a:ea typeface="Courier" charset="0"/>
                <a:cs typeface="Courier" charset="0"/>
              </a:rPr>
              <a:t>flush_workqueue</a:t>
            </a:r>
            <a:r>
              <a:rPr lang="en-US" dirty="0">
                <a:latin typeface="Courier" charset="0"/>
                <a:ea typeface="Courier" charset="0"/>
                <a:cs typeface="Courier" charset="0"/>
              </a:rPr>
              <a:t>( struct </a:t>
            </a:r>
            <a:r>
              <a:rPr lang="en-US" dirty="0" err="1">
                <a:latin typeface="Courier" charset="0"/>
                <a:ea typeface="Courier" charset="0"/>
                <a:cs typeface="Courier" charset="0"/>
              </a:rPr>
              <a:t>workqueue_struct</a:t>
            </a:r>
            <a:r>
              <a:rPr lang="en-US" dirty="0">
                <a:latin typeface="Courier" charset="0"/>
                <a:ea typeface="Courier" charset="0"/>
                <a:cs typeface="Courier" charset="0"/>
              </a:rPr>
              <a:t> * );</a:t>
            </a:r>
          </a:p>
        </p:txBody>
      </p:sp>
    </p:spTree>
    <p:extLst>
      <p:ext uri="{BB962C8B-B14F-4D97-AF65-F5344CB8AC3E}">
        <p14:creationId xmlns:p14="http://schemas.microsoft.com/office/powerpoint/2010/main" val="416828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Work Queue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a:t>
            </a:r>
            <a:r>
              <a:rPr lang="en-US" dirty="0">
                <a:solidFill>
                  <a:srgbClr val="128CAB"/>
                </a:solidFill>
              </a:rPr>
              <a:t>work</a:t>
            </a:r>
            <a:r>
              <a:rPr lang="en-US" dirty="0">
                <a:solidFill>
                  <a:srgbClr val="FF0000"/>
                </a:solidFill>
              </a:rPr>
              <a:t> </a:t>
            </a:r>
            <a:r>
              <a:rPr lang="en-US" dirty="0"/>
              <a:t>is defined using the </a:t>
            </a:r>
            <a:r>
              <a:rPr lang="en-US" sz="2000" dirty="0" err="1">
                <a:latin typeface="Courier" charset="0"/>
                <a:ea typeface="Courier" charset="0"/>
                <a:cs typeface="Courier" charset="0"/>
              </a:rPr>
              <a:t>work_struct</a:t>
            </a:r>
            <a:r>
              <a:rPr lang="en-US" sz="2000" dirty="0"/>
              <a:t> </a:t>
            </a:r>
            <a:r>
              <a:rPr lang="en-US" dirty="0"/>
              <a:t>structure.</a:t>
            </a:r>
            <a:endParaRPr lang="en-US" altLang="en-US" dirty="0">
              <a:ea typeface="ＭＳ Ｐゴシック" panose="020B0600070205080204" pitchFamily="34" charset="-128"/>
            </a:endParaRPr>
          </a:p>
          <a:p>
            <a:pPr lvl="1"/>
            <a:r>
              <a:rPr lang="en-US" dirty="0"/>
              <a:t>Typically, the first element of a user-defined structure storing the actual data to be processed by the callback</a:t>
            </a:r>
            <a:endParaRPr lang="en-US" altLang="en-US" dirty="0">
              <a:ea typeface="ＭＳ Ｐゴシック" panose="020B0600070205080204" pitchFamily="34" charset="-128"/>
            </a:endParaRPr>
          </a:p>
          <a:p>
            <a:r>
              <a:rPr lang="en-US" dirty="0"/>
              <a:t>The </a:t>
            </a:r>
            <a:r>
              <a:rPr lang="en-US" dirty="0">
                <a:solidFill>
                  <a:srgbClr val="128CAB"/>
                </a:solidFill>
              </a:rPr>
              <a:t>callback</a:t>
            </a:r>
            <a:r>
              <a:rPr lang="en-US" dirty="0">
                <a:solidFill>
                  <a:srgbClr val="FF0000"/>
                </a:solidFill>
              </a:rPr>
              <a:t> </a:t>
            </a:r>
            <a:r>
              <a:rPr lang="en-US" dirty="0"/>
              <a:t>is a generic C function.</a:t>
            </a:r>
          </a:p>
          <a:p>
            <a:r>
              <a:rPr lang="en-US" dirty="0"/>
              <a:t>API for work management:</a:t>
            </a:r>
            <a:endParaRPr lang="en-US" altLang="en-US" dirty="0">
              <a:ea typeface="ＭＳ Ｐゴシック" panose="020B0600070205080204" pitchFamily="34" charset="-128"/>
            </a:endParaRPr>
          </a:p>
        </p:txBody>
      </p:sp>
      <p:sp>
        <p:nvSpPr>
          <p:cNvPr id="2" name="Rectangle 1">
            <a:extLst>
              <a:ext uri="{FF2B5EF4-FFF2-40B4-BE49-F238E27FC236}">
                <a16:creationId xmlns:a16="http://schemas.microsoft.com/office/drawing/2014/main" id="{BD3A2274-5D94-4DE6-9209-3D3F1B162EE5}"/>
              </a:ext>
            </a:extLst>
          </p:cNvPr>
          <p:cNvSpPr/>
          <p:nvPr/>
        </p:nvSpPr>
        <p:spPr>
          <a:xfrm>
            <a:off x="986589" y="3836131"/>
            <a:ext cx="10575758" cy="954107"/>
          </a:xfrm>
          <a:prstGeom prst="rect">
            <a:avLst/>
          </a:prstGeom>
        </p:spPr>
        <p:txBody>
          <a:bodyPr wrap="square">
            <a:spAutoFit/>
          </a:bodyPr>
          <a:lstStyle/>
          <a:p>
            <a:pPr marL="0" indent="0" algn="ctr">
              <a:buNone/>
            </a:pPr>
            <a:r>
              <a:rPr lang="en-US" dirty="0" err="1">
                <a:latin typeface="Courier" charset="0"/>
                <a:ea typeface="Courier" charset="0"/>
                <a:cs typeface="Courier" charset="0"/>
              </a:rPr>
              <a:t>INIT_WORK</a:t>
            </a:r>
            <a:r>
              <a:rPr lang="en-US" dirty="0">
                <a:latin typeface="Courier" charset="0"/>
                <a:ea typeface="Courier" charset="0"/>
                <a:cs typeface="Courier" charset="0"/>
              </a:rPr>
              <a:t>( work, </a:t>
            </a:r>
            <a:r>
              <a:rPr lang="en-US" dirty="0" err="1">
                <a:latin typeface="Courier" charset="0"/>
                <a:ea typeface="Courier" charset="0"/>
                <a:cs typeface="Courier" charset="0"/>
              </a:rPr>
              <a:t>func</a:t>
            </a:r>
            <a:r>
              <a:rPr lang="en-US" dirty="0">
                <a:latin typeface="Courier" charset="0"/>
                <a:ea typeface="Courier" charset="0"/>
                <a:cs typeface="Courier" charset="0"/>
              </a:rPr>
              <a:t> )</a:t>
            </a:r>
          </a:p>
          <a:p>
            <a:pPr marL="0" indent="0" algn="ctr">
              <a:buNone/>
            </a:pPr>
            <a:endParaRPr lang="en-US" dirty="0">
              <a:latin typeface="Courier" charset="0"/>
              <a:ea typeface="Courier" charset="0"/>
              <a:cs typeface="Courier" charset="0"/>
            </a:endParaRPr>
          </a:p>
          <a:p>
            <a:pPr marL="0" indent="0" algn="ctr">
              <a:buNone/>
            </a:pPr>
            <a:r>
              <a:rPr lang="en-US" dirty="0">
                <a:latin typeface="Courier" charset="0"/>
                <a:ea typeface="Courier" charset="0"/>
                <a:cs typeface="Courier" charset="0"/>
              </a:rPr>
              <a:t>int </a:t>
            </a:r>
            <a:r>
              <a:rPr lang="en-US" dirty="0" err="1">
                <a:latin typeface="Courier" charset="0"/>
                <a:ea typeface="Courier" charset="0"/>
                <a:cs typeface="Courier" charset="0"/>
              </a:rPr>
              <a:t>queue_work</a:t>
            </a:r>
            <a:r>
              <a:rPr lang="en-US" dirty="0">
                <a:latin typeface="Courier" charset="0"/>
                <a:ea typeface="Courier" charset="0"/>
                <a:cs typeface="Courier" charset="0"/>
              </a:rPr>
              <a:t>( struct </a:t>
            </a:r>
            <a:r>
              <a:rPr lang="en-US" dirty="0" err="1">
                <a:latin typeface="Courier" charset="0"/>
                <a:ea typeface="Courier" charset="0"/>
                <a:cs typeface="Courier" charset="0"/>
              </a:rPr>
              <a:t>workqueue_struct</a:t>
            </a:r>
            <a:r>
              <a:rPr lang="en-US" dirty="0">
                <a:latin typeface="Courier" charset="0"/>
                <a:ea typeface="Courier" charset="0"/>
                <a:cs typeface="Courier" charset="0"/>
              </a:rPr>
              <a:t> *, struct </a:t>
            </a:r>
            <a:r>
              <a:rPr lang="en-US" dirty="0" err="1">
                <a:latin typeface="Courier" charset="0"/>
                <a:ea typeface="Courier" charset="0"/>
                <a:cs typeface="Courier" charset="0"/>
              </a:rPr>
              <a:t>work_struct</a:t>
            </a:r>
            <a:r>
              <a:rPr lang="en-US" dirty="0">
                <a:latin typeface="Courier" charset="0"/>
                <a:ea typeface="Courier" charset="0"/>
                <a:cs typeface="Courier" charset="0"/>
              </a:rPr>
              <a:t> * )</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4164961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reference use case</a:t>
            </a:r>
          </a:p>
          <a:p>
            <a:r>
              <a:rPr lang="en-US" dirty="0"/>
              <a:t>The module-level point of view</a:t>
            </a:r>
          </a:p>
          <a:p>
            <a:r>
              <a:rPr lang="en-US" dirty="0">
                <a:solidFill>
                  <a:srgbClr val="128CAB"/>
                </a:solidFill>
              </a:rPr>
              <a:t>The user-level point of view</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66161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User Level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At this level, the application invokes the VFS calls to implement the intended behavior.</a:t>
            </a:r>
          </a:p>
          <a:p>
            <a:r>
              <a:rPr lang="en-US" dirty="0"/>
              <a:t>The mapping between VFS functions and custom hardware functionalities is known and exploited to implement the desired behavior.</a:t>
            </a:r>
          </a:p>
          <a:p>
            <a:r>
              <a:rPr lang="en-US" dirty="0"/>
              <a:t>For the considered example, the application shall</a:t>
            </a:r>
            <a:endParaRPr lang="en-US" altLang="en-US" dirty="0">
              <a:ea typeface="ＭＳ Ｐゴシック" panose="020B0600070205080204" pitchFamily="34" charset="-128"/>
            </a:endParaRPr>
          </a:p>
          <a:p>
            <a:pPr lvl="1"/>
            <a:r>
              <a:rPr lang="en-US" dirty="0"/>
              <a:t>Open the connection with the device</a:t>
            </a:r>
          </a:p>
          <a:p>
            <a:pPr lvl="1"/>
            <a:r>
              <a:rPr lang="en-US" dirty="0"/>
              <a:t>Set the desired blinking rate</a:t>
            </a:r>
          </a:p>
          <a:p>
            <a:pPr lvl="1"/>
            <a:r>
              <a:rPr lang="en-US" dirty="0"/>
              <a:t>Enable the device</a:t>
            </a:r>
          </a:p>
          <a:p>
            <a:pPr lvl="1"/>
            <a:r>
              <a:rPr lang="en-US" dirty="0"/>
              <a:t>Adjust the blinking rate (if needed)</a:t>
            </a:r>
          </a:p>
          <a:p>
            <a:pPr lvl="1"/>
            <a:r>
              <a:rPr lang="en-US" dirty="0"/>
              <a:t>Disable/enable the device (if needed)</a:t>
            </a:r>
          </a:p>
          <a:p>
            <a:pPr lvl="1"/>
            <a:r>
              <a:rPr lang="en-US" dirty="0"/>
              <a:t>Close the connection with the device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641622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User Level: Application</a:t>
            </a:r>
          </a:p>
        </p:txBody>
      </p:sp>
      <p:sp>
        <p:nvSpPr>
          <p:cNvPr id="6" name="Content Placeholder 1">
            <a:extLst>
              <a:ext uri="{FF2B5EF4-FFF2-40B4-BE49-F238E27FC236}">
                <a16:creationId xmlns:a16="http://schemas.microsoft.com/office/drawing/2014/main" id="{CC7BF6CB-6B29-4D64-A47A-9ADF68C4493D}"/>
              </a:ext>
            </a:extLst>
          </p:cNvPr>
          <p:cNvSpPr>
            <a:spLocks noGrp="1"/>
          </p:cNvSpPr>
          <p:nvPr>
            <p:ph sz="half" idx="1"/>
          </p:nvPr>
        </p:nvSpPr>
        <p:spPr>
          <a:xfrm>
            <a:off x="479814" y="1440000"/>
            <a:ext cx="5273651" cy="4680000"/>
          </a:xfrm>
        </p:spPr>
        <p:txBody>
          <a:bodyPr/>
          <a:lstStyle/>
          <a:p>
            <a:pPr marL="0" indent="0">
              <a:spcAft>
                <a:spcPts val="600"/>
              </a:spcAft>
              <a:buNone/>
            </a:pPr>
            <a:r>
              <a:rPr lang="en-US" sz="1400" dirty="0">
                <a:latin typeface="Courier" charset="0"/>
                <a:ea typeface="Courier" charset="0"/>
                <a:cs typeface="Courier" charset="0"/>
              </a:rPr>
              <a:t>#include &lt;</a:t>
            </a:r>
            <a:r>
              <a:rPr lang="en-US" sz="1400" dirty="0" err="1">
                <a:latin typeface="Courier" charset="0"/>
                <a:ea typeface="Courier" charset="0"/>
                <a:cs typeface="Courier" charset="0"/>
              </a:rPr>
              <a:t>stdio.h</a:t>
            </a:r>
            <a:r>
              <a:rPr lang="en-US" sz="1400" dirty="0">
                <a:latin typeface="Courier" charset="0"/>
                <a:ea typeface="Courier" charset="0"/>
                <a:cs typeface="Courier" charset="0"/>
              </a:rPr>
              <a:t>&gt;</a:t>
            </a:r>
          </a:p>
          <a:p>
            <a:pPr marL="0" indent="0">
              <a:spcAft>
                <a:spcPts val="600"/>
              </a:spcAft>
              <a:buNone/>
            </a:pPr>
            <a:r>
              <a:rPr lang="en-US" sz="1400" dirty="0">
                <a:latin typeface="Courier" charset="0"/>
                <a:ea typeface="Courier" charset="0"/>
                <a:cs typeface="Courier" charset="0"/>
              </a:rPr>
              <a:t>#include &lt;</a:t>
            </a:r>
            <a:r>
              <a:rPr lang="en-US" sz="1400" dirty="0" err="1">
                <a:latin typeface="Courier" charset="0"/>
                <a:ea typeface="Courier" charset="0"/>
                <a:cs typeface="Courier" charset="0"/>
              </a:rPr>
              <a:t>string.h</a:t>
            </a:r>
            <a:r>
              <a:rPr lang="en-US" sz="1400" dirty="0">
                <a:latin typeface="Courier" charset="0"/>
                <a:ea typeface="Courier" charset="0"/>
                <a:cs typeface="Courier" charset="0"/>
              </a:rPr>
              <a:t>&gt;</a:t>
            </a:r>
          </a:p>
          <a:p>
            <a:pPr marL="0" indent="0">
              <a:spcAft>
                <a:spcPts val="600"/>
              </a:spcAft>
              <a:buNone/>
            </a:pPr>
            <a:r>
              <a:rPr lang="en-US" sz="1400" dirty="0">
                <a:latin typeface="Courier" charset="0"/>
                <a:ea typeface="Courier" charset="0"/>
                <a:cs typeface="Courier" charset="0"/>
              </a:rPr>
              <a:t>#include &lt;</a:t>
            </a:r>
            <a:r>
              <a:rPr lang="en-US" sz="1400" dirty="0" err="1">
                <a:latin typeface="Courier" charset="0"/>
                <a:ea typeface="Courier" charset="0"/>
                <a:cs typeface="Courier" charset="0"/>
              </a:rPr>
              <a:t>errno.h</a:t>
            </a:r>
            <a:r>
              <a:rPr lang="en-US" sz="1400" dirty="0">
                <a:latin typeface="Courier" charset="0"/>
                <a:ea typeface="Courier" charset="0"/>
                <a:cs typeface="Courier" charset="0"/>
              </a:rPr>
              <a:t>&gt;</a:t>
            </a:r>
          </a:p>
          <a:p>
            <a:pPr marL="0" indent="0">
              <a:spcAft>
                <a:spcPts val="600"/>
              </a:spcAft>
              <a:buNone/>
            </a:pPr>
            <a:r>
              <a:rPr lang="en-US" sz="1400" dirty="0">
                <a:latin typeface="Courier" charset="0"/>
                <a:ea typeface="Courier" charset="0"/>
                <a:cs typeface="Courier" charset="0"/>
              </a:rPr>
              <a:t>#include &lt;</a:t>
            </a:r>
            <a:r>
              <a:rPr lang="en-US" sz="1400" dirty="0" err="1">
                <a:latin typeface="Courier" charset="0"/>
                <a:ea typeface="Courier" charset="0"/>
                <a:cs typeface="Courier" charset="0"/>
              </a:rPr>
              <a:t>unistd.h</a:t>
            </a:r>
            <a:r>
              <a:rPr lang="en-US" sz="1400" dirty="0">
                <a:latin typeface="Courier" charset="0"/>
                <a:ea typeface="Courier" charset="0"/>
                <a:cs typeface="Courier" charset="0"/>
              </a:rPr>
              <a:t>&gt;</a:t>
            </a:r>
          </a:p>
          <a:p>
            <a:pPr marL="0" indent="0">
              <a:spcAft>
                <a:spcPts val="600"/>
              </a:spcAft>
              <a:buNone/>
            </a:pPr>
            <a:r>
              <a:rPr lang="en-US" sz="1400" dirty="0">
                <a:latin typeface="Courier" charset="0"/>
                <a:ea typeface="Courier" charset="0"/>
                <a:cs typeface="Courier" charset="0"/>
              </a:rPr>
              <a:t>#include &lt;sys/</a:t>
            </a:r>
            <a:r>
              <a:rPr lang="en-US" sz="1400" dirty="0" err="1">
                <a:latin typeface="Courier" charset="0"/>
                <a:ea typeface="Courier" charset="0"/>
                <a:cs typeface="Courier" charset="0"/>
              </a:rPr>
              <a:t>types.h</a:t>
            </a:r>
            <a:r>
              <a:rPr lang="en-US" sz="1400" dirty="0">
                <a:latin typeface="Courier" charset="0"/>
                <a:ea typeface="Courier" charset="0"/>
                <a:cs typeface="Courier" charset="0"/>
              </a:rPr>
              <a:t>&gt;</a:t>
            </a:r>
          </a:p>
          <a:p>
            <a:pPr marL="0" indent="0">
              <a:spcAft>
                <a:spcPts val="600"/>
              </a:spcAft>
              <a:buNone/>
            </a:pPr>
            <a:r>
              <a:rPr lang="en-US" sz="1400" dirty="0">
                <a:latin typeface="Courier" charset="0"/>
                <a:ea typeface="Courier" charset="0"/>
                <a:cs typeface="Courier" charset="0"/>
              </a:rPr>
              <a:t>#include &lt;sys/</a:t>
            </a:r>
            <a:r>
              <a:rPr lang="en-US" sz="1400" dirty="0" err="1">
                <a:latin typeface="Courier" charset="0"/>
                <a:ea typeface="Courier" charset="0"/>
                <a:cs typeface="Courier" charset="0"/>
              </a:rPr>
              <a:t>stat.h</a:t>
            </a:r>
            <a:r>
              <a:rPr lang="en-US" sz="1400" dirty="0">
                <a:latin typeface="Courier" charset="0"/>
                <a:ea typeface="Courier" charset="0"/>
                <a:cs typeface="Courier" charset="0"/>
              </a:rPr>
              <a:t>&gt;</a:t>
            </a:r>
          </a:p>
          <a:p>
            <a:pPr marL="0" indent="0">
              <a:spcAft>
                <a:spcPts val="600"/>
              </a:spcAft>
              <a:buNone/>
            </a:pPr>
            <a:r>
              <a:rPr lang="en-US" sz="1400" dirty="0">
                <a:latin typeface="Courier" charset="0"/>
                <a:ea typeface="Courier" charset="0"/>
                <a:cs typeface="Courier" charset="0"/>
              </a:rPr>
              <a:t>#include &lt;</a:t>
            </a:r>
            <a:r>
              <a:rPr lang="en-US" sz="1400" dirty="0" err="1">
                <a:latin typeface="Courier" charset="0"/>
                <a:ea typeface="Courier" charset="0"/>
                <a:cs typeface="Courier" charset="0"/>
              </a:rPr>
              <a:t>fcntl.h</a:t>
            </a:r>
            <a:r>
              <a:rPr lang="en-US" sz="1400" dirty="0">
                <a:latin typeface="Courier" charset="0"/>
                <a:ea typeface="Courier" charset="0"/>
                <a:cs typeface="Courier" charset="0"/>
              </a:rPr>
              <a:t>&gt;</a:t>
            </a:r>
          </a:p>
          <a:p>
            <a:pPr marL="0" indent="0">
              <a:spcAft>
                <a:spcPts val="600"/>
              </a:spcAft>
              <a:buNone/>
            </a:pPr>
            <a:endParaRPr lang="en-US" sz="1400" dirty="0">
              <a:latin typeface="Courier" charset="0"/>
              <a:ea typeface="Courier" charset="0"/>
              <a:cs typeface="Courier" charset="0"/>
            </a:endParaRPr>
          </a:p>
          <a:p>
            <a:pPr marL="0" indent="0">
              <a:spcAft>
                <a:spcPts val="600"/>
              </a:spcAft>
              <a:buNone/>
            </a:pPr>
            <a:r>
              <a:rPr lang="en-US" sz="1400" dirty="0" err="1">
                <a:latin typeface="Courier" charset="0"/>
                <a:ea typeface="Courier" charset="0"/>
                <a:cs typeface="Courier" charset="0"/>
              </a:rPr>
              <a:t>int</a:t>
            </a:r>
            <a:r>
              <a:rPr lang="en-US" sz="1400" dirty="0">
                <a:latin typeface="Courier" charset="0"/>
                <a:ea typeface="Courier" charset="0"/>
                <a:cs typeface="Courier" charset="0"/>
              </a:rPr>
              <a:t> main(</a:t>
            </a:r>
            <a:r>
              <a:rPr lang="en-US" sz="1400" dirty="0" err="1">
                <a:latin typeface="Courier" charset="0"/>
                <a:ea typeface="Courier" charset="0"/>
                <a:cs typeface="Courier" charset="0"/>
              </a:rPr>
              <a:t>int</a:t>
            </a:r>
            <a:r>
              <a:rPr lang="en-US" sz="1400" dirty="0">
                <a:latin typeface="Courier" charset="0"/>
                <a:ea typeface="Courier" charset="0"/>
                <a:cs typeface="Courier" charset="0"/>
              </a:rPr>
              <a:t> </a:t>
            </a:r>
            <a:r>
              <a:rPr lang="en-US" sz="1400" dirty="0" err="1">
                <a:latin typeface="Courier" charset="0"/>
                <a:ea typeface="Courier" charset="0"/>
                <a:cs typeface="Courier" charset="0"/>
              </a:rPr>
              <a:t>argc</a:t>
            </a:r>
            <a:r>
              <a:rPr lang="en-US" sz="1400" dirty="0">
                <a:latin typeface="Courier" charset="0"/>
                <a:ea typeface="Courier" charset="0"/>
                <a:cs typeface="Courier" charset="0"/>
              </a:rPr>
              <a:t>, char **</a:t>
            </a:r>
            <a:r>
              <a:rPr lang="en-US" sz="1400" dirty="0" err="1">
                <a:latin typeface="Courier" charset="0"/>
                <a:ea typeface="Courier" charset="0"/>
                <a:cs typeface="Courier" charset="0"/>
              </a:rPr>
              <a:t>argv</a:t>
            </a:r>
            <a:r>
              <a:rPr lang="en-US" sz="1400" dirty="0">
                <a:latin typeface="Courier" charset="0"/>
                <a:ea typeface="Courier" charset="0"/>
                <a:cs typeface="Courier" charset="0"/>
              </a:rPr>
              <a:t>){	</a:t>
            </a:r>
          </a:p>
          <a:p>
            <a:pPr marL="0" indent="0">
              <a:spcAft>
                <a:spcPts val="600"/>
              </a:spcAft>
              <a:buNone/>
            </a:pPr>
            <a:r>
              <a:rPr lang="en-US" sz="1400" dirty="0">
                <a:latin typeface="Courier" charset="0"/>
                <a:ea typeface="Courier" charset="0"/>
                <a:cs typeface="Courier" charset="0"/>
              </a:rPr>
              <a:t>  char *</a:t>
            </a:r>
            <a:r>
              <a:rPr lang="en-US" sz="1400" dirty="0" err="1">
                <a:latin typeface="Courier" charset="0"/>
                <a:ea typeface="Courier" charset="0"/>
                <a:cs typeface="Courier" charset="0"/>
              </a:rPr>
              <a:t>app_name</a:t>
            </a:r>
            <a:r>
              <a:rPr lang="en-US" sz="1400" dirty="0">
                <a:latin typeface="Courier" charset="0"/>
                <a:ea typeface="Courier" charset="0"/>
                <a:cs typeface="Courier" charset="0"/>
              </a:rPr>
              <a:t> = </a:t>
            </a:r>
            <a:r>
              <a:rPr lang="en-US" sz="1400" dirty="0" err="1">
                <a:latin typeface="Courier" charset="0"/>
                <a:ea typeface="Courier" charset="0"/>
                <a:cs typeface="Courier" charset="0"/>
              </a:rPr>
              <a:t>argv</a:t>
            </a:r>
            <a:r>
              <a:rPr lang="en-US" sz="1400" dirty="0">
                <a:latin typeface="Courier" charset="0"/>
                <a:ea typeface="Courier" charset="0"/>
                <a:cs typeface="Courier" charset="0"/>
              </a:rPr>
              <a:t>[0];	</a:t>
            </a:r>
          </a:p>
          <a:p>
            <a:pPr marL="0" indent="0">
              <a:spcAft>
                <a:spcPts val="600"/>
              </a:spcAft>
              <a:buNone/>
            </a:pPr>
            <a:r>
              <a:rPr lang="en-US" sz="1400" dirty="0">
                <a:latin typeface="Courier" charset="0"/>
                <a:ea typeface="Courier" charset="0"/>
                <a:cs typeface="Courier" charset="0"/>
              </a:rPr>
              <a:t>  char *</a:t>
            </a:r>
            <a:r>
              <a:rPr lang="en-US" sz="1400" dirty="0" err="1">
                <a:latin typeface="Courier" charset="0"/>
                <a:ea typeface="Courier" charset="0"/>
                <a:cs typeface="Courier" charset="0"/>
              </a:rPr>
              <a:t>dev_name</a:t>
            </a:r>
            <a:r>
              <a:rPr lang="en-US" sz="1400" dirty="0">
                <a:latin typeface="Courier" charset="0"/>
                <a:ea typeface="Courier" charset="0"/>
                <a:cs typeface="Courier" charset="0"/>
              </a:rPr>
              <a:t> = "/dev/</a:t>
            </a:r>
            <a:r>
              <a:rPr lang="en-US" sz="1400" dirty="0" err="1">
                <a:latin typeface="Courier" charset="0"/>
                <a:ea typeface="Courier" charset="0"/>
                <a:cs typeface="Courier" charset="0"/>
              </a:rPr>
              <a:t>devL</a:t>
            </a:r>
            <a:r>
              <a:rPr lang="en-US" sz="1400" dirty="0">
                <a:latin typeface="Courier" charset="0"/>
                <a:ea typeface="Courier" charset="0"/>
                <a:cs typeface="Courier" charset="0"/>
              </a:rPr>
              <a:t>";	</a:t>
            </a:r>
          </a:p>
          <a:p>
            <a:pPr marL="0" indent="0">
              <a:spcAft>
                <a:spcPts val="60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int</a:t>
            </a:r>
            <a:r>
              <a:rPr lang="en-US" sz="1400" dirty="0">
                <a:latin typeface="Courier" charset="0"/>
                <a:ea typeface="Courier" charset="0"/>
                <a:cs typeface="Courier" charset="0"/>
              </a:rPr>
              <a:t> </a:t>
            </a:r>
            <a:r>
              <a:rPr lang="en-US" sz="1400" dirty="0" err="1">
                <a:latin typeface="Courier" charset="0"/>
                <a:ea typeface="Courier" charset="0"/>
                <a:cs typeface="Courier" charset="0"/>
              </a:rPr>
              <a:t>fd</a:t>
            </a:r>
            <a:r>
              <a:rPr lang="en-US" sz="1400" dirty="0">
                <a:latin typeface="Courier" charset="0"/>
                <a:ea typeface="Courier" charset="0"/>
                <a:cs typeface="Courier" charset="0"/>
              </a:rPr>
              <a:t> = -1;	</a:t>
            </a:r>
          </a:p>
          <a:p>
            <a:pPr marL="0" indent="0">
              <a:spcAft>
                <a:spcPts val="600"/>
              </a:spcAft>
              <a:buNone/>
            </a:pPr>
            <a:r>
              <a:rPr lang="en-US" sz="1400" dirty="0">
                <a:latin typeface="Courier" charset="0"/>
                <a:ea typeface="Courier" charset="0"/>
                <a:cs typeface="Courier" charset="0"/>
              </a:rPr>
              <a:t>  </a:t>
            </a:r>
            <a:r>
              <a:rPr lang="en-US" sz="1400" dirty="0" err="1">
                <a:latin typeface="Courier" charset="0"/>
                <a:ea typeface="Courier" charset="0"/>
                <a:cs typeface="Courier" charset="0"/>
              </a:rPr>
              <a:t>int</a:t>
            </a:r>
            <a:r>
              <a:rPr lang="en-US" sz="1400" dirty="0">
                <a:latin typeface="Courier" charset="0"/>
                <a:ea typeface="Courier" charset="0"/>
                <a:cs typeface="Courier" charset="0"/>
              </a:rPr>
              <a:t> x, c;	</a:t>
            </a:r>
          </a:p>
          <a:p>
            <a:pPr marL="0" indent="0">
              <a:spcAft>
                <a:spcPts val="600"/>
              </a:spcAft>
              <a:buNone/>
            </a:pPr>
            <a:r>
              <a:rPr lang="en-US" sz="1400" dirty="0">
                <a:latin typeface="Courier" charset="0"/>
                <a:ea typeface="Courier" charset="0"/>
                <a:cs typeface="Courier" charset="0"/>
              </a:rPr>
              <a:t>  </a:t>
            </a:r>
          </a:p>
        </p:txBody>
      </p:sp>
      <p:sp>
        <p:nvSpPr>
          <p:cNvPr id="7" name="TextBox 6">
            <a:extLst>
              <a:ext uri="{FF2B5EF4-FFF2-40B4-BE49-F238E27FC236}">
                <a16:creationId xmlns:a16="http://schemas.microsoft.com/office/drawing/2014/main" id="{6D893E65-B300-4EDE-B044-F887E4739EF4}"/>
              </a:ext>
            </a:extLst>
          </p:cNvPr>
          <p:cNvSpPr>
            <a:spLocks noChangeArrowheads="1"/>
          </p:cNvSpPr>
          <p:nvPr/>
        </p:nvSpPr>
        <p:spPr bwMode="auto">
          <a:xfrm>
            <a:off x="4417219" y="1882789"/>
            <a:ext cx="5552281" cy="919401"/>
          </a:xfrm>
          <a:prstGeom prst="wedgeRoundRectCallout">
            <a:avLst>
              <a:gd name="adj1" fmla="val -42656"/>
              <a:gd name="adj2" fmla="val -6686"/>
              <a:gd name="adj3" fmla="val 16667"/>
            </a:avLst>
          </a:prstGeom>
          <a:noFill/>
          <a:ln w="9525">
            <a:noFill/>
            <a:miter lim="800000"/>
            <a:headEnd/>
            <a:tailEnd/>
          </a:ln>
        </p:spPr>
        <p:txBody>
          <a:bodyPr wrap="square">
            <a:prstTxWarp prst="textNoShape">
              <a:avLst/>
            </a:prstTxWarp>
            <a:spAutoFit/>
          </a:bodyPr>
          <a:lstStyle/>
          <a:p>
            <a:pPr algn="l"/>
            <a:r>
              <a:rPr lang="en-US" sz="2400" dirty="0"/>
              <a:t>Header files for the needed functions prototypes/data types</a:t>
            </a:r>
          </a:p>
        </p:txBody>
      </p:sp>
      <p:sp>
        <p:nvSpPr>
          <p:cNvPr id="8" name="Right Brace 7">
            <a:extLst>
              <a:ext uri="{FF2B5EF4-FFF2-40B4-BE49-F238E27FC236}">
                <a16:creationId xmlns:a16="http://schemas.microsoft.com/office/drawing/2014/main" id="{FC2CC306-72BF-482A-92C7-B43C793A9652}"/>
              </a:ext>
            </a:extLst>
          </p:cNvPr>
          <p:cNvSpPr/>
          <p:nvPr/>
        </p:nvSpPr>
        <p:spPr>
          <a:xfrm>
            <a:off x="3797301" y="1525245"/>
            <a:ext cx="304800" cy="16344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6">
            <a:extLst>
              <a:ext uri="{FF2B5EF4-FFF2-40B4-BE49-F238E27FC236}">
                <a16:creationId xmlns:a16="http://schemas.microsoft.com/office/drawing/2014/main" id="{DFA60B90-6FBE-4D7D-91B6-D4A14C63D3F3}"/>
              </a:ext>
            </a:extLst>
          </p:cNvPr>
          <p:cNvSpPr>
            <a:spLocks noChangeArrowheads="1"/>
          </p:cNvSpPr>
          <p:nvPr/>
        </p:nvSpPr>
        <p:spPr bwMode="auto">
          <a:xfrm>
            <a:off x="4732337" y="4180166"/>
            <a:ext cx="5552281" cy="919401"/>
          </a:xfrm>
          <a:prstGeom prst="wedgeRoundRectCallout">
            <a:avLst>
              <a:gd name="adj1" fmla="val -42656"/>
              <a:gd name="adj2" fmla="val -6686"/>
              <a:gd name="adj3" fmla="val 16667"/>
            </a:avLst>
          </a:prstGeom>
          <a:noFill/>
          <a:ln w="9525">
            <a:noFill/>
            <a:miter lim="800000"/>
            <a:headEnd/>
            <a:tailEnd/>
          </a:ln>
        </p:spPr>
        <p:txBody>
          <a:bodyPr wrap="square">
            <a:prstTxWarp prst="textNoShape">
              <a:avLst/>
            </a:prstTxWarp>
            <a:spAutoFit/>
          </a:bodyPr>
          <a:lstStyle/>
          <a:p>
            <a:pPr algn="l"/>
            <a:r>
              <a:rPr lang="en-US" sz="2400" dirty="0"/>
              <a:t>Variables needed for the operations of the application</a:t>
            </a:r>
          </a:p>
        </p:txBody>
      </p:sp>
      <p:sp>
        <p:nvSpPr>
          <p:cNvPr id="10" name="Right Brace 9">
            <a:extLst>
              <a:ext uri="{FF2B5EF4-FFF2-40B4-BE49-F238E27FC236}">
                <a16:creationId xmlns:a16="http://schemas.microsoft.com/office/drawing/2014/main" id="{9C9CD49C-4C64-4ECB-90E9-49601A22EF91}"/>
              </a:ext>
            </a:extLst>
          </p:cNvPr>
          <p:cNvSpPr/>
          <p:nvPr/>
        </p:nvSpPr>
        <p:spPr>
          <a:xfrm>
            <a:off x="4102101" y="3822623"/>
            <a:ext cx="315118" cy="105417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7486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Introduction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When designing an application that communicates with custom hardware, two levels shall be considered:</a:t>
            </a:r>
            <a:endParaRPr lang="en-US" altLang="en-US" dirty="0">
              <a:ea typeface="ＭＳ Ｐゴシック" panose="020B0600070205080204" pitchFamily="34" charset="-128"/>
            </a:endParaRPr>
          </a:p>
          <a:p>
            <a:pPr lvl="1"/>
            <a:r>
              <a:rPr lang="en-US" dirty="0">
                <a:solidFill>
                  <a:srgbClr val="128CAB"/>
                </a:solidFill>
              </a:rPr>
              <a:t>User level</a:t>
            </a:r>
            <a:r>
              <a:rPr lang="en-US" dirty="0"/>
              <a:t>, where the behavior of the application is defined using virtual file system (VFS) calls to communicate with the hardware</a:t>
            </a:r>
          </a:p>
          <a:p>
            <a:pPr lvl="1"/>
            <a:r>
              <a:rPr lang="en-US" dirty="0">
                <a:solidFill>
                  <a:srgbClr val="128CAB"/>
                </a:solidFill>
              </a:rPr>
              <a:t>Module level</a:t>
            </a:r>
            <a:r>
              <a:rPr lang="en-US" dirty="0"/>
              <a:t>, where the behavior of each VFS function is implemented based upon the functionalities the hardware implements</a:t>
            </a:r>
            <a:endParaRPr lang="en-US" altLang="en-US" dirty="0">
              <a:ea typeface="ＭＳ Ｐゴシック" panose="020B0600070205080204" pitchFamily="34" charset="-128"/>
            </a:endParaRPr>
          </a:p>
          <a:p>
            <a:r>
              <a:rPr lang="en-US" dirty="0"/>
              <a:t>Different hardware may require different implementations of the same VFS function.</a:t>
            </a:r>
          </a:p>
          <a:p>
            <a:r>
              <a:rPr lang="en-US" dirty="0"/>
              <a:t>At the user-level, the programmer shall be aware of the functionalities the hardware provides, and shall use the VFS calls accordingly.</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77762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User Level: Application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5059363"/>
            <a:ext cx="11180763" cy="666750"/>
          </a:xfrm>
        </p:spPr>
        <p:txBody>
          <a:bodyPr wrap="square" numCol="1" anchor="t" anchorCtr="0" compatLnSpc="1">
            <a:prstTxWarp prst="textNoShape">
              <a:avLst/>
            </a:prstTxWarp>
          </a:bodyPr>
          <a:lstStyle/>
          <a:p>
            <a:r>
              <a:rPr lang="en-US" dirty="0">
                <a:ea typeface="Courier" charset="0"/>
                <a:cs typeface="Courier" charset="0"/>
              </a:rPr>
              <a:t>As a result, the module initializes the device L, whose blink rate register is now zero, and disables it.</a:t>
            </a:r>
          </a:p>
          <a:p>
            <a:endParaRPr lang="en-US" altLang="en-US" dirty="0">
              <a:ea typeface="ＭＳ Ｐゴシック" panose="020B0600070205080204" pitchFamily="34" charset="-128"/>
            </a:endParaRPr>
          </a:p>
        </p:txBody>
      </p:sp>
      <p:sp>
        <p:nvSpPr>
          <p:cNvPr id="5" name="Content Placeholder 1">
            <a:extLst>
              <a:ext uri="{FF2B5EF4-FFF2-40B4-BE49-F238E27FC236}">
                <a16:creationId xmlns:a16="http://schemas.microsoft.com/office/drawing/2014/main" id="{1B43DE15-B92F-49E2-B7D7-82FA9B5AD448}"/>
              </a:ext>
            </a:extLst>
          </p:cNvPr>
          <p:cNvSpPr txBox="1">
            <a:spLocks/>
          </p:cNvSpPr>
          <p:nvPr/>
        </p:nvSpPr>
        <p:spPr>
          <a:xfrm>
            <a:off x="479814" y="1440000"/>
            <a:ext cx="10795405" cy="4680000"/>
          </a:xfrm>
          <a:prstGeom prst="rect">
            <a:avLst/>
          </a:prstGeom>
        </p:spPr>
        <p:txBody>
          <a:bodyPr vert="horz" lIns="0" tIns="0" rIns="0" bIns="0" rtlCol="0">
            <a:noAutofit/>
          </a:bodyPr>
          <a:lstStyle>
            <a:lvl1pPr marL="0" indent="0" algn="l" rtl="0" eaLnBrk="1" fontAlgn="base" hangingPunct="1">
              <a:lnSpc>
                <a:spcPct val="90000"/>
              </a:lnSpc>
              <a:spcBef>
                <a:spcPct val="0"/>
              </a:spcBef>
              <a:spcAft>
                <a:spcPts val="1600"/>
              </a:spcAft>
              <a:buFont typeface="Calibri" panose="020F0502020204030204" pitchFamily="34" charset="0"/>
              <a:buNone/>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chemeClr val="tx2"/>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chemeClr val="tx2"/>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endParaRPr lang="en-US" sz="1400" dirty="0">
              <a:latin typeface="Courier" charset="0"/>
              <a:ea typeface="Courier" charset="0"/>
              <a:cs typeface="Courier" charset="0"/>
            </a:endParaRPr>
          </a:p>
          <a:p>
            <a:pPr>
              <a:spcAft>
                <a:spcPts val="600"/>
              </a:spcAft>
            </a:pPr>
            <a:endParaRPr lang="en-US" sz="1400" dirty="0">
              <a:latin typeface="Courier" charset="0"/>
              <a:ea typeface="Courier" charset="0"/>
              <a:cs typeface="Courier" charset="0"/>
            </a:endParaRPr>
          </a:p>
          <a:p>
            <a:pPr>
              <a:spcAft>
                <a:spcPts val="600"/>
              </a:spcAft>
            </a:pPr>
            <a:endParaRPr lang="en-US" sz="1400" dirty="0">
              <a:latin typeface="Courier" charset="0"/>
              <a:ea typeface="Courier" charset="0"/>
              <a:cs typeface="Courier" charset="0"/>
            </a:endParaRPr>
          </a:p>
          <a:p>
            <a:pPr>
              <a:spcAft>
                <a:spcPts val="600"/>
              </a:spcAft>
            </a:pPr>
            <a:r>
              <a:rPr lang="en-US" sz="1400" dirty="0">
                <a:latin typeface="Courier" charset="0"/>
                <a:ea typeface="Courier" charset="0"/>
                <a:cs typeface="Courier" charset="0"/>
              </a:rPr>
              <a:t>  /* 	 </a:t>
            </a:r>
          </a:p>
          <a:p>
            <a:pPr>
              <a:spcAft>
                <a:spcPts val="600"/>
              </a:spcAft>
            </a:pPr>
            <a:r>
              <a:rPr lang="en-US" sz="1400" dirty="0">
                <a:latin typeface="Courier" charset="0"/>
                <a:ea typeface="Courier" charset="0"/>
                <a:cs typeface="Courier" charset="0"/>
              </a:rPr>
              <a:t>   * Open the sample device RD | </a:t>
            </a:r>
            <a:r>
              <a:rPr lang="en-US" sz="1400" dirty="0" err="1">
                <a:latin typeface="Courier" charset="0"/>
                <a:ea typeface="Courier" charset="0"/>
                <a:cs typeface="Courier" charset="0"/>
              </a:rPr>
              <a:t>WR</a:t>
            </a:r>
            <a:r>
              <a:rPr lang="en-US" sz="1400" dirty="0">
                <a:latin typeface="Courier" charset="0"/>
                <a:ea typeface="Courier" charset="0"/>
                <a:cs typeface="Courier" charset="0"/>
              </a:rPr>
              <a:t> 	 *</a:t>
            </a:r>
          </a:p>
          <a:p>
            <a:pPr>
              <a:spcAft>
                <a:spcPts val="600"/>
              </a:spcAft>
            </a:pPr>
            <a:r>
              <a:rPr lang="en-US" sz="1400" dirty="0">
                <a:latin typeface="Courier" charset="0"/>
                <a:ea typeface="Courier" charset="0"/>
                <a:cs typeface="Courier" charset="0"/>
              </a:rPr>
              <a:t>   */	</a:t>
            </a:r>
          </a:p>
          <a:p>
            <a:pPr>
              <a:spcAft>
                <a:spcPts val="600"/>
              </a:spcAft>
            </a:pPr>
            <a:r>
              <a:rPr lang="en-US" sz="1400" dirty="0">
                <a:latin typeface="Courier" charset="0"/>
                <a:ea typeface="Courier" charset="0"/>
                <a:cs typeface="Courier" charset="0"/>
              </a:rPr>
              <a:t>  if ((</a:t>
            </a:r>
            <a:r>
              <a:rPr lang="en-US" sz="1400" dirty="0" err="1">
                <a:latin typeface="Courier" charset="0"/>
                <a:ea typeface="Courier" charset="0"/>
                <a:cs typeface="Courier" charset="0"/>
              </a:rPr>
              <a:t>fd</a:t>
            </a:r>
            <a:r>
              <a:rPr lang="en-US" sz="1400" dirty="0">
                <a:latin typeface="Courier" charset="0"/>
                <a:ea typeface="Courier" charset="0"/>
                <a:cs typeface="Courier" charset="0"/>
              </a:rPr>
              <a:t> = open(</a:t>
            </a:r>
            <a:r>
              <a:rPr lang="en-US" sz="1400" dirty="0" err="1">
                <a:latin typeface="Courier" charset="0"/>
                <a:ea typeface="Courier" charset="0"/>
                <a:cs typeface="Courier" charset="0"/>
              </a:rPr>
              <a:t>dev_name</a:t>
            </a:r>
            <a:r>
              <a:rPr lang="en-US" sz="1400" dirty="0">
                <a:latin typeface="Courier" charset="0"/>
                <a:ea typeface="Courier" charset="0"/>
                <a:cs typeface="Courier" charset="0"/>
              </a:rPr>
              <a:t>, </a:t>
            </a:r>
            <a:r>
              <a:rPr lang="en-US" sz="1400" dirty="0" err="1">
                <a:latin typeface="Courier" charset="0"/>
                <a:ea typeface="Courier" charset="0"/>
                <a:cs typeface="Courier" charset="0"/>
              </a:rPr>
              <a:t>O_RDWR</a:t>
            </a:r>
            <a:r>
              <a:rPr lang="en-US" sz="1400" dirty="0">
                <a:latin typeface="Courier" charset="0"/>
                <a:ea typeface="Courier" charset="0"/>
                <a:cs typeface="Courier" charset="0"/>
              </a:rPr>
              <a:t>)) &lt; 0) {</a:t>
            </a:r>
          </a:p>
          <a:p>
            <a:pPr>
              <a:spcAft>
                <a:spcPts val="6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fprintf</a:t>
            </a:r>
            <a:r>
              <a:rPr lang="en-US" sz="1400" dirty="0">
                <a:latin typeface="Courier" charset="0"/>
                <a:ea typeface="Courier" charset="0"/>
                <a:cs typeface="Courier" charset="0"/>
              </a:rPr>
              <a:t>(stderr, "%s: unable to open %s: %s\n", </a:t>
            </a:r>
            <a:r>
              <a:rPr lang="en-US" sz="1400" dirty="0" err="1">
                <a:latin typeface="Courier" charset="0"/>
                <a:ea typeface="Courier" charset="0"/>
                <a:cs typeface="Courier" charset="0"/>
              </a:rPr>
              <a:t>app_name</a:t>
            </a:r>
            <a:r>
              <a:rPr lang="en-US" sz="1400" dirty="0">
                <a:latin typeface="Courier" charset="0"/>
                <a:ea typeface="Courier" charset="0"/>
                <a:cs typeface="Courier" charset="0"/>
              </a:rPr>
              <a:t>, </a:t>
            </a:r>
            <a:r>
              <a:rPr lang="en-US" sz="1400" dirty="0" err="1">
                <a:latin typeface="Courier" charset="0"/>
                <a:ea typeface="Courier" charset="0"/>
                <a:cs typeface="Courier" charset="0"/>
              </a:rPr>
              <a:t>dev_name</a:t>
            </a:r>
            <a:r>
              <a:rPr lang="en-US" sz="1400" dirty="0">
                <a:latin typeface="Courier" charset="0"/>
                <a:ea typeface="Courier" charset="0"/>
                <a:cs typeface="Courier" charset="0"/>
              </a:rPr>
              <a:t>, </a:t>
            </a:r>
            <a:r>
              <a:rPr lang="en-US" sz="1400" dirty="0" err="1">
                <a:latin typeface="Courier" charset="0"/>
                <a:ea typeface="Courier" charset="0"/>
                <a:cs typeface="Courier" charset="0"/>
              </a:rPr>
              <a:t>strerror</a:t>
            </a:r>
            <a:r>
              <a:rPr lang="en-US" sz="1400" dirty="0">
                <a:latin typeface="Courier" charset="0"/>
                <a:ea typeface="Courier" charset="0"/>
                <a:cs typeface="Courier" charset="0"/>
              </a:rPr>
              <a:t>(</a:t>
            </a:r>
            <a:r>
              <a:rPr lang="en-US" sz="1400" dirty="0" err="1">
                <a:latin typeface="Courier" charset="0"/>
                <a:ea typeface="Courier" charset="0"/>
                <a:cs typeface="Courier" charset="0"/>
              </a:rPr>
              <a:t>errno</a:t>
            </a:r>
            <a:r>
              <a:rPr lang="en-US" sz="1400" dirty="0">
                <a:latin typeface="Courier" charset="0"/>
                <a:ea typeface="Courier" charset="0"/>
                <a:cs typeface="Courier" charset="0"/>
              </a:rPr>
              <a:t>));		</a:t>
            </a:r>
          </a:p>
          <a:p>
            <a:pPr>
              <a:spcAft>
                <a:spcPts val="600"/>
              </a:spcAft>
            </a:pPr>
            <a:r>
              <a:rPr lang="en-US" sz="1400" dirty="0">
                <a:latin typeface="Courier" charset="0"/>
                <a:ea typeface="Courier" charset="0"/>
                <a:cs typeface="Courier" charset="0"/>
              </a:rPr>
              <a:t>    return( 1 );	</a:t>
            </a:r>
          </a:p>
          <a:p>
            <a:pPr>
              <a:spcAft>
                <a:spcPts val="600"/>
              </a:spcAft>
            </a:pPr>
            <a:r>
              <a:rPr lang="en-US" sz="1400" dirty="0">
                <a:latin typeface="Courier" charset="0"/>
                <a:ea typeface="Courier" charset="0"/>
                <a:cs typeface="Courier" charset="0"/>
              </a:rPr>
              <a:t>  }</a:t>
            </a:r>
          </a:p>
          <a:p>
            <a:pPr>
              <a:spcAft>
                <a:spcPts val="600"/>
              </a:spcAft>
            </a:pPr>
            <a:endParaRPr lang="en-US" sz="1400" dirty="0">
              <a:latin typeface="Courier" charset="0"/>
              <a:ea typeface="Courier" charset="0"/>
              <a:cs typeface="Courier" charset="0"/>
            </a:endParaRPr>
          </a:p>
          <a:p>
            <a:pPr>
              <a:spcAft>
                <a:spcPts val="600"/>
              </a:spcAft>
            </a:pPr>
            <a:endParaRPr lang="en-US" sz="1400" dirty="0">
              <a:latin typeface="Courier" charset="0"/>
              <a:ea typeface="Courier" charset="0"/>
              <a:cs typeface="Courier" charset="0"/>
            </a:endParaRPr>
          </a:p>
          <a:p>
            <a:pPr>
              <a:spcAft>
                <a:spcPts val="600"/>
              </a:spcAft>
            </a:pPr>
            <a:endParaRPr lang="en-US" sz="1400" dirty="0"/>
          </a:p>
        </p:txBody>
      </p:sp>
      <p:sp>
        <p:nvSpPr>
          <p:cNvPr id="6" name="TextBox 6">
            <a:extLst>
              <a:ext uri="{FF2B5EF4-FFF2-40B4-BE49-F238E27FC236}">
                <a16:creationId xmlns:a16="http://schemas.microsoft.com/office/drawing/2014/main" id="{FA4CACEB-D0BD-45DA-8140-7BFD7FD6106E}"/>
              </a:ext>
            </a:extLst>
          </p:cNvPr>
          <p:cNvSpPr>
            <a:spLocks noChangeArrowheads="1"/>
          </p:cNvSpPr>
          <p:nvPr/>
        </p:nvSpPr>
        <p:spPr bwMode="auto">
          <a:xfrm>
            <a:off x="6688138" y="1034177"/>
            <a:ext cx="4572000" cy="1328023"/>
          </a:xfrm>
          <a:prstGeom prst="wedgeRoundRectCallout">
            <a:avLst>
              <a:gd name="adj1" fmla="val -120300"/>
              <a:gd name="adj2" fmla="val 99796"/>
              <a:gd name="adj3" fmla="val 16667"/>
            </a:avLst>
          </a:prstGeom>
          <a:solidFill>
            <a:srgbClr val="128CAB"/>
          </a:solidFill>
          <a:ln w="9525">
            <a:solidFill>
              <a:srgbClr val="128CAB"/>
            </a:solidFill>
            <a:miter lim="800000"/>
            <a:headEnd/>
            <a:tailEnd/>
          </a:ln>
        </p:spPr>
        <p:txBody>
          <a:bodyPr wrap="square">
            <a:prstTxWarp prst="textNoShape">
              <a:avLst/>
            </a:prstTxWarp>
            <a:spAutoFit/>
          </a:bodyPr>
          <a:lstStyle/>
          <a:p>
            <a:pPr algn="l"/>
            <a:r>
              <a:rPr lang="en-US" sz="2400" dirty="0">
                <a:solidFill>
                  <a:schemeClr val="bg1"/>
                </a:solidFill>
              </a:rPr>
              <a:t>It opens the device file using the </a:t>
            </a:r>
            <a:r>
              <a:rPr lang="en-US" sz="2000" dirty="0">
                <a:solidFill>
                  <a:schemeClr val="bg1"/>
                </a:solidFill>
                <a:latin typeface="Courier" charset="0"/>
                <a:ea typeface="Courier" charset="0"/>
                <a:cs typeface="Courier" charset="0"/>
              </a:rPr>
              <a:t>open()</a:t>
            </a:r>
            <a:r>
              <a:rPr lang="en-US" sz="2400" dirty="0">
                <a:solidFill>
                  <a:schemeClr val="bg1"/>
                </a:solidFill>
              </a:rPr>
              <a:t> system call.</a:t>
            </a:r>
          </a:p>
          <a:p>
            <a:pPr algn="l"/>
            <a:r>
              <a:rPr lang="en-US" sz="2400" dirty="0">
                <a:solidFill>
                  <a:schemeClr val="bg1"/>
                </a:solidFill>
              </a:rPr>
              <a:t>File is opened as read/write.</a:t>
            </a:r>
          </a:p>
        </p:txBody>
      </p:sp>
    </p:spTree>
    <p:extLst>
      <p:ext uri="{BB962C8B-B14F-4D97-AF65-F5344CB8AC3E}">
        <p14:creationId xmlns:p14="http://schemas.microsoft.com/office/powerpoint/2010/main" val="3647658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User Level: Application</a:t>
            </a:r>
          </a:p>
        </p:txBody>
      </p:sp>
      <p:sp>
        <p:nvSpPr>
          <p:cNvPr id="5" name="Rectangle 4">
            <a:extLst>
              <a:ext uri="{FF2B5EF4-FFF2-40B4-BE49-F238E27FC236}">
                <a16:creationId xmlns:a16="http://schemas.microsoft.com/office/drawing/2014/main" id="{28F0E1BC-8E1E-42E1-BAE9-F8531F2C9D3A}"/>
              </a:ext>
            </a:extLst>
          </p:cNvPr>
          <p:cNvSpPr/>
          <p:nvPr/>
        </p:nvSpPr>
        <p:spPr>
          <a:xfrm>
            <a:off x="372978" y="1917590"/>
            <a:ext cx="11819022" cy="3539430"/>
          </a:xfrm>
          <a:prstGeom prst="rect">
            <a:avLst/>
          </a:prstGeom>
        </p:spPr>
        <p:txBody>
          <a:bodyPr wrap="square">
            <a:spAutoFit/>
          </a:bodyPr>
          <a:lstStyle/>
          <a:p>
            <a:pPr marL="0" indent="0">
              <a:buNone/>
            </a:pPr>
            <a:r>
              <a:rPr lang="en-US" sz="1400" dirty="0">
                <a:latin typeface="Courier" charset="0"/>
                <a:ea typeface="Courier" charset="0"/>
                <a:cs typeface="Courier" charset="0"/>
              </a:rPr>
              <a:t> x = </a:t>
            </a:r>
            <a:r>
              <a:rPr lang="en-US" sz="1400" dirty="0" err="1">
                <a:latin typeface="Courier" charset="0"/>
                <a:ea typeface="Courier" charset="0"/>
                <a:cs typeface="Courier" charset="0"/>
              </a:rPr>
              <a:t>ioctl</a:t>
            </a:r>
            <a:r>
              <a:rPr lang="en-US" sz="1400" dirty="0">
                <a:latin typeface="Courier" charset="0"/>
                <a:ea typeface="Courier" charset="0"/>
                <a:cs typeface="Courier" charset="0"/>
              </a:rPr>
              <a:t>(</a:t>
            </a:r>
            <a:r>
              <a:rPr lang="en-US" sz="1400" dirty="0" err="1">
                <a:latin typeface="Courier" charset="0"/>
                <a:ea typeface="Courier" charset="0"/>
                <a:cs typeface="Courier" charset="0"/>
              </a:rPr>
              <a:t>fd</a:t>
            </a:r>
            <a:r>
              <a:rPr lang="en-US" sz="1400" dirty="0">
                <a:latin typeface="Courier" charset="0"/>
                <a:ea typeface="Courier" charset="0"/>
                <a:cs typeface="Courier" charset="0"/>
              </a:rPr>
              <a:t>, </a:t>
            </a:r>
            <a:r>
              <a:rPr lang="en-US" sz="1400" dirty="0" err="1">
                <a:latin typeface="Courier" charset="0"/>
                <a:ea typeface="Courier" charset="0"/>
                <a:cs typeface="Courier" charset="0"/>
              </a:rPr>
              <a:t>BLINK_RATE</a:t>
            </a:r>
            <a:r>
              <a:rPr lang="en-US" sz="1400" dirty="0">
                <a:latin typeface="Courier" charset="0"/>
                <a:ea typeface="Courier" charset="0"/>
                <a:cs typeface="Courier" charset="0"/>
              </a:rPr>
              <a:t>, 0);		// it selects the blink rate register.</a:t>
            </a:r>
          </a:p>
          <a:p>
            <a:pPr marL="0" indent="0">
              <a:buNone/>
            </a:pPr>
            <a:r>
              <a:rPr lang="en-US" sz="1400" dirty="0">
                <a:latin typeface="Courier" charset="0"/>
                <a:ea typeface="Courier" charset="0"/>
                <a:cs typeface="Courier" charset="0"/>
              </a:rPr>
              <a:t>					// </a:t>
            </a:r>
            <a:r>
              <a:rPr lang="en-US" sz="1400" dirty="0" err="1">
                <a:latin typeface="Courier" charset="0"/>
                <a:ea typeface="Courier" charset="0"/>
                <a:cs typeface="Courier" charset="0"/>
              </a:rPr>
              <a:t>BLINK_RATE</a:t>
            </a:r>
            <a:r>
              <a:rPr lang="en-US" sz="1400" dirty="0">
                <a:latin typeface="Courier" charset="0"/>
                <a:ea typeface="Courier" charset="0"/>
                <a:cs typeface="Courier" charset="0"/>
              </a:rPr>
              <a:t> is a global symbol defined with the same value</a:t>
            </a:r>
          </a:p>
          <a:p>
            <a:pPr marL="0" indent="0">
              <a:buNone/>
            </a:pPr>
            <a:r>
              <a:rPr lang="en-US" sz="1400" dirty="0">
                <a:latin typeface="Courier" charset="0"/>
                <a:ea typeface="Courier" charset="0"/>
                <a:cs typeface="Courier" charset="0"/>
              </a:rPr>
              <a:t>					// used in the loadable kernel module.</a:t>
            </a:r>
          </a:p>
          <a:p>
            <a:pPr marL="0" indent="0">
              <a:buNone/>
            </a:pPr>
            <a:r>
              <a:rPr lang="en-US" sz="1400" dirty="0">
                <a:latin typeface="Courier" charset="0"/>
                <a:ea typeface="Courier" charset="0"/>
                <a:cs typeface="Courier" charset="0"/>
              </a:rPr>
              <a:t>  c = 25;</a:t>
            </a:r>
          </a:p>
          <a:p>
            <a:pPr marL="0" indent="0">
              <a:buNone/>
            </a:pPr>
            <a:r>
              <a:rPr lang="en-US" sz="1400" dirty="0">
                <a:latin typeface="Courier" charset="0"/>
                <a:ea typeface="Courier" charset="0"/>
                <a:cs typeface="Courier" charset="0"/>
              </a:rPr>
              <a:t>  x = write(</a:t>
            </a:r>
            <a:r>
              <a:rPr lang="en-US" sz="1400" dirty="0" err="1">
                <a:latin typeface="Courier" charset="0"/>
                <a:ea typeface="Courier" charset="0"/>
                <a:cs typeface="Courier" charset="0"/>
              </a:rPr>
              <a:t>fd</a:t>
            </a:r>
            <a:r>
              <a:rPr lang="en-US" sz="1400" dirty="0">
                <a:latin typeface="Courier" charset="0"/>
                <a:ea typeface="Courier" charset="0"/>
                <a:cs typeface="Courier" charset="0"/>
              </a:rPr>
              <a:t>, &amp;c, 4 );			// it writes 25 in the blink rate register - 4 bytes</a:t>
            </a:r>
          </a:p>
          <a:p>
            <a:pPr marL="0" indent="0">
              <a:buNone/>
            </a:pPr>
            <a:endParaRPr lang="en-US" sz="1400" dirty="0">
              <a:latin typeface="Courier" charset="0"/>
              <a:ea typeface="Courier" charset="0"/>
              <a:cs typeface="Courier" charset="0"/>
            </a:endParaRPr>
          </a:p>
          <a:p>
            <a:pPr marL="0" indent="0">
              <a:buNone/>
            </a:pPr>
            <a:r>
              <a:rPr lang="en-US" sz="1400" dirty="0">
                <a:latin typeface="Courier" charset="0"/>
                <a:ea typeface="Courier" charset="0"/>
                <a:cs typeface="Courier" charset="0"/>
              </a:rPr>
              <a:t>  x = </a:t>
            </a:r>
            <a:r>
              <a:rPr lang="en-US" sz="1400" dirty="0" err="1">
                <a:latin typeface="Courier" charset="0"/>
                <a:ea typeface="Courier" charset="0"/>
                <a:cs typeface="Courier" charset="0"/>
              </a:rPr>
              <a:t>ioctl</a:t>
            </a:r>
            <a:r>
              <a:rPr lang="en-US" sz="1400" dirty="0">
                <a:latin typeface="Courier" charset="0"/>
                <a:ea typeface="Courier" charset="0"/>
                <a:cs typeface="Courier" charset="0"/>
              </a:rPr>
              <a:t>(</a:t>
            </a:r>
            <a:r>
              <a:rPr lang="en-US" sz="1400" dirty="0" err="1">
                <a:latin typeface="Courier" charset="0"/>
                <a:ea typeface="Courier" charset="0"/>
                <a:cs typeface="Courier" charset="0"/>
              </a:rPr>
              <a:t>fd</a:t>
            </a:r>
            <a:r>
              <a:rPr lang="en-US" sz="1400" dirty="0">
                <a:latin typeface="Courier" charset="0"/>
                <a:ea typeface="Courier" charset="0"/>
                <a:cs typeface="Courier" charset="0"/>
              </a:rPr>
              <a:t>, ENABLE, 0);		// it selects the enable register.</a:t>
            </a:r>
          </a:p>
          <a:p>
            <a:pPr marL="0" indent="0">
              <a:buNone/>
            </a:pPr>
            <a:r>
              <a:rPr lang="en-US" sz="1400" dirty="0">
                <a:latin typeface="Courier" charset="0"/>
                <a:ea typeface="Courier" charset="0"/>
                <a:cs typeface="Courier" charset="0"/>
              </a:rPr>
              <a:t>  c = 1;</a:t>
            </a:r>
          </a:p>
          <a:p>
            <a:pPr marL="0" indent="0">
              <a:buNone/>
            </a:pPr>
            <a:r>
              <a:rPr lang="en-US" sz="1400" dirty="0">
                <a:latin typeface="Courier" charset="0"/>
                <a:ea typeface="Courier" charset="0"/>
                <a:cs typeface="Courier" charset="0"/>
              </a:rPr>
              <a:t>  x = write(</a:t>
            </a:r>
            <a:r>
              <a:rPr lang="en-US" sz="1400" dirty="0" err="1">
                <a:latin typeface="Courier" charset="0"/>
                <a:ea typeface="Courier" charset="0"/>
                <a:cs typeface="Courier" charset="0"/>
              </a:rPr>
              <a:t>fd</a:t>
            </a:r>
            <a:r>
              <a:rPr lang="en-US" sz="1400" dirty="0">
                <a:latin typeface="Courier" charset="0"/>
                <a:ea typeface="Courier" charset="0"/>
                <a:cs typeface="Courier" charset="0"/>
              </a:rPr>
              <a:t>, &amp;c, 4 );			// it enables the device.</a:t>
            </a:r>
          </a:p>
          <a:p>
            <a:pPr marL="0" indent="0">
              <a:buNone/>
            </a:pPr>
            <a:endParaRPr lang="en-US" sz="1400" dirty="0">
              <a:latin typeface="Courier" charset="0"/>
              <a:ea typeface="Courier" charset="0"/>
              <a:cs typeface="Courier" charset="0"/>
            </a:endParaRPr>
          </a:p>
          <a:p>
            <a:pPr marL="0" indent="0">
              <a:buNone/>
            </a:pPr>
            <a:r>
              <a:rPr lang="nl-NL" sz="1400" dirty="0">
                <a:latin typeface="Courier" charset="0"/>
                <a:ea typeface="Courier" charset="0"/>
                <a:cs typeface="Courier" charset="0"/>
              </a:rPr>
              <a:t>  if (fd &gt;= 0) {				// it closes the connection with the device.</a:t>
            </a:r>
          </a:p>
          <a:p>
            <a:pPr marL="0" indent="0">
              <a:buNone/>
            </a:pPr>
            <a:r>
              <a:rPr lang="nl-NL" sz="1400" dirty="0">
                <a:latin typeface="Courier" charset="0"/>
                <a:ea typeface="Courier" charset="0"/>
                <a:cs typeface="Courier" charset="0"/>
              </a:rPr>
              <a:t>    close(fd);</a:t>
            </a:r>
          </a:p>
          <a:p>
            <a:pPr marL="0" indent="0">
              <a:buNone/>
            </a:pPr>
            <a:r>
              <a:rPr lang="nl-NL" sz="1400" dirty="0">
                <a:latin typeface="Courier" charset="0"/>
                <a:ea typeface="Courier" charset="0"/>
                <a:cs typeface="Courier" charset="0"/>
              </a:rPr>
              <a:t>  }</a:t>
            </a:r>
          </a:p>
          <a:p>
            <a:pPr marL="0" indent="0">
              <a:buNone/>
            </a:pPr>
            <a:r>
              <a:rPr lang="de-DE" sz="1400" dirty="0">
                <a:latin typeface="Courier" charset="0"/>
                <a:ea typeface="Courier" charset="0"/>
                <a:cs typeface="Courier" charset="0"/>
              </a:rPr>
              <a:t>  return( 0 );</a:t>
            </a:r>
          </a:p>
          <a:p>
            <a:pPr marL="0" indent="0">
              <a:buNone/>
            </a:pPr>
            <a:r>
              <a:rPr lang="de-DE" sz="1400" dirty="0">
                <a:latin typeface="Courier" charset="0"/>
                <a:ea typeface="Courier" charset="0"/>
                <a:cs typeface="Courier" charset="0"/>
              </a:rPr>
              <a:t>}</a:t>
            </a:r>
            <a:endParaRPr lang="en-US" sz="1400" dirty="0">
              <a:latin typeface="Courier" charset="0"/>
              <a:ea typeface="Courier" charset="0"/>
              <a:cs typeface="Courier" charset="0"/>
            </a:endParaRPr>
          </a:p>
          <a:p>
            <a:pPr marL="0" indent="0">
              <a:buNone/>
            </a:pPr>
            <a:endParaRPr lang="en-US" sz="1400" dirty="0">
              <a:latin typeface="Courier" charset="0"/>
              <a:ea typeface="Courier" charset="0"/>
              <a:cs typeface="Courier" charset="0"/>
            </a:endParaRPr>
          </a:p>
        </p:txBody>
      </p:sp>
    </p:spTree>
    <p:extLst>
      <p:ext uri="{BB962C8B-B14F-4D97-AF65-F5344CB8AC3E}">
        <p14:creationId xmlns:p14="http://schemas.microsoft.com/office/powerpoint/2010/main" val="10750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solidFill>
                  <a:srgbClr val="128CAB"/>
                </a:solidFill>
              </a:rPr>
              <a:t>The reference use case</a:t>
            </a:r>
          </a:p>
          <a:p>
            <a:r>
              <a:rPr lang="en-US" dirty="0"/>
              <a:t>The module-level point of view</a:t>
            </a:r>
          </a:p>
          <a:p>
            <a:r>
              <a:rPr lang="en-US" dirty="0"/>
              <a:t>The user-level point of view</a:t>
            </a: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23095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Reference Use Case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illustrate the concept let’s consider this example:</a:t>
            </a:r>
            <a:endParaRPr lang="en-US" altLang="en-US" dirty="0">
              <a:ea typeface="ＭＳ Ｐゴシック" panose="020B0600070205080204" pitchFamily="34" charset="-128"/>
            </a:endParaRPr>
          </a:p>
          <a:p>
            <a:pPr lvl="1"/>
            <a:r>
              <a:rPr lang="en-US" dirty="0"/>
              <a:t>The custom hardware </a:t>
            </a:r>
            <a:r>
              <a:rPr lang="en-US" dirty="0">
                <a:solidFill>
                  <a:srgbClr val="128CAB"/>
                </a:solidFill>
              </a:rPr>
              <a:t>device L</a:t>
            </a:r>
            <a:r>
              <a:rPr lang="en-US" dirty="0"/>
              <a:t> is attached to the CPU, and it controls a led.</a:t>
            </a:r>
          </a:p>
          <a:p>
            <a:pPr lvl="1"/>
            <a:r>
              <a:rPr lang="en-US" dirty="0"/>
              <a:t>When enabled, L turns led on/off according to a user-defined blink rate.</a:t>
            </a:r>
          </a:p>
          <a:p>
            <a:pPr lvl="1"/>
            <a:r>
              <a:rPr lang="en-US" dirty="0">
                <a:solidFill>
                  <a:srgbClr val="128CAB"/>
                </a:solidFill>
              </a:rPr>
              <a:t>Blink rate register</a:t>
            </a:r>
            <a:r>
              <a:rPr lang="en-US" dirty="0"/>
              <a:t>: 32 bits with the blink rate in Hz</a:t>
            </a:r>
          </a:p>
          <a:p>
            <a:pPr lvl="1"/>
            <a:r>
              <a:rPr lang="en-US" dirty="0">
                <a:solidFill>
                  <a:srgbClr val="128CAB"/>
                </a:solidFill>
              </a:rPr>
              <a:t>Enable register</a:t>
            </a:r>
            <a:r>
              <a:rPr lang="en-US" dirty="0"/>
              <a:t>: 1 bit, when set to 0, the device L disabled; when set to 1, the device L enabled.</a:t>
            </a:r>
            <a:endParaRPr lang="en-US" altLang="en-US" dirty="0">
              <a:ea typeface="ＭＳ Ｐゴシック" panose="020B0600070205080204" pitchFamily="34" charset="-128"/>
            </a:endParaRPr>
          </a:p>
        </p:txBody>
      </p:sp>
      <p:sp>
        <p:nvSpPr>
          <p:cNvPr id="5" name="Rettangolo 6">
            <a:extLst>
              <a:ext uri="{FF2B5EF4-FFF2-40B4-BE49-F238E27FC236}">
                <a16:creationId xmlns:a16="http://schemas.microsoft.com/office/drawing/2014/main" id="{A10E0856-AEF8-4B6E-B0F8-90016BA6CA4B}"/>
              </a:ext>
            </a:extLst>
          </p:cNvPr>
          <p:cNvSpPr/>
          <p:nvPr/>
        </p:nvSpPr>
        <p:spPr bwMode="auto">
          <a:xfrm>
            <a:off x="6246019" y="3738902"/>
            <a:ext cx="1975447" cy="2388898"/>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CasellaDiTesto 4">
            <a:extLst>
              <a:ext uri="{FF2B5EF4-FFF2-40B4-BE49-F238E27FC236}">
                <a16:creationId xmlns:a16="http://schemas.microsoft.com/office/drawing/2014/main" id="{96CC1124-611F-4BE7-BBD9-3F5882B18E8B}"/>
              </a:ext>
            </a:extLst>
          </p:cNvPr>
          <p:cNvSpPr txBox="1"/>
          <p:nvPr/>
        </p:nvSpPr>
        <p:spPr>
          <a:xfrm>
            <a:off x="6524447" y="3940497"/>
            <a:ext cx="1465205" cy="369332"/>
          </a:xfrm>
          <a:prstGeom prst="rect">
            <a:avLst/>
          </a:prstGeom>
          <a:solidFill>
            <a:srgbClr val="128CAB"/>
          </a:solidFill>
          <a:ln>
            <a:solidFill>
              <a:schemeClr val="tx1"/>
            </a:solidFill>
          </a:ln>
        </p:spPr>
        <p:txBody>
          <a:bodyPr wrap="square" rtlCol="0">
            <a:spAutoFit/>
          </a:bodyPr>
          <a:lstStyle/>
          <a:p>
            <a:pPr algn="ctr"/>
            <a:r>
              <a:rPr lang="en-US" dirty="0">
                <a:solidFill>
                  <a:schemeClr val="bg1"/>
                </a:solidFill>
              </a:rPr>
              <a:t>Blink rate</a:t>
            </a:r>
          </a:p>
        </p:txBody>
      </p:sp>
      <p:sp>
        <p:nvSpPr>
          <p:cNvPr id="7" name="CasellaDiTesto 5">
            <a:extLst>
              <a:ext uri="{FF2B5EF4-FFF2-40B4-BE49-F238E27FC236}">
                <a16:creationId xmlns:a16="http://schemas.microsoft.com/office/drawing/2014/main" id="{CDDEBDD4-3997-4B6C-BA41-B1C53311D3CD}"/>
              </a:ext>
            </a:extLst>
          </p:cNvPr>
          <p:cNvSpPr txBox="1"/>
          <p:nvPr/>
        </p:nvSpPr>
        <p:spPr>
          <a:xfrm>
            <a:off x="6524447" y="4768240"/>
            <a:ext cx="1465206" cy="369332"/>
          </a:xfrm>
          <a:prstGeom prst="rect">
            <a:avLst/>
          </a:prstGeom>
          <a:solidFill>
            <a:srgbClr val="128CAB"/>
          </a:solidFill>
          <a:ln>
            <a:solidFill>
              <a:schemeClr val="tx1"/>
            </a:solidFill>
          </a:ln>
        </p:spPr>
        <p:txBody>
          <a:bodyPr wrap="square" rtlCol="0">
            <a:spAutoFit/>
          </a:bodyPr>
          <a:lstStyle/>
          <a:p>
            <a:pPr algn="ctr"/>
            <a:r>
              <a:rPr lang="en-US" dirty="0">
                <a:solidFill>
                  <a:schemeClr val="bg1"/>
                </a:solidFill>
              </a:rPr>
              <a:t>Enable</a:t>
            </a:r>
          </a:p>
        </p:txBody>
      </p:sp>
      <p:sp>
        <p:nvSpPr>
          <p:cNvPr id="8" name="CasellaDiTesto 7">
            <a:extLst>
              <a:ext uri="{FF2B5EF4-FFF2-40B4-BE49-F238E27FC236}">
                <a16:creationId xmlns:a16="http://schemas.microsoft.com/office/drawing/2014/main" id="{E385D2DE-14CC-4CAB-99B7-2565085BBF28}"/>
              </a:ext>
            </a:extLst>
          </p:cNvPr>
          <p:cNvSpPr txBox="1"/>
          <p:nvPr/>
        </p:nvSpPr>
        <p:spPr>
          <a:xfrm>
            <a:off x="6721914" y="5563334"/>
            <a:ext cx="1006749" cy="369332"/>
          </a:xfrm>
          <a:prstGeom prst="rect">
            <a:avLst/>
          </a:prstGeom>
          <a:noFill/>
        </p:spPr>
        <p:txBody>
          <a:bodyPr wrap="none" rtlCol="0">
            <a:spAutoFit/>
          </a:bodyPr>
          <a:lstStyle/>
          <a:p>
            <a:pPr algn="ctr"/>
            <a:r>
              <a:rPr lang="en-US" dirty="0">
                <a:solidFill>
                  <a:schemeClr val="bg1"/>
                </a:solidFill>
              </a:rPr>
              <a:t>Device L</a:t>
            </a:r>
          </a:p>
        </p:txBody>
      </p:sp>
      <p:pic>
        <p:nvPicPr>
          <p:cNvPr id="9" name="Immagine 11">
            <a:extLst>
              <a:ext uri="{FF2B5EF4-FFF2-40B4-BE49-F238E27FC236}">
                <a16:creationId xmlns:a16="http://schemas.microsoft.com/office/drawing/2014/main" id="{931160DD-3237-4CD8-A268-61C1A113CB6B}"/>
              </a:ext>
            </a:extLst>
          </p:cNvPr>
          <p:cNvPicPr>
            <a:picLocks noChangeAspect="1"/>
          </p:cNvPicPr>
          <p:nvPr/>
        </p:nvPicPr>
        <p:blipFill>
          <a:blip r:embed="rId3"/>
          <a:stretch>
            <a:fillRect/>
          </a:stretch>
        </p:blipFill>
        <p:spPr>
          <a:xfrm rot="16200000">
            <a:off x="8682038" y="4007752"/>
            <a:ext cx="1656381" cy="1656381"/>
          </a:xfrm>
          <a:prstGeom prst="rect">
            <a:avLst/>
          </a:prstGeom>
        </p:spPr>
      </p:pic>
      <p:cxnSp>
        <p:nvCxnSpPr>
          <p:cNvPr id="10" name="Connettore 1 13">
            <a:extLst>
              <a:ext uri="{FF2B5EF4-FFF2-40B4-BE49-F238E27FC236}">
                <a16:creationId xmlns:a16="http://schemas.microsoft.com/office/drawing/2014/main" id="{C7C96FEC-AC82-428D-9BE6-15815F7AA837}"/>
              </a:ext>
            </a:extLst>
          </p:cNvPr>
          <p:cNvCxnSpPr/>
          <p:nvPr/>
        </p:nvCxnSpPr>
        <p:spPr bwMode="auto">
          <a:xfrm flipH="1" flipV="1">
            <a:off x="8221466" y="4221763"/>
            <a:ext cx="1290088" cy="10080"/>
          </a:xfrm>
          <a:prstGeom prst="line">
            <a:avLst/>
          </a:prstGeom>
          <a:gradFill rotWithShape="0">
            <a:gsLst>
              <a:gs pos="0">
                <a:schemeClr val="bg1"/>
              </a:gs>
              <a:gs pos="100000">
                <a:schemeClr val="hlink"/>
              </a:gs>
            </a:gsLst>
            <a:lin ang="18900000" scaled="1"/>
          </a:gradFill>
          <a:ln w="38100" cap="flat" cmpd="sng" algn="ctr">
            <a:solidFill>
              <a:schemeClr val="tx1"/>
            </a:solidFill>
            <a:prstDash val="solid"/>
            <a:round/>
            <a:headEnd type="none" w="med" len="med"/>
            <a:tailEnd type="none" w="med" len="med"/>
          </a:ln>
          <a:effectLst/>
        </p:spPr>
      </p:cxnSp>
      <p:cxnSp>
        <p:nvCxnSpPr>
          <p:cNvPr id="11" name="Connettore 1 14">
            <a:extLst>
              <a:ext uri="{FF2B5EF4-FFF2-40B4-BE49-F238E27FC236}">
                <a16:creationId xmlns:a16="http://schemas.microsoft.com/office/drawing/2014/main" id="{1DFF2C4D-6FEE-4E9A-9D40-DDFDB9095BEF}"/>
              </a:ext>
            </a:extLst>
          </p:cNvPr>
          <p:cNvCxnSpPr/>
          <p:nvPr/>
        </p:nvCxnSpPr>
        <p:spPr bwMode="auto">
          <a:xfrm flipH="1" flipV="1">
            <a:off x="8222684" y="5524219"/>
            <a:ext cx="1290088" cy="10080"/>
          </a:xfrm>
          <a:prstGeom prst="line">
            <a:avLst/>
          </a:prstGeom>
          <a:gradFill rotWithShape="0">
            <a:gsLst>
              <a:gs pos="0">
                <a:schemeClr val="bg1"/>
              </a:gs>
              <a:gs pos="100000">
                <a:schemeClr val="hlink"/>
              </a:gs>
            </a:gsLst>
            <a:lin ang="18900000" scaled="1"/>
          </a:gradFill>
          <a:ln w="38100" cap="flat" cmpd="sng" algn="ctr">
            <a:solidFill>
              <a:schemeClr val="tx1"/>
            </a:solidFill>
            <a:prstDash val="solid"/>
            <a:round/>
            <a:headEnd type="none" w="med" len="med"/>
            <a:tailEnd type="none" w="med" len="med"/>
          </a:ln>
          <a:effectLst/>
        </p:spPr>
      </p:cxnSp>
      <p:sp>
        <p:nvSpPr>
          <p:cNvPr id="12" name="CasellaDiTesto 15">
            <a:extLst>
              <a:ext uri="{FF2B5EF4-FFF2-40B4-BE49-F238E27FC236}">
                <a16:creationId xmlns:a16="http://schemas.microsoft.com/office/drawing/2014/main" id="{04241F4C-1198-4248-BDBF-3A465852FCDA}"/>
              </a:ext>
            </a:extLst>
          </p:cNvPr>
          <p:cNvSpPr txBox="1"/>
          <p:nvPr/>
        </p:nvSpPr>
        <p:spPr>
          <a:xfrm>
            <a:off x="2444045" y="4118087"/>
            <a:ext cx="2142751" cy="1632918"/>
          </a:xfrm>
          <a:prstGeom prst="rect">
            <a:avLst/>
          </a:prstGeom>
          <a:solidFill>
            <a:srgbClr val="128CAB"/>
          </a:solidFill>
          <a:ln>
            <a:solidFill>
              <a:schemeClr val="tx1"/>
            </a:solidFill>
          </a:ln>
        </p:spPr>
        <p:txBody>
          <a:bodyPr wrap="none" rtlCol="0" anchor="ctr">
            <a:normAutofit/>
          </a:bodyPr>
          <a:lstStyle/>
          <a:p>
            <a:pPr algn="ctr"/>
            <a:r>
              <a:rPr lang="en-US" dirty="0">
                <a:solidFill>
                  <a:schemeClr val="bg1"/>
                </a:solidFill>
              </a:rPr>
              <a:t>CPU</a:t>
            </a:r>
          </a:p>
        </p:txBody>
      </p:sp>
      <p:cxnSp>
        <p:nvCxnSpPr>
          <p:cNvPr id="13" name="Connettore 2 17">
            <a:extLst>
              <a:ext uri="{FF2B5EF4-FFF2-40B4-BE49-F238E27FC236}">
                <a16:creationId xmlns:a16="http://schemas.microsoft.com/office/drawing/2014/main" id="{98AA8186-05B1-4265-8C96-493E1253E98E}"/>
              </a:ext>
            </a:extLst>
          </p:cNvPr>
          <p:cNvCxnSpPr>
            <a:endCxn id="10" idx="1"/>
          </p:cNvCxnSpPr>
          <p:nvPr/>
        </p:nvCxnSpPr>
        <p:spPr bwMode="auto">
          <a:xfrm flipV="1">
            <a:off x="4586796" y="4912225"/>
            <a:ext cx="1659223" cy="1195"/>
          </a:xfrm>
          <a:prstGeom prst="straightConnector1">
            <a:avLst/>
          </a:prstGeom>
          <a:gradFill rotWithShape="0">
            <a:gsLst>
              <a:gs pos="0">
                <a:schemeClr val="bg1"/>
              </a:gs>
              <a:gs pos="100000">
                <a:schemeClr val="hlink"/>
              </a:gs>
            </a:gsLst>
            <a:lin ang="18900000" scaled="1"/>
          </a:gradFill>
          <a:ln w="38100" cap="flat" cmpd="sng" algn="ctr">
            <a:solidFill>
              <a:schemeClr val="tx1"/>
            </a:solidFill>
            <a:prstDash val="solid"/>
            <a:round/>
            <a:headEnd type="arrow"/>
            <a:tailEnd type="arrow"/>
          </a:ln>
          <a:effectLst/>
        </p:spPr>
      </p:cxnSp>
    </p:spTree>
    <p:extLst>
      <p:ext uri="{BB962C8B-B14F-4D97-AF65-F5344CB8AC3E}">
        <p14:creationId xmlns:p14="http://schemas.microsoft.com/office/powerpoint/2010/main" val="314833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CPU/Device Interface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CPU/Device L connection can be either:</a:t>
            </a:r>
            <a:endParaRPr lang="en-US" altLang="en-US" dirty="0">
              <a:ea typeface="ＭＳ Ｐゴシック" panose="020B0600070205080204" pitchFamily="34" charset="-128"/>
            </a:endParaRPr>
          </a:p>
          <a:p>
            <a:pPr lvl="1"/>
            <a:r>
              <a:rPr lang="en-US" dirty="0"/>
              <a:t>Memory mapped: each register is associated to an address, as in the example below.</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r>
              <a:rPr lang="en-US" dirty="0"/>
              <a:t>Through GPIO, where each register is associated to a set of GPIOs, as in the example below.</a:t>
            </a:r>
          </a:p>
          <a:p>
            <a:pPr lvl="1"/>
            <a:endParaRPr lang="en-US" dirty="0"/>
          </a:p>
          <a:p>
            <a:pPr lvl="1"/>
            <a:endParaRPr lang="en-US" dirty="0"/>
          </a:p>
          <a:p>
            <a:pPr lvl="1"/>
            <a:r>
              <a:rPr lang="en-US" dirty="0"/>
              <a:t>Serial Communication (SPI, </a:t>
            </a:r>
            <a:r>
              <a:rPr lang="en-US" dirty="0" err="1"/>
              <a:t>I2C</a:t>
            </a:r>
            <a:r>
              <a:rPr lang="en-US" dirty="0"/>
              <a:t>, etc.)</a:t>
            </a:r>
            <a:endParaRPr lang="en-US" altLang="en-US" dirty="0">
              <a:ea typeface="ＭＳ Ｐゴシック" panose="020B0600070205080204" pitchFamily="34" charset="-128"/>
            </a:endParaRPr>
          </a:p>
          <a:p>
            <a:r>
              <a:rPr lang="en-US" dirty="0"/>
              <a:t>The module-level implementation will be affected by the adopted CPU/Device Interface.</a:t>
            </a:r>
          </a:p>
          <a:p>
            <a:r>
              <a:rPr lang="en-US" dirty="0"/>
              <a:t>The user-level implementation will abstract these details.</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0FECECD2-1B57-4227-9A6C-AE729B2DB361}"/>
              </a:ext>
            </a:extLst>
          </p:cNvPr>
          <p:cNvGraphicFramePr>
            <a:graphicFrameLocks noGrp="1"/>
          </p:cNvGraphicFramePr>
          <p:nvPr>
            <p:extLst>
              <p:ext uri="{D42A27DB-BD31-4B8C-83A1-F6EECF244321}">
                <p14:modId xmlns:p14="http://schemas.microsoft.com/office/powerpoint/2010/main" val="336840749"/>
              </p:ext>
            </p:extLst>
          </p:nvPr>
        </p:nvGraphicFramePr>
        <p:xfrm>
          <a:off x="1445419" y="2470484"/>
          <a:ext cx="8124826" cy="741680"/>
        </p:xfrm>
        <a:graphic>
          <a:graphicData uri="http://schemas.openxmlformats.org/drawingml/2006/table">
            <a:tbl>
              <a:tblPr firstRow="1" bandRow="1">
                <a:tableStyleId>{5C22544A-7EE6-4342-B048-85BDC9FD1C3A}</a:tableStyleId>
              </a:tblPr>
              <a:tblGrid>
                <a:gridCol w="4062413">
                  <a:extLst>
                    <a:ext uri="{9D8B030D-6E8A-4147-A177-3AD203B41FA5}">
                      <a16:colId xmlns:a16="http://schemas.microsoft.com/office/drawing/2014/main" val="20000"/>
                    </a:ext>
                  </a:extLst>
                </a:gridCol>
                <a:gridCol w="4062413">
                  <a:extLst>
                    <a:ext uri="{9D8B030D-6E8A-4147-A177-3AD203B41FA5}">
                      <a16:colId xmlns:a16="http://schemas.microsoft.com/office/drawing/2014/main" val="20001"/>
                    </a:ext>
                  </a:extLst>
                </a:gridCol>
              </a:tblGrid>
              <a:tr h="370840">
                <a:tc>
                  <a:txBody>
                    <a:bodyPr/>
                    <a:lstStyle/>
                    <a:p>
                      <a:pPr marL="355600" lvl="2" indent="0" algn="ctr">
                        <a:tabLst/>
                      </a:pPr>
                      <a:r>
                        <a:rPr lang="en-US" b="0" dirty="0"/>
                        <a:t>Blink rate register</a:t>
                      </a:r>
                    </a:p>
                  </a:txBody>
                  <a:tcPr>
                    <a:solidFill>
                      <a:srgbClr val="128CAB"/>
                    </a:solidFill>
                  </a:tcPr>
                </a:tc>
                <a:tc>
                  <a:txBody>
                    <a:bodyPr/>
                    <a:lstStyle/>
                    <a:p>
                      <a:pPr marL="355600" lvl="2" indent="0" algn="ctr">
                        <a:tabLst/>
                      </a:pPr>
                      <a:r>
                        <a:rPr lang="en-US" b="0" dirty="0"/>
                        <a:t>0xf0080000</a:t>
                      </a:r>
                    </a:p>
                  </a:txBody>
                  <a:tcPr>
                    <a:solidFill>
                      <a:srgbClr val="128CAB"/>
                    </a:solidFill>
                  </a:tcPr>
                </a:tc>
                <a:extLst>
                  <a:ext uri="{0D108BD9-81ED-4DB2-BD59-A6C34878D82A}">
                    <a16:rowId xmlns:a16="http://schemas.microsoft.com/office/drawing/2014/main" val="10000"/>
                  </a:ext>
                </a:extLst>
              </a:tr>
              <a:tr h="370840">
                <a:tc>
                  <a:txBody>
                    <a:bodyPr/>
                    <a:lstStyle/>
                    <a:p>
                      <a:pPr marL="355600" lvl="1" indent="0" algn="ctr">
                        <a:tabLst/>
                      </a:pPr>
                      <a:r>
                        <a:rPr lang="en-US" b="0" dirty="0">
                          <a:solidFill>
                            <a:schemeClr val="bg1"/>
                          </a:solidFill>
                        </a:rPr>
                        <a:t>Enable register</a:t>
                      </a:r>
                    </a:p>
                  </a:txBody>
                  <a:tcPr>
                    <a:solidFill>
                      <a:srgbClr val="128CAB"/>
                    </a:solidFill>
                  </a:tcPr>
                </a:tc>
                <a:tc>
                  <a:txBody>
                    <a:bodyPr/>
                    <a:lstStyle/>
                    <a:p>
                      <a:pPr marL="355600" lvl="2" indent="0" algn="ctr">
                        <a:tabLst/>
                      </a:pPr>
                      <a:r>
                        <a:rPr lang="en-US" b="0" dirty="0">
                          <a:solidFill>
                            <a:schemeClr val="bg1"/>
                          </a:solidFill>
                        </a:rPr>
                        <a:t>0xf0080004</a:t>
                      </a:r>
                    </a:p>
                  </a:txBody>
                  <a:tcPr>
                    <a:solidFill>
                      <a:srgbClr val="128CAB"/>
                    </a:solidFill>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49B773A0-8374-4D17-B571-63BD5C1AAC8D}"/>
              </a:ext>
            </a:extLst>
          </p:cNvPr>
          <p:cNvGraphicFramePr>
            <a:graphicFrameLocks noGrp="1"/>
          </p:cNvGraphicFramePr>
          <p:nvPr>
            <p:extLst>
              <p:ext uri="{D42A27DB-BD31-4B8C-83A1-F6EECF244321}">
                <p14:modId xmlns:p14="http://schemas.microsoft.com/office/powerpoint/2010/main" val="551222663"/>
              </p:ext>
            </p:extLst>
          </p:nvPr>
        </p:nvGraphicFramePr>
        <p:xfrm>
          <a:off x="1445419" y="3780000"/>
          <a:ext cx="8124826" cy="741680"/>
        </p:xfrm>
        <a:graphic>
          <a:graphicData uri="http://schemas.openxmlformats.org/drawingml/2006/table">
            <a:tbl>
              <a:tblPr firstRow="1" bandRow="1">
                <a:tableStyleId>{5C22544A-7EE6-4342-B048-85BDC9FD1C3A}</a:tableStyleId>
              </a:tblPr>
              <a:tblGrid>
                <a:gridCol w="4062413">
                  <a:extLst>
                    <a:ext uri="{9D8B030D-6E8A-4147-A177-3AD203B41FA5}">
                      <a16:colId xmlns:a16="http://schemas.microsoft.com/office/drawing/2014/main" val="20000"/>
                    </a:ext>
                  </a:extLst>
                </a:gridCol>
                <a:gridCol w="4062413">
                  <a:extLst>
                    <a:ext uri="{9D8B030D-6E8A-4147-A177-3AD203B41FA5}">
                      <a16:colId xmlns:a16="http://schemas.microsoft.com/office/drawing/2014/main" val="20001"/>
                    </a:ext>
                  </a:extLst>
                </a:gridCol>
              </a:tblGrid>
              <a:tr h="370840">
                <a:tc>
                  <a:txBody>
                    <a:bodyPr/>
                    <a:lstStyle/>
                    <a:p>
                      <a:pPr marL="355600" lvl="2" indent="0" algn="ctr">
                        <a:tabLst/>
                      </a:pPr>
                      <a:r>
                        <a:rPr lang="en-US" b="0" dirty="0"/>
                        <a:t>Blink rate register</a:t>
                      </a:r>
                    </a:p>
                  </a:txBody>
                  <a:tcPr>
                    <a:solidFill>
                      <a:srgbClr val="128CAB"/>
                    </a:solidFill>
                  </a:tcPr>
                </a:tc>
                <a:tc>
                  <a:txBody>
                    <a:bodyPr/>
                    <a:lstStyle/>
                    <a:p>
                      <a:pPr marL="355600" lvl="2" indent="0" algn="ctr">
                        <a:tabLst/>
                      </a:pPr>
                      <a:r>
                        <a:rPr lang="en-US" b="0" dirty="0" err="1"/>
                        <a:t>gpio</a:t>
                      </a:r>
                      <a:r>
                        <a:rPr lang="en-US" b="0" dirty="0"/>
                        <a:t>(0-31)</a:t>
                      </a:r>
                    </a:p>
                  </a:txBody>
                  <a:tcPr>
                    <a:solidFill>
                      <a:srgbClr val="128CAB"/>
                    </a:solidFill>
                  </a:tcPr>
                </a:tc>
                <a:extLst>
                  <a:ext uri="{0D108BD9-81ED-4DB2-BD59-A6C34878D82A}">
                    <a16:rowId xmlns:a16="http://schemas.microsoft.com/office/drawing/2014/main" val="10000"/>
                  </a:ext>
                </a:extLst>
              </a:tr>
              <a:tr h="370840">
                <a:tc>
                  <a:txBody>
                    <a:bodyPr/>
                    <a:lstStyle/>
                    <a:p>
                      <a:pPr marL="355600" lvl="1" indent="0" algn="ctr">
                        <a:tabLst/>
                      </a:pPr>
                      <a:r>
                        <a:rPr lang="en-US" b="0" dirty="0">
                          <a:solidFill>
                            <a:schemeClr val="bg1"/>
                          </a:solidFill>
                        </a:rPr>
                        <a:t>Enable register</a:t>
                      </a:r>
                    </a:p>
                  </a:txBody>
                  <a:tcPr>
                    <a:solidFill>
                      <a:srgbClr val="128CAB"/>
                    </a:solidFill>
                  </a:tcPr>
                </a:tc>
                <a:tc>
                  <a:txBody>
                    <a:bodyPr/>
                    <a:lstStyle/>
                    <a:p>
                      <a:pPr marL="355600" lvl="2" indent="0" algn="ctr">
                        <a:tabLst/>
                      </a:pPr>
                      <a:r>
                        <a:rPr lang="en-US" b="0" dirty="0" err="1">
                          <a:solidFill>
                            <a:schemeClr val="bg1"/>
                          </a:solidFill>
                        </a:rPr>
                        <a:t>gpio</a:t>
                      </a:r>
                      <a:r>
                        <a:rPr lang="en-US" b="0" dirty="0">
                          <a:solidFill>
                            <a:schemeClr val="bg1"/>
                          </a:solidFill>
                        </a:rPr>
                        <a:t>(32)</a:t>
                      </a:r>
                    </a:p>
                  </a:txBody>
                  <a:tcPr>
                    <a:solidFill>
                      <a:srgbClr val="128CAB"/>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3654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reference use case</a:t>
            </a:r>
          </a:p>
          <a:p>
            <a:r>
              <a:rPr lang="en-US" dirty="0">
                <a:solidFill>
                  <a:srgbClr val="128CAB"/>
                </a:solidFill>
              </a:rPr>
              <a:t>The module-level point of view</a:t>
            </a:r>
          </a:p>
          <a:p>
            <a:r>
              <a:rPr lang="en-US" dirty="0"/>
              <a:t>The user-level point of view</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5188761"/>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546F3D9-27DD-4F07-9983-380B33535F9E}">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6610</Words>
  <Application>Microsoft Office PowerPoint</Application>
  <PresentationFormat>Widescreen</PresentationFormat>
  <Paragraphs>779</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Courier</vt:lpstr>
      <vt:lpstr>Arial</vt:lpstr>
      <vt:lpstr>Calibri</vt:lpstr>
      <vt:lpstr>Symbol</vt:lpstr>
      <vt:lpstr>Tahoma</vt:lpstr>
      <vt:lpstr>Wingdings</vt:lpstr>
      <vt:lpstr>ARM PPT template 2017_Confidential</vt:lpstr>
      <vt:lpstr>Embedded Linux</vt:lpstr>
      <vt:lpstr>Goal</vt:lpstr>
      <vt:lpstr>Summary</vt:lpstr>
      <vt:lpstr>Summary</vt:lpstr>
      <vt:lpstr>Introduction</vt:lpstr>
      <vt:lpstr>Summary</vt:lpstr>
      <vt:lpstr>The Reference Use Case</vt:lpstr>
      <vt:lpstr>The CPU/Device Interface</vt:lpstr>
      <vt:lpstr>Summary</vt:lpstr>
      <vt:lpstr>The Module Level</vt:lpstr>
      <vt:lpstr>The Module Level</vt:lpstr>
      <vt:lpstr>The Module Level</vt:lpstr>
      <vt:lpstr>The Module Level</vt:lpstr>
      <vt:lpstr>The Module Level</vt:lpstr>
      <vt:lpstr>The Module Level</vt:lpstr>
      <vt:lpstr>The Module Level</vt:lpstr>
      <vt:lpstr>The Module Level</vt:lpstr>
      <vt:lpstr>The Module Level</vt:lpstr>
      <vt:lpstr>The Module Level</vt:lpstr>
      <vt:lpstr>The Module Level</vt:lpstr>
      <vt:lpstr>The Module Level: File Operations</vt:lpstr>
      <vt:lpstr>The Module Level: ioctl() Implementation</vt:lpstr>
      <vt:lpstr>The Module Level: open()/release() Implementation</vt:lpstr>
      <vt:lpstr>The Module Level: read() Implementation</vt:lpstr>
      <vt:lpstr>Passing Data to/from the Kernel</vt:lpstr>
      <vt:lpstr>The Module Level: write() Implementation</vt:lpstr>
      <vt:lpstr>The Module Level: Communication with the Device</vt:lpstr>
      <vt:lpstr>Memory Mapped I/O</vt:lpstr>
      <vt:lpstr>Memory Mapped I/O: Initialization </vt:lpstr>
      <vt:lpstr>Memory Mapped I/O: Clean-up</vt:lpstr>
      <vt:lpstr>Memory Mapped I/O: read</vt:lpstr>
      <vt:lpstr>Memory Mapped I/O: write</vt:lpstr>
      <vt:lpstr>GPIO-based I/O</vt:lpstr>
      <vt:lpstr>GPIO-based I/O – initialization </vt:lpstr>
      <vt:lpstr>GPIO-based I/O: Clean-up</vt:lpstr>
      <vt:lpstr>GPIO-based I/O: read</vt:lpstr>
      <vt:lpstr>GPIO-based I/O: write</vt:lpstr>
      <vt:lpstr>Interrupts</vt:lpstr>
      <vt:lpstr>Requesting the Interrupt Line</vt:lpstr>
      <vt:lpstr>Freeing the Interrupt Line</vt:lpstr>
      <vt:lpstr>The Interrupt Handler</vt:lpstr>
      <vt:lpstr>Interrupt Handling</vt:lpstr>
      <vt:lpstr>Top-half and Bottom-half</vt:lpstr>
      <vt:lpstr>Needed Support</vt:lpstr>
      <vt:lpstr>Work Queue</vt:lpstr>
      <vt:lpstr>Work Queue</vt:lpstr>
      <vt:lpstr>Summary</vt:lpstr>
      <vt:lpstr>The User Level</vt:lpstr>
      <vt:lpstr>The User Level: Application</vt:lpstr>
      <vt:lpstr>The User Level: Application</vt:lpstr>
      <vt:lpstr>The User Level: Application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2019-03-01T11:35:44Z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