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5"/>
  </p:notesMasterIdLst>
  <p:handoutMasterIdLst>
    <p:handoutMasterId r:id="rId36"/>
  </p:handoutMasterIdLst>
  <p:sldIdLst>
    <p:sldId id="329" r:id="rId5"/>
    <p:sldId id="302"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580" autoAdjust="0"/>
    <p:restoredTop sz="85544" autoAdjust="0"/>
  </p:normalViewPr>
  <p:slideViewPr>
    <p:cSldViewPr snapToGrid="0">
      <p:cViewPr varScale="1">
        <p:scale>
          <a:sx n="116" d="100"/>
          <a:sy n="116" d="100"/>
        </p:scale>
        <p:origin x="990"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3/1/2019</a:t>
            </a:fld>
            <a:endParaRPr lang="en-US" altLang="en-US"/>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3/1/2019</a:t>
            </a:fld>
            <a:endParaRPr lang="en-US" altLang="en-US"/>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Hello and welcome to the Linux for Embedded Systems lecture. This is the seventh lecture of the course.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a:t>
            </a:fld>
            <a:endParaRPr lang="en-US" altLang="en-US"/>
          </a:p>
        </p:txBody>
      </p:sp>
    </p:spTree>
    <p:extLst>
      <p:ext uri="{BB962C8B-B14F-4D97-AF65-F5344CB8AC3E}">
        <p14:creationId xmlns:p14="http://schemas.microsoft.com/office/powerpoint/2010/main" val="1935921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Entries that can be added to the “sys fs” are directories and files.</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In order to add a new directory to the “sys fs”, a new kernel object needs to be defined using the “k object” data structure, as shown here.</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object shall be added to the filesystem using the “k object create and add” function.</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When it is no longer required, the above shall be destroyed using the “k object put” function.</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10</a:t>
            </a:fld>
            <a:endParaRPr lang="en-US" altLang="en-US"/>
          </a:p>
        </p:txBody>
      </p:sp>
    </p:spTree>
    <p:extLst>
      <p:ext uri="{BB962C8B-B14F-4D97-AF65-F5344CB8AC3E}">
        <p14:creationId xmlns:p14="http://schemas.microsoft.com/office/powerpoint/2010/main" val="3841188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In order to add a new file to the “sys fs” within a directory corresponding to a kernel object, a new kernel object attribute needs to be defined using the “k object attribute” function, as shown in this example. It also illustrates which parts of the code are run when the file is read or written to.</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 new file is added using the “sys fs create file” function.</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11</a:t>
            </a:fld>
            <a:endParaRPr lang="en-US" altLang="en-US"/>
          </a:p>
        </p:txBody>
      </p:sp>
    </p:spTree>
    <p:extLst>
      <p:ext uri="{BB962C8B-B14F-4D97-AF65-F5344CB8AC3E}">
        <p14:creationId xmlns:p14="http://schemas.microsoft.com/office/powerpoint/2010/main" val="3648936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usage of the “sys fs” and the virtual filesystem API depends on the intentions of the designer.</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 “sys fs” can be used to provide device-specific or sub-system specific functionalities that cannot be mapped easily into the virtual filesystem API. For example, to select and program a desired GPIO, or to select the clock frequency scaling behavior.</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 “sys fs” and the virtual filesystem API can be used concurrently, to satisfy different purposes. For example, the virtual filesystem API is used to communicate with a specific device modeled as a file, while the “sys fs” is used to provide debug information.</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In the following slides, these concepts will be put at work to support a specific hardware device: the “HC-SR04 ultrasonic ranging sensor”.</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12</a:t>
            </a:fld>
            <a:endParaRPr lang="en-US" altLang="en-US"/>
          </a:p>
        </p:txBody>
      </p:sp>
    </p:spTree>
    <p:extLst>
      <p:ext uri="{BB962C8B-B14F-4D97-AF65-F5344CB8AC3E}">
        <p14:creationId xmlns:p14="http://schemas.microsoft.com/office/powerpoint/2010/main" val="3831077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Now, let’s take a look at this bit of hardware.</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13</a:t>
            </a:fld>
            <a:endParaRPr lang="en-US" altLang="en-US"/>
          </a:p>
        </p:txBody>
      </p:sp>
    </p:spTree>
    <p:extLst>
      <p:ext uri="{BB962C8B-B14F-4D97-AF65-F5344CB8AC3E}">
        <p14:creationId xmlns:p14="http://schemas.microsoft.com/office/powerpoint/2010/main" val="4050348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“HC-SR04” is a sensor capable of measuring the distance of objects using ultrasounds.</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It provides the following connectors: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Vcc</a:t>
            </a:r>
            <a:r>
              <a:rPr lang="en-US" sz="1200" dirty="0">
                <a:effectLst/>
                <a:latin typeface="Calibri" panose="020F0502020204030204" pitchFamily="34" charset="0"/>
                <a:ea typeface="Calibri" panose="020F0502020204030204" pitchFamily="34" charset="0"/>
                <a:cs typeface="Times New Roman" panose="02020603050405020304" pitchFamily="18" charset="0"/>
              </a:rPr>
              <a:t>”, which is a 5-volt power supply unit</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“GND”, which is a ground input</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“Trig”, which is a TTL input to trigger the operation of the sensor</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“Echo”, which is a TTL output with a pulse-modulated square waveform, providing the distance readout</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14</a:t>
            </a:fld>
            <a:endParaRPr lang="en-US" altLang="en-US"/>
          </a:p>
        </p:txBody>
      </p:sp>
    </p:spTree>
    <p:extLst>
      <p:ext uri="{BB962C8B-B14F-4D97-AF65-F5344CB8AC3E}">
        <p14:creationId xmlns:p14="http://schemas.microsoft.com/office/powerpoint/2010/main" val="3841460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sensor operates according to the following time diagram.</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In order to enable the sensor, a pulse shall be generated on the “Trig” input. The pulse shall be at least 10 microseconds long and at least 60 milliseconds shall separate two consecutive trigger pulses.</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 sensor provides the distance readout as “Echo” pulse with duration between 116 and 23,200 microseconds. Assuming the pulse duration is measured in microseconds, the corresponding distance “D” in centimeters is obtained with this formula. </a:t>
            </a:r>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15</a:t>
            </a:fld>
            <a:endParaRPr lang="en-US" altLang="en-US"/>
          </a:p>
        </p:txBody>
      </p:sp>
    </p:spTree>
    <p:extLst>
      <p:ext uri="{BB962C8B-B14F-4D97-AF65-F5344CB8AC3E}">
        <p14:creationId xmlns:p14="http://schemas.microsoft.com/office/powerpoint/2010/main" val="3900081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Now, we will take a look at how we can build Linux support for the “HC-SR04” sensor.</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16</a:t>
            </a:fld>
            <a:endParaRPr lang="en-US" altLang="en-US"/>
          </a:p>
        </p:txBody>
      </p:sp>
    </p:spTree>
    <p:extLst>
      <p:ext uri="{BB962C8B-B14F-4D97-AF65-F5344CB8AC3E}">
        <p14:creationId xmlns:p14="http://schemas.microsoft.com/office/powerpoint/2010/main" val="3991224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We are going to develop Linux support for the “HC-SR04” sensor which will make use of both the virtual filesystem API and “sys fs”.</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 loadable kernel module will use the VFS API as follows: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“write” system call will trigger the sensor, and it will measure the echo pulse duration.</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“read” system call will provide the measured echo pulse duration (in microseconds) to the user-level.</a:t>
            </a:r>
          </a:p>
          <a:p>
            <a:pPr marL="342900" marR="0" lvl="0" indent="-342900">
              <a:lnSpc>
                <a:spcPct val="107000"/>
              </a:lnSpc>
              <a:spcBef>
                <a:spcPts val="0"/>
              </a:spcBef>
              <a:spcAft>
                <a:spcPts val="800"/>
              </a:spcAft>
              <a:buFont typeface="Symbol" panose="05050102010706020507" pitchFamily="18" charset="2"/>
              <a:buChar cha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same loadable kernel module will use the “sys fs” to record and provide the user with the last echo pulse duration that is read from the sensor.</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17</a:t>
            </a:fld>
            <a:endParaRPr lang="en-US" altLang="en-US"/>
          </a:p>
        </p:txBody>
      </p:sp>
    </p:spTree>
    <p:extLst>
      <p:ext uri="{BB962C8B-B14F-4D97-AF65-F5344CB8AC3E}">
        <p14:creationId xmlns:p14="http://schemas.microsoft.com/office/powerpoint/2010/main" val="3267342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This is an example definition of a module data structure.</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first two lines create data structures for a new character-based device.</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third line is a variable to track the module usage flag.</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fourth line declares a kernel object for adding a directory entry to “sys fs”.</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fifth line declares data structures to keep the time of the echo pulse rising edge and falling edge.</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final line assigns the kernel object attribute. The arguments for this are the name of the file, the file access rights, and the functions invoked when the file is read or written to.</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18</a:t>
            </a:fld>
            <a:endParaRPr lang="en-US" altLang="en-US"/>
          </a:p>
        </p:txBody>
      </p:sp>
    </p:spTree>
    <p:extLst>
      <p:ext uri="{BB962C8B-B14F-4D97-AF65-F5344CB8AC3E}">
        <p14:creationId xmlns:p14="http://schemas.microsoft.com/office/powerpoint/2010/main" val="483459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Another structure is declared that outlines the file operations for the kernel module corresponding to the VFS API.</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19</a:t>
            </a:fld>
            <a:endParaRPr lang="en-US" altLang="en-US"/>
          </a:p>
        </p:txBody>
      </p:sp>
    </p:spTree>
    <p:extLst>
      <p:ext uri="{BB962C8B-B14F-4D97-AF65-F5344CB8AC3E}">
        <p14:creationId xmlns:p14="http://schemas.microsoft.com/office/powerpoint/2010/main" val="3894790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aim of this lecture is to:</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Discuss user-level communication with kernel modules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Present an example to support a hardware device connected to a board</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a:t>
            </a:fld>
            <a:endParaRPr lang="en-US" altLang="en-US"/>
          </a:p>
        </p:txBody>
      </p:sp>
    </p:spTree>
    <p:extLst>
      <p:ext uri="{BB962C8B-B14F-4D97-AF65-F5344CB8AC3E}">
        <p14:creationId xmlns:p14="http://schemas.microsoft.com/office/powerpoint/2010/main" val="2619456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Now we will look at the module initialization function.</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20</a:t>
            </a:fld>
            <a:endParaRPr lang="en-US" altLang="en-US"/>
          </a:p>
        </p:txBody>
      </p:sp>
    </p:spTree>
    <p:extLst>
      <p:ext uri="{BB962C8B-B14F-4D97-AF65-F5344CB8AC3E}">
        <p14:creationId xmlns:p14="http://schemas.microsoft.com/office/powerpoint/2010/main" val="2883803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 code highlighted here performs the job of inserting the new character device into the Linux kernel.</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21</a:t>
            </a:fld>
            <a:endParaRPr lang="en-US" altLang="en-US"/>
          </a:p>
        </p:txBody>
      </p:sp>
    </p:spTree>
    <p:extLst>
      <p:ext uri="{BB962C8B-B14F-4D97-AF65-F5344CB8AC3E}">
        <p14:creationId xmlns:p14="http://schemas.microsoft.com/office/powerpoint/2010/main" val="3909799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This next section reserves two GPIOs for the character device, one as output for the “Trig” signal and the other as input for the “Echo” signal.</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22</a:t>
            </a:fld>
            <a:endParaRPr lang="en-US" altLang="en-US"/>
          </a:p>
        </p:txBody>
      </p:sp>
    </p:spTree>
    <p:extLst>
      <p:ext uri="{BB962C8B-B14F-4D97-AF65-F5344CB8AC3E}">
        <p14:creationId xmlns:p14="http://schemas.microsoft.com/office/powerpoint/2010/main" val="3438183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final two lines add the “hcsr04” directory in “sys / kernel”.</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Then add the “hcsr04” file in “sys / kernel / hcsr04”.</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23</a:t>
            </a:fld>
            <a:endParaRPr lang="en-US" altLang="en-US"/>
          </a:p>
        </p:txBody>
      </p:sp>
    </p:spTree>
    <p:extLst>
      <p:ext uri="{BB962C8B-B14F-4D97-AF65-F5344CB8AC3E}">
        <p14:creationId xmlns:p14="http://schemas.microsoft.com/office/powerpoint/2010/main" val="35218170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This is how the module “clean up” function is implemented.</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To begin with, the used GPIOs are released. Then, the module is marked as free. The character device is then removed from the kernel. Finally, the “hcsr04” directory is removed from “sys fs”.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24</a:t>
            </a:fld>
            <a:endParaRPr lang="en-US" altLang="en-US"/>
          </a:p>
        </p:txBody>
      </p:sp>
    </p:spTree>
    <p:extLst>
      <p:ext uri="{BB962C8B-B14F-4D97-AF65-F5344CB8AC3E}">
        <p14:creationId xmlns:p14="http://schemas.microsoft.com/office/powerpoint/2010/main" val="37071834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 role of the example module “open” function shown here is to make sure that only one application can use the device at a time. This is achieved by incrementing a lock variable when the device is in use.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25</a:t>
            </a:fld>
            <a:endParaRPr lang="en-US" altLang="en-US"/>
          </a:p>
        </p:txBody>
      </p:sp>
    </p:spTree>
    <p:extLst>
      <p:ext uri="{BB962C8B-B14F-4D97-AF65-F5344CB8AC3E}">
        <p14:creationId xmlns:p14="http://schemas.microsoft.com/office/powerpoint/2010/main" val="39188961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 role of the example module “close” function is to simply set the device free so that it can be used elsewhere. This is achieved by resetting the lock variable value.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26</a:t>
            </a:fld>
            <a:endParaRPr lang="en-US" altLang="en-US"/>
          </a:p>
        </p:txBody>
      </p:sp>
    </p:spTree>
    <p:extLst>
      <p:ext uri="{BB962C8B-B14F-4D97-AF65-F5344CB8AC3E}">
        <p14:creationId xmlns:p14="http://schemas.microsoft.com/office/powerpoint/2010/main" val="23503562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module “write” function is more complex. The first segment of the code is written to generate a pulse on the output connect to “Trig”. After setting the output to 1, it waits for 10 microseconds and then returns the output to 0.</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 second segment waits as long as the input connected to “Echo” is 0. It then records the kernel time when the rising edge happened.</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 final segment waits as long as the input connected to Echo” is 1. It then records the kernel time when the falling edge happened.</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27</a:t>
            </a:fld>
            <a:endParaRPr lang="en-US" altLang="en-US"/>
          </a:p>
        </p:txBody>
      </p:sp>
    </p:spTree>
    <p:extLst>
      <p:ext uri="{BB962C8B-B14F-4D97-AF65-F5344CB8AC3E}">
        <p14:creationId xmlns:p14="http://schemas.microsoft.com/office/powerpoint/2010/main" val="39523478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In the module “read” function, the pulse duration is computed by subtracting rising time from falling time, and then translating the result in microseconds. “k time sub” and “k time to us” are used to handle the specific data structure used to store the kernel time measured using “k time get”.</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Four bytes containing the pulse duration represented as an integer are then provided to the user space.</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Finally, the four bytes are read.</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28</a:t>
            </a:fld>
            <a:endParaRPr lang="en-US" altLang="en-US"/>
          </a:p>
        </p:txBody>
      </p:sp>
    </p:spTree>
    <p:extLst>
      <p:ext uri="{BB962C8B-B14F-4D97-AF65-F5344CB8AC3E}">
        <p14:creationId xmlns:p14="http://schemas.microsoft.com/office/powerpoint/2010/main" val="1868164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Then we have the module “show” and “store” functions.</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 “show” function is executed when the user reads “sys / kernel / hcsr04 / hcsr04”.</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 “store” function is executed when the user writes to “sys / kernel / hcsr04 / hcsr04”.</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29</a:t>
            </a:fld>
            <a:endParaRPr lang="en-US" altLang="en-US"/>
          </a:p>
        </p:txBody>
      </p:sp>
    </p:spTree>
    <p:extLst>
      <p:ext uri="{BB962C8B-B14F-4D97-AF65-F5344CB8AC3E}">
        <p14:creationId xmlns:p14="http://schemas.microsoft.com/office/powerpoint/2010/main" val="3145374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First, we will quickly outline how user and module level communication can be implemented.</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a:t>
            </a:fld>
            <a:endParaRPr lang="en-US" altLang="en-US"/>
          </a:p>
        </p:txBody>
      </p:sp>
    </p:spTree>
    <p:extLst>
      <p:ext uri="{BB962C8B-B14F-4D97-AF65-F5344CB8AC3E}">
        <p14:creationId xmlns:p14="http://schemas.microsoft.com/office/powerpoint/2010/main" val="34189918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Finally, we have a module test application.</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We assume that the module is loaded and that the “dev / hcsr04” device file has been created.</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We open the device file, then trigger the sensor by executing the “write” system call. The written value is meaningless.</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We then read the four bytes storing the echo pulse duration. </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Next, we display the duration and the corresponding </a:t>
            </a:r>
            <a:r>
              <a:rPr lang="en-US" sz="1200" kern="1200">
                <a:solidFill>
                  <a:schemeClr val="tx1"/>
                </a:solidFill>
                <a:effectLst/>
                <a:latin typeface="+mn-lt"/>
                <a:ea typeface="ＭＳ Ｐゴシック" charset="0"/>
                <a:cs typeface="ＭＳ Ｐゴシック" charset="0"/>
              </a:rPr>
              <a:t>distance.</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Finally, we close the device file.</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This concludes the seventh and final lecture on Linux for Embedded Systems. </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30</a:t>
            </a:fld>
            <a:endParaRPr lang="en-US" altLang="en-US"/>
          </a:p>
        </p:txBody>
      </p:sp>
    </p:spTree>
    <p:extLst>
      <p:ext uri="{BB962C8B-B14F-4D97-AF65-F5344CB8AC3E}">
        <p14:creationId xmlns:p14="http://schemas.microsoft.com/office/powerpoint/2010/main" val="1761609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First, we will quickly outline how user and module level communication can be implemented.</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a:t>
            </a:fld>
            <a:endParaRPr lang="en-US" altLang="en-US"/>
          </a:p>
        </p:txBody>
      </p:sp>
    </p:spTree>
    <p:extLst>
      <p:ext uri="{BB962C8B-B14F-4D97-AF65-F5344CB8AC3E}">
        <p14:creationId xmlns:p14="http://schemas.microsoft.com/office/powerpoint/2010/main" val="3196558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communication between user-level and module-level can be implemented using two methods: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virtual filesystem (VFS) interface, where the user-level application invokes the virtual filesystem application programming interface (API) to access the device file</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Or through a RAM-based filesystem known as “sys fs” that allows exporting kernel data structures to the user-level</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5</a:t>
            </a:fld>
            <a:endParaRPr lang="en-US" altLang="en-US"/>
          </a:p>
        </p:txBody>
      </p:sp>
    </p:spTree>
    <p:extLst>
      <p:ext uri="{BB962C8B-B14F-4D97-AF65-F5344CB8AC3E}">
        <p14:creationId xmlns:p14="http://schemas.microsoft.com/office/powerpoint/2010/main" val="2976507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Now, let’s take a look at the “sys fs” filesystem.</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6</a:t>
            </a:fld>
            <a:endParaRPr lang="en-US" altLang="en-US"/>
          </a:p>
        </p:txBody>
      </p:sp>
    </p:spTree>
    <p:extLst>
      <p:ext uri="{BB962C8B-B14F-4D97-AF65-F5344CB8AC3E}">
        <p14:creationId xmlns:p14="http://schemas.microsoft.com/office/powerpoint/2010/main" val="1028209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“sys fs” is a RAM-based filesystem containing directories and files that are created by the Linux kernel. Each directory and file contain information about portions of the kernel that are set visible to the user. The content is not defined by any specific API and kernel developers can export any information that is needed.</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We can see the information held about the “</a:t>
            </a:r>
            <a:r>
              <a:rPr lang="en-US" sz="1200" kern="1200" dirty="0" err="1">
                <a:solidFill>
                  <a:schemeClr val="tx1"/>
                </a:solidFill>
                <a:effectLst/>
                <a:latin typeface="+mn-lt"/>
                <a:ea typeface="ＭＳ Ｐゴシック" charset="0"/>
                <a:cs typeface="ＭＳ Ｐゴシック" charset="0"/>
              </a:rPr>
              <a:t>gpio</a:t>
            </a:r>
            <a:r>
              <a:rPr lang="en-US" sz="1200" kern="1200" dirty="0">
                <a:solidFill>
                  <a:schemeClr val="tx1"/>
                </a:solidFill>
                <a:effectLst/>
                <a:latin typeface="+mn-lt"/>
                <a:ea typeface="ＭＳ Ｐゴシック" charset="0"/>
                <a:cs typeface="ＭＳ Ｐゴシック" charset="0"/>
              </a:rPr>
              <a:t>” file in this example.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7</a:t>
            </a:fld>
            <a:endParaRPr lang="en-US" altLang="en-US"/>
          </a:p>
        </p:txBody>
      </p:sp>
    </p:spTree>
    <p:extLst>
      <p:ext uri="{BB962C8B-B14F-4D97-AF65-F5344CB8AC3E}">
        <p14:creationId xmlns:p14="http://schemas.microsoft.com/office/powerpoint/2010/main" val="2944603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Users are able to read and write the kernel objects exported through “sys fs”. </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Depending on the specific purpose of the kernel object, the read and write operations correspond to object-specific behaviors.</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For example, “sys / class /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gpio</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It provides user-level access to general purpose I/</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Os</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It contains two control files called “export” and “un-export”. These files decide which GPIO is accessible by the user.</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It also contains one directory for each user-accessible GPIO. This directory stores the direction file, whose content defines if the GPIO is an input or an output, and the value file, whose content is the value to be written to the output GPIO or the value read from an input GPIO.</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8</a:t>
            </a:fld>
            <a:endParaRPr lang="en-US" altLang="en-US"/>
          </a:p>
        </p:txBody>
      </p:sp>
    </p:spTree>
    <p:extLst>
      <p:ext uri="{BB962C8B-B14F-4D97-AF65-F5344CB8AC3E}">
        <p14:creationId xmlns:p14="http://schemas.microsoft.com/office/powerpoint/2010/main" val="3077253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There are a few ways in which the GPIO can be controlled.</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user can write to GPIOs by:</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Exporting the GPIO: For example, “pipe echo 105 into sys / class /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gpio</a:t>
            </a:r>
            <a:r>
              <a:rPr lang="en-US" sz="1200" dirty="0">
                <a:effectLst/>
                <a:latin typeface="Calibri" panose="020F0502020204030204" pitchFamily="34" charset="0"/>
                <a:ea typeface="Calibri" panose="020F0502020204030204" pitchFamily="34" charset="0"/>
                <a:cs typeface="Times New Roman" panose="02020603050405020304" pitchFamily="18" charset="0"/>
              </a:rPr>
              <a:t> / export”</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Setting the direction: For example, “pipe echo out into sys / class /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gpio</a:t>
            </a:r>
            <a:r>
              <a:rPr lang="en-US" sz="1200" dirty="0">
                <a:effectLst/>
                <a:latin typeface="Calibri" panose="020F0502020204030204" pitchFamily="34" charset="0"/>
                <a:ea typeface="Calibri" panose="020F0502020204030204" pitchFamily="34" charset="0"/>
                <a:cs typeface="Times New Roman" panose="02020603050405020304" pitchFamily="18" charset="0"/>
              </a:rPr>
              <a:t> / gpio105 / direction”</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Writing the desired value: For example, “pipe echo one into sys / class /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gpio</a:t>
            </a:r>
            <a:r>
              <a:rPr lang="en-US" sz="1200" dirty="0">
                <a:effectLst/>
                <a:latin typeface="Calibri" panose="020F0502020204030204" pitchFamily="34" charset="0"/>
                <a:ea typeface="Calibri" panose="020F0502020204030204" pitchFamily="34" charset="0"/>
                <a:cs typeface="Times New Roman" panose="02020603050405020304" pitchFamily="18" charset="0"/>
              </a:rPr>
              <a:t> / gpio105 / value”</a:t>
            </a:r>
          </a:p>
          <a:p>
            <a:pPr marL="342900" marR="0" lvl="0" indent="-342900">
              <a:lnSpc>
                <a:spcPct val="107000"/>
              </a:lnSpc>
              <a:spcBef>
                <a:spcPts val="0"/>
              </a:spcBef>
              <a:spcAft>
                <a:spcPts val="800"/>
              </a:spcAft>
              <a:buFont typeface="Symbol" panose="05050102010706020507" pitchFamily="18" charset="2"/>
              <a:buChar cha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user can also read from the GPIOs by:</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Exporting the GPIO: This would be the same as the previous example.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Setting the direction: For example, “pipe echo in into sys / class /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gpio</a:t>
            </a:r>
            <a:r>
              <a:rPr lang="en-US" sz="1200" dirty="0">
                <a:effectLst/>
                <a:latin typeface="Calibri" panose="020F0502020204030204" pitchFamily="34" charset="0"/>
                <a:ea typeface="Calibri" panose="020F0502020204030204" pitchFamily="34" charset="0"/>
                <a:cs typeface="Times New Roman" panose="02020603050405020304" pitchFamily="18" charset="0"/>
              </a:rPr>
              <a:t> / gpio105 / direction”</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Reading the GPIO value: For example, “cat sys / class /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gpio</a:t>
            </a:r>
            <a:r>
              <a:rPr lang="en-US" sz="1200" dirty="0">
                <a:effectLst/>
                <a:latin typeface="Calibri" panose="020F0502020204030204" pitchFamily="34" charset="0"/>
                <a:ea typeface="Calibri" panose="020F0502020204030204" pitchFamily="34" charset="0"/>
                <a:cs typeface="Times New Roman" panose="02020603050405020304" pitchFamily="18" charset="0"/>
              </a:rPr>
              <a:t> / gpio105 / value”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9</a:t>
            </a:fld>
            <a:endParaRPr lang="en-US" altLang="en-US"/>
          </a:p>
        </p:txBody>
      </p:sp>
    </p:spTree>
    <p:extLst>
      <p:ext uri="{BB962C8B-B14F-4D97-AF65-F5344CB8AC3E}">
        <p14:creationId xmlns:p14="http://schemas.microsoft.com/office/powerpoint/2010/main" val="31196853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a:extLst/>
          </p:cNvPr>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a:extLst/>
          </p:cNvPr>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a:extLst/>
          </p:cNvPr>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a:extLst/>
          </p:cNvPr>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a:extLst/>
          </p:cNvPr>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a:extLst/>
          </p:cNvPr>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a:extLst/>
          </p:cNvPr>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a:extLst/>
          </p:cNvPr>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a:extLst/>
          </p:cNvPr>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a:extLst/>
          </p:cNvPr>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a:extLst/>
          </p:cNvPr>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a:extLst/>
          </p:cNvPr>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p:cNvPr>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a:extLst/>
          </p:cNvPr>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a:extLst/>
          </p:cNvPr>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a:extLst/>
          </p:cNvPr>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a:extLst/>
          </p:cNvPr>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a:extLst/>
          </p:cNvPr>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a:extLst/>
          </p:cNvPr>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a:extLst/>
          </p:cNvPr>
          <p:cNvSpPr>
            <a:spLocks noGrp="1"/>
          </p:cNvSpPr>
          <p:nvPr>
            <p:ph type="pic" sz="quarter" idx="17"/>
          </p:nvPr>
        </p:nvSpPr>
        <p:spPr>
          <a:xfrm>
            <a:off x="3354388" y="1671610"/>
            <a:ext cx="2606675" cy="1953683"/>
          </a:xfrm>
        </p:spPr>
        <p:txBody>
          <a:bodyPr/>
          <a:lstStyle>
            <a:lvl1pPr marL="0" indent="0">
              <a:buNone/>
              <a:defRPr/>
            </a:lvl1pPr>
          </a:lstStyle>
          <a:p>
            <a:pPr lvl="0"/>
            <a:r>
              <a:rPr lang="en-US" noProof="0"/>
              <a:t>Click icon to add picture</a:t>
            </a:r>
            <a:endParaRPr lang="en-US" noProof="0" dirty="0"/>
          </a:p>
        </p:txBody>
      </p:sp>
      <p:sp>
        <p:nvSpPr>
          <p:cNvPr id="104" name="Picture Placeholder 5">
            <a:extLst/>
          </p:cNvPr>
          <p:cNvSpPr>
            <a:spLocks noGrp="1"/>
          </p:cNvSpPr>
          <p:nvPr>
            <p:ph type="pic" sz="quarter" idx="18"/>
          </p:nvPr>
        </p:nvSpPr>
        <p:spPr>
          <a:xfrm>
            <a:off x="3354388" y="3809037"/>
            <a:ext cx="2606675" cy="1953683"/>
          </a:xfrm>
        </p:spPr>
        <p:txBody>
          <a:bodyPr/>
          <a:lstStyle>
            <a:lvl1pPr marL="0" indent="0">
              <a:buNone/>
              <a:defRPr/>
            </a:lvl1pPr>
          </a:lstStyle>
          <a:p>
            <a:pPr lvl="0"/>
            <a:r>
              <a:rPr lang="en-US" noProof="0"/>
              <a:t>Click icon to add picture</a:t>
            </a:r>
            <a:endParaRPr lang="en-US" noProof="0" dirty="0"/>
          </a:p>
        </p:txBody>
      </p:sp>
      <p:sp>
        <p:nvSpPr>
          <p:cNvPr id="105" name="Picture Placeholder 5">
            <a:extLst/>
          </p:cNvPr>
          <p:cNvSpPr>
            <a:spLocks noGrp="1"/>
          </p:cNvSpPr>
          <p:nvPr>
            <p:ph type="pic" sz="quarter" idx="19"/>
          </p:nvPr>
        </p:nvSpPr>
        <p:spPr>
          <a:xfrm>
            <a:off x="9066213" y="1671610"/>
            <a:ext cx="2606675" cy="1953683"/>
          </a:xfrm>
        </p:spPr>
        <p:txBody>
          <a:bodyPr/>
          <a:lstStyle>
            <a:lvl1pPr marL="0" indent="0">
              <a:buNone/>
              <a:defRPr/>
            </a:lvl1pPr>
          </a:lstStyle>
          <a:p>
            <a:pPr lvl="0"/>
            <a:r>
              <a:rPr lang="en-US" noProof="0"/>
              <a:t>Click icon to add picture</a:t>
            </a:r>
            <a:endParaRPr lang="en-US" noProof="0" dirty="0"/>
          </a:p>
        </p:txBody>
      </p:sp>
      <p:sp>
        <p:nvSpPr>
          <p:cNvPr id="106" name="Picture Placeholder 5">
            <a:extLst/>
          </p:cNvPr>
          <p:cNvSpPr>
            <a:spLocks noGrp="1"/>
          </p:cNvSpPr>
          <p:nvPr>
            <p:ph type="pic" sz="quarter" idx="20"/>
          </p:nvPr>
        </p:nvSpPr>
        <p:spPr>
          <a:xfrm>
            <a:off x="9066213" y="3809037"/>
            <a:ext cx="2606675" cy="1953683"/>
          </a:xfrm>
        </p:spPr>
        <p:txBody>
          <a:bodyPr/>
          <a:lstStyle>
            <a:lvl1pPr marL="0" indent="0">
              <a:buNone/>
              <a:defRPr/>
            </a:lvl1pPr>
          </a:lstStyle>
          <a:p>
            <a:pPr lvl="0"/>
            <a:r>
              <a:rPr lang="en-US" noProof="0"/>
              <a:t>Click icon to add picture</a:t>
            </a:r>
            <a:endParaRPr lang="en-US" noProof="0" dirty="0"/>
          </a:p>
        </p:txBody>
      </p:sp>
      <p:sp>
        <p:nvSpPr>
          <p:cNvPr id="14" name="Text Placeholder 7">
            <a:extLst/>
          </p:cNvPr>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p:cNvPr>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a:extLst/>
          </p:cNvPr>
          <p:cNvSpPr>
            <a:spLocks noGrp="1"/>
          </p:cNvSpPr>
          <p:nvPr>
            <p:ph type="pic" sz="quarter" idx="17"/>
          </p:nvPr>
        </p:nvSpPr>
        <p:spPr>
          <a:xfrm>
            <a:off x="6211237" y="1671610"/>
            <a:ext cx="5461651" cy="4086427"/>
          </a:xfrm>
        </p:spPr>
        <p:txBody>
          <a:bodyPr/>
          <a:lstStyle>
            <a:lvl1pPr marL="0" indent="0">
              <a:buNone/>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a:extLst/>
          </p:cNvPr>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err="1">
                <a:solidFill>
                  <a:schemeClr val="bg1"/>
                </a:solidFill>
              </a:rPr>
              <a:t>Danke</a:t>
            </a:r>
            <a:r>
              <a:rPr lang="en-US" altLang="en-US" sz="3700" dirty="0">
                <a:solidFill>
                  <a:schemeClr val="bg1"/>
                </a:solidFill>
              </a:rPr>
              <a:t>!</a:t>
            </a:r>
          </a:p>
          <a:p>
            <a:pPr>
              <a:defRPr/>
            </a:pPr>
            <a:r>
              <a:rPr lang="en-US" altLang="en-US" sz="3700" dirty="0">
                <a:solidFill>
                  <a:schemeClr val="bg1"/>
                </a:solidFill>
              </a:rPr>
              <a:t>Merci!</a:t>
            </a:r>
          </a:p>
          <a:p>
            <a:pPr>
              <a:defRPr/>
            </a:pPr>
            <a:r>
              <a:rPr lang="en-US" altLang="en-US" sz="3700" dirty="0" err="1">
                <a:solidFill>
                  <a:schemeClr val="bg1"/>
                </a:solidFill>
              </a:rPr>
              <a:t>谢谢</a:t>
            </a:r>
            <a:r>
              <a:rPr lang="en-US" altLang="en-US" sz="3700" dirty="0">
                <a:solidFill>
                  <a:schemeClr val="bg1"/>
                </a:solidFill>
              </a:rPr>
              <a:t>!</a:t>
            </a:r>
          </a:p>
          <a:p>
            <a:pPr>
              <a:defRPr/>
            </a:pPr>
            <a:r>
              <a:rPr lang="en-US" altLang="en-US" sz="3700" dirty="0" err="1">
                <a:solidFill>
                  <a:schemeClr val="bg1"/>
                </a:solidFill>
              </a:rPr>
              <a:t>ありがとう</a:t>
            </a:r>
            <a:r>
              <a:rPr lang="en-US" altLang="en-US" sz="3700" dirty="0">
                <a:solidFill>
                  <a:schemeClr val="bg1"/>
                </a:solidFill>
              </a:rPr>
              <a:t>!</a:t>
            </a:r>
          </a:p>
          <a:p>
            <a:pPr>
              <a:defRPr/>
            </a:pPr>
            <a:r>
              <a:rPr lang="en-US" altLang="en-US" sz="3700" dirty="0">
                <a:solidFill>
                  <a:schemeClr val="bg1"/>
                </a:solidFill>
              </a:rPr>
              <a:t>Gracias!</a:t>
            </a:r>
          </a:p>
          <a:p>
            <a:pPr>
              <a:defRPr/>
            </a:pPr>
            <a:r>
              <a:rPr lang="en-US" altLang="en-US" sz="3700" dirty="0" err="1">
                <a:solidFill>
                  <a:schemeClr val="bg1"/>
                </a:solidFill>
              </a:rPr>
              <a:t>Kiitos</a:t>
            </a:r>
            <a:r>
              <a:rPr lang="en-US" altLang="en-US" sz="3700" dirty="0">
                <a:solidFill>
                  <a:schemeClr val="bg1"/>
                </a:solidFill>
              </a:rPr>
              <a:t>!</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br>
              <a:rPr lang="en-US" altLang="x-none" sz="1200" dirty="0">
                <a:solidFill>
                  <a:schemeClr val="bg1"/>
                </a:solidFill>
              </a:rPr>
            </a:br>
            <a:r>
              <a:rPr lang="en-US" altLang="x-none" sz="1200" dirty="0" err="1">
                <a:solidFill>
                  <a:schemeClr val="bg1"/>
                </a:solidFill>
              </a:rPr>
              <a:t>www.arm.com</a:t>
            </a:r>
            <a:r>
              <a:rPr lang="en-US" altLang="x-none" sz="1200" dirty="0">
                <a:solidFill>
                  <a:schemeClr val="bg1"/>
                </a:solidFill>
              </a:rPr>
              <a:t>/company/policies/trademarks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a:extLst/>
          </p:cNvPr>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p:cNvPr>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a:extLst/>
          </p:cNvPr>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a:extLst/>
          </p:cNvPr>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 name="Text Placeholder 2">
            <a:extLst/>
          </p:cNvPr>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69F7-95CB-48D6-AF90-353C0C79A9D9}"/>
              </a:ext>
            </a:extLst>
          </p:cNvPr>
          <p:cNvSpPr>
            <a:spLocks noGrp="1"/>
          </p:cNvSpPr>
          <p:nvPr>
            <p:ph type="title"/>
          </p:nvPr>
        </p:nvSpPr>
        <p:spPr>
          <a:xfrm>
            <a:off x="4283902" y="1563688"/>
            <a:ext cx="7055612" cy="1555750"/>
          </a:xfrm>
        </p:spPr>
        <p:txBody>
          <a:bodyPr wrap="square" numCol="1" compatLnSpc="1">
            <a:prstTxWarp prst="textNoShape">
              <a:avLst/>
            </a:prstTxWarp>
          </a:bodyPr>
          <a:lstStyle/>
          <a:p>
            <a:pPr>
              <a:defRPr/>
            </a:pPr>
            <a:r>
              <a:rPr lang="en-US"/>
              <a:t>Embedded Linux</a:t>
            </a:r>
            <a:endParaRPr lang="en-US" dirty="0"/>
          </a:p>
        </p:txBody>
      </p:sp>
      <p:sp>
        <p:nvSpPr>
          <p:cNvPr id="23555" name="Subtitle 2">
            <a:extLst>
              <a:ext uri="{FF2B5EF4-FFF2-40B4-BE49-F238E27FC236}">
                <a16:creationId xmlns:a16="http://schemas.microsoft.com/office/drawing/2014/main" id="{BA26D659-3551-45F0-9606-6E59BEA59060}"/>
              </a:ext>
            </a:extLst>
          </p:cNvPr>
          <p:cNvSpPr>
            <a:spLocks noGrp="1" noChangeArrowheads="1"/>
          </p:cNvSpPr>
          <p:nvPr>
            <p:ph type="subTitle" idx="1"/>
          </p:nvPr>
        </p:nvSpPr>
        <p:spPr bwMode="auto">
          <a:xfrm>
            <a:off x="4997886" y="3176588"/>
            <a:ext cx="6341628" cy="739775"/>
          </a:xfrm>
        </p:spPr>
        <p:txBody>
          <a:bodyPr wrap="square" numCol="1" anchor="t" anchorCtr="0" compatLnSpc="1">
            <a:prstTxWarp prst="textNoShape">
              <a:avLst/>
            </a:prstTxWarp>
          </a:bodyPr>
          <a:lstStyle/>
          <a:p>
            <a:pPr fontAlgn="base">
              <a:spcBef>
                <a:spcPct val="0"/>
              </a:spcBef>
            </a:pPr>
            <a:r>
              <a:rPr lang="en-GB" dirty="0"/>
              <a:t> Building a Ranging Sensor Kernel Module</a:t>
            </a:r>
            <a:endParaRPr lang="en-US" dirty="0"/>
          </a:p>
          <a:p>
            <a:pPr fontAlgn="base">
              <a:spcBef>
                <a:spcPct val="0"/>
              </a:spcBef>
            </a:pPr>
            <a:endParaRPr lang="en-US" altLang="en-US" dirty="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Adding Entries to the </a:t>
            </a:r>
            <a:r>
              <a:rPr lang="en-US" dirty="0" err="1"/>
              <a:t>sysfs</a:t>
            </a:r>
            <a:r>
              <a:rPr lang="en-US" dirty="0"/>
              <a:t> File System</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Entries that can be added to the </a:t>
            </a:r>
            <a:r>
              <a:rPr lang="en-US" dirty="0" err="1"/>
              <a:t>sysfs</a:t>
            </a:r>
            <a:r>
              <a:rPr lang="en-US" dirty="0"/>
              <a:t> file system are the directory and files.</a:t>
            </a:r>
          </a:p>
          <a:p>
            <a:r>
              <a:rPr lang="en-US" dirty="0"/>
              <a:t>To add a new directory to the </a:t>
            </a:r>
            <a:r>
              <a:rPr lang="en-US" dirty="0" err="1"/>
              <a:t>sysfs</a:t>
            </a:r>
            <a:r>
              <a:rPr lang="en-US" dirty="0"/>
              <a:t> file system:</a:t>
            </a:r>
            <a:endParaRPr lang="en-US" altLang="en-US" dirty="0">
              <a:ea typeface="ＭＳ Ｐゴシック" panose="020B0600070205080204" pitchFamily="34" charset="-128"/>
            </a:endParaRPr>
          </a:p>
          <a:p>
            <a:pPr lvl="1"/>
            <a:r>
              <a:rPr lang="en-US" dirty="0"/>
              <a:t>A new Kernel object shall be defined using the </a:t>
            </a:r>
            <a:r>
              <a:rPr lang="en-US" sz="1400" dirty="0" err="1">
                <a:latin typeface="Courier" charset="0"/>
                <a:ea typeface="Courier" charset="0"/>
                <a:cs typeface="Courier" charset="0"/>
              </a:rPr>
              <a:t>kobject</a:t>
            </a:r>
            <a:r>
              <a:rPr lang="en-US" sz="1400" dirty="0"/>
              <a:t> </a:t>
            </a:r>
            <a:r>
              <a:rPr lang="en-US" dirty="0"/>
              <a:t>data structure.</a:t>
            </a: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pPr lvl="1"/>
            <a:r>
              <a:rPr lang="en-US" dirty="0"/>
              <a:t>The object shall be added to the file system using the </a:t>
            </a:r>
            <a:r>
              <a:rPr lang="en-US" sz="1600" dirty="0" err="1">
                <a:latin typeface="Courier" charset="0"/>
                <a:ea typeface="Courier" charset="0"/>
                <a:cs typeface="Courier" charset="0"/>
              </a:rPr>
              <a:t>kobject_create_and_add</a:t>
            </a:r>
            <a:r>
              <a:rPr lang="en-US" sz="1600" dirty="0">
                <a:latin typeface="Courier" charset="0"/>
                <a:ea typeface="Courier" charset="0"/>
                <a:cs typeface="Courier" charset="0"/>
              </a:rPr>
              <a:t>()</a:t>
            </a:r>
            <a:r>
              <a:rPr lang="en-US" dirty="0"/>
              <a:t> function. </a:t>
            </a:r>
          </a:p>
          <a:p>
            <a:pPr lvl="1"/>
            <a:r>
              <a:rPr lang="en-US" dirty="0"/>
              <a:t>When no longer needed, the above shall be destroyed using the </a:t>
            </a:r>
            <a:r>
              <a:rPr lang="en-US" sz="1600" dirty="0" err="1">
                <a:latin typeface="Courier" charset="0"/>
                <a:ea typeface="Courier" charset="0"/>
                <a:cs typeface="Courier" charset="0"/>
              </a:rPr>
              <a:t>kobject_put</a:t>
            </a:r>
            <a:r>
              <a:rPr lang="en-US" sz="1600" dirty="0">
                <a:latin typeface="Courier" charset="0"/>
                <a:ea typeface="Courier" charset="0"/>
                <a:cs typeface="Courier" charset="0"/>
              </a:rPr>
              <a:t>()</a:t>
            </a:r>
            <a:r>
              <a:rPr lang="en-US" dirty="0"/>
              <a:t> function.</a:t>
            </a:r>
            <a:endParaRPr lang="en-US" altLang="en-US" dirty="0">
              <a:ea typeface="ＭＳ Ｐゴシック" panose="020B0600070205080204" pitchFamily="34" charset="-128"/>
            </a:endParaRPr>
          </a:p>
        </p:txBody>
      </p:sp>
      <p:sp>
        <p:nvSpPr>
          <p:cNvPr id="5" name="TextBox 4">
            <a:extLst>
              <a:ext uri="{FF2B5EF4-FFF2-40B4-BE49-F238E27FC236}">
                <a16:creationId xmlns:a16="http://schemas.microsoft.com/office/drawing/2014/main" id="{0E48E720-43D1-46D4-999F-D2DE80B25FBD}"/>
              </a:ext>
            </a:extLst>
          </p:cNvPr>
          <p:cNvSpPr txBox="1"/>
          <p:nvPr/>
        </p:nvSpPr>
        <p:spPr>
          <a:xfrm>
            <a:off x="2131219" y="3008334"/>
            <a:ext cx="5257800" cy="2514600"/>
          </a:xfrm>
          <a:prstGeom prst="rect">
            <a:avLst/>
          </a:prstGeom>
        </p:spPr>
        <p:txBody>
          <a:bodyPr vert="horz" wrap="none" lIns="0" tIns="0" rIns="0" bIns="0" rtlCol="0" anchor="t">
            <a:noAutofit/>
          </a:bodyPr>
          <a:lstStyle/>
          <a:p>
            <a:r>
              <a:rPr lang="is-IS" sz="1600" dirty="0">
                <a:latin typeface="Courier" charset="0"/>
                <a:ea typeface="Courier" charset="0"/>
                <a:cs typeface="Courier" charset="0"/>
              </a:rPr>
              <a:t>struct kobject {</a:t>
            </a:r>
          </a:p>
          <a:p>
            <a:r>
              <a:rPr lang="is-IS" sz="1600" dirty="0">
                <a:latin typeface="Courier" charset="0"/>
                <a:ea typeface="Courier" charset="0"/>
                <a:cs typeface="Courier" charset="0"/>
              </a:rPr>
              <a:t>  char                *k_name;</a:t>
            </a:r>
          </a:p>
          <a:p>
            <a:r>
              <a:rPr lang="is-IS" sz="1600" dirty="0">
                <a:latin typeface="Courier" charset="0"/>
                <a:ea typeface="Courier" charset="0"/>
                <a:cs typeface="Courier" charset="0"/>
              </a:rPr>
              <a:t>  char                name[KOBJ_NAME_LEN];</a:t>
            </a:r>
          </a:p>
          <a:p>
            <a:r>
              <a:rPr lang="is-IS" sz="1600" dirty="0">
                <a:latin typeface="Courier" charset="0"/>
                <a:ea typeface="Courier" charset="0"/>
                <a:cs typeface="Courier" charset="0"/>
              </a:rPr>
              <a:t>  struct kref         kref;</a:t>
            </a:r>
          </a:p>
          <a:p>
            <a:r>
              <a:rPr lang="is-IS" sz="1600" dirty="0">
                <a:latin typeface="Courier" charset="0"/>
                <a:ea typeface="Courier" charset="0"/>
                <a:cs typeface="Courier" charset="0"/>
              </a:rPr>
              <a:t>  struct list_head    entry;</a:t>
            </a:r>
          </a:p>
          <a:p>
            <a:r>
              <a:rPr lang="is-IS" sz="1600" dirty="0">
                <a:latin typeface="Courier" charset="0"/>
                <a:ea typeface="Courier" charset="0"/>
                <a:cs typeface="Courier" charset="0"/>
              </a:rPr>
              <a:t>  struct kobject      *parent;</a:t>
            </a:r>
          </a:p>
          <a:p>
            <a:r>
              <a:rPr lang="is-IS" sz="1600" dirty="0">
                <a:latin typeface="Courier" charset="0"/>
                <a:ea typeface="Courier" charset="0"/>
                <a:cs typeface="Courier" charset="0"/>
              </a:rPr>
              <a:t>  struct kset         *kset;</a:t>
            </a:r>
          </a:p>
          <a:p>
            <a:r>
              <a:rPr lang="is-IS" sz="1600" dirty="0">
                <a:latin typeface="Courier" charset="0"/>
                <a:ea typeface="Courier" charset="0"/>
                <a:cs typeface="Courier" charset="0"/>
              </a:rPr>
              <a:t>  struct kobj_type    *ktype;</a:t>
            </a:r>
          </a:p>
          <a:p>
            <a:r>
              <a:rPr lang="is-IS" sz="1600" dirty="0">
                <a:latin typeface="Courier" charset="0"/>
                <a:ea typeface="Courier" charset="0"/>
                <a:cs typeface="Courier" charset="0"/>
              </a:rPr>
              <a:t>  struct dentry       *dentry;</a:t>
            </a:r>
          </a:p>
          <a:p>
            <a:r>
              <a:rPr lang="is-IS" sz="1600" dirty="0">
                <a:latin typeface="Courier" charset="0"/>
                <a:ea typeface="Courier" charset="0"/>
                <a:cs typeface="Courier" charset="0"/>
              </a:rPr>
              <a:t>};</a:t>
            </a:r>
          </a:p>
          <a:p>
            <a:endParaRPr lang="en-US" sz="1600" dirty="0">
              <a:latin typeface="Courier" charset="0"/>
              <a:ea typeface="Courier" charset="0"/>
              <a:cs typeface="Courier" charset="0"/>
            </a:endParaRPr>
          </a:p>
        </p:txBody>
      </p:sp>
    </p:spTree>
    <p:extLst>
      <p:ext uri="{BB962C8B-B14F-4D97-AF65-F5344CB8AC3E}">
        <p14:creationId xmlns:p14="http://schemas.microsoft.com/office/powerpoint/2010/main" val="3827070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Adding Entries to the </a:t>
            </a:r>
            <a:r>
              <a:rPr lang="en-US" dirty="0" err="1"/>
              <a:t>sysfs</a:t>
            </a:r>
            <a:r>
              <a:rPr lang="en-US" dirty="0"/>
              <a:t> File System</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To add a new file to the </a:t>
            </a:r>
            <a:r>
              <a:rPr lang="en-US" dirty="0" err="1"/>
              <a:t>sysfs</a:t>
            </a:r>
            <a:r>
              <a:rPr lang="en-US" dirty="0"/>
              <a:t> file system within a directory corresponding to a Kernel object</a:t>
            </a:r>
            <a:endParaRPr lang="en-US" altLang="en-US" dirty="0">
              <a:ea typeface="ＭＳ Ｐゴシック" panose="020B0600070205080204" pitchFamily="34" charset="-128"/>
            </a:endParaRPr>
          </a:p>
          <a:p>
            <a:pPr lvl="1"/>
            <a:r>
              <a:rPr lang="en-US" dirty="0"/>
              <a:t>A new Kernel object attribute shall be defined using the </a:t>
            </a:r>
            <a:r>
              <a:rPr lang="en-US" sz="1400" dirty="0" err="1">
                <a:latin typeface="Courier" charset="0"/>
                <a:ea typeface="Courier" charset="0"/>
                <a:cs typeface="Courier" charset="0"/>
              </a:rPr>
              <a:t>kobj_attribute</a:t>
            </a:r>
            <a:r>
              <a:rPr lang="en-US" sz="1400" dirty="0"/>
              <a:t> </a:t>
            </a:r>
            <a:r>
              <a:rPr lang="en-US" dirty="0"/>
              <a:t>data structure.</a:t>
            </a: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pPr lvl="1"/>
            <a:r>
              <a:rPr lang="en-US" dirty="0"/>
              <a:t>The new file shall be added using the </a:t>
            </a:r>
            <a:r>
              <a:rPr lang="en-US" sz="1400" dirty="0" err="1">
                <a:latin typeface="Courier" charset="0"/>
                <a:ea typeface="Courier" charset="0"/>
                <a:cs typeface="Courier" charset="0"/>
              </a:rPr>
              <a:t>sysfs_create_file</a:t>
            </a:r>
            <a:r>
              <a:rPr lang="en-US" sz="1400" dirty="0">
                <a:latin typeface="Courier" charset="0"/>
                <a:ea typeface="Courier" charset="0"/>
                <a:cs typeface="Courier" charset="0"/>
              </a:rPr>
              <a:t>()</a:t>
            </a:r>
            <a:r>
              <a:rPr lang="en-US" dirty="0"/>
              <a:t> function.</a:t>
            </a:r>
            <a:endParaRPr lang="en-US" altLang="en-US" dirty="0">
              <a:ea typeface="ＭＳ Ｐゴシック" panose="020B0600070205080204" pitchFamily="34" charset="-128"/>
            </a:endParaRPr>
          </a:p>
        </p:txBody>
      </p:sp>
      <p:sp>
        <p:nvSpPr>
          <p:cNvPr id="5" name="TextBox 4">
            <a:extLst>
              <a:ext uri="{FF2B5EF4-FFF2-40B4-BE49-F238E27FC236}">
                <a16:creationId xmlns:a16="http://schemas.microsoft.com/office/drawing/2014/main" id="{F458BF9D-9C2E-4CF4-9E49-25DE8280EADC}"/>
              </a:ext>
            </a:extLst>
          </p:cNvPr>
          <p:cNvSpPr txBox="1"/>
          <p:nvPr/>
        </p:nvSpPr>
        <p:spPr>
          <a:xfrm>
            <a:off x="1280493" y="2967624"/>
            <a:ext cx="6588185" cy="2667000"/>
          </a:xfrm>
          <a:prstGeom prst="rect">
            <a:avLst/>
          </a:prstGeom>
        </p:spPr>
        <p:txBody>
          <a:bodyPr vert="horz" wrap="none" lIns="0" tIns="0" rIns="0" bIns="0" rtlCol="0" anchor="t">
            <a:normAutofit/>
          </a:bodyPr>
          <a:lstStyle/>
          <a:p>
            <a:r>
              <a:rPr lang="en-US" sz="1600" dirty="0" err="1">
                <a:latin typeface="Courier" charset="0"/>
                <a:ea typeface="Courier" charset="0"/>
                <a:cs typeface="Courier" charset="0"/>
              </a:rPr>
              <a:t>struct</a:t>
            </a:r>
            <a:r>
              <a:rPr lang="en-US" sz="1600" dirty="0">
                <a:latin typeface="Courier" charset="0"/>
                <a:ea typeface="Courier" charset="0"/>
                <a:cs typeface="Courier" charset="0"/>
              </a:rPr>
              <a:t> </a:t>
            </a:r>
            <a:r>
              <a:rPr lang="en-US" sz="1600" dirty="0" err="1">
                <a:latin typeface="Courier" charset="0"/>
                <a:ea typeface="Courier" charset="0"/>
                <a:cs typeface="Courier" charset="0"/>
              </a:rPr>
              <a:t>kobj_attribute</a:t>
            </a:r>
            <a:r>
              <a:rPr lang="en-US" sz="1600" dirty="0">
                <a:latin typeface="Courier" charset="0"/>
                <a:ea typeface="Courier" charset="0"/>
                <a:cs typeface="Courier" charset="0"/>
              </a:rPr>
              <a:t> {</a:t>
            </a:r>
          </a:p>
          <a:p>
            <a:r>
              <a:rPr lang="en-US" sz="1600" dirty="0">
                <a:latin typeface="Courier" charset="0"/>
                <a:ea typeface="Courier" charset="0"/>
                <a:cs typeface="Courier" charset="0"/>
              </a:rPr>
              <a:t>  </a:t>
            </a:r>
            <a:r>
              <a:rPr lang="en-US" sz="1600" dirty="0" err="1">
                <a:latin typeface="Courier" charset="0"/>
                <a:ea typeface="Courier" charset="0"/>
                <a:cs typeface="Courier" charset="0"/>
              </a:rPr>
              <a:t>struct</a:t>
            </a:r>
            <a:r>
              <a:rPr lang="en-US" sz="1600" dirty="0">
                <a:latin typeface="Courier" charset="0"/>
                <a:ea typeface="Courier" charset="0"/>
                <a:cs typeface="Courier" charset="0"/>
              </a:rPr>
              <a:t> attribute </a:t>
            </a:r>
            <a:r>
              <a:rPr lang="en-US" sz="1600" dirty="0" err="1">
                <a:latin typeface="Courier" charset="0"/>
                <a:ea typeface="Courier" charset="0"/>
                <a:cs typeface="Courier" charset="0"/>
              </a:rPr>
              <a:t>attr</a:t>
            </a:r>
            <a:r>
              <a:rPr lang="en-US" sz="1600" dirty="0">
                <a:latin typeface="Courier" charset="0"/>
                <a:ea typeface="Courier" charset="0"/>
                <a:cs typeface="Courier" charset="0"/>
              </a:rPr>
              <a:t>;</a:t>
            </a:r>
          </a:p>
          <a:p>
            <a:r>
              <a:rPr lang="en-US" sz="1600" dirty="0">
                <a:latin typeface="Courier" charset="0"/>
                <a:ea typeface="Courier" charset="0"/>
                <a:cs typeface="Courier" charset="0"/>
              </a:rPr>
              <a:t>  </a:t>
            </a:r>
            <a:r>
              <a:rPr lang="en-US" sz="1600" dirty="0" err="1">
                <a:latin typeface="Courier" charset="0"/>
                <a:ea typeface="Courier" charset="0"/>
                <a:cs typeface="Courier" charset="0"/>
              </a:rPr>
              <a:t>ssize_t</a:t>
            </a:r>
            <a:r>
              <a:rPr lang="en-US" sz="1600" dirty="0">
                <a:latin typeface="Courier" charset="0"/>
                <a:ea typeface="Courier" charset="0"/>
                <a:cs typeface="Courier" charset="0"/>
              </a:rPr>
              <a:t> (*show)(</a:t>
            </a:r>
            <a:r>
              <a:rPr lang="en-US" sz="1600" dirty="0" err="1">
                <a:latin typeface="Courier" charset="0"/>
                <a:ea typeface="Courier" charset="0"/>
                <a:cs typeface="Courier" charset="0"/>
              </a:rPr>
              <a:t>struct</a:t>
            </a:r>
            <a:r>
              <a:rPr lang="en-US" sz="1600" dirty="0">
                <a:latin typeface="Courier" charset="0"/>
                <a:ea typeface="Courier" charset="0"/>
                <a:cs typeface="Courier" charset="0"/>
              </a:rPr>
              <a:t> </a:t>
            </a:r>
            <a:r>
              <a:rPr lang="en-US" sz="1600" dirty="0" err="1">
                <a:latin typeface="Courier" charset="0"/>
                <a:ea typeface="Courier" charset="0"/>
                <a:cs typeface="Courier" charset="0"/>
              </a:rPr>
              <a:t>kobject</a:t>
            </a:r>
            <a:r>
              <a:rPr lang="en-US" sz="1600" dirty="0">
                <a:latin typeface="Courier" charset="0"/>
                <a:ea typeface="Courier" charset="0"/>
                <a:cs typeface="Courier" charset="0"/>
              </a:rPr>
              <a:t> *</a:t>
            </a:r>
            <a:r>
              <a:rPr lang="en-US" sz="1600" dirty="0" err="1">
                <a:latin typeface="Courier" charset="0"/>
                <a:ea typeface="Courier" charset="0"/>
                <a:cs typeface="Courier" charset="0"/>
              </a:rPr>
              <a:t>kobj</a:t>
            </a:r>
            <a:r>
              <a:rPr lang="en-US" sz="1600" dirty="0">
                <a:latin typeface="Courier" charset="0"/>
                <a:ea typeface="Courier" charset="0"/>
                <a:cs typeface="Courier" charset="0"/>
              </a:rPr>
              <a:t>, </a:t>
            </a:r>
          </a:p>
          <a:p>
            <a:r>
              <a:rPr lang="en-US" sz="1600" dirty="0">
                <a:latin typeface="Courier" charset="0"/>
                <a:ea typeface="Courier" charset="0"/>
                <a:cs typeface="Courier" charset="0"/>
              </a:rPr>
              <a:t>                  </a:t>
            </a:r>
            <a:r>
              <a:rPr lang="en-US" sz="1600" dirty="0" err="1">
                <a:latin typeface="Courier" charset="0"/>
                <a:ea typeface="Courier" charset="0"/>
                <a:cs typeface="Courier" charset="0"/>
              </a:rPr>
              <a:t>struct</a:t>
            </a:r>
            <a:r>
              <a:rPr lang="en-US" sz="1600" dirty="0">
                <a:latin typeface="Courier" charset="0"/>
                <a:ea typeface="Courier" charset="0"/>
                <a:cs typeface="Courier" charset="0"/>
              </a:rPr>
              <a:t> </a:t>
            </a:r>
            <a:r>
              <a:rPr lang="en-US" sz="1600" dirty="0" err="1">
                <a:latin typeface="Courier" charset="0"/>
                <a:ea typeface="Courier" charset="0"/>
                <a:cs typeface="Courier" charset="0"/>
              </a:rPr>
              <a:t>kobj_attribute</a:t>
            </a:r>
            <a:r>
              <a:rPr lang="en-US" sz="1600" dirty="0">
                <a:latin typeface="Courier" charset="0"/>
                <a:ea typeface="Courier" charset="0"/>
                <a:cs typeface="Courier" charset="0"/>
              </a:rPr>
              <a:t> *</a:t>
            </a:r>
            <a:r>
              <a:rPr lang="en-US" sz="1600" dirty="0" err="1">
                <a:latin typeface="Courier" charset="0"/>
                <a:ea typeface="Courier" charset="0"/>
                <a:cs typeface="Courier" charset="0"/>
              </a:rPr>
              <a:t>attr</a:t>
            </a:r>
            <a:r>
              <a:rPr lang="en-US" sz="1600" dirty="0">
                <a:latin typeface="Courier" charset="0"/>
                <a:ea typeface="Courier" charset="0"/>
                <a:cs typeface="Courier" charset="0"/>
              </a:rPr>
              <a:t>, </a:t>
            </a:r>
          </a:p>
          <a:p>
            <a:r>
              <a:rPr lang="en-US" sz="1600" dirty="0">
                <a:latin typeface="Courier" charset="0"/>
                <a:ea typeface="Courier" charset="0"/>
                <a:cs typeface="Courier" charset="0"/>
              </a:rPr>
              <a:t>                  char *</a:t>
            </a:r>
            <a:r>
              <a:rPr lang="en-US" sz="1600" dirty="0" err="1">
                <a:latin typeface="Courier" charset="0"/>
                <a:ea typeface="Courier" charset="0"/>
                <a:cs typeface="Courier" charset="0"/>
              </a:rPr>
              <a:t>buf</a:t>
            </a:r>
            <a:r>
              <a:rPr lang="en-US" sz="1600" dirty="0">
                <a:latin typeface="Courier" charset="0"/>
                <a:ea typeface="Courier" charset="0"/>
                <a:cs typeface="Courier" charset="0"/>
              </a:rPr>
              <a:t>);</a:t>
            </a:r>
          </a:p>
          <a:p>
            <a:r>
              <a:rPr lang="en-US" sz="1600" dirty="0">
                <a:latin typeface="Courier" charset="0"/>
                <a:ea typeface="Courier" charset="0"/>
                <a:cs typeface="Courier" charset="0"/>
              </a:rPr>
              <a:t>  </a:t>
            </a:r>
            <a:r>
              <a:rPr lang="en-US" sz="1600" dirty="0" err="1">
                <a:latin typeface="Courier" charset="0"/>
                <a:ea typeface="Courier" charset="0"/>
                <a:cs typeface="Courier" charset="0"/>
              </a:rPr>
              <a:t>ssize_t</a:t>
            </a:r>
            <a:r>
              <a:rPr lang="en-US" sz="1600" dirty="0">
                <a:latin typeface="Courier" charset="0"/>
                <a:ea typeface="Courier" charset="0"/>
                <a:cs typeface="Courier" charset="0"/>
              </a:rPr>
              <a:t> (*store)(</a:t>
            </a:r>
            <a:r>
              <a:rPr lang="en-US" sz="1600" dirty="0" err="1">
                <a:latin typeface="Courier" charset="0"/>
                <a:ea typeface="Courier" charset="0"/>
                <a:cs typeface="Courier" charset="0"/>
              </a:rPr>
              <a:t>struct</a:t>
            </a:r>
            <a:r>
              <a:rPr lang="en-US" sz="1600" dirty="0">
                <a:latin typeface="Courier" charset="0"/>
                <a:ea typeface="Courier" charset="0"/>
                <a:cs typeface="Courier" charset="0"/>
              </a:rPr>
              <a:t> </a:t>
            </a:r>
            <a:r>
              <a:rPr lang="en-US" sz="1600" dirty="0" err="1">
                <a:latin typeface="Courier" charset="0"/>
                <a:ea typeface="Courier" charset="0"/>
                <a:cs typeface="Courier" charset="0"/>
              </a:rPr>
              <a:t>kobject</a:t>
            </a:r>
            <a:r>
              <a:rPr lang="en-US" sz="1600" dirty="0">
                <a:latin typeface="Courier" charset="0"/>
                <a:ea typeface="Courier" charset="0"/>
                <a:cs typeface="Courier" charset="0"/>
              </a:rPr>
              <a:t> *</a:t>
            </a:r>
            <a:r>
              <a:rPr lang="en-US" sz="1600" dirty="0" err="1">
                <a:latin typeface="Courier" charset="0"/>
                <a:ea typeface="Courier" charset="0"/>
                <a:cs typeface="Courier" charset="0"/>
              </a:rPr>
              <a:t>kobj</a:t>
            </a:r>
            <a:r>
              <a:rPr lang="en-US" sz="1600" dirty="0">
                <a:latin typeface="Courier" charset="0"/>
                <a:ea typeface="Courier" charset="0"/>
                <a:cs typeface="Courier" charset="0"/>
              </a:rPr>
              <a:t>, </a:t>
            </a:r>
          </a:p>
          <a:p>
            <a:r>
              <a:rPr lang="en-US" sz="1600" dirty="0">
                <a:latin typeface="Courier" charset="0"/>
                <a:ea typeface="Courier" charset="0"/>
                <a:cs typeface="Courier" charset="0"/>
              </a:rPr>
              <a:t>                   </a:t>
            </a:r>
            <a:r>
              <a:rPr lang="en-US" sz="1600" dirty="0" err="1">
                <a:latin typeface="Courier" charset="0"/>
                <a:ea typeface="Courier" charset="0"/>
                <a:cs typeface="Courier" charset="0"/>
              </a:rPr>
              <a:t>struct</a:t>
            </a:r>
            <a:r>
              <a:rPr lang="en-US" sz="1600" dirty="0">
                <a:latin typeface="Courier" charset="0"/>
                <a:ea typeface="Courier" charset="0"/>
                <a:cs typeface="Courier" charset="0"/>
              </a:rPr>
              <a:t> </a:t>
            </a:r>
            <a:r>
              <a:rPr lang="en-US" sz="1600" dirty="0" err="1">
                <a:latin typeface="Courier" charset="0"/>
                <a:ea typeface="Courier" charset="0"/>
                <a:cs typeface="Courier" charset="0"/>
              </a:rPr>
              <a:t>kobj_attribute</a:t>
            </a:r>
            <a:r>
              <a:rPr lang="en-US" sz="1600" dirty="0">
                <a:latin typeface="Courier" charset="0"/>
                <a:ea typeface="Courier" charset="0"/>
                <a:cs typeface="Courier" charset="0"/>
              </a:rPr>
              <a:t> *</a:t>
            </a:r>
            <a:r>
              <a:rPr lang="en-US" sz="1600" dirty="0" err="1">
                <a:latin typeface="Courier" charset="0"/>
                <a:ea typeface="Courier" charset="0"/>
                <a:cs typeface="Courier" charset="0"/>
              </a:rPr>
              <a:t>attr</a:t>
            </a:r>
            <a:r>
              <a:rPr lang="en-US" sz="1600" dirty="0">
                <a:latin typeface="Courier" charset="0"/>
                <a:ea typeface="Courier" charset="0"/>
                <a:cs typeface="Courier" charset="0"/>
              </a:rPr>
              <a:t>, </a:t>
            </a:r>
          </a:p>
          <a:p>
            <a:r>
              <a:rPr lang="en-US" sz="1600" dirty="0">
                <a:latin typeface="Courier" charset="0"/>
                <a:ea typeface="Courier" charset="0"/>
                <a:cs typeface="Courier" charset="0"/>
              </a:rPr>
              <a:t>                   </a:t>
            </a:r>
            <a:r>
              <a:rPr lang="en-US" sz="1600" dirty="0" err="1">
                <a:latin typeface="Courier" charset="0"/>
                <a:ea typeface="Courier" charset="0"/>
                <a:cs typeface="Courier" charset="0"/>
              </a:rPr>
              <a:t>const</a:t>
            </a:r>
            <a:r>
              <a:rPr lang="en-US" sz="1600" dirty="0">
                <a:latin typeface="Courier" charset="0"/>
                <a:ea typeface="Courier" charset="0"/>
                <a:cs typeface="Courier" charset="0"/>
              </a:rPr>
              <a:t> char *</a:t>
            </a:r>
            <a:r>
              <a:rPr lang="en-US" sz="1600" dirty="0" err="1">
                <a:latin typeface="Courier" charset="0"/>
                <a:ea typeface="Courier" charset="0"/>
                <a:cs typeface="Courier" charset="0"/>
              </a:rPr>
              <a:t>buf</a:t>
            </a:r>
            <a:r>
              <a:rPr lang="en-US" sz="1600" dirty="0">
                <a:latin typeface="Courier" charset="0"/>
                <a:ea typeface="Courier" charset="0"/>
                <a:cs typeface="Courier" charset="0"/>
              </a:rPr>
              <a:t>, </a:t>
            </a:r>
          </a:p>
          <a:p>
            <a:r>
              <a:rPr lang="en-US" sz="1600" dirty="0">
                <a:latin typeface="Courier" charset="0"/>
                <a:ea typeface="Courier" charset="0"/>
                <a:cs typeface="Courier" charset="0"/>
              </a:rPr>
              <a:t>                   </a:t>
            </a:r>
            <a:r>
              <a:rPr lang="en-US" sz="1600" dirty="0" err="1">
                <a:latin typeface="Courier" charset="0"/>
                <a:ea typeface="Courier" charset="0"/>
                <a:cs typeface="Courier" charset="0"/>
              </a:rPr>
              <a:t>size_t</a:t>
            </a:r>
            <a:r>
              <a:rPr lang="en-US" sz="1600" dirty="0">
                <a:latin typeface="Courier" charset="0"/>
                <a:ea typeface="Courier" charset="0"/>
                <a:cs typeface="Courier" charset="0"/>
              </a:rPr>
              <a:t> count);</a:t>
            </a:r>
          </a:p>
          <a:p>
            <a:r>
              <a:rPr lang="en-US" sz="1600" dirty="0">
                <a:latin typeface="Courier" charset="0"/>
                <a:ea typeface="Courier" charset="0"/>
                <a:cs typeface="Courier" charset="0"/>
              </a:rPr>
              <a:t>};</a:t>
            </a:r>
          </a:p>
          <a:p>
            <a:endParaRPr lang="en-US" sz="1600" dirty="0">
              <a:latin typeface="Courier" charset="0"/>
              <a:ea typeface="Courier" charset="0"/>
              <a:cs typeface="Courier" charset="0"/>
            </a:endParaRPr>
          </a:p>
        </p:txBody>
      </p:sp>
      <p:sp>
        <p:nvSpPr>
          <p:cNvPr id="6" name="TextBox 5">
            <a:extLst>
              <a:ext uri="{FF2B5EF4-FFF2-40B4-BE49-F238E27FC236}">
                <a16:creationId xmlns:a16="http://schemas.microsoft.com/office/drawing/2014/main" id="{C6E25807-B2C5-4A83-8ED6-F89CB93A449B}"/>
              </a:ext>
            </a:extLst>
          </p:cNvPr>
          <p:cNvSpPr txBox="1"/>
          <p:nvPr/>
        </p:nvSpPr>
        <p:spPr>
          <a:xfrm>
            <a:off x="7651769" y="3690736"/>
            <a:ext cx="3851215" cy="381000"/>
          </a:xfrm>
          <a:prstGeom prst="rect">
            <a:avLst/>
          </a:prstGeom>
        </p:spPr>
        <p:txBody>
          <a:bodyPr vert="horz" wrap="none" lIns="0" tIns="0" rIns="0" bIns="0" rtlCol="0" anchor="t">
            <a:normAutofit/>
          </a:bodyPr>
          <a:lstStyle/>
          <a:p>
            <a:r>
              <a:rPr lang="en-US"/>
              <a:t>Function executed when the file is read</a:t>
            </a:r>
            <a:endParaRPr lang="en-US" dirty="0"/>
          </a:p>
        </p:txBody>
      </p:sp>
      <p:sp>
        <p:nvSpPr>
          <p:cNvPr id="7" name="TextBox 6">
            <a:extLst>
              <a:ext uri="{FF2B5EF4-FFF2-40B4-BE49-F238E27FC236}">
                <a16:creationId xmlns:a16="http://schemas.microsoft.com/office/drawing/2014/main" id="{DCA56A22-C59A-43C8-B30D-DDEAB8D92140}"/>
              </a:ext>
            </a:extLst>
          </p:cNvPr>
          <p:cNvSpPr txBox="1"/>
          <p:nvPr/>
        </p:nvSpPr>
        <p:spPr>
          <a:xfrm>
            <a:off x="7651769" y="4491624"/>
            <a:ext cx="3851215" cy="381000"/>
          </a:xfrm>
          <a:prstGeom prst="rect">
            <a:avLst/>
          </a:prstGeom>
        </p:spPr>
        <p:txBody>
          <a:bodyPr vert="horz" wrap="none" lIns="0" tIns="0" rIns="0" bIns="0" rtlCol="0" anchor="t">
            <a:normAutofit/>
          </a:bodyPr>
          <a:lstStyle/>
          <a:p>
            <a:r>
              <a:rPr lang="en-US" dirty="0"/>
              <a:t>Function executed when the file is written</a:t>
            </a:r>
          </a:p>
        </p:txBody>
      </p:sp>
      <p:sp>
        <p:nvSpPr>
          <p:cNvPr id="8" name="Right Brace 7">
            <a:extLst>
              <a:ext uri="{FF2B5EF4-FFF2-40B4-BE49-F238E27FC236}">
                <a16:creationId xmlns:a16="http://schemas.microsoft.com/office/drawing/2014/main" id="{776BF38C-B274-434E-8307-EDD77B9E7025}"/>
              </a:ext>
            </a:extLst>
          </p:cNvPr>
          <p:cNvSpPr/>
          <p:nvPr/>
        </p:nvSpPr>
        <p:spPr>
          <a:xfrm>
            <a:off x="7147893" y="3577224"/>
            <a:ext cx="228600" cy="5034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Right Brace 8">
            <a:extLst>
              <a:ext uri="{FF2B5EF4-FFF2-40B4-BE49-F238E27FC236}">
                <a16:creationId xmlns:a16="http://schemas.microsoft.com/office/drawing/2014/main" id="{408BC113-6AA0-428D-8158-3DBD2997109A}"/>
              </a:ext>
            </a:extLst>
          </p:cNvPr>
          <p:cNvSpPr/>
          <p:nvPr/>
        </p:nvSpPr>
        <p:spPr>
          <a:xfrm>
            <a:off x="7147893" y="4293024"/>
            <a:ext cx="228600" cy="8082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74796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Using </a:t>
            </a:r>
            <a:r>
              <a:rPr lang="en-US" dirty="0" err="1"/>
              <a:t>sysfs</a:t>
            </a:r>
            <a:r>
              <a:rPr lang="en-US" dirty="0"/>
              <a:t> and VFS API</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The usage of </a:t>
            </a:r>
            <a:r>
              <a:rPr lang="en-US" dirty="0" err="1"/>
              <a:t>sysfs</a:t>
            </a:r>
            <a:r>
              <a:rPr lang="en-US" dirty="0"/>
              <a:t> and the VFS API depends on the designer intentions.</a:t>
            </a:r>
          </a:p>
          <a:p>
            <a:r>
              <a:rPr lang="en-US" dirty="0"/>
              <a:t>The </a:t>
            </a:r>
            <a:r>
              <a:rPr lang="en-US" dirty="0" err="1"/>
              <a:t>sysfs</a:t>
            </a:r>
            <a:r>
              <a:rPr lang="en-US" dirty="0"/>
              <a:t> file system can be used to provide device-specific/or subsystem-specific functionalities that cannot be mapped easily into the VFS API.</a:t>
            </a:r>
          </a:p>
          <a:p>
            <a:pPr lvl="1"/>
            <a:r>
              <a:rPr lang="en-US" dirty="0"/>
              <a:t>For example, to select and program a desired GPIO or to select the clock frequency scaling behavior</a:t>
            </a:r>
          </a:p>
          <a:p>
            <a:r>
              <a:rPr lang="en-US" dirty="0"/>
              <a:t>The </a:t>
            </a:r>
            <a:r>
              <a:rPr lang="en-US" dirty="0" err="1"/>
              <a:t>sysfs</a:t>
            </a:r>
            <a:r>
              <a:rPr lang="en-US" dirty="0"/>
              <a:t> file system and the VFS API can be used concurrently to satisfy different purposes, for example</a:t>
            </a:r>
          </a:p>
          <a:p>
            <a:pPr lvl="1"/>
            <a:r>
              <a:rPr lang="en-US" dirty="0"/>
              <a:t>The VFS API is used to communicate with a specific device modeled as a file.</a:t>
            </a:r>
          </a:p>
          <a:p>
            <a:pPr lvl="1"/>
            <a:r>
              <a:rPr lang="en-US" dirty="0"/>
              <a:t>The </a:t>
            </a:r>
            <a:r>
              <a:rPr lang="en-US" dirty="0" err="1"/>
              <a:t>sysfs</a:t>
            </a:r>
            <a:r>
              <a:rPr lang="en-US" dirty="0"/>
              <a:t> file system is used to provide debug information.</a:t>
            </a:r>
          </a:p>
          <a:p>
            <a:r>
              <a:rPr lang="en-US" dirty="0"/>
              <a:t>In the following slides, the above concepts will be put to work to support a specific hardware device: the HC-</a:t>
            </a:r>
            <a:r>
              <a:rPr lang="en-US" dirty="0" err="1"/>
              <a:t>SR04</a:t>
            </a:r>
            <a:r>
              <a:rPr lang="en-US" dirty="0"/>
              <a:t> ultrasonic ranging sensor.</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523239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Introduction</a:t>
            </a:r>
          </a:p>
          <a:p>
            <a:r>
              <a:rPr lang="en-US" dirty="0"/>
              <a:t>The </a:t>
            </a:r>
            <a:r>
              <a:rPr lang="en-US" dirty="0" err="1"/>
              <a:t>sysfs</a:t>
            </a:r>
            <a:r>
              <a:rPr lang="en-US" dirty="0"/>
              <a:t> file system</a:t>
            </a:r>
          </a:p>
          <a:p>
            <a:r>
              <a:rPr lang="en-US" dirty="0">
                <a:solidFill>
                  <a:srgbClr val="118CAB"/>
                </a:solidFill>
              </a:rPr>
              <a:t>The HC-</a:t>
            </a:r>
            <a:r>
              <a:rPr lang="en-US" dirty="0" err="1">
                <a:solidFill>
                  <a:srgbClr val="118CAB"/>
                </a:solidFill>
              </a:rPr>
              <a:t>SR04</a:t>
            </a:r>
            <a:r>
              <a:rPr lang="en-US" dirty="0">
                <a:solidFill>
                  <a:srgbClr val="118CAB"/>
                </a:solidFill>
              </a:rPr>
              <a:t> ultrasonic ranging sensor</a:t>
            </a:r>
          </a:p>
          <a:p>
            <a:r>
              <a:rPr lang="en-US" dirty="0"/>
              <a:t>Building Linux support for the HC-</a:t>
            </a:r>
            <a:r>
              <a:rPr lang="en-US" dirty="0" err="1"/>
              <a:t>SR04</a:t>
            </a:r>
            <a:r>
              <a:rPr lang="en-US" dirty="0"/>
              <a:t> sensor</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662514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solidFill>
                  <a:srgbClr val="118CAB"/>
                </a:solidFill>
              </a:rPr>
              <a:t>The HC-</a:t>
            </a:r>
            <a:r>
              <a:rPr lang="en-US" dirty="0" err="1">
                <a:solidFill>
                  <a:srgbClr val="118CAB"/>
                </a:solidFill>
              </a:rPr>
              <a:t>SR04</a:t>
            </a:r>
            <a:r>
              <a:rPr lang="en-US" dirty="0">
                <a:solidFill>
                  <a:srgbClr val="118CAB"/>
                </a:solidFill>
              </a:rPr>
              <a:t> Ultrasonic Ranging Sensor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7737475" cy="4086225"/>
          </a:xfrm>
        </p:spPr>
        <p:txBody>
          <a:bodyPr wrap="square" numCol="1" anchor="t" anchorCtr="0" compatLnSpc="1">
            <a:prstTxWarp prst="textNoShape">
              <a:avLst/>
            </a:prstTxWarp>
          </a:bodyPr>
          <a:lstStyle/>
          <a:p>
            <a:r>
              <a:rPr lang="en-US" dirty="0"/>
              <a:t>The HC-</a:t>
            </a:r>
            <a:r>
              <a:rPr lang="en-US" dirty="0" err="1"/>
              <a:t>SR04</a:t>
            </a:r>
            <a:r>
              <a:rPr lang="en-US" dirty="0"/>
              <a:t> is a sensor able to measure the distance of objects using ultrasounds.</a:t>
            </a:r>
          </a:p>
          <a:p>
            <a:r>
              <a:rPr lang="en-US" dirty="0"/>
              <a:t>It provides the following connectors:</a:t>
            </a:r>
            <a:endParaRPr lang="en-US" altLang="en-US" dirty="0">
              <a:ea typeface="ＭＳ Ｐゴシック" panose="020B0600070205080204" pitchFamily="34" charset="-128"/>
            </a:endParaRPr>
          </a:p>
          <a:p>
            <a:pPr lvl="1"/>
            <a:r>
              <a:rPr lang="en-US" dirty="0" err="1">
                <a:solidFill>
                  <a:srgbClr val="118CAB"/>
                </a:solidFill>
              </a:rPr>
              <a:t>Vcc</a:t>
            </a:r>
            <a:r>
              <a:rPr lang="en-US" dirty="0"/>
              <a:t>, </a:t>
            </a:r>
            <a:r>
              <a:rPr lang="en-US" dirty="0" err="1"/>
              <a:t>5V</a:t>
            </a:r>
            <a:r>
              <a:rPr lang="en-US" dirty="0"/>
              <a:t> power supply input</a:t>
            </a:r>
          </a:p>
          <a:p>
            <a:pPr lvl="1"/>
            <a:r>
              <a:rPr lang="en-US" dirty="0" err="1">
                <a:solidFill>
                  <a:srgbClr val="118CAB"/>
                </a:solidFill>
              </a:rPr>
              <a:t>GND</a:t>
            </a:r>
            <a:r>
              <a:rPr lang="en-US" dirty="0"/>
              <a:t>, ground input</a:t>
            </a:r>
          </a:p>
          <a:p>
            <a:pPr lvl="1"/>
            <a:r>
              <a:rPr lang="en-US" dirty="0">
                <a:solidFill>
                  <a:srgbClr val="118CAB"/>
                </a:solidFill>
              </a:rPr>
              <a:t>Trig</a:t>
            </a:r>
            <a:r>
              <a:rPr lang="en-US" dirty="0">
                <a:solidFill>
                  <a:schemeClr val="tx1"/>
                </a:solidFill>
              </a:rPr>
              <a:t>,</a:t>
            </a:r>
            <a:r>
              <a:rPr lang="en-US" dirty="0"/>
              <a:t> </a:t>
            </a:r>
            <a:r>
              <a:rPr lang="en-US" dirty="0" err="1"/>
              <a:t>TTL</a:t>
            </a:r>
            <a:r>
              <a:rPr lang="en-US" dirty="0"/>
              <a:t> input to trigger the operation of the sensor</a:t>
            </a:r>
          </a:p>
          <a:p>
            <a:pPr lvl="1"/>
            <a:r>
              <a:rPr lang="en-US" dirty="0">
                <a:solidFill>
                  <a:srgbClr val="118CAB"/>
                </a:solidFill>
              </a:rPr>
              <a:t>Echo</a:t>
            </a:r>
            <a:r>
              <a:rPr lang="en-US" dirty="0"/>
              <a:t>, </a:t>
            </a:r>
            <a:r>
              <a:rPr lang="en-US" dirty="0" err="1"/>
              <a:t>TTL</a:t>
            </a:r>
            <a:r>
              <a:rPr lang="en-US" dirty="0"/>
              <a:t> output with a pulse-modulated square waveform providing the distance readout</a:t>
            </a:r>
            <a:endParaRPr lang="en-US" altLang="en-US" dirty="0">
              <a:ea typeface="ＭＳ Ｐゴシック" panose="020B0600070205080204" pitchFamily="34" charset="-128"/>
            </a:endParaRPr>
          </a:p>
        </p:txBody>
      </p:sp>
      <p:pic>
        <p:nvPicPr>
          <p:cNvPr id="5" name="Picture 4">
            <a:extLst>
              <a:ext uri="{FF2B5EF4-FFF2-40B4-BE49-F238E27FC236}">
                <a16:creationId xmlns:a16="http://schemas.microsoft.com/office/drawing/2014/main" id="{8E6FB7E7-58E8-458A-B63C-E969CCC30C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0713" y="2362200"/>
            <a:ext cx="4124144" cy="2438400"/>
          </a:xfrm>
          <a:prstGeom prst="rect">
            <a:avLst/>
          </a:prstGeom>
        </p:spPr>
      </p:pic>
    </p:spTree>
    <p:extLst>
      <p:ext uri="{BB962C8B-B14F-4D97-AF65-F5344CB8AC3E}">
        <p14:creationId xmlns:p14="http://schemas.microsoft.com/office/powerpoint/2010/main" val="3258319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solidFill>
                  <a:srgbClr val="118CAB"/>
                </a:solidFill>
              </a:rPr>
              <a:t>The HC-</a:t>
            </a:r>
            <a:r>
              <a:rPr lang="en-US" dirty="0" err="1">
                <a:solidFill>
                  <a:srgbClr val="118CAB"/>
                </a:solidFill>
              </a:rPr>
              <a:t>SR04</a:t>
            </a:r>
            <a:r>
              <a:rPr lang="en-US" dirty="0">
                <a:solidFill>
                  <a:srgbClr val="118CAB"/>
                </a:solidFill>
              </a:rPr>
              <a:t> Ultrasonic Ranging Sensor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The sensor operates according to the following time diagram.</a:t>
            </a:r>
            <a:endParaRPr lang="en-US" altLang="en-US" dirty="0">
              <a:ea typeface="ＭＳ Ｐゴシック" panose="020B0600070205080204" pitchFamily="34" charset="-128"/>
            </a:endParaRPr>
          </a:p>
        </p:txBody>
      </p:sp>
      <p:sp>
        <p:nvSpPr>
          <p:cNvPr id="2" name="Rectangle 1">
            <a:extLst>
              <a:ext uri="{FF2B5EF4-FFF2-40B4-BE49-F238E27FC236}">
                <a16:creationId xmlns:a16="http://schemas.microsoft.com/office/drawing/2014/main" id="{B23A263F-DFF9-4532-8420-C7F0DC417A5D}"/>
              </a:ext>
            </a:extLst>
          </p:cNvPr>
          <p:cNvSpPr/>
          <p:nvPr/>
        </p:nvSpPr>
        <p:spPr>
          <a:xfrm>
            <a:off x="7540669" y="2052222"/>
            <a:ext cx="3732756" cy="1895904"/>
          </a:xfrm>
          <a:prstGeom prst="rect">
            <a:avLst/>
          </a:prstGeom>
        </p:spPr>
        <p:txBody>
          <a:bodyPr wrap="square">
            <a:spAutoFit/>
          </a:bodyPr>
          <a:lstStyle/>
          <a:p>
            <a:pPr marL="398463" lvl="1" indent="-166688" eaLnBrk="1" hangingPunct="1">
              <a:lnSpc>
                <a:spcPct val="90000"/>
              </a:lnSpc>
              <a:spcAft>
                <a:spcPts val="1200"/>
              </a:spcAft>
              <a:buClr>
                <a:schemeClr val="accent1"/>
              </a:buClr>
              <a:buSzPct val="80000"/>
              <a:buFont typeface="Arial" panose="020B0604020202020204" pitchFamily="34" charset="0"/>
              <a:buChar char="•"/>
            </a:pPr>
            <a:r>
              <a:rPr lang="en-US" dirty="0">
                <a:solidFill>
                  <a:schemeClr val="tx2"/>
                </a:solidFill>
                <a:latin typeface="+mn-lt"/>
              </a:rPr>
              <a:t>To enable the sensor, a pulse shall be generated on the Trig input; </a:t>
            </a:r>
          </a:p>
          <a:p>
            <a:pPr marL="398463" lvl="1" indent="-166688" eaLnBrk="1" hangingPunct="1">
              <a:lnSpc>
                <a:spcPct val="90000"/>
              </a:lnSpc>
              <a:spcAft>
                <a:spcPts val="1200"/>
              </a:spcAft>
              <a:buClr>
                <a:schemeClr val="accent1"/>
              </a:buClr>
              <a:buSzPct val="80000"/>
              <a:buFont typeface="Arial" panose="020B0604020202020204" pitchFamily="34" charset="0"/>
              <a:buChar char="•"/>
            </a:pPr>
            <a:r>
              <a:rPr lang="en-US" dirty="0">
                <a:solidFill>
                  <a:schemeClr val="tx2"/>
                </a:solidFill>
                <a:latin typeface="+mn-lt"/>
              </a:rPr>
              <a:t>The pulse shall be at least 10 </a:t>
            </a:r>
            <a:r>
              <a:rPr lang="en-US" dirty="0" err="1">
                <a:solidFill>
                  <a:schemeClr val="tx2"/>
                </a:solidFill>
                <a:latin typeface="+mn-lt"/>
              </a:rPr>
              <a:t>ms</a:t>
            </a:r>
            <a:r>
              <a:rPr lang="en-US" dirty="0">
                <a:solidFill>
                  <a:schemeClr val="tx2"/>
                </a:solidFill>
                <a:latin typeface="+mn-lt"/>
              </a:rPr>
              <a:t> long;</a:t>
            </a:r>
          </a:p>
          <a:p>
            <a:pPr marL="398463" lvl="1" indent="-166688" eaLnBrk="1" hangingPunct="1">
              <a:lnSpc>
                <a:spcPct val="90000"/>
              </a:lnSpc>
              <a:spcAft>
                <a:spcPts val="1200"/>
              </a:spcAft>
              <a:buClr>
                <a:schemeClr val="accent1"/>
              </a:buClr>
              <a:buSzPct val="80000"/>
              <a:buFont typeface="Arial" panose="020B0604020202020204" pitchFamily="34" charset="0"/>
              <a:buChar char="•"/>
            </a:pPr>
            <a:r>
              <a:rPr lang="en-US" dirty="0">
                <a:solidFill>
                  <a:schemeClr val="tx2"/>
                </a:solidFill>
                <a:latin typeface="+mn-lt"/>
              </a:rPr>
              <a:t>At least 60 </a:t>
            </a:r>
            <a:r>
              <a:rPr lang="en-US" dirty="0" err="1">
                <a:solidFill>
                  <a:schemeClr val="tx2"/>
                </a:solidFill>
                <a:latin typeface="+mn-lt"/>
              </a:rPr>
              <a:t>ms</a:t>
            </a:r>
            <a:r>
              <a:rPr lang="en-US" dirty="0">
                <a:solidFill>
                  <a:schemeClr val="tx2"/>
                </a:solidFill>
                <a:latin typeface="+mn-lt"/>
              </a:rPr>
              <a:t> shall separate two consecutive trigger pulses.</a:t>
            </a:r>
            <a:endParaRPr lang="en-IN" dirty="0">
              <a:solidFill>
                <a:schemeClr val="tx2"/>
              </a:solidFill>
              <a:latin typeface="+mn-lt"/>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A390D305-D9CA-4D6D-9B31-46296F0D8A12}"/>
                  </a:ext>
                </a:extLst>
              </p:cNvPr>
              <p:cNvSpPr/>
              <p:nvPr/>
            </p:nvSpPr>
            <p:spPr>
              <a:xfrm>
                <a:off x="7290147" y="4175143"/>
                <a:ext cx="4409727" cy="2112566"/>
              </a:xfrm>
              <a:prstGeom prst="rect">
                <a:avLst/>
              </a:prstGeom>
            </p:spPr>
            <p:txBody>
              <a:bodyPr wrap="square">
                <a:spAutoFit/>
              </a:bodyPr>
              <a:lstStyle/>
              <a:p>
                <a:pPr marL="398463" lvl="1" indent="-166688" eaLnBrk="1" hangingPunct="1">
                  <a:lnSpc>
                    <a:spcPct val="90000"/>
                  </a:lnSpc>
                  <a:spcAft>
                    <a:spcPts val="1200"/>
                  </a:spcAft>
                  <a:buClr>
                    <a:schemeClr val="accent1"/>
                  </a:buClr>
                  <a:buSzPct val="80000"/>
                  <a:buFont typeface="Arial" panose="020B0604020202020204" pitchFamily="34" charset="0"/>
                  <a:buChar char="•"/>
                </a:pPr>
                <a:r>
                  <a:rPr lang="en-US" dirty="0">
                    <a:solidFill>
                      <a:schemeClr val="tx2"/>
                    </a:solidFill>
                    <a:latin typeface="+mn-lt"/>
                  </a:rPr>
                  <a:t>The sensor provides the distance readout as Echo pulse with duration between 116 </a:t>
                </a:r>
                <a:r>
                  <a:rPr lang="en-US" dirty="0" err="1">
                    <a:solidFill>
                      <a:schemeClr val="tx2"/>
                    </a:solidFill>
                    <a:latin typeface="+mn-lt"/>
                  </a:rPr>
                  <a:t>ms</a:t>
                </a:r>
                <a:r>
                  <a:rPr lang="en-US" dirty="0">
                    <a:solidFill>
                      <a:schemeClr val="tx2"/>
                    </a:solidFill>
                    <a:latin typeface="+mn-lt"/>
                  </a:rPr>
                  <a:t> (2 cm) and 23,200 </a:t>
                </a:r>
                <a:r>
                  <a:rPr lang="en-US" dirty="0" err="1">
                    <a:solidFill>
                      <a:schemeClr val="tx2"/>
                    </a:solidFill>
                    <a:latin typeface="+mn-lt"/>
                  </a:rPr>
                  <a:t>ms</a:t>
                </a:r>
                <a:r>
                  <a:rPr lang="en-US" dirty="0">
                    <a:solidFill>
                      <a:schemeClr val="tx2"/>
                    </a:solidFill>
                    <a:latin typeface="+mn-lt"/>
                  </a:rPr>
                  <a:t> (400 cm).</a:t>
                </a:r>
              </a:p>
              <a:p>
                <a:pPr marL="398463" lvl="1" indent="-166688" eaLnBrk="1" hangingPunct="1">
                  <a:lnSpc>
                    <a:spcPct val="90000"/>
                  </a:lnSpc>
                  <a:spcAft>
                    <a:spcPts val="1200"/>
                  </a:spcAft>
                  <a:buClr>
                    <a:schemeClr val="accent1"/>
                  </a:buClr>
                  <a:buSzPct val="80000"/>
                  <a:buFont typeface="Arial" panose="020B0604020202020204" pitchFamily="34" charset="0"/>
                  <a:buChar char="•"/>
                </a:pPr>
                <a:r>
                  <a:rPr lang="en-US" dirty="0">
                    <a:solidFill>
                      <a:schemeClr val="tx2"/>
                    </a:solidFill>
                    <a:latin typeface="+mn-lt"/>
                  </a:rPr>
                  <a:t>Assuming the pulse duration D is measured in </a:t>
                </a:r>
                <a:r>
                  <a:rPr lang="en-US" dirty="0" err="1">
                    <a:solidFill>
                      <a:schemeClr val="tx2"/>
                    </a:solidFill>
                    <a:latin typeface="+mn-lt"/>
                  </a:rPr>
                  <a:t>ms</a:t>
                </a:r>
                <a:r>
                  <a:rPr lang="en-US" dirty="0">
                    <a:solidFill>
                      <a:schemeClr val="tx2"/>
                    </a:solidFill>
                    <a:latin typeface="+mn-lt"/>
                  </a:rPr>
                  <a:t>, the corresponding distance D in cm is obtained as </a:t>
                </a:r>
                <a14:m>
                  <m:oMath xmlns:m="http://schemas.openxmlformats.org/officeDocument/2006/math">
                    <m:r>
                      <a:rPr lang="it-IT">
                        <a:solidFill>
                          <a:schemeClr val="tx2"/>
                        </a:solidFill>
                        <a:latin typeface="Cambria Math" panose="02040503050406030204" pitchFamily="18" charset="0"/>
                      </a:rPr>
                      <m:t>𝐷</m:t>
                    </m:r>
                    <m:r>
                      <a:rPr lang="it-IT">
                        <a:solidFill>
                          <a:schemeClr val="tx2"/>
                        </a:solidFill>
                        <a:latin typeface="Cambria Math" panose="02040503050406030204" pitchFamily="18" charset="0"/>
                      </a:rPr>
                      <m:t>= </m:t>
                    </m:r>
                    <m:f>
                      <m:fPr>
                        <m:ctrlPr>
                          <a:rPr lang="mr-IN" i="1">
                            <a:solidFill>
                              <a:schemeClr val="tx2"/>
                            </a:solidFill>
                            <a:latin typeface="Cambria Math" panose="02040503050406030204" pitchFamily="18" charset="0"/>
                          </a:rPr>
                        </m:ctrlPr>
                      </m:fPr>
                      <m:num>
                        <m:r>
                          <a:rPr lang="mr-IN">
                            <a:solidFill>
                              <a:schemeClr val="tx2"/>
                            </a:solidFill>
                            <a:latin typeface="Cambria Math" panose="02040503050406030204" pitchFamily="18" charset="0"/>
                          </a:rPr>
                          <m:t>∆</m:t>
                        </m:r>
                      </m:num>
                      <m:den>
                        <m:r>
                          <a:rPr lang="it-IT">
                            <a:solidFill>
                              <a:schemeClr val="tx2"/>
                            </a:solidFill>
                            <a:latin typeface="Cambria Math" panose="02040503050406030204" pitchFamily="18" charset="0"/>
                          </a:rPr>
                          <m:t>58</m:t>
                        </m:r>
                      </m:den>
                    </m:f>
                  </m:oMath>
                </a14:m>
                <a:endParaRPr lang="en-US" dirty="0">
                  <a:solidFill>
                    <a:schemeClr val="tx2"/>
                  </a:solidFill>
                  <a:latin typeface="+mn-lt"/>
                </a:endParaRPr>
              </a:p>
            </p:txBody>
          </p:sp>
        </mc:Choice>
        <mc:Fallback xmlns="">
          <p:sp>
            <p:nvSpPr>
              <p:cNvPr id="3" name="Rectangle 2">
                <a:extLst>
                  <a:ext uri="{FF2B5EF4-FFF2-40B4-BE49-F238E27FC236}">
                    <a16:creationId xmlns:a16="http://schemas.microsoft.com/office/drawing/2014/main" id="{A390D305-D9CA-4D6D-9B31-46296F0D8A12}"/>
                  </a:ext>
                </a:extLst>
              </p:cNvPr>
              <p:cNvSpPr>
                <a:spLocks noRot="1" noChangeAspect="1" noMove="1" noResize="1" noEditPoints="1" noAdjustHandles="1" noChangeArrowheads="1" noChangeShapeType="1" noTextEdit="1"/>
              </p:cNvSpPr>
              <p:nvPr/>
            </p:nvSpPr>
            <p:spPr>
              <a:xfrm>
                <a:off x="7290147" y="4175143"/>
                <a:ext cx="4409727" cy="2112566"/>
              </a:xfrm>
              <a:prstGeom prst="rect">
                <a:avLst/>
              </a:prstGeom>
              <a:blipFill>
                <a:blip r:embed="rId3"/>
                <a:stretch>
                  <a:fillRect t="-2890" b="-1156"/>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03181177-B714-4F8A-8ABC-7185AE96D05F}"/>
              </a:ext>
            </a:extLst>
          </p:cNvPr>
          <p:cNvSpPr txBox="1"/>
          <p:nvPr/>
        </p:nvSpPr>
        <p:spPr>
          <a:xfrm>
            <a:off x="1293019" y="2819400"/>
            <a:ext cx="914400" cy="2919600"/>
          </a:xfrm>
          <a:prstGeom prst="rect">
            <a:avLst/>
          </a:prstGeom>
        </p:spPr>
        <p:txBody>
          <a:bodyPr vert="horz" wrap="none" lIns="0" tIns="0" rIns="0" bIns="0" rtlCol="0" anchor="t">
            <a:normAutofit/>
          </a:bodyPr>
          <a:lstStyle/>
          <a:p>
            <a:r>
              <a:rPr lang="en-US" sz="2000" dirty="0"/>
              <a:t>Trig</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Echo</a:t>
            </a:r>
          </a:p>
          <a:p>
            <a:endParaRPr lang="en-US" sz="2000" dirty="0"/>
          </a:p>
        </p:txBody>
      </p:sp>
      <p:cxnSp>
        <p:nvCxnSpPr>
          <p:cNvPr id="7" name="Straight Connector 6">
            <a:extLst>
              <a:ext uri="{FF2B5EF4-FFF2-40B4-BE49-F238E27FC236}">
                <a16:creationId xmlns:a16="http://schemas.microsoft.com/office/drawing/2014/main" id="{DE0E7B71-DD02-49AB-B428-78B3816D9E96}"/>
              </a:ext>
            </a:extLst>
          </p:cNvPr>
          <p:cNvCxnSpPr/>
          <p:nvPr/>
        </p:nvCxnSpPr>
        <p:spPr>
          <a:xfrm>
            <a:off x="1902619" y="3048000"/>
            <a:ext cx="838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69A393D1-9755-4D24-85BE-C8237C8A2BB5}"/>
              </a:ext>
            </a:extLst>
          </p:cNvPr>
          <p:cNvCxnSpPr/>
          <p:nvPr/>
        </p:nvCxnSpPr>
        <p:spPr>
          <a:xfrm flipV="1">
            <a:off x="2740819" y="2362200"/>
            <a:ext cx="0" cy="685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4A39C39-AF58-4D34-9EE0-9ABC544070A8}"/>
              </a:ext>
            </a:extLst>
          </p:cNvPr>
          <p:cNvCxnSpPr/>
          <p:nvPr/>
        </p:nvCxnSpPr>
        <p:spPr>
          <a:xfrm>
            <a:off x="2740819" y="2362200"/>
            <a:ext cx="990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C7F59-5083-4643-9236-3909AE202642}"/>
              </a:ext>
            </a:extLst>
          </p:cNvPr>
          <p:cNvCxnSpPr/>
          <p:nvPr/>
        </p:nvCxnSpPr>
        <p:spPr>
          <a:xfrm>
            <a:off x="3731419" y="2362200"/>
            <a:ext cx="0" cy="685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E08CF61-51AA-4D46-98B6-8E56B626DDBA}"/>
              </a:ext>
            </a:extLst>
          </p:cNvPr>
          <p:cNvCxnSpPr/>
          <p:nvPr/>
        </p:nvCxnSpPr>
        <p:spPr>
          <a:xfrm>
            <a:off x="3731419" y="3048000"/>
            <a:ext cx="232766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B1C8722-989D-4FB1-A120-7DF90FADBF29}"/>
              </a:ext>
            </a:extLst>
          </p:cNvPr>
          <p:cNvCxnSpPr/>
          <p:nvPr/>
        </p:nvCxnSpPr>
        <p:spPr>
          <a:xfrm flipV="1">
            <a:off x="6058634" y="2362200"/>
            <a:ext cx="0" cy="685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28CBD99-31D8-4887-8928-E9B4F264AABA}"/>
              </a:ext>
            </a:extLst>
          </p:cNvPr>
          <p:cNvCxnSpPr/>
          <p:nvPr/>
        </p:nvCxnSpPr>
        <p:spPr>
          <a:xfrm>
            <a:off x="6058634" y="2362200"/>
            <a:ext cx="990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95D36534-0F26-4123-A07D-0B1EDBC21ABD}"/>
              </a:ext>
            </a:extLst>
          </p:cNvPr>
          <p:cNvCxnSpPr/>
          <p:nvPr/>
        </p:nvCxnSpPr>
        <p:spPr>
          <a:xfrm>
            <a:off x="7049234" y="2362200"/>
            <a:ext cx="0" cy="685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4C646BB-5BCF-4968-A3A6-F2BD39E6BE13}"/>
              </a:ext>
            </a:extLst>
          </p:cNvPr>
          <p:cNvCxnSpPr/>
          <p:nvPr/>
        </p:nvCxnSpPr>
        <p:spPr>
          <a:xfrm>
            <a:off x="2740819" y="3429000"/>
            <a:ext cx="990600" cy="0"/>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A6080FF-F097-4F53-842A-B2F13650EC17}"/>
              </a:ext>
            </a:extLst>
          </p:cNvPr>
          <p:cNvCxnSpPr/>
          <p:nvPr/>
        </p:nvCxnSpPr>
        <p:spPr>
          <a:xfrm>
            <a:off x="2743200" y="3780000"/>
            <a:ext cx="3315434" cy="0"/>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460428BC-A5FB-406D-BDAA-D15DDB80CEC1}"/>
              </a:ext>
            </a:extLst>
          </p:cNvPr>
          <p:cNvSpPr txBox="1"/>
          <p:nvPr/>
        </p:nvSpPr>
        <p:spPr>
          <a:xfrm>
            <a:off x="3960019" y="5334000"/>
            <a:ext cx="914400" cy="914400"/>
          </a:xfrm>
          <a:prstGeom prst="rect">
            <a:avLst/>
          </a:prstGeom>
        </p:spPr>
        <p:txBody>
          <a:bodyPr vert="horz" wrap="none" lIns="0" tIns="0" rIns="0" bIns="0" rtlCol="0" anchor="t">
            <a:normAutofit/>
          </a:bodyPr>
          <a:lstStyle/>
          <a:p>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5F932FA-C077-4866-9AD7-B67BC66BF4EE}"/>
                  </a:ext>
                </a:extLst>
              </p:cNvPr>
              <p:cNvSpPr txBox="1"/>
              <p:nvPr/>
            </p:nvSpPr>
            <p:spPr>
              <a:xfrm>
                <a:off x="2828701" y="3002850"/>
                <a:ext cx="914400" cy="405000"/>
              </a:xfrm>
              <a:prstGeom prst="rect">
                <a:avLst/>
              </a:prstGeom>
            </p:spPr>
            <p:txBody>
              <a:bodyPr vert="horz" wrap="none" lIns="0" tIns="0" rIns="0" bIns="0" rtlCol="0" anchor="t">
                <a:norm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r>
                        <a:rPr lang="it-IT" b="0" i="1" smtClean="0">
                          <a:latin typeface="Cambria Math" charset="0"/>
                          <a:ea typeface="Cambria Math" charset="0"/>
                          <a:cs typeface="Cambria Math" charset="0"/>
                        </a:rPr>
                        <m:t>10</m:t>
                      </m:r>
                      <m:r>
                        <a:rPr lang="it-IT" b="0" i="1" smtClean="0">
                          <a:latin typeface="Cambria Math" charset="0"/>
                          <a:ea typeface="Cambria Math" charset="0"/>
                          <a:cs typeface="Cambria Math" charset="0"/>
                        </a:rPr>
                        <m:t>𝜇</m:t>
                      </m:r>
                      <m:r>
                        <a:rPr lang="it-IT" b="0" i="1" smtClean="0">
                          <a:latin typeface="Cambria Math" charset="0"/>
                          <a:ea typeface="Cambria Math" charset="0"/>
                          <a:cs typeface="Cambria Math" charset="0"/>
                        </a:rPr>
                        <m:t>𝑠</m:t>
                      </m:r>
                    </m:oMath>
                  </m:oMathPara>
                </a14:m>
                <a:endParaRPr lang="en-US" dirty="0"/>
              </a:p>
            </p:txBody>
          </p:sp>
        </mc:Choice>
        <mc:Fallback xmlns="">
          <p:sp>
            <p:nvSpPr>
              <p:cNvPr id="18" name="TextBox 17">
                <a:extLst>
                  <a:ext uri="{FF2B5EF4-FFF2-40B4-BE49-F238E27FC236}">
                    <a16:creationId xmlns:a16="http://schemas.microsoft.com/office/drawing/2014/main" id="{05F932FA-C077-4866-9AD7-B67BC66BF4EE}"/>
                  </a:ext>
                </a:extLst>
              </p:cNvPr>
              <p:cNvSpPr txBox="1">
                <a:spLocks noRot="1" noChangeAspect="1" noMove="1" noResize="1" noEditPoints="1" noAdjustHandles="1" noChangeArrowheads="1" noChangeShapeType="1" noTextEdit="1"/>
              </p:cNvSpPr>
              <p:nvPr/>
            </p:nvSpPr>
            <p:spPr>
              <a:xfrm>
                <a:off x="2828701" y="3002850"/>
                <a:ext cx="914400" cy="405000"/>
              </a:xfrm>
              <a:prstGeom prst="rect">
                <a:avLst/>
              </a:prstGeom>
              <a:blipFill>
                <a:blip r:embed="rId4"/>
                <a:stretch>
                  <a:fillRect r="-1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48A4A47-E6E4-4D86-9F68-E34683A0D192}"/>
                  </a:ext>
                </a:extLst>
              </p:cNvPr>
              <p:cNvSpPr txBox="1"/>
              <p:nvPr/>
            </p:nvSpPr>
            <p:spPr>
              <a:xfrm>
                <a:off x="4024567" y="3388761"/>
                <a:ext cx="914400" cy="405000"/>
              </a:xfrm>
              <a:prstGeom prst="rect">
                <a:avLst/>
              </a:prstGeom>
            </p:spPr>
            <p:txBody>
              <a:bodyPr vert="horz" wrap="none" lIns="0" tIns="0" rIns="0" bIns="0" rtlCol="0" anchor="t">
                <a:norm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r>
                        <a:rPr lang="it-IT" b="0" i="1" smtClean="0">
                          <a:latin typeface="Cambria Math" charset="0"/>
                          <a:ea typeface="Cambria Math" charset="0"/>
                          <a:cs typeface="Cambria Math" charset="0"/>
                        </a:rPr>
                        <m:t>60 </m:t>
                      </m:r>
                      <m:r>
                        <a:rPr lang="it-IT" b="0" i="1" smtClean="0">
                          <a:latin typeface="Cambria Math" charset="0"/>
                          <a:ea typeface="Cambria Math" charset="0"/>
                          <a:cs typeface="Cambria Math" charset="0"/>
                        </a:rPr>
                        <m:t>𝑚𝑠</m:t>
                      </m:r>
                    </m:oMath>
                  </m:oMathPara>
                </a14:m>
                <a:endParaRPr lang="en-US" dirty="0"/>
              </a:p>
            </p:txBody>
          </p:sp>
        </mc:Choice>
        <mc:Fallback xmlns="">
          <p:sp>
            <p:nvSpPr>
              <p:cNvPr id="19" name="TextBox 18">
                <a:extLst>
                  <a:ext uri="{FF2B5EF4-FFF2-40B4-BE49-F238E27FC236}">
                    <a16:creationId xmlns:a16="http://schemas.microsoft.com/office/drawing/2014/main" id="{748A4A47-E6E4-4D86-9F68-E34683A0D192}"/>
                  </a:ext>
                </a:extLst>
              </p:cNvPr>
              <p:cNvSpPr txBox="1">
                <a:spLocks noRot="1" noChangeAspect="1" noMove="1" noResize="1" noEditPoints="1" noAdjustHandles="1" noChangeArrowheads="1" noChangeShapeType="1" noTextEdit="1"/>
              </p:cNvSpPr>
              <p:nvPr/>
            </p:nvSpPr>
            <p:spPr>
              <a:xfrm>
                <a:off x="4024567" y="3388761"/>
                <a:ext cx="914400" cy="405000"/>
              </a:xfrm>
              <a:prstGeom prst="rect">
                <a:avLst/>
              </a:prstGeom>
              <a:blipFill>
                <a:blip r:embed="rId5"/>
                <a:stretch>
                  <a:fillRect l="-4667" r="-2667"/>
                </a:stretch>
              </a:blipFill>
            </p:spPr>
            <p:txBody>
              <a:bodyPr/>
              <a:lstStyle/>
              <a:p>
                <a:r>
                  <a:rPr lang="en-IN">
                    <a:noFill/>
                  </a:rPr>
                  <a:t> </a:t>
                </a:r>
              </a:p>
            </p:txBody>
          </p:sp>
        </mc:Fallback>
      </mc:AlternateContent>
      <p:cxnSp>
        <p:nvCxnSpPr>
          <p:cNvPr id="20" name="Straight Connector 19">
            <a:extLst>
              <a:ext uri="{FF2B5EF4-FFF2-40B4-BE49-F238E27FC236}">
                <a16:creationId xmlns:a16="http://schemas.microsoft.com/office/drawing/2014/main" id="{BC469C0A-02A0-40F3-B03B-468A95010F79}"/>
              </a:ext>
            </a:extLst>
          </p:cNvPr>
          <p:cNvCxnSpPr/>
          <p:nvPr/>
        </p:nvCxnSpPr>
        <p:spPr>
          <a:xfrm>
            <a:off x="1902619" y="5105400"/>
            <a:ext cx="249688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7616F447-44C5-44C6-9B51-3B1861165826}"/>
              </a:ext>
            </a:extLst>
          </p:cNvPr>
          <p:cNvCxnSpPr/>
          <p:nvPr/>
        </p:nvCxnSpPr>
        <p:spPr>
          <a:xfrm flipV="1">
            <a:off x="4399501" y="4419600"/>
            <a:ext cx="0" cy="685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A0A6882-5752-4C73-90DE-A60AC6137EA0}"/>
              </a:ext>
            </a:extLst>
          </p:cNvPr>
          <p:cNvCxnSpPr/>
          <p:nvPr/>
        </p:nvCxnSpPr>
        <p:spPr>
          <a:xfrm>
            <a:off x="4399501" y="4419600"/>
            <a:ext cx="161791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DE23965D-9DB2-41A6-9F45-BD0079A2E77D}"/>
              </a:ext>
            </a:extLst>
          </p:cNvPr>
          <p:cNvCxnSpPr/>
          <p:nvPr/>
        </p:nvCxnSpPr>
        <p:spPr>
          <a:xfrm>
            <a:off x="6017419" y="4419600"/>
            <a:ext cx="0" cy="685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B10ACF0-687A-4982-AA8A-22136BCEE0F4}"/>
              </a:ext>
            </a:extLst>
          </p:cNvPr>
          <p:cNvCxnSpPr/>
          <p:nvPr/>
        </p:nvCxnSpPr>
        <p:spPr>
          <a:xfrm>
            <a:off x="6017419" y="5105400"/>
            <a:ext cx="103181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198A3BD1-99B3-41BE-8195-1007CA83F5E5}"/>
              </a:ext>
            </a:extLst>
          </p:cNvPr>
          <p:cNvCxnSpPr/>
          <p:nvPr/>
        </p:nvCxnSpPr>
        <p:spPr>
          <a:xfrm>
            <a:off x="4329337" y="5715000"/>
            <a:ext cx="1729297" cy="0"/>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E737426-BCA2-4C56-83E8-42FC3B6F8F9D}"/>
                  </a:ext>
                </a:extLst>
              </p:cNvPr>
              <p:cNvSpPr txBox="1"/>
              <p:nvPr/>
            </p:nvSpPr>
            <p:spPr>
              <a:xfrm>
                <a:off x="4089085" y="5269611"/>
                <a:ext cx="2209800" cy="405000"/>
              </a:xfrm>
              <a:prstGeom prst="rect">
                <a:avLst/>
              </a:prstGeom>
            </p:spPr>
            <p:txBody>
              <a:bodyPr vert="horz" wrap="none" lIns="0" tIns="0" rIns="0" bIns="0" rtlCol="0" anchor="t">
                <a:normAutofit fontScale="92500"/>
              </a:bodyPr>
              <a:lstStyle/>
              <a:p>
                <a:pPr/>
                <a14:m>
                  <m:oMathPara xmlns:m="http://schemas.openxmlformats.org/officeDocument/2006/math">
                    <m:oMathParaPr>
                      <m:jc m:val="centerGroup"/>
                    </m:oMathParaPr>
                    <m:oMath xmlns:m="http://schemas.openxmlformats.org/officeDocument/2006/math">
                      <m:r>
                        <a:rPr lang="it-IT" b="0" i="1" smtClean="0">
                          <a:latin typeface="Cambria Math" charset="0"/>
                        </a:rPr>
                        <m:t>116</m:t>
                      </m:r>
                      <m:r>
                        <a:rPr lang="it-IT" b="0" i="1" smtClean="0">
                          <a:latin typeface="Cambria Math" charset="0"/>
                          <a:ea typeface="Cambria Math" charset="0"/>
                          <a:cs typeface="Cambria Math" charset="0"/>
                        </a:rPr>
                        <m:t>𝜇</m:t>
                      </m:r>
                      <m:r>
                        <a:rPr lang="it-IT" b="0" i="1" smtClean="0">
                          <a:latin typeface="Cambria Math" charset="0"/>
                          <a:ea typeface="Cambria Math" charset="0"/>
                          <a:cs typeface="Cambria Math" charset="0"/>
                        </a:rPr>
                        <m:t>𝑠</m:t>
                      </m:r>
                      <m:r>
                        <a:rPr lang="it-IT" b="0" i="1" smtClean="0">
                          <a:latin typeface="Cambria Math" charset="0"/>
                          <a:ea typeface="Cambria Math" charset="0"/>
                          <a:cs typeface="Cambria Math" charset="0"/>
                        </a:rPr>
                        <m:t>≤∆≤23.200</m:t>
                      </m:r>
                      <m:r>
                        <a:rPr lang="it-IT" b="0" i="1" smtClean="0">
                          <a:latin typeface="Cambria Math" charset="0"/>
                          <a:ea typeface="Cambria Math" charset="0"/>
                          <a:cs typeface="Cambria Math" charset="0"/>
                        </a:rPr>
                        <m:t>𝜇</m:t>
                      </m:r>
                      <m:r>
                        <a:rPr lang="it-IT" b="0" i="1" smtClean="0">
                          <a:latin typeface="Cambria Math" charset="0"/>
                          <a:ea typeface="Cambria Math" charset="0"/>
                          <a:cs typeface="Cambria Math" charset="0"/>
                        </a:rPr>
                        <m:t>𝑠</m:t>
                      </m:r>
                    </m:oMath>
                  </m:oMathPara>
                </a14:m>
                <a:endParaRPr lang="en-US" dirty="0"/>
              </a:p>
            </p:txBody>
          </p:sp>
        </mc:Choice>
        <mc:Fallback xmlns="">
          <p:sp>
            <p:nvSpPr>
              <p:cNvPr id="26" name="TextBox 25">
                <a:extLst>
                  <a:ext uri="{FF2B5EF4-FFF2-40B4-BE49-F238E27FC236}">
                    <a16:creationId xmlns:a16="http://schemas.microsoft.com/office/drawing/2014/main" id="{EE737426-BCA2-4C56-83E8-42FC3B6F8F9D}"/>
                  </a:ext>
                </a:extLst>
              </p:cNvPr>
              <p:cNvSpPr txBox="1">
                <a:spLocks noRot="1" noChangeAspect="1" noMove="1" noResize="1" noEditPoints="1" noAdjustHandles="1" noChangeArrowheads="1" noChangeShapeType="1" noTextEdit="1"/>
              </p:cNvSpPr>
              <p:nvPr/>
            </p:nvSpPr>
            <p:spPr>
              <a:xfrm>
                <a:off x="4089085" y="5269611"/>
                <a:ext cx="2209800" cy="405000"/>
              </a:xfrm>
              <a:prstGeom prst="rect">
                <a:avLst/>
              </a:prstGeom>
              <a:blipFill>
                <a:blip r:embed="rId6"/>
                <a:stretch>
                  <a:fillRect l="-552" r="-1105"/>
                </a:stretch>
              </a:blipFill>
            </p:spPr>
            <p:txBody>
              <a:bodyPr/>
              <a:lstStyle/>
              <a:p>
                <a:r>
                  <a:rPr lang="en-IN">
                    <a:noFill/>
                  </a:rPr>
                  <a:t> </a:t>
                </a:r>
              </a:p>
            </p:txBody>
          </p:sp>
        </mc:Fallback>
      </mc:AlternateContent>
    </p:spTree>
    <p:extLst>
      <p:ext uri="{BB962C8B-B14F-4D97-AF65-F5344CB8AC3E}">
        <p14:creationId xmlns:p14="http://schemas.microsoft.com/office/powerpoint/2010/main" val="254378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Introduction</a:t>
            </a:r>
          </a:p>
          <a:p>
            <a:r>
              <a:rPr lang="en-US" dirty="0"/>
              <a:t>The </a:t>
            </a:r>
            <a:r>
              <a:rPr lang="en-US" dirty="0" err="1"/>
              <a:t>sysfs</a:t>
            </a:r>
            <a:r>
              <a:rPr lang="en-US" dirty="0"/>
              <a:t> file system</a:t>
            </a:r>
          </a:p>
          <a:p>
            <a:r>
              <a:rPr lang="en-US" dirty="0"/>
              <a:t>The HC-</a:t>
            </a:r>
            <a:r>
              <a:rPr lang="en-US" dirty="0" err="1"/>
              <a:t>SR04</a:t>
            </a:r>
            <a:r>
              <a:rPr lang="en-US" dirty="0"/>
              <a:t> ultrasonic ranging sensor</a:t>
            </a:r>
          </a:p>
          <a:p>
            <a:r>
              <a:rPr lang="en-US" dirty="0">
                <a:solidFill>
                  <a:srgbClr val="118CAB"/>
                </a:solidFill>
              </a:rPr>
              <a:t>Building Linux support for the HC-</a:t>
            </a:r>
            <a:r>
              <a:rPr lang="en-US" dirty="0" err="1">
                <a:solidFill>
                  <a:srgbClr val="118CAB"/>
                </a:solidFill>
              </a:rPr>
              <a:t>SR04</a:t>
            </a:r>
            <a:r>
              <a:rPr lang="en-US" dirty="0">
                <a:solidFill>
                  <a:srgbClr val="118CAB"/>
                </a:solidFill>
              </a:rPr>
              <a:t> sensor</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203853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solidFill>
                  <a:srgbClr val="118CAB"/>
                </a:solidFill>
              </a:rPr>
              <a:t>Building Linux Support for the HC-</a:t>
            </a:r>
            <a:r>
              <a:rPr lang="en-US" dirty="0" err="1">
                <a:solidFill>
                  <a:srgbClr val="118CAB"/>
                </a:solidFill>
              </a:rPr>
              <a:t>SR04</a:t>
            </a:r>
            <a:r>
              <a:rPr lang="en-US" dirty="0">
                <a:solidFill>
                  <a:srgbClr val="118CAB"/>
                </a:solidFill>
              </a:rPr>
              <a:t> Sensor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We will develop Linux support for HC-</a:t>
            </a:r>
            <a:r>
              <a:rPr lang="en-US" dirty="0" err="1"/>
              <a:t>SR04</a:t>
            </a:r>
            <a:r>
              <a:rPr lang="en-US" dirty="0"/>
              <a:t> sensor that makes use of both VFS API and </a:t>
            </a:r>
            <a:r>
              <a:rPr lang="en-US" dirty="0" err="1"/>
              <a:t>sysfs</a:t>
            </a:r>
            <a:r>
              <a:rPr lang="en-US" dirty="0"/>
              <a:t> file system.</a:t>
            </a:r>
          </a:p>
          <a:p>
            <a:r>
              <a:rPr lang="en-US" dirty="0"/>
              <a:t>A loadable Kernel module will use the VFS API as follows:</a:t>
            </a:r>
            <a:endParaRPr lang="en-US" altLang="en-US" dirty="0">
              <a:ea typeface="ＭＳ Ｐゴシック" panose="020B0600070205080204" pitchFamily="34" charset="-128"/>
            </a:endParaRPr>
          </a:p>
          <a:p>
            <a:pPr lvl="1"/>
            <a:r>
              <a:rPr lang="en-US" dirty="0"/>
              <a:t>The write() system call will trigger the sensor, and it will measure the echo pulse duration.</a:t>
            </a:r>
          </a:p>
          <a:p>
            <a:pPr lvl="1"/>
            <a:r>
              <a:rPr lang="en-US" dirty="0"/>
              <a:t>The read() system call will provide to the user level the measured echo pulse duration in microseconds.</a:t>
            </a:r>
          </a:p>
          <a:p>
            <a:r>
              <a:rPr lang="en-US" dirty="0"/>
              <a:t>The same loadable Kernel module will use the </a:t>
            </a:r>
            <a:r>
              <a:rPr lang="en-US" dirty="0" err="1"/>
              <a:t>sysfs</a:t>
            </a:r>
            <a:r>
              <a:rPr lang="en-US" dirty="0"/>
              <a:t> to record and provide the user the last echo pulse duration read from the sensor.</a:t>
            </a:r>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724502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Module Data Structure Definition</a:t>
            </a:r>
          </a:p>
        </p:txBody>
      </p:sp>
      <p:sp>
        <p:nvSpPr>
          <p:cNvPr id="6" name="Content Placeholder 1">
            <a:extLst>
              <a:ext uri="{FF2B5EF4-FFF2-40B4-BE49-F238E27FC236}">
                <a16:creationId xmlns:a16="http://schemas.microsoft.com/office/drawing/2014/main" id="{ABCB9DE2-586F-47AE-91FB-DF098D5A0C46}"/>
              </a:ext>
            </a:extLst>
          </p:cNvPr>
          <p:cNvSpPr>
            <a:spLocks noGrp="1"/>
          </p:cNvSpPr>
          <p:nvPr>
            <p:ph sz="half" idx="1"/>
          </p:nvPr>
        </p:nvSpPr>
        <p:spPr>
          <a:xfrm>
            <a:off x="481484" y="1440000"/>
            <a:ext cx="7745735" cy="4680000"/>
          </a:xfrm>
        </p:spPr>
        <p:txBody>
          <a:bodyPr/>
          <a:lstStyle/>
          <a:p>
            <a:pPr marL="0" indent="0">
              <a:spcAft>
                <a:spcPts val="600"/>
              </a:spcAft>
              <a:buNone/>
            </a:pPr>
            <a:r>
              <a:rPr lang="en-US" sz="2000" dirty="0">
                <a:latin typeface="Courier" charset="0"/>
                <a:ea typeface="Courier" charset="0"/>
                <a:cs typeface="Courier" charset="0"/>
              </a:rPr>
              <a:t>static </a:t>
            </a:r>
            <a:r>
              <a:rPr lang="en-US" sz="2000" dirty="0" err="1">
                <a:latin typeface="Courier" charset="0"/>
                <a:ea typeface="Courier" charset="0"/>
                <a:cs typeface="Courier" charset="0"/>
              </a:rPr>
              <a:t>dev_t</a:t>
            </a:r>
            <a:r>
              <a:rPr lang="en-US" sz="2000" dirty="0">
                <a:latin typeface="Courier" charset="0"/>
                <a:ea typeface="Courier" charset="0"/>
                <a:cs typeface="Courier" charset="0"/>
              </a:rPr>
              <a:t> hcsr04_dev;</a:t>
            </a:r>
          </a:p>
          <a:p>
            <a:pPr marL="0" indent="0">
              <a:spcAft>
                <a:spcPts val="600"/>
              </a:spcAft>
              <a:buNone/>
            </a:pPr>
            <a:r>
              <a:rPr lang="en-US" sz="2000" dirty="0" err="1">
                <a:latin typeface="Courier" charset="0"/>
                <a:ea typeface="Courier" charset="0"/>
                <a:cs typeface="Courier" charset="0"/>
              </a:rPr>
              <a:t>struct</a:t>
            </a:r>
            <a:r>
              <a:rPr lang="en-US" sz="2000" dirty="0">
                <a:latin typeface="Courier" charset="0"/>
                <a:ea typeface="Courier" charset="0"/>
                <a:cs typeface="Courier" charset="0"/>
              </a:rPr>
              <a:t> </a:t>
            </a:r>
            <a:r>
              <a:rPr lang="en-US" sz="2000" dirty="0" err="1">
                <a:latin typeface="Courier" charset="0"/>
                <a:ea typeface="Courier" charset="0"/>
                <a:cs typeface="Courier" charset="0"/>
              </a:rPr>
              <a:t>cdev</a:t>
            </a:r>
            <a:r>
              <a:rPr lang="en-US" sz="2000" dirty="0">
                <a:latin typeface="Courier" charset="0"/>
                <a:ea typeface="Courier" charset="0"/>
                <a:cs typeface="Courier" charset="0"/>
              </a:rPr>
              <a:t> hcsr04_cdev;</a:t>
            </a:r>
          </a:p>
          <a:p>
            <a:pPr marL="0" indent="0">
              <a:spcAft>
                <a:spcPts val="600"/>
              </a:spcAft>
              <a:buNone/>
            </a:pPr>
            <a:endParaRPr lang="en-US" sz="2000" dirty="0">
              <a:latin typeface="Courier" charset="0"/>
              <a:ea typeface="Courier" charset="0"/>
              <a:cs typeface="Courier" charset="0"/>
            </a:endParaRPr>
          </a:p>
          <a:p>
            <a:pPr marL="0" indent="0">
              <a:spcAft>
                <a:spcPts val="600"/>
              </a:spcAft>
              <a:buNone/>
            </a:pPr>
            <a:r>
              <a:rPr lang="en-US" sz="2000" dirty="0">
                <a:latin typeface="Courier" charset="0"/>
                <a:ea typeface="Courier" charset="0"/>
                <a:cs typeface="Courier" charset="0"/>
              </a:rPr>
              <a:t>static </a:t>
            </a:r>
            <a:r>
              <a:rPr lang="en-US" sz="2000" dirty="0" err="1">
                <a:latin typeface="Courier" charset="0"/>
                <a:ea typeface="Courier" charset="0"/>
                <a:cs typeface="Courier" charset="0"/>
              </a:rPr>
              <a:t>int</a:t>
            </a:r>
            <a:r>
              <a:rPr lang="en-US" sz="2000" dirty="0">
                <a:latin typeface="Courier" charset="0"/>
                <a:ea typeface="Courier" charset="0"/>
                <a:cs typeface="Courier" charset="0"/>
              </a:rPr>
              <a:t> hcsr04_lock = 0;</a:t>
            </a:r>
          </a:p>
          <a:p>
            <a:pPr marL="0" indent="0">
              <a:spcAft>
                <a:spcPts val="600"/>
              </a:spcAft>
              <a:buNone/>
            </a:pPr>
            <a:endParaRPr lang="en-US" sz="2000" dirty="0">
              <a:latin typeface="Courier" charset="0"/>
              <a:ea typeface="Courier" charset="0"/>
              <a:cs typeface="Courier" charset="0"/>
            </a:endParaRPr>
          </a:p>
          <a:p>
            <a:pPr marL="0" indent="0">
              <a:spcAft>
                <a:spcPts val="600"/>
              </a:spcAft>
              <a:buNone/>
            </a:pPr>
            <a:r>
              <a:rPr lang="en-US" sz="2000" dirty="0">
                <a:latin typeface="Courier" charset="0"/>
                <a:ea typeface="Courier" charset="0"/>
                <a:cs typeface="Courier" charset="0"/>
              </a:rPr>
              <a:t>static </a:t>
            </a:r>
            <a:r>
              <a:rPr lang="en-US" sz="2000" dirty="0" err="1">
                <a:latin typeface="Courier" charset="0"/>
                <a:ea typeface="Courier" charset="0"/>
                <a:cs typeface="Courier" charset="0"/>
              </a:rPr>
              <a:t>struct</a:t>
            </a:r>
            <a:r>
              <a:rPr lang="en-US" sz="2000" dirty="0">
                <a:latin typeface="Courier" charset="0"/>
                <a:ea typeface="Courier" charset="0"/>
                <a:cs typeface="Courier" charset="0"/>
              </a:rPr>
              <a:t> </a:t>
            </a:r>
            <a:r>
              <a:rPr lang="en-US" sz="2000" dirty="0" err="1">
                <a:latin typeface="Courier" charset="0"/>
                <a:ea typeface="Courier" charset="0"/>
                <a:cs typeface="Courier" charset="0"/>
              </a:rPr>
              <a:t>kobject</a:t>
            </a:r>
            <a:r>
              <a:rPr lang="en-US" sz="2000" dirty="0">
                <a:latin typeface="Courier" charset="0"/>
                <a:ea typeface="Courier" charset="0"/>
                <a:cs typeface="Courier" charset="0"/>
              </a:rPr>
              <a:t> *hcsr04_kobject;</a:t>
            </a:r>
          </a:p>
          <a:p>
            <a:pPr marL="0" indent="0">
              <a:spcAft>
                <a:spcPts val="600"/>
              </a:spcAft>
              <a:buNone/>
            </a:pPr>
            <a:endParaRPr lang="en-US" sz="2000" dirty="0">
              <a:latin typeface="Courier" charset="0"/>
              <a:ea typeface="Courier" charset="0"/>
              <a:cs typeface="Courier" charset="0"/>
            </a:endParaRPr>
          </a:p>
          <a:p>
            <a:pPr marL="0" indent="0">
              <a:spcAft>
                <a:spcPts val="600"/>
              </a:spcAft>
              <a:buNone/>
            </a:pPr>
            <a:r>
              <a:rPr lang="en-US" sz="2000" dirty="0">
                <a:latin typeface="Courier" charset="0"/>
                <a:ea typeface="Courier" charset="0"/>
                <a:cs typeface="Courier" charset="0"/>
              </a:rPr>
              <a:t>static </a:t>
            </a:r>
            <a:r>
              <a:rPr lang="en-US" sz="2000" dirty="0" err="1">
                <a:latin typeface="Courier" charset="0"/>
                <a:ea typeface="Courier" charset="0"/>
                <a:cs typeface="Courier" charset="0"/>
              </a:rPr>
              <a:t>ktime_t</a:t>
            </a:r>
            <a:r>
              <a:rPr lang="en-US" sz="2000" dirty="0">
                <a:latin typeface="Courier" charset="0"/>
                <a:ea typeface="Courier" charset="0"/>
                <a:cs typeface="Courier" charset="0"/>
              </a:rPr>
              <a:t> rising, </a:t>
            </a:r>
          </a:p>
          <a:p>
            <a:pPr marL="0" indent="0">
              <a:spcAft>
                <a:spcPts val="600"/>
              </a:spcAft>
              <a:buNone/>
            </a:pPr>
            <a:r>
              <a:rPr lang="en-US" sz="2000" dirty="0">
                <a:latin typeface="Courier" charset="0"/>
                <a:ea typeface="Courier" charset="0"/>
                <a:cs typeface="Courier" charset="0"/>
              </a:rPr>
              <a:t>	         falling;</a:t>
            </a:r>
          </a:p>
          <a:p>
            <a:pPr marL="0" indent="0">
              <a:spcAft>
                <a:spcPts val="600"/>
              </a:spcAft>
              <a:buNone/>
            </a:pPr>
            <a:endParaRPr lang="en-US" sz="2000" dirty="0">
              <a:latin typeface="Courier" charset="0"/>
              <a:ea typeface="Courier" charset="0"/>
              <a:cs typeface="Courier" charset="0"/>
            </a:endParaRPr>
          </a:p>
          <a:p>
            <a:pPr marL="0" indent="0">
              <a:spcAft>
                <a:spcPts val="600"/>
              </a:spcAft>
              <a:buNone/>
            </a:pPr>
            <a:r>
              <a:rPr lang="en-US" sz="2000" dirty="0">
                <a:latin typeface="Courier" charset="0"/>
                <a:ea typeface="Courier" charset="0"/>
                <a:cs typeface="Courier" charset="0"/>
              </a:rPr>
              <a:t>static </a:t>
            </a:r>
            <a:r>
              <a:rPr lang="en-US" sz="2000" dirty="0" err="1">
                <a:latin typeface="Courier" charset="0"/>
                <a:ea typeface="Courier" charset="0"/>
                <a:cs typeface="Courier" charset="0"/>
              </a:rPr>
              <a:t>struct</a:t>
            </a:r>
            <a:r>
              <a:rPr lang="en-US" sz="2000" dirty="0">
                <a:latin typeface="Courier" charset="0"/>
                <a:ea typeface="Courier" charset="0"/>
                <a:cs typeface="Courier" charset="0"/>
              </a:rPr>
              <a:t> </a:t>
            </a:r>
            <a:r>
              <a:rPr lang="en-US" sz="2000" dirty="0" err="1">
                <a:latin typeface="Courier" charset="0"/>
                <a:ea typeface="Courier" charset="0"/>
                <a:cs typeface="Courier" charset="0"/>
              </a:rPr>
              <a:t>kobj_attribute</a:t>
            </a:r>
            <a:r>
              <a:rPr lang="en-US" sz="2000" dirty="0">
                <a:latin typeface="Courier" charset="0"/>
                <a:ea typeface="Courier" charset="0"/>
                <a:cs typeface="Courier" charset="0"/>
              </a:rPr>
              <a:t> hcsr04_attribute = __ATTR(hcsr04, 0660, hcsr04_show, hcsr04_store);</a:t>
            </a:r>
          </a:p>
        </p:txBody>
      </p:sp>
      <p:sp>
        <p:nvSpPr>
          <p:cNvPr id="7" name="TextBox 6">
            <a:extLst>
              <a:ext uri="{FF2B5EF4-FFF2-40B4-BE49-F238E27FC236}">
                <a16:creationId xmlns:a16="http://schemas.microsoft.com/office/drawing/2014/main" id="{EF9BF0E0-0A30-4181-B6A7-F77409DAE1C1}"/>
              </a:ext>
            </a:extLst>
          </p:cNvPr>
          <p:cNvSpPr txBox="1"/>
          <p:nvPr/>
        </p:nvSpPr>
        <p:spPr>
          <a:xfrm>
            <a:off x="4569619" y="1674911"/>
            <a:ext cx="5182124" cy="307777"/>
          </a:xfrm>
          <a:prstGeom prst="rect">
            <a:avLst/>
          </a:prstGeom>
        </p:spPr>
        <p:txBody>
          <a:bodyPr vert="horz" wrap="none" lIns="0" tIns="0" rIns="0" bIns="0" rtlCol="0" anchor="t">
            <a:spAutoFit/>
          </a:bodyPr>
          <a:lstStyle/>
          <a:p>
            <a:r>
              <a:rPr lang="en-US" sz="2000" dirty="0"/>
              <a:t>Data structures for a new character-based device </a:t>
            </a:r>
          </a:p>
        </p:txBody>
      </p:sp>
      <p:sp>
        <p:nvSpPr>
          <p:cNvPr id="8" name="Right Brace 7">
            <a:extLst>
              <a:ext uri="{FF2B5EF4-FFF2-40B4-BE49-F238E27FC236}">
                <a16:creationId xmlns:a16="http://schemas.microsoft.com/office/drawing/2014/main" id="{64C789F6-AC1E-4EED-ACF0-ADB4D4DACAAD}"/>
              </a:ext>
            </a:extLst>
          </p:cNvPr>
          <p:cNvSpPr/>
          <p:nvPr/>
        </p:nvSpPr>
        <p:spPr>
          <a:xfrm>
            <a:off x="4188619" y="1447800"/>
            <a:ext cx="228600" cy="762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5DA2B63A-47F8-4857-AD29-D19D3C272675}"/>
              </a:ext>
            </a:extLst>
          </p:cNvPr>
          <p:cNvSpPr txBox="1"/>
          <p:nvPr/>
        </p:nvSpPr>
        <p:spPr>
          <a:xfrm>
            <a:off x="5255419" y="2489299"/>
            <a:ext cx="1829027" cy="307777"/>
          </a:xfrm>
          <a:prstGeom prst="rect">
            <a:avLst/>
          </a:prstGeom>
        </p:spPr>
        <p:txBody>
          <a:bodyPr vert="horz" wrap="none" lIns="0" tIns="0" rIns="0" bIns="0" rtlCol="0" anchor="t">
            <a:spAutoFit/>
          </a:bodyPr>
          <a:lstStyle/>
          <a:p>
            <a:r>
              <a:rPr lang="en-US" sz="2000" dirty="0"/>
              <a:t>Module usage flag</a:t>
            </a:r>
          </a:p>
        </p:txBody>
      </p:sp>
      <p:sp>
        <p:nvSpPr>
          <p:cNvPr id="10" name="Right Brace 9">
            <a:extLst>
              <a:ext uri="{FF2B5EF4-FFF2-40B4-BE49-F238E27FC236}">
                <a16:creationId xmlns:a16="http://schemas.microsoft.com/office/drawing/2014/main" id="{9E47AB82-F427-46B9-98EB-331438F2C616}"/>
              </a:ext>
            </a:extLst>
          </p:cNvPr>
          <p:cNvSpPr/>
          <p:nvPr/>
        </p:nvSpPr>
        <p:spPr>
          <a:xfrm>
            <a:off x="4722019" y="2438400"/>
            <a:ext cx="228600" cy="3834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8BA0146-2B60-49A4-BD2E-2305D64A4466}"/>
              </a:ext>
            </a:extLst>
          </p:cNvPr>
          <p:cNvSpPr txBox="1"/>
          <p:nvPr/>
        </p:nvSpPr>
        <p:spPr>
          <a:xfrm>
            <a:off x="6779419" y="3226636"/>
            <a:ext cx="5194692" cy="307777"/>
          </a:xfrm>
          <a:prstGeom prst="rect">
            <a:avLst/>
          </a:prstGeom>
        </p:spPr>
        <p:txBody>
          <a:bodyPr vert="horz" wrap="none" lIns="0" tIns="0" rIns="0" bIns="0" rtlCol="0" anchor="t">
            <a:spAutoFit/>
          </a:bodyPr>
          <a:lstStyle/>
          <a:p>
            <a:r>
              <a:rPr lang="en-US" sz="2000" dirty="0"/>
              <a:t>Kernel object for adding a directory entry to </a:t>
            </a:r>
            <a:r>
              <a:rPr lang="en-US" sz="2000" dirty="0" err="1"/>
              <a:t>sysfs</a:t>
            </a:r>
            <a:endParaRPr lang="en-US" sz="2000" dirty="0"/>
          </a:p>
        </p:txBody>
      </p:sp>
      <p:sp>
        <p:nvSpPr>
          <p:cNvPr id="12" name="Right Brace 11">
            <a:extLst>
              <a:ext uri="{FF2B5EF4-FFF2-40B4-BE49-F238E27FC236}">
                <a16:creationId xmlns:a16="http://schemas.microsoft.com/office/drawing/2014/main" id="{0CC081F2-3821-4F45-AAD7-83E4FE9F4075}"/>
              </a:ext>
            </a:extLst>
          </p:cNvPr>
          <p:cNvSpPr/>
          <p:nvPr/>
        </p:nvSpPr>
        <p:spPr>
          <a:xfrm>
            <a:off x="6398419" y="3200400"/>
            <a:ext cx="228600" cy="3834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id="{26AA7347-376A-4C4C-80D3-4B2A1958D44E}"/>
              </a:ext>
            </a:extLst>
          </p:cNvPr>
          <p:cNvSpPr/>
          <p:nvPr/>
        </p:nvSpPr>
        <p:spPr>
          <a:xfrm>
            <a:off x="4074319" y="3962400"/>
            <a:ext cx="228600" cy="762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2FAFC958-12E9-4D2B-A49E-9AA0DF45F02F}"/>
              </a:ext>
            </a:extLst>
          </p:cNvPr>
          <p:cNvSpPr txBox="1"/>
          <p:nvPr/>
        </p:nvSpPr>
        <p:spPr>
          <a:xfrm>
            <a:off x="4417219" y="4057650"/>
            <a:ext cx="6629435" cy="615553"/>
          </a:xfrm>
          <a:prstGeom prst="rect">
            <a:avLst/>
          </a:prstGeom>
        </p:spPr>
        <p:txBody>
          <a:bodyPr vert="horz" wrap="square" lIns="0" tIns="0" rIns="0" bIns="0" rtlCol="0" anchor="t">
            <a:spAutoFit/>
          </a:bodyPr>
          <a:lstStyle/>
          <a:p>
            <a:r>
              <a:rPr lang="en-US" sz="2000" dirty="0"/>
              <a:t>Data structures to keep the time of the echo pulse rising edge/falling edge</a:t>
            </a:r>
          </a:p>
        </p:txBody>
      </p:sp>
      <p:sp>
        <p:nvSpPr>
          <p:cNvPr id="15" name="Right Brace 14">
            <a:extLst>
              <a:ext uri="{FF2B5EF4-FFF2-40B4-BE49-F238E27FC236}">
                <a16:creationId xmlns:a16="http://schemas.microsoft.com/office/drawing/2014/main" id="{3AE07F7D-DD74-4689-AB17-656BE924A5F0}"/>
              </a:ext>
            </a:extLst>
          </p:cNvPr>
          <p:cNvSpPr/>
          <p:nvPr/>
        </p:nvSpPr>
        <p:spPr>
          <a:xfrm>
            <a:off x="8151019" y="4876800"/>
            <a:ext cx="228600" cy="762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C0CA558B-187D-4373-9CDA-9395FC94C085}"/>
              </a:ext>
            </a:extLst>
          </p:cNvPr>
          <p:cNvSpPr txBox="1"/>
          <p:nvPr/>
        </p:nvSpPr>
        <p:spPr>
          <a:xfrm>
            <a:off x="8646302" y="5103911"/>
            <a:ext cx="2373086" cy="307777"/>
          </a:xfrm>
          <a:prstGeom prst="rect">
            <a:avLst/>
          </a:prstGeom>
        </p:spPr>
        <p:txBody>
          <a:bodyPr vert="horz" wrap="none" lIns="0" tIns="0" rIns="0" bIns="0" rtlCol="0" anchor="t">
            <a:spAutoFit/>
          </a:bodyPr>
          <a:lstStyle/>
          <a:p>
            <a:r>
              <a:rPr lang="en-US" sz="2000" dirty="0"/>
              <a:t>Kernel object attribute</a:t>
            </a:r>
          </a:p>
        </p:txBody>
      </p:sp>
      <p:sp>
        <p:nvSpPr>
          <p:cNvPr id="17" name="TextBox 16">
            <a:extLst>
              <a:ext uri="{FF2B5EF4-FFF2-40B4-BE49-F238E27FC236}">
                <a16:creationId xmlns:a16="http://schemas.microsoft.com/office/drawing/2014/main" id="{33079F5A-7E85-4A3D-8BBB-ADC0B46400AF}"/>
              </a:ext>
            </a:extLst>
          </p:cNvPr>
          <p:cNvSpPr txBox="1"/>
          <p:nvPr/>
        </p:nvSpPr>
        <p:spPr>
          <a:xfrm>
            <a:off x="683419" y="6013884"/>
            <a:ext cx="1683153" cy="307777"/>
          </a:xfrm>
          <a:prstGeom prst="rect">
            <a:avLst/>
          </a:prstGeom>
        </p:spPr>
        <p:txBody>
          <a:bodyPr vert="horz" wrap="none" lIns="0" tIns="0" rIns="0" bIns="0" rtlCol="0" anchor="t">
            <a:spAutoFit/>
          </a:bodyPr>
          <a:lstStyle/>
          <a:p>
            <a:r>
              <a:rPr lang="en-US" sz="2000" dirty="0"/>
              <a:t>Name of the file</a:t>
            </a:r>
          </a:p>
        </p:txBody>
      </p:sp>
      <p:sp>
        <p:nvSpPr>
          <p:cNvPr id="18" name="TextBox 17">
            <a:extLst>
              <a:ext uri="{FF2B5EF4-FFF2-40B4-BE49-F238E27FC236}">
                <a16:creationId xmlns:a16="http://schemas.microsoft.com/office/drawing/2014/main" id="{66AEA28E-A63E-4EE7-94C5-8867787B4C7D}"/>
              </a:ext>
            </a:extLst>
          </p:cNvPr>
          <p:cNvSpPr txBox="1"/>
          <p:nvPr/>
        </p:nvSpPr>
        <p:spPr>
          <a:xfrm>
            <a:off x="2772166" y="6013884"/>
            <a:ext cx="1631857" cy="307777"/>
          </a:xfrm>
          <a:prstGeom prst="rect">
            <a:avLst/>
          </a:prstGeom>
        </p:spPr>
        <p:txBody>
          <a:bodyPr vert="horz" wrap="none" lIns="0" tIns="0" rIns="0" bIns="0" rtlCol="0" anchor="t">
            <a:spAutoFit/>
          </a:bodyPr>
          <a:lstStyle/>
          <a:p>
            <a:r>
              <a:rPr lang="en-US" sz="2000" dirty="0"/>
              <a:t>File access right</a:t>
            </a:r>
          </a:p>
        </p:txBody>
      </p:sp>
      <p:sp>
        <p:nvSpPr>
          <p:cNvPr id="19" name="TextBox 18">
            <a:extLst>
              <a:ext uri="{FF2B5EF4-FFF2-40B4-BE49-F238E27FC236}">
                <a16:creationId xmlns:a16="http://schemas.microsoft.com/office/drawing/2014/main" id="{03A03B77-DF28-46FD-8113-9DF4B0C56B1E}"/>
              </a:ext>
            </a:extLst>
          </p:cNvPr>
          <p:cNvSpPr txBox="1"/>
          <p:nvPr/>
        </p:nvSpPr>
        <p:spPr>
          <a:xfrm>
            <a:off x="5217507" y="6013884"/>
            <a:ext cx="4872424" cy="307777"/>
          </a:xfrm>
          <a:prstGeom prst="rect">
            <a:avLst/>
          </a:prstGeom>
        </p:spPr>
        <p:txBody>
          <a:bodyPr vert="horz" wrap="none" lIns="0" tIns="0" rIns="0" bIns="0" rtlCol="0" anchor="t">
            <a:spAutoFit/>
          </a:bodyPr>
          <a:lstStyle/>
          <a:p>
            <a:r>
              <a:rPr lang="en-US" sz="2000" dirty="0"/>
              <a:t>Functions invoked when the file is read/written</a:t>
            </a:r>
          </a:p>
        </p:txBody>
      </p:sp>
      <p:cxnSp>
        <p:nvCxnSpPr>
          <p:cNvPr id="20" name="Straight Arrow Connector 19">
            <a:extLst>
              <a:ext uri="{FF2B5EF4-FFF2-40B4-BE49-F238E27FC236}">
                <a16:creationId xmlns:a16="http://schemas.microsoft.com/office/drawing/2014/main" id="{91981365-C269-42D2-A582-30BD775D8B49}"/>
              </a:ext>
            </a:extLst>
          </p:cNvPr>
          <p:cNvCxnSpPr/>
          <p:nvPr/>
        </p:nvCxnSpPr>
        <p:spPr>
          <a:xfrm flipV="1">
            <a:off x="1524995" y="5638800"/>
            <a:ext cx="377624" cy="375084"/>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140C603C-CAA8-463B-A3E4-C4E371CAFF37}"/>
              </a:ext>
            </a:extLst>
          </p:cNvPr>
          <p:cNvCxnSpPr>
            <a:stCxn id="18" idx="0"/>
          </p:cNvCxnSpPr>
          <p:nvPr/>
        </p:nvCxnSpPr>
        <p:spPr>
          <a:xfrm flipH="1" flipV="1">
            <a:off x="3109116" y="5638800"/>
            <a:ext cx="478979" cy="375084"/>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2" name="Right Brace 21">
            <a:extLst>
              <a:ext uri="{FF2B5EF4-FFF2-40B4-BE49-F238E27FC236}">
                <a16:creationId xmlns:a16="http://schemas.microsoft.com/office/drawing/2014/main" id="{186BC770-F42D-45C4-A416-EFB6011F1957}"/>
              </a:ext>
            </a:extLst>
          </p:cNvPr>
          <p:cNvSpPr/>
          <p:nvPr/>
        </p:nvSpPr>
        <p:spPr>
          <a:xfrm rot="5400000">
            <a:off x="5469573" y="3853369"/>
            <a:ext cx="235932" cy="375542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E6C86758-CCCD-415E-B15A-9E89885DD284}"/>
              </a:ext>
            </a:extLst>
          </p:cNvPr>
          <p:cNvCxnSpPr>
            <a:stCxn id="19" idx="0"/>
            <a:endCxn id="22" idx="1"/>
          </p:cNvCxnSpPr>
          <p:nvPr/>
        </p:nvCxnSpPr>
        <p:spPr>
          <a:xfrm flipH="1" flipV="1">
            <a:off x="5587539" y="5849049"/>
            <a:ext cx="2066180" cy="164835"/>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2595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Module Data Structure Definition</a:t>
            </a:r>
          </a:p>
        </p:txBody>
      </p:sp>
      <p:sp>
        <p:nvSpPr>
          <p:cNvPr id="5" name="Content Placeholder 1">
            <a:extLst>
              <a:ext uri="{FF2B5EF4-FFF2-40B4-BE49-F238E27FC236}">
                <a16:creationId xmlns:a16="http://schemas.microsoft.com/office/drawing/2014/main" id="{52F2DAA1-436C-49B3-BDFE-1A4FF923C0F0}"/>
              </a:ext>
            </a:extLst>
          </p:cNvPr>
          <p:cNvSpPr>
            <a:spLocks noGrp="1"/>
          </p:cNvSpPr>
          <p:nvPr>
            <p:ph sz="half" idx="1"/>
          </p:nvPr>
        </p:nvSpPr>
        <p:spPr>
          <a:xfrm>
            <a:off x="481484" y="1440000"/>
            <a:ext cx="7745735" cy="4680000"/>
          </a:xfrm>
        </p:spPr>
        <p:txBody>
          <a:bodyPr/>
          <a:lstStyle/>
          <a:p>
            <a:pPr marL="0" indent="0">
              <a:spcAft>
                <a:spcPts val="600"/>
              </a:spcAft>
              <a:buNone/>
            </a:pPr>
            <a:r>
              <a:rPr lang="en-US" sz="2000" dirty="0" err="1">
                <a:latin typeface="Courier" charset="0"/>
                <a:ea typeface="Courier" charset="0"/>
                <a:cs typeface="Courier" charset="0"/>
              </a:rPr>
              <a:t>struct</a:t>
            </a:r>
            <a:r>
              <a:rPr lang="en-US" sz="2000" dirty="0">
                <a:latin typeface="Courier" charset="0"/>
                <a:ea typeface="Courier" charset="0"/>
                <a:cs typeface="Courier" charset="0"/>
              </a:rPr>
              <a:t> </a:t>
            </a:r>
            <a:r>
              <a:rPr lang="en-US" sz="2000" dirty="0" err="1">
                <a:latin typeface="Courier" charset="0"/>
                <a:ea typeface="Courier" charset="0"/>
                <a:cs typeface="Courier" charset="0"/>
              </a:rPr>
              <a:t>file_operations</a:t>
            </a:r>
            <a:r>
              <a:rPr lang="en-US" sz="2000" dirty="0">
                <a:latin typeface="Courier" charset="0"/>
                <a:ea typeface="Courier" charset="0"/>
                <a:cs typeface="Courier" charset="0"/>
              </a:rPr>
              <a:t> hcsr04_fops = {    </a:t>
            </a:r>
          </a:p>
          <a:p>
            <a:pPr marL="0" indent="0">
              <a:spcAft>
                <a:spcPts val="600"/>
              </a:spcAft>
              <a:buNone/>
            </a:pPr>
            <a:r>
              <a:rPr lang="en-US" sz="2000" dirty="0">
                <a:latin typeface="Courier" charset="0"/>
                <a:ea typeface="Courier" charset="0"/>
                <a:cs typeface="Courier" charset="0"/>
              </a:rPr>
              <a:t>  .owner = THIS_MODULE,    </a:t>
            </a:r>
          </a:p>
          <a:p>
            <a:pPr marL="0" indent="0">
              <a:spcAft>
                <a:spcPts val="600"/>
              </a:spcAft>
              <a:buNone/>
            </a:pPr>
            <a:r>
              <a:rPr lang="en-US" sz="2000" dirty="0">
                <a:latin typeface="Courier" charset="0"/>
                <a:ea typeface="Courier" charset="0"/>
                <a:cs typeface="Courier" charset="0"/>
              </a:rPr>
              <a:t>  .read = hcsr04_read,    </a:t>
            </a:r>
          </a:p>
          <a:p>
            <a:pPr marL="0" indent="0">
              <a:spcAft>
                <a:spcPts val="600"/>
              </a:spcAft>
              <a:buNone/>
            </a:pPr>
            <a:r>
              <a:rPr lang="en-US" sz="2000" dirty="0">
                <a:latin typeface="Courier" charset="0"/>
                <a:ea typeface="Courier" charset="0"/>
                <a:cs typeface="Courier" charset="0"/>
              </a:rPr>
              <a:t>  .write = hcsr04_write,    </a:t>
            </a:r>
          </a:p>
          <a:p>
            <a:pPr marL="0" indent="0">
              <a:spcAft>
                <a:spcPts val="600"/>
              </a:spcAft>
              <a:buNone/>
            </a:pPr>
            <a:r>
              <a:rPr lang="en-US" sz="2000" dirty="0">
                <a:latin typeface="Courier" charset="0"/>
                <a:ea typeface="Courier" charset="0"/>
                <a:cs typeface="Courier" charset="0"/>
              </a:rPr>
              <a:t>  .open = hcsr04_open,    </a:t>
            </a:r>
          </a:p>
          <a:p>
            <a:pPr marL="0" indent="0">
              <a:spcAft>
                <a:spcPts val="600"/>
              </a:spcAft>
              <a:buNone/>
            </a:pPr>
            <a:r>
              <a:rPr lang="en-US" sz="2000" dirty="0">
                <a:latin typeface="Courier" charset="0"/>
                <a:ea typeface="Courier" charset="0"/>
                <a:cs typeface="Courier" charset="0"/>
              </a:rPr>
              <a:t>  .release = hcsr04_close,};</a:t>
            </a:r>
          </a:p>
        </p:txBody>
      </p:sp>
      <p:sp>
        <p:nvSpPr>
          <p:cNvPr id="6" name="TextBox 5">
            <a:extLst>
              <a:ext uri="{FF2B5EF4-FFF2-40B4-BE49-F238E27FC236}">
                <a16:creationId xmlns:a16="http://schemas.microsoft.com/office/drawing/2014/main" id="{8EDDC148-4714-4FF7-B8BB-F5194869D205}"/>
              </a:ext>
            </a:extLst>
          </p:cNvPr>
          <p:cNvSpPr txBox="1"/>
          <p:nvPr/>
        </p:nvSpPr>
        <p:spPr>
          <a:xfrm>
            <a:off x="6855619" y="2133600"/>
            <a:ext cx="3454749" cy="923330"/>
          </a:xfrm>
          <a:prstGeom prst="rect">
            <a:avLst/>
          </a:prstGeom>
        </p:spPr>
        <p:txBody>
          <a:bodyPr vert="horz" wrap="square" lIns="0" tIns="0" rIns="0" bIns="0" rtlCol="0" anchor="t">
            <a:spAutoFit/>
          </a:bodyPr>
          <a:lstStyle/>
          <a:p>
            <a:r>
              <a:rPr lang="en-US" sz="2000" dirty="0"/>
              <a:t>File operations for the kernel module corresponding to the VFS API </a:t>
            </a:r>
          </a:p>
        </p:txBody>
      </p:sp>
      <p:sp>
        <p:nvSpPr>
          <p:cNvPr id="7" name="Right Brace 6">
            <a:extLst>
              <a:ext uri="{FF2B5EF4-FFF2-40B4-BE49-F238E27FC236}">
                <a16:creationId xmlns:a16="http://schemas.microsoft.com/office/drawing/2014/main" id="{882CCD39-0435-4C21-B348-5A5276233CF3}"/>
              </a:ext>
            </a:extLst>
          </p:cNvPr>
          <p:cNvSpPr/>
          <p:nvPr/>
        </p:nvSpPr>
        <p:spPr>
          <a:xfrm>
            <a:off x="6474619" y="1525488"/>
            <a:ext cx="152400" cy="205591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74162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Goal</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To discuss user-level communication with kernel modules and to present an example to support a hardware device connected to a development board.</a:t>
            </a:r>
            <a:endParaRPr lang="en-US" altLang="en-US" dirty="0">
              <a:ea typeface="ＭＳ Ｐゴシック" panose="020B0600070205080204"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Module Initialization Function</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spcAft>
                <a:spcPts val="600"/>
              </a:spcAft>
            </a:pPr>
            <a:r>
              <a:rPr lang="en-US" sz="1600" dirty="0">
                <a:latin typeface="Courier" charset="0"/>
                <a:ea typeface="Courier" charset="0"/>
                <a:cs typeface="Courier" charset="0"/>
              </a:rPr>
              <a:t>static int __</a:t>
            </a:r>
            <a:r>
              <a:rPr lang="en-US" sz="1600" dirty="0" err="1">
                <a:latin typeface="Courier" charset="0"/>
                <a:ea typeface="Courier" charset="0"/>
                <a:cs typeface="Courier" charset="0"/>
              </a:rPr>
              <a:t>init</a:t>
            </a:r>
            <a:r>
              <a:rPr lang="en-US" sz="1600" dirty="0">
                <a:latin typeface="Courier" charset="0"/>
                <a:ea typeface="Courier" charset="0"/>
                <a:cs typeface="Courier" charset="0"/>
              </a:rPr>
              <a:t> </a:t>
            </a:r>
            <a:r>
              <a:rPr lang="en-US" sz="1600" dirty="0" err="1">
                <a:latin typeface="Courier" charset="0"/>
                <a:ea typeface="Courier" charset="0"/>
                <a:cs typeface="Courier" charset="0"/>
              </a:rPr>
              <a:t>hcsr04_module_init</a:t>
            </a:r>
            <a:r>
              <a:rPr lang="en-US" sz="1600" dirty="0">
                <a:latin typeface="Courier" charset="0"/>
                <a:ea typeface="Courier" charset="0"/>
                <a:cs typeface="Courier" charset="0"/>
              </a:rPr>
              <a:t>(void)</a:t>
            </a:r>
          </a:p>
          <a:p>
            <a:pPr>
              <a:spcAft>
                <a:spcPts val="600"/>
              </a:spcAft>
            </a:pPr>
            <a:r>
              <a:rPr lang="mr-IN" sz="1600" dirty="0">
                <a:latin typeface="Courier" charset="0"/>
                <a:ea typeface="Courier" charset="0"/>
                <a:cs typeface="Courier" charset="0"/>
              </a:rPr>
              <a:t>{    </a:t>
            </a:r>
            <a:endParaRPr lang="it-IT" sz="1600" dirty="0">
              <a:latin typeface="Courier" charset="0"/>
              <a:ea typeface="Courier" charset="0"/>
              <a:cs typeface="Courier" charset="0"/>
            </a:endParaRPr>
          </a:p>
          <a:p>
            <a:pPr>
              <a:spcAft>
                <a:spcPts val="600"/>
              </a:spcAft>
            </a:pPr>
            <a:r>
              <a:rPr lang="it-IT" sz="1600" dirty="0">
                <a:latin typeface="Courier" charset="0"/>
                <a:ea typeface="Courier" charset="0"/>
                <a:cs typeface="Courier" charset="0"/>
              </a:rPr>
              <a:t>  </a:t>
            </a:r>
            <a:r>
              <a:rPr lang="mr-IN" sz="1600" dirty="0">
                <a:latin typeface="Courier" charset="0"/>
                <a:ea typeface="Courier" charset="0"/>
                <a:cs typeface="Courier" charset="0"/>
              </a:rPr>
              <a:t>char buffer[64];    </a:t>
            </a:r>
            <a:endParaRPr lang="it-IT" sz="1600" dirty="0">
              <a:latin typeface="Courier" charset="0"/>
              <a:ea typeface="Courier" charset="0"/>
              <a:cs typeface="Courier" charset="0"/>
            </a:endParaRPr>
          </a:p>
          <a:p>
            <a:pPr>
              <a:spcAft>
                <a:spcPts val="600"/>
              </a:spcAft>
            </a:pPr>
            <a:r>
              <a:rPr lang="it-IT" sz="1600" dirty="0">
                <a:latin typeface="Courier" charset="0"/>
                <a:ea typeface="Courier" charset="0"/>
                <a:cs typeface="Courier" charset="0"/>
              </a:rPr>
              <a:t>  </a:t>
            </a:r>
          </a:p>
          <a:p>
            <a:pPr>
              <a:spcAft>
                <a:spcPts val="600"/>
              </a:spcAft>
            </a:pPr>
            <a:r>
              <a:rPr lang="it-IT" sz="1600" dirty="0">
                <a:latin typeface="Courier" charset="0"/>
                <a:ea typeface="Courier" charset="0"/>
                <a:cs typeface="Courier" charset="0"/>
              </a:rPr>
              <a:t>  alloc_chrdev_region(&amp;hcsr04_dev, 0, 1, "hcsr04_dev");    </a:t>
            </a:r>
          </a:p>
          <a:p>
            <a:pPr>
              <a:spcAft>
                <a:spcPts val="600"/>
              </a:spcAft>
            </a:pPr>
            <a:r>
              <a:rPr lang="it-IT" sz="1600" dirty="0">
                <a:latin typeface="Courier" charset="0"/>
                <a:ea typeface="Courier" charset="0"/>
                <a:cs typeface="Courier" charset="0"/>
              </a:rPr>
              <a:t>  printk(KERN_INFO "%s\n", format_dev_t(buffer, hcsr04_dev));</a:t>
            </a:r>
          </a:p>
          <a:p>
            <a:pPr>
              <a:spcAft>
                <a:spcPts val="600"/>
              </a:spcAft>
            </a:pPr>
            <a:r>
              <a:rPr lang="it-IT" sz="1600" dirty="0">
                <a:latin typeface="Courier" charset="0"/>
                <a:ea typeface="Courier" charset="0"/>
                <a:cs typeface="Courier" charset="0"/>
              </a:rPr>
              <a:t>  cdev_init(&amp;hcsr04_cdev, &amp;hcsr04_fops);    </a:t>
            </a:r>
          </a:p>
          <a:p>
            <a:pPr>
              <a:spcAft>
                <a:spcPts val="600"/>
              </a:spcAft>
            </a:pPr>
            <a:r>
              <a:rPr lang="it-IT" sz="1600" dirty="0">
                <a:latin typeface="Courier" charset="0"/>
                <a:ea typeface="Courier" charset="0"/>
                <a:cs typeface="Courier" charset="0"/>
              </a:rPr>
              <a:t>  hcsr04_cdev.owner = THIS_MODULE;   </a:t>
            </a:r>
          </a:p>
          <a:p>
            <a:pPr>
              <a:spcAft>
                <a:spcPts val="600"/>
              </a:spcAft>
            </a:pPr>
            <a:r>
              <a:rPr lang="it-IT" sz="1600" dirty="0">
                <a:latin typeface="Courier" charset="0"/>
                <a:ea typeface="Courier" charset="0"/>
                <a:cs typeface="Courier" charset="0"/>
              </a:rPr>
              <a:t>  cdev_add(&amp;hcsr04_cdev, hcsr04_dev, 1);</a:t>
            </a:r>
          </a:p>
          <a:p>
            <a:pPr>
              <a:spcAft>
                <a:spcPts val="600"/>
              </a:spcAft>
            </a:pPr>
            <a:r>
              <a:rPr lang="it-IT" sz="1600" dirty="0">
                <a:latin typeface="Courier" charset="0"/>
                <a:ea typeface="Courier" charset="0"/>
                <a:cs typeface="Courier" charset="0"/>
              </a:rPr>
              <a:t>  gpio_request( GPIO_OUT, "hcsr04_dev" );</a:t>
            </a:r>
          </a:p>
          <a:p>
            <a:pPr>
              <a:spcAft>
                <a:spcPts val="600"/>
              </a:spcAft>
            </a:pPr>
            <a:r>
              <a:rPr lang="it-IT" sz="1600" dirty="0">
                <a:latin typeface="Courier" charset="0"/>
                <a:ea typeface="Courier" charset="0"/>
                <a:cs typeface="Courier" charset="0"/>
              </a:rPr>
              <a:t>  gpio_request( GPIO_IN, "hcsr04_dev" );</a:t>
            </a:r>
          </a:p>
          <a:p>
            <a:pPr>
              <a:spcAft>
                <a:spcPts val="600"/>
              </a:spcAft>
            </a:pPr>
            <a:r>
              <a:rPr lang="it-IT" sz="1600" dirty="0">
                <a:latin typeface="Courier" charset="0"/>
                <a:ea typeface="Courier" charset="0"/>
                <a:cs typeface="Courier" charset="0"/>
              </a:rPr>
              <a:t>  gpio_direction_output( GPIO_OUT, 0 );</a:t>
            </a:r>
          </a:p>
          <a:p>
            <a:pPr>
              <a:spcAft>
                <a:spcPts val="600"/>
              </a:spcAft>
            </a:pPr>
            <a:r>
              <a:rPr lang="it-IT" sz="1600" dirty="0">
                <a:latin typeface="Courier" charset="0"/>
                <a:ea typeface="Courier" charset="0"/>
                <a:cs typeface="Courier" charset="0"/>
              </a:rPr>
              <a:t>  gpio_direction_input( GPIO_IN );</a:t>
            </a:r>
          </a:p>
          <a:p>
            <a:pPr>
              <a:spcAft>
                <a:spcPts val="600"/>
              </a:spcAft>
            </a:pPr>
            <a:r>
              <a:rPr lang="it-IT" sz="1600" dirty="0">
                <a:latin typeface="Courier" charset="0"/>
                <a:ea typeface="Courier" charset="0"/>
                <a:cs typeface="Courier" charset="0"/>
              </a:rPr>
              <a:t>  hcsr04_kobject = kobject_create_and_add("hcsr04", kernel_kobj);</a:t>
            </a:r>
          </a:p>
          <a:p>
            <a:pPr>
              <a:spcAft>
                <a:spcPts val="600"/>
              </a:spcAft>
            </a:pPr>
            <a:r>
              <a:rPr lang="it-IT" sz="1600" dirty="0">
                <a:latin typeface="Courier" charset="0"/>
                <a:ea typeface="Courier" charset="0"/>
                <a:cs typeface="Courier" charset="0"/>
              </a:rPr>
              <a:t>  sysfs_create_file(hcsr04_kobject, &amp;hcsr04_attribute.attr);</a:t>
            </a:r>
          </a:p>
          <a:p>
            <a:pPr>
              <a:spcAft>
                <a:spcPts val="600"/>
              </a:spcAft>
            </a:pPr>
            <a:r>
              <a:rPr lang="it-IT" sz="1600" dirty="0">
                <a:latin typeface="Courier" charset="0"/>
                <a:ea typeface="Courier" charset="0"/>
                <a:cs typeface="Courier" charset="0"/>
              </a:rPr>
              <a:t>  return 0;</a:t>
            </a:r>
          </a:p>
          <a:p>
            <a:pPr>
              <a:spcAft>
                <a:spcPts val="600"/>
              </a:spcAft>
            </a:pPr>
            <a:r>
              <a:rPr lang="it-IT" sz="1600" dirty="0">
                <a:latin typeface="Courier" charset="0"/>
                <a:ea typeface="Courier" charset="0"/>
                <a:cs typeface="Courier" charset="0"/>
              </a:rPr>
              <a:t>}</a:t>
            </a:r>
            <a:endParaRPr lang="en-US" sz="1600" dirty="0">
              <a:latin typeface="Courier" charset="0"/>
              <a:ea typeface="Courier" charset="0"/>
              <a:cs typeface="Courier" charset="0"/>
            </a:endParaRPr>
          </a:p>
          <a:p>
            <a:pPr>
              <a:spcAft>
                <a:spcPts val="600"/>
              </a:spcAft>
            </a:pPr>
            <a:endParaRPr lang="en-US" altLang="en-US" sz="1600" dirty="0">
              <a:ea typeface="ＭＳ Ｐゴシック" panose="020B0600070205080204" pitchFamily="34" charset="-128"/>
            </a:endParaRPr>
          </a:p>
        </p:txBody>
      </p:sp>
    </p:spTree>
    <p:extLst>
      <p:ext uri="{BB962C8B-B14F-4D97-AF65-F5344CB8AC3E}">
        <p14:creationId xmlns:p14="http://schemas.microsoft.com/office/powerpoint/2010/main" val="1967891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Module Initialization Function</a:t>
            </a:r>
          </a:p>
        </p:txBody>
      </p:sp>
      <p:sp>
        <p:nvSpPr>
          <p:cNvPr id="6" name="Content Placeholder 1">
            <a:extLst>
              <a:ext uri="{FF2B5EF4-FFF2-40B4-BE49-F238E27FC236}">
                <a16:creationId xmlns:a16="http://schemas.microsoft.com/office/drawing/2014/main" id="{16064C79-E5B9-47ED-8999-01983910B8D3}"/>
              </a:ext>
            </a:extLst>
          </p:cNvPr>
          <p:cNvSpPr>
            <a:spLocks noGrp="1"/>
          </p:cNvSpPr>
          <p:nvPr>
            <p:ph sz="half" idx="1"/>
          </p:nvPr>
        </p:nvSpPr>
        <p:spPr>
          <a:xfrm>
            <a:off x="481484" y="1440000"/>
            <a:ext cx="11154300" cy="4680000"/>
          </a:xfrm>
        </p:spPr>
        <p:txBody>
          <a:bodyPr/>
          <a:lstStyle/>
          <a:p>
            <a:pPr marL="0" indent="0">
              <a:spcAft>
                <a:spcPts val="600"/>
              </a:spcAft>
              <a:buNone/>
            </a:pPr>
            <a:r>
              <a:rPr lang="en-US" sz="1600" dirty="0">
                <a:latin typeface="Courier" charset="0"/>
                <a:ea typeface="Courier" charset="0"/>
                <a:cs typeface="Courier" charset="0"/>
              </a:rPr>
              <a:t>static </a:t>
            </a:r>
            <a:r>
              <a:rPr lang="en-US" sz="1600" dirty="0" err="1">
                <a:latin typeface="Courier" charset="0"/>
                <a:ea typeface="Courier" charset="0"/>
                <a:cs typeface="Courier" charset="0"/>
              </a:rPr>
              <a:t>int</a:t>
            </a:r>
            <a:r>
              <a:rPr lang="en-US" sz="1600" dirty="0">
                <a:latin typeface="Courier" charset="0"/>
                <a:ea typeface="Courier" charset="0"/>
                <a:cs typeface="Courier" charset="0"/>
              </a:rPr>
              <a:t> __</a:t>
            </a:r>
            <a:r>
              <a:rPr lang="en-US" sz="1600" dirty="0" err="1">
                <a:latin typeface="Courier" charset="0"/>
                <a:ea typeface="Courier" charset="0"/>
                <a:cs typeface="Courier" charset="0"/>
              </a:rPr>
              <a:t>init</a:t>
            </a:r>
            <a:r>
              <a:rPr lang="en-US" sz="1600" dirty="0">
                <a:latin typeface="Courier" charset="0"/>
                <a:ea typeface="Courier" charset="0"/>
                <a:cs typeface="Courier" charset="0"/>
              </a:rPr>
              <a:t> hcsr04_module_init(void)</a:t>
            </a:r>
          </a:p>
          <a:p>
            <a:pPr marL="0" indent="0">
              <a:spcAft>
                <a:spcPts val="600"/>
              </a:spcAft>
              <a:buNone/>
            </a:pPr>
            <a:r>
              <a:rPr lang="mr-IN" sz="1600" dirty="0">
                <a:latin typeface="Courier" charset="0"/>
                <a:ea typeface="Courier" charset="0"/>
                <a:cs typeface="Courier" charset="0"/>
              </a:rPr>
              <a:t>{    </a:t>
            </a:r>
            <a:endParaRPr lang="it-IT" sz="1600" dirty="0">
              <a:latin typeface="Courier" charset="0"/>
              <a:ea typeface="Courier" charset="0"/>
              <a:cs typeface="Courier" charset="0"/>
            </a:endParaRPr>
          </a:p>
          <a:p>
            <a:pPr marL="0" indent="0">
              <a:spcAft>
                <a:spcPts val="600"/>
              </a:spcAft>
              <a:buNone/>
            </a:pPr>
            <a:r>
              <a:rPr lang="it-IT" sz="1600" dirty="0">
                <a:latin typeface="Courier" charset="0"/>
                <a:ea typeface="Courier" charset="0"/>
                <a:cs typeface="Courier" charset="0"/>
              </a:rPr>
              <a:t>  </a:t>
            </a:r>
            <a:r>
              <a:rPr lang="mr-IN" sz="1600" dirty="0" err="1">
                <a:latin typeface="Courier" charset="0"/>
                <a:ea typeface="Courier" charset="0"/>
                <a:cs typeface="Courier" charset="0"/>
              </a:rPr>
              <a:t>char</a:t>
            </a:r>
            <a:r>
              <a:rPr lang="mr-IN" sz="1600" dirty="0">
                <a:latin typeface="Courier" charset="0"/>
                <a:ea typeface="Courier" charset="0"/>
                <a:cs typeface="Courier" charset="0"/>
              </a:rPr>
              <a:t> </a:t>
            </a:r>
            <a:r>
              <a:rPr lang="mr-IN" sz="1600" dirty="0" err="1">
                <a:latin typeface="Courier" charset="0"/>
                <a:ea typeface="Courier" charset="0"/>
                <a:cs typeface="Courier" charset="0"/>
              </a:rPr>
              <a:t>buffer</a:t>
            </a:r>
            <a:r>
              <a:rPr lang="mr-IN" sz="1600" dirty="0">
                <a:latin typeface="Courier" charset="0"/>
                <a:ea typeface="Courier" charset="0"/>
                <a:cs typeface="Courier" charset="0"/>
              </a:rPr>
              <a:t>[64];    </a:t>
            </a:r>
            <a:endParaRPr lang="it-IT" sz="1600" dirty="0">
              <a:latin typeface="Courier" charset="0"/>
              <a:ea typeface="Courier" charset="0"/>
              <a:cs typeface="Courier" charset="0"/>
            </a:endParaRPr>
          </a:p>
          <a:p>
            <a:pPr marL="0" indent="0">
              <a:spcAft>
                <a:spcPts val="600"/>
              </a:spcAft>
              <a:buNone/>
            </a:pPr>
            <a:r>
              <a:rPr lang="it-IT" sz="1600" dirty="0">
                <a:latin typeface="Courier" charset="0"/>
                <a:ea typeface="Courier" charset="0"/>
                <a:cs typeface="Courier" charset="0"/>
              </a:rPr>
              <a:t>  </a:t>
            </a:r>
          </a:p>
          <a:p>
            <a:pPr marL="0" indent="0">
              <a:spcAft>
                <a:spcPts val="600"/>
              </a:spcAft>
              <a:buNone/>
            </a:pPr>
            <a:r>
              <a:rPr lang="it-IT" sz="1600" dirty="0">
                <a:latin typeface="Courier" charset="0"/>
                <a:ea typeface="Courier" charset="0"/>
                <a:cs typeface="Courier" charset="0"/>
              </a:rPr>
              <a:t>  </a:t>
            </a:r>
            <a:r>
              <a:rPr lang="it-IT" sz="1600" dirty="0" err="1">
                <a:latin typeface="Courier" charset="0"/>
                <a:ea typeface="Courier" charset="0"/>
                <a:cs typeface="Courier" charset="0"/>
              </a:rPr>
              <a:t>alloc_chrdev_region</a:t>
            </a:r>
            <a:r>
              <a:rPr lang="it-IT" sz="1600" dirty="0">
                <a:latin typeface="Courier" charset="0"/>
                <a:ea typeface="Courier" charset="0"/>
                <a:cs typeface="Courier" charset="0"/>
              </a:rPr>
              <a:t>(&amp;hcsr04_dev, 0, 1, "hcsr04_dev");    </a:t>
            </a:r>
          </a:p>
          <a:p>
            <a:pPr marL="0" indent="0">
              <a:spcAft>
                <a:spcPts val="600"/>
              </a:spcAft>
              <a:buNone/>
            </a:pPr>
            <a:r>
              <a:rPr lang="it-IT" sz="1600" dirty="0">
                <a:latin typeface="Courier" charset="0"/>
                <a:ea typeface="Courier" charset="0"/>
                <a:cs typeface="Courier" charset="0"/>
              </a:rPr>
              <a:t>  </a:t>
            </a:r>
            <a:r>
              <a:rPr lang="it-IT" sz="1600" dirty="0" err="1">
                <a:latin typeface="Courier" charset="0"/>
                <a:ea typeface="Courier" charset="0"/>
                <a:cs typeface="Courier" charset="0"/>
              </a:rPr>
              <a:t>printk</a:t>
            </a:r>
            <a:r>
              <a:rPr lang="it-IT" sz="1600" dirty="0">
                <a:latin typeface="Courier" charset="0"/>
                <a:ea typeface="Courier" charset="0"/>
                <a:cs typeface="Courier" charset="0"/>
              </a:rPr>
              <a:t>(KERN_INFO "%</a:t>
            </a:r>
            <a:r>
              <a:rPr lang="it-IT" sz="1600" dirty="0" err="1">
                <a:latin typeface="Courier" charset="0"/>
                <a:ea typeface="Courier" charset="0"/>
                <a:cs typeface="Courier" charset="0"/>
              </a:rPr>
              <a:t>s</a:t>
            </a:r>
            <a:r>
              <a:rPr lang="it-IT" sz="1600" dirty="0">
                <a:latin typeface="Courier" charset="0"/>
                <a:ea typeface="Courier" charset="0"/>
                <a:cs typeface="Courier" charset="0"/>
              </a:rPr>
              <a:t>\</a:t>
            </a:r>
            <a:r>
              <a:rPr lang="it-IT" sz="1600" dirty="0" err="1">
                <a:latin typeface="Courier" charset="0"/>
                <a:ea typeface="Courier" charset="0"/>
                <a:cs typeface="Courier" charset="0"/>
              </a:rPr>
              <a:t>n</a:t>
            </a:r>
            <a:r>
              <a:rPr lang="it-IT" sz="1600" dirty="0">
                <a:latin typeface="Courier" charset="0"/>
                <a:ea typeface="Courier" charset="0"/>
                <a:cs typeface="Courier" charset="0"/>
              </a:rPr>
              <a:t>", </a:t>
            </a:r>
            <a:r>
              <a:rPr lang="it-IT" sz="1600" dirty="0" err="1">
                <a:latin typeface="Courier" charset="0"/>
                <a:ea typeface="Courier" charset="0"/>
                <a:cs typeface="Courier" charset="0"/>
              </a:rPr>
              <a:t>format_dev_t</a:t>
            </a:r>
            <a:r>
              <a:rPr lang="it-IT" sz="1600" dirty="0">
                <a:latin typeface="Courier" charset="0"/>
                <a:ea typeface="Courier" charset="0"/>
                <a:cs typeface="Courier" charset="0"/>
              </a:rPr>
              <a:t>(buffer, hcsr04_dev));</a:t>
            </a:r>
          </a:p>
          <a:p>
            <a:pPr marL="0" indent="0">
              <a:spcAft>
                <a:spcPts val="600"/>
              </a:spcAft>
              <a:buNone/>
            </a:pPr>
            <a:r>
              <a:rPr lang="it-IT" sz="1600" dirty="0">
                <a:latin typeface="Courier" charset="0"/>
                <a:ea typeface="Courier" charset="0"/>
                <a:cs typeface="Courier" charset="0"/>
              </a:rPr>
              <a:t>  </a:t>
            </a:r>
            <a:r>
              <a:rPr lang="it-IT" sz="1600" dirty="0" err="1">
                <a:latin typeface="Courier" charset="0"/>
                <a:ea typeface="Courier" charset="0"/>
                <a:cs typeface="Courier" charset="0"/>
              </a:rPr>
              <a:t>cdev_init</a:t>
            </a:r>
            <a:r>
              <a:rPr lang="it-IT" sz="1600" dirty="0">
                <a:latin typeface="Courier" charset="0"/>
                <a:ea typeface="Courier" charset="0"/>
                <a:cs typeface="Courier" charset="0"/>
              </a:rPr>
              <a:t>(&amp;hcsr04_cdev, &amp;hcsr04_fops);    </a:t>
            </a:r>
          </a:p>
          <a:p>
            <a:pPr marL="0" indent="0">
              <a:spcAft>
                <a:spcPts val="600"/>
              </a:spcAft>
              <a:buNone/>
            </a:pPr>
            <a:r>
              <a:rPr lang="it-IT" sz="1600" dirty="0">
                <a:latin typeface="Courier" charset="0"/>
                <a:ea typeface="Courier" charset="0"/>
                <a:cs typeface="Courier" charset="0"/>
              </a:rPr>
              <a:t>  hcsr04_cdev.owner = THIS_MODULE;   </a:t>
            </a:r>
          </a:p>
          <a:p>
            <a:pPr marL="0" indent="0">
              <a:spcAft>
                <a:spcPts val="600"/>
              </a:spcAft>
              <a:buNone/>
            </a:pPr>
            <a:r>
              <a:rPr lang="it-IT" sz="1600" dirty="0">
                <a:latin typeface="Courier" charset="0"/>
                <a:ea typeface="Courier" charset="0"/>
                <a:cs typeface="Courier" charset="0"/>
              </a:rPr>
              <a:t>  </a:t>
            </a:r>
            <a:r>
              <a:rPr lang="it-IT" sz="1600" dirty="0" err="1">
                <a:latin typeface="Courier" charset="0"/>
                <a:ea typeface="Courier" charset="0"/>
                <a:cs typeface="Courier" charset="0"/>
              </a:rPr>
              <a:t>cdev_add</a:t>
            </a:r>
            <a:r>
              <a:rPr lang="it-IT" sz="1600" dirty="0">
                <a:latin typeface="Courier" charset="0"/>
                <a:ea typeface="Courier" charset="0"/>
                <a:cs typeface="Courier" charset="0"/>
              </a:rPr>
              <a:t>(&amp;hcsr04_cdev, hcsr04_dev, 1);</a:t>
            </a:r>
          </a:p>
          <a:p>
            <a:pPr marL="0" indent="0">
              <a:spcAft>
                <a:spcPts val="600"/>
              </a:spcAft>
              <a:buNone/>
            </a:pPr>
            <a:r>
              <a:rPr lang="it-IT" sz="1600" dirty="0">
                <a:latin typeface="Courier" charset="0"/>
                <a:ea typeface="Courier" charset="0"/>
                <a:cs typeface="Courier" charset="0"/>
              </a:rPr>
              <a:t>  </a:t>
            </a:r>
            <a:r>
              <a:rPr lang="it-IT" sz="1600" dirty="0" err="1">
                <a:solidFill>
                  <a:schemeClr val="bg1">
                    <a:lumMod val="85000"/>
                  </a:schemeClr>
                </a:solidFill>
                <a:latin typeface="Courier" charset="0"/>
                <a:ea typeface="Courier" charset="0"/>
                <a:cs typeface="Courier" charset="0"/>
              </a:rPr>
              <a:t>gpio_request</a:t>
            </a:r>
            <a:r>
              <a:rPr lang="it-IT" sz="1600" dirty="0">
                <a:solidFill>
                  <a:schemeClr val="bg1">
                    <a:lumMod val="85000"/>
                  </a:schemeClr>
                </a:solidFill>
                <a:latin typeface="Courier" charset="0"/>
                <a:ea typeface="Courier" charset="0"/>
                <a:cs typeface="Courier" charset="0"/>
              </a:rPr>
              <a:t>( GPIO_OUT, "hcsr04_dev" );</a:t>
            </a:r>
          </a:p>
          <a:p>
            <a:pPr marL="0" indent="0">
              <a:spcAft>
                <a:spcPts val="600"/>
              </a:spcAft>
              <a:buNone/>
            </a:pPr>
            <a:r>
              <a:rPr lang="it-IT" sz="1600" dirty="0">
                <a:solidFill>
                  <a:schemeClr val="bg1">
                    <a:lumMod val="85000"/>
                  </a:schemeClr>
                </a:solidFill>
                <a:latin typeface="Courier" charset="0"/>
                <a:ea typeface="Courier" charset="0"/>
                <a:cs typeface="Courier" charset="0"/>
              </a:rPr>
              <a:t>  </a:t>
            </a:r>
            <a:r>
              <a:rPr lang="it-IT" sz="1600" dirty="0" err="1">
                <a:solidFill>
                  <a:schemeClr val="bg1">
                    <a:lumMod val="85000"/>
                  </a:schemeClr>
                </a:solidFill>
                <a:latin typeface="Courier" charset="0"/>
                <a:ea typeface="Courier" charset="0"/>
                <a:cs typeface="Courier" charset="0"/>
              </a:rPr>
              <a:t>gpio_request</a:t>
            </a:r>
            <a:r>
              <a:rPr lang="it-IT" sz="1600" dirty="0">
                <a:solidFill>
                  <a:schemeClr val="bg1">
                    <a:lumMod val="85000"/>
                  </a:schemeClr>
                </a:solidFill>
                <a:latin typeface="Courier" charset="0"/>
                <a:ea typeface="Courier" charset="0"/>
                <a:cs typeface="Courier" charset="0"/>
              </a:rPr>
              <a:t>( GPIO_IN, "hcsr04_dev" );</a:t>
            </a:r>
          </a:p>
          <a:p>
            <a:pPr marL="0" indent="0">
              <a:spcAft>
                <a:spcPts val="600"/>
              </a:spcAft>
              <a:buNone/>
            </a:pPr>
            <a:r>
              <a:rPr lang="it-IT" sz="1600" dirty="0">
                <a:solidFill>
                  <a:schemeClr val="bg1">
                    <a:lumMod val="85000"/>
                  </a:schemeClr>
                </a:solidFill>
                <a:latin typeface="Courier" charset="0"/>
                <a:ea typeface="Courier" charset="0"/>
                <a:cs typeface="Courier" charset="0"/>
              </a:rPr>
              <a:t>  </a:t>
            </a:r>
            <a:r>
              <a:rPr lang="it-IT" sz="1600" dirty="0" err="1">
                <a:solidFill>
                  <a:schemeClr val="bg1">
                    <a:lumMod val="85000"/>
                  </a:schemeClr>
                </a:solidFill>
                <a:latin typeface="Courier" charset="0"/>
                <a:ea typeface="Courier" charset="0"/>
                <a:cs typeface="Courier" charset="0"/>
              </a:rPr>
              <a:t>gpio_direction_output</a:t>
            </a:r>
            <a:r>
              <a:rPr lang="it-IT" sz="1600" dirty="0">
                <a:solidFill>
                  <a:schemeClr val="bg1">
                    <a:lumMod val="85000"/>
                  </a:schemeClr>
                </a:solidFill>
                <a:latin typeface="Courier" charset="0"/>
                <a:ea typeface="Courier" charset="0"/>
                <a:cs typeface="Courier" charset="0"/>
              </a:rPr>
              <a:t>( GPIO_OUT, 0 );</a:t>
            </a:r>
          </a:p>
          <a:p>
            <a:pPr marL="0" indent="0">
              <a:spcAft>
                <a:spcPts val="600"/>
              </a:spcAft>
              <a:buNone/>
            </a:pPr>
            <a:r>
              <a:rPr lang="it-IT" sz="1600" dirty="0">
                <a:solidFill>
                  <a:schemeClr val="bg1">
                    <a:lumMod val="85000"/>
                  </a:schemeClr>
                </a:solidFill>
                <a:latin typeface="Courier" charset="0"/>
                <a:ea typeface="Courier" charset="0"/>
                <a:cs typeface="Courier" charset="0"/>
              </a:rPr>
              <a:t>  </a:t>
            </a:r>
            <a:r>
              <a:rPr lang="it-IT" sz="1600" dirty="0" err="1">
                <a:solidFill>
                  <a:schemeClr val="bg1">
                    <a:lumMod val="85000"/>
                  </a:schemeClr>
                </a:solidFill>
                <a:latin typeface="Courier" charset="0"/>
                <a:ea typeface="Courier" charset="0"/>
                <a:cs typeface="Courier" charset="0"/>
              </a:rPr>
              <a:t>gpio_direction_input</a:t>
            </a:r>
            <a:r>
              <a:rPr lang="it-IT" sz="1600" dirty="0">
                <a:solidFill>
                  <a:schemeClr val="bg1">
                    <a:lumMod val="85000"/>
                  </a:schemeClr>
                </a:solidFill>
                <a:latin typeface="Courier" charset="0"/>
                <a:ea typeface="Courier" charset="0"/>
                <a:cs typeface="Courier" charset="0"/>
              </a:rPr>
              <a:t>( GPIO_IN );</a:t>
            </a:r>
          </a:p>
          <a:p>
            <a:pPr marL="0" indent="0">
              <a:spcAft>
                <a:spcPts val="600"/>
              </a:spcAft>
              <a:buNone/>
            </a:pPr>
            <a:r>
              <a:rPr lang="it-IT" sz="1600" dirty="0">
                <a:solidFill>
                  <a:schemeClr val="bg1">
                    <a:lumMod val="85000"/>
                  </a:schemeClr>
                </a:solidFill>
                <a:latin typeface="Courier" charset="0"/>
                <a:ea typeface="Courier" charset="0"/>
                <a:cs typeface="Courier" charset="0"/>
              </a:rPr>
              <a:t>  hcsr04_kobject = </a:t>
            </a:r>
            <a:r>
              <a:rPr lang="it-IT" sz="1600" dirty="0" err="1">
                <a:solidFill>
                  <a:schemeClr val="bg1">
                    <a:lumMod val="85000"/>
                  </a:schemeClr>
                </a:solidFill>
                <a:latin typeface="Courier" charset="0"/>
                <a:ea typeface="Courier" charset="0"/>
                <a:cs typeface="Courier" charset="0"/>
              </a:rPr>
              <a:t>kobject_create_and_add</a:t>
            </a:r>
            <a:r>
              <a:rPr lang="it-IT" sz="1600" dirty="0">
                <a:solidFill>
                  <a:schemeClr val="bg1">
                    <a:lumMod val="85000"/>
                  </a:schemeClr>
                </a:solidFill>
                <a:latin typeface="Courier" charset="0"/>
                <a:ea typeface="Courier" charset="0"/>
                <a:cs typeface="Courier" charset="0"/>
              </a:rPr>
              <a:t>("hcsr04", </a:t>
            </a:r>
            <a:r>
              <a:rPr lang="it-IT" sz="1600" dirty="0" err="1">
                <a:solidFill>
                  <a:schemeClr val="bg1">
                    <a:lumMod val="85000"/>
                  </a:schemeClr>
                </a:solidFill>
                <a:latin typeface="Courier" charset="0"/>
                <a:ea typeface="Courier" charset="0"/>
                <a:cs typeface="Courier" charset="0"/>
              </a:rPr>
              <a:t>kernel_kobj</a:t>
            </a:r>
            <a:r>
              <a:rPr lang="it-IT" sz="1600" dirty="0">
                <a:solidFill>
                  <a:schemeClr val="bg1">
                    <a:lumMod val="85000"/>
                  </a:schemeClr>
                </a:solidFill>
                <a:latin typeface="Courier" charset="0"/>
                <a:ea typeface="Courier" charset="0"/>
                <a:cs typeface="Courier" charset="0"/>
              </a:rPr>
              <a:t>);</a:t>
            </a:r>
          </a:p>
          <a:p>
            <a:pPr marL="0" indent="0">
              <a:spcAft>
                <a:spcPts val="600"/>
              </a:spcAft>
              <a:buNone/>
            </a:pPr>
            <a:r>
              <a:rPr lang="it-IT" sz="1600" dirty="0">
                <a:solidFill>
                  <a:schemeClr val="bg1">
                    <a:lumMod val="85000"/>
                  </a:schemeClr>
                </a:solidFill>
                <a:latin typeface="Courier" charset="0"/>
                <a:ea typeface="Courier" charset="0"/>
                <a:cs typeface="Courier" charset="0"/>
              </a:rPr>
              <a:t>  </a:t>
            </a:r>
            <a:r>
              <a:rPr lang="it-IT" sz="1600" dirty="0" err="1">
                <a:solidFill>
                  <a:schemeClr val="bg1">
                    <a:lumMod val="85000"/>
                  </a:schemeClr>
                </a:solidFill>
                <a:latin typeface="Courier" charset="0"/>
                <a:ea typeface="Courier" charset="0"/>
                <a:cs typeface="Courier" charset="0"/>
              </a:rPr>
              <a:t>sysfs_create_file</a:t>
            </a:r>
            <a:r>
              <a:rPr lang="it-IT" sz="1600" dirty="0">
                <a:solidFill>
                  <a:schemeClr val="bg1">
                    <a:lumMod val="85000"/>
                  </a:schemeClr>
                </a:solidFill>
                <a:latin typeface="Courier" charset="0"/>
                <a:ea typeface="Courier" charset="0"/>
                <a:cs typeface="Courier" charset="0"/>
              </a:rPr>
              <a:t>(hcsr04_kobject, &amp;hcsr04_attribute.attr);</a:t>
            </a:r>
          </a:p>
          <a:p>
            <a:pPr marL="0" indent="0">
              <a:spcAft>
                <a:spcPts val="600"/>
              </a:spcAft>
              <a:buNone/>
            </a:pPr>
            <a:r>
              <a:rPr lang="it-IT" sz="1600" dirty="0">
                <a:solidFill>
                  <a:schemeClr val="bg1">
                    <a:lumMod val="85000"/>
                  </a:schemeClr>
                </a:solidFill>
                <a:latin typeface="Courier" charset="0"/>
                <a:ea typeface="Courier" charset="0"/>
                <a:cs typeface="Courier" charset="0"/>
              </a:rPr>
              <a:t>  </a:t>
            </a:r>
            <a:r>
              <a:rPr lang="it-IT" sz="1600" dirty="0" err="1">
                <a:solidFill>
                  <a:schemeClr val="bg1">
                    <a:lumMod val="85000"/>
                  </a:schemeClr>
                </a:solidFill>
                <a:latin typeface="Courier" charset="0"/>
                <a:ea typeface="Courier" charset="0"/>
                <a:cs typeface="Courier" charset="0"/>
              </a:rPr>
              <a:t>return</a:t>
            </a:r>
            <a:r>
              <a:rPr lang="it-IT" sz="1600" dirty="0">
                <a:solidFill>
                  <a:schemeClr val="bg1">
                    <a:lumMod val="85000"/>
                  </a:schemeClr>
                </a:solidFill>
                <a:latin typeface="Courier" charset="0"/>
                <a:ea typeface="Courier" charset="0"/>
                <a:cs typeface="Courier" charset="0"/>
              </a:rPr>
              <a:t> 0;</a:t>
            </a:r>
          </a:p>
          <a:p>
            <a:pPr marL="0" indent="0">
              <a:spcAft>
                <a:spcPts val="600"/>
              </a:spcAft>
              <a:buNone/>
            </a:pPr>
            <a:r>
              <a:rPr lang="it-IT" sz="1600" dirty="0">
                <a:latin typeface="Courier" charset="0"/>
                <a:ea typeface="Courier" charset="0"/>
                <a:cs typeface="Courier" charset="0"/>
              </a:rPr>
              <a:t>}</a:t>
            </a:r>
            <a:endParaRPr lang="en-US" sz="1600" dirty="0">
              <a:latin typeface="Courier" charset="0"/>
              <a:ea typeface="Courier" charset="0"/>
              <a:cs typeface="Courier" charset="0"/>
            </a:endParaRPr>
          </a:p>
        </p:txBody>
      </p:sp>
      <p:sp>
        <p:nvSpPr>
          <p:cNvPr id="7" name="TextBox 6">
            <a:extLst>
              <a:ext uri="{FF2B5EF4-FFF2-40B4-BE49-F238E27FC236}">
                <a16:creationId xmlns:a16="http://schemas.microsoft.com/office/drawing/2014/main" id="{A42D0E96-795A-4312-B071-7D5CF25118C3}"/>
              </a:ext>
            </a:extLst>
          </p:cNvPr>
          <p:cNvSpPr txBox="1"/>
          <p:nvPr/>
        </p:nvSpPr>
        <p:spPr>
          <a:xfrm>
            <a:off x="8379619" y="2895600"/>
            <a:ext cx="3102791" cy="615553"/>
          </a:xfrm>
          <a:prstGeom prst="rect">
            <a:avLst/>
          </a:prstGeom>
        </p:spPr>
        <p:txBody>
          <a:bodyPr vert="horz" wrap="square" lIns="0" tIns="0" rIns="0" bIns="0" rtlCol="0" anchor="t">
            <a:spAutoFit/>
          </a:bodyPr>
          <a:lstStyle/>
          <a:p>
            <a:r>
              <a:rPr lang="en-US" sz="2000" dirty="0"/>
              <a:t>Insert the new character device in the Linux Kernel.</a:t>
            </a:r>
          </a:p>
        </p:txBody>
      </p:sp>
      <p:sp>
        <p:nvSpPr>
          <p:cNvPr id="8" name="Right Brace 7">
            <a:extLst>
              <a:ext uri="{FF2B5EF4-FFF2-40B4-BE49-F238E27FC236}">
                <a16:creationId xmlns:a16="http://schemas.microsoft.com/office/drawing/2014/main" id="{7B3BDE70-4422-4F3C-B9D5-FB9BA491E9DA}"/>
              </a:ext>
            </a:extLst>
          </p:cNvPr>
          <p:cNvSpPr/>
          <p:nvPr/>
        </p:nvSpPr>
        <p:spPr>
          <a:xfrm>
            <a:off x="8014145" y="2590801"/>
            <a:ext cx="136874" cy="13716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23803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Module Initialization Function</a:t>
            </a:r>
          </a:p>
        </p:txBody>
      </p:sp>
      <p:sp>
        <p:nvSpPr>
          <p:cNvPr id="6" name="Content Placeholder 1">
            <a:extLst>
              <a:ext uri="{FF2B5EF4-FFF2-40B4-BE49-F238E27FC236}">
                <a16:creationId xmlns:a16="http://schemas.microsoft.com/office/drawing/2014/main" id="{586DA8E3-8E22-4753-8542-002C5D4A06FA}"/>
              </a:ext>
            </a:extLst>
          </p:cNvPr>
          <p:cNvSpPr>
            <a:spLocks noGrp="1"/>
          </p:cNvSpPr>
          <p:nvPr>
            <p:ph sz="half" idx="1"/>
          </p:nvPr>
        </p:nvSpPr>
        <p:spPr>
          <a:xfrm>
            <a:off x="481484" y="1440000"/>
            <a:ext cx="11154300" cy="4680000"/>
          </a:xfrm>
        </p:spPr>
        <p:txBody>
          <a:bodyPr/>
          <a:lstStyle/>
          <a:p>
            <a:pPr marL="0" indent="0">
              <a:spcAft>
                <a:spcPts val="600"/>
              </a:spcAft>
              <a:buNone/>
            </a:pPr>
            <a:r>
              <a:rPr lang="en-US" sz="1600" dirty="0">
                <a:latin typeface="Courier" charset="0"/>
                <a:ea typeface="Courier" charset="0"/>
                <a:cs typeface="Courier" charset="0"/>
              </a:rPr>
              <a:t>static </a:t>
            </a:r>
            <a:r>
              <a:rPr lang="en-US" sz="1600" dirty="0" err="1">
                <a:latin typeface="Courier" charset="0"/>
                <a:ea typeface="Courier" charset="0"/>
                <a:cs typeface="Courier" charset="0"/>
              </a:rPr>
              <a:t>int</a:t>
            </a:r>
            <a:r>
              <a:rPr lang="en-US" sz="1600" dirty="0">
                <a:latin typeface="Courier" charset="0"/>
                <a:ea typeface="Courier" charset="0"/>
                <a:cs typeface="Courier" charset="0"/>
              </a:rPr>
              <a:t> __</a:t>
            </a:r>
            <a:r>
              <a:rPr lang="en-US" sz="1600" dirty="0" err="1">
                <a:latin typeface="Courier" charset="0"/>
                <a:ea typeface="Courier" charset="0"/>
                <a:cs typeface="Courier" charset="0"/>
              </a:rPr>
              <a:t>init</a:t>
            </a:r>
            <a:r>
              <a:rPr lang="en-US" sz="1600" dirty="0">
                <a:latin typeface="Courier" charset="0"/>
                <a:ea typeface="Courier" charset="0"/>
                <a:cs typeface="Courier" charset="0"/>
              </a:rPr>
              <a:t> hcsr04_module_init(void)</a:t>
            </a:r>
          </a:p>
          <a:p>
            <a:pPr marL="0" indent="0">
              <a:spcAft>
                <a:spcPts val="600"/>
              </a:spcAft>
              <a:buNone/>
            </a:pPr>
            <a:r>
              <a:rPr lang="mr-IN" sz="1600" dirty="0">
                <a:latin typeface="Courier" charset="0"/>
                <a:ea typeface="Courier" charset="0"/>
                <a:cs typeface="Courier" charset="0"/>
              </a:rPr>
              <a:t>{    </a:t>
            </a:r>
            <a:endParaRPr lang="it-IT" sz="1600" dirty="0">
              <a:latin typeface="Courier" charset="0"/>
              <a:ea typeface="Courier" charset="0"/>
              <a:cs typeface="Courier" charset="0"/>
            </a:endParaRPr>
          </a:p>
          <a:p>
            <a:pPr marL="0" indent="0">
              <a:spcAft>
                <a:spcPts val="600"/>
              </a:spcAft>
              <a:buNone/>
            </a:pPr>
            <a:r>
              <a:rPr lang="it-IT" sz="1600" dirty="0">
                <a:latin typeface="Courier" charset="0"/>
                <a:ea typeface="Courier" charset="0"/>
                <a:cs typeface="Courier" charset="0"/>
              </a:rPr>
              <a:t>  </a:t>
            </a:r>
            <a:r>
              <a:rPr lang="mr-IN" sz="1600" dirty="0" err="1">
                <a:solidFill>
                  <a:schemeClr val="bg1">
                    <a:lumMod val="85000"/>
                  </a:schemeClr>
                </a:solidFill>
                <a:latin typeface="Courier" charset="0"/>
                <a:ea typeface="Courier" charset="0"/>
                <a:cs typeface="Courier" charset="0"/>
              </a:rPr>
              <a:t>char</a:t>
            </a:r>
            <a:r>
              <a:rPr lang="mr-IN" sz="1600" dirty="0">
                <a:solidFill>
                  <a:schemeClr val="bg1">
                    <a:lumMod val="85000"/>
                  </a:schemeClr>
                </a:solidFill>
                <a:latin typeface="Courier" charset="0"/>
                <a:ea typeface="Courier" charset="0"/>
                <a:cs typeface="Courier" charset="0"/>
              </a:rPr>
              <a:t> </a:t>
            </a:r>
            <a:r>
              <a:rPr lang="mr-IN" sz="1600" dirty="0" err="1">
                <a:solidFill>
                  <a:schemeClr val="bg1">
                    <a:lumMod val="85000"/>
                  </a:schemeClr>
                </a:solidFill>
                <a:latin typeface="Courier" charset="0"/>
                <a:ea typeface="Courier" charset="0"/>
                <a:cs typeface="Courier" charset="0"/>
              </a:rPr>
              <a:t>buffer</a:t>
            </a:r>
            <a:r>
              <a:rPr lang="mr-IN" sz="1600" dirty="0">
                <a:solidFill>
                  <a:schemeClr val="bg1">
                    <a:lumMod val="85000"/>
                  </a:schemeClr>
                </a:solidFill>
                <a:latin typeface="Courier" charset="0"/>
                <a:ea typeface="Courier" charset="0"/>
                <a:cs typeface="Courier" charset="0"/>
              </a:rPr>
              <a:t>[64];    </a:t>
            </a:r>
            <a:endParaRPr lang="it-IT" sz="1600" dirty="0">
              <a:solidFill>
                <a:schemeClr val="bg1">
                  <a:lumMod val="85000"/>
                </a:schemeClr>
              </a:solidFill>
              <a:latin typeface="Courier" charset="0"/>
              <a:ea typeface="Courier" charset="0"/>
              <a:cs typeface="Courier" charset="0"/>
            </a:endParaRPr>
          </a:p>
          <a:p>
            <a:pPr marL="0" indent="0">
              <a:spcAft>
                <a:spcPts val="600"/>
              </a:spcAft>
              <a:buNone/>
            </a:pPr>
            <a:r>
              <a:rPr lang="it-IT" sz="1600" dirty="0">
                <a:solidFill>
                  <a:schemeClr val="bg1">
                    <a:lumMod val="85000"/>
                  </a:schemeClr>
                </a:solidFill>
                <a:latin typeface="Courier" charset="0"/>
                <a:ea typeface="Courier" charset="0"/>
                <a:cs typeface="Courier" charset="0"/>
              </a:rPr>
              <a:t>  </a:t>
            </a:r>
          </a:p>
          <a:p>
            <a:pPr marL="0" indent="0">
              <a:spcAft>
                <a:spcPts val="600"/>
              </a:spcAft>
              <a:buNone/>
            </a:pPr>
            <a:r>
              <a:rPr lang="it-IT" sz="1600" dirty="0">
                <a:solidFill>
                  <a:schemeClr val="bg1">
                    <a:lumMod val="85000"/>
                  </a:schemeClr>
                </a:solidFill>
                <a:latin typeface="Courier" charset="0"/>
                <a:ea typeface="Courier" charset="0"/>
                <a:cs typeface="Courier" charset="0"/>
              </a:rPr>
              <a:t>  </a:t>
            </a:r>
            <a:r>
              <a:rPr lang="it-IT" sz="1600" dirty="0" err="1">
                <a:solidFill>
                  <a:schemeClr val="bg1">
                    <a:lumMod val="85000"/>
                  </a:schemeClr>
                </a:solidFill>
                <a:latin typeface="Courier" charset="0"/>
                <a:ea typeface="Courier" charset="0"/>
                <a:cs typeface="Courier" charset="0"/>
              </a:rPr>
              <a:t>alloc_chrdev_region</a:t>
            </a:r>
            <a:r>
              <a:rPr lang="it-IT" sz="1600" dirty="0">
                <a:solidFill>
                  <a:schemeClr val="bg1">
                    <a:lumMod val="85000"/>
                  </a:schemeClr>
                </a:solidFill>
                <a:latin typeface="Courier" charset="0"/>
                <a:ea typeface="Courier" charset="0"/>
                <a:cs typeface="Courier" charset="0"/>
              </a:rPr>
              <a:t>(&amp;hcsr04_dev, 0, 1, "hcsr04_dev");    </a:t>
            </a:r>
          </a:p>
          <a:p>
            <a:pPr marL="0" indent="0">
              <a:spcAft>
                <a:spcPts val="600"/>
              </a:spcAft>
              <a:buNone/>
            </a:pPr>
            <a:r>
              <a:rPr lang="it-IT" sz="1600" dirty="0">
                <a:solidFill>
                  <a:schemeClr val="bg1">
                    <a:lumMod val="85000"/>
                  </a:schemeClr>
                </a:solidFill>
                <a:latin typeface="Courier" charset="0"/>
                <a:ea typeface="Courier" charset="0"/>
                <a:cs typeface="Courier" charset="0"/>
              </a:rPr>
              <a:t>  </a:t>
            </a:r>
            <a:r>
              <a:rPr lang="it-IT" sz="1600" dirty="0" err="1">
                <a:solidFill>
                  <a:schemeClr val="bg1">
                    <a:lumMod val="85000"/>
                  </a:schemeClr>
                </a:solidFill>
                <a:latin typeface="Courier" charset="0"/>
                <a:ea typeface="Courier" charset="0"/>
                <a:cs typeface="Courier" charset="0"/>
              </a:rPr>
              <a:t>printk</a:t>
            </a:r>
            <a:r>
              <a:rPr lang="it-IT" sz="1600" dirty="0">
                <a:solidFill>
                  <a:schemeClr val="bg1">
                    <a:lumMod val="85000"/>
                  </a:schemeClr>
                </a:solidFill>
                <a:latin typeface="Courier" charset="0"/>
                <a:ea typeface="Courier" charset="0"/>
                <a:cs typeface="Courier" charset="0"/>
              </a:rPr>
              <a:t>(KERN_INFO "%</a:t>
            </a:r>
            <a:r>
              <a:rPr lang="it-IT" sz="1600" dirty="0" err="1">
                <a:solidFill>
                  <a:schemeClr val="bg1">
                    <a:lumMod val="85000"/>
                  </a:schemeClr>
                </a:solidFill>
                <a:latin typeface="Courier" charset="0"/>
                <a:ea typeface="Courier" charset="0"/>
                <a:cs typeface="Courier" charset="0"/>
              </a:rPr>
              <a:t>s</a:t>
            </a:r>
            <a:r>
              <a:rPr lang="it-IT" sz="1600" dirty="0">
                <a:solidFill>
                  <a:schemeClr val="bg1">
                    <a:lumMod val="85000"/>
                  </a:schemeClr>
                </a:solidFill>
                <a:latin typeface="Courier" charset="0"/>
                <a:ea typeface="Courier" charset="0"/>
                <a:cs typeface="Courier" charset="0"/>
              </a:rPr>
              <a:t>\</a:t>
            </a:r>
            <a:r>
              <a:rPr lang="it-IT" sz="1600" dirty="0" err="1">
                <a:solidFill>
                  <a:schemeClr val="bg1">
                    <a:lumMod val="85000"/>
                  </a:schemeClr>
                </a:solidFill>
                <a:latin typeface="Courier" charset="0"/>
                <a:ea typeface="Courier" charset="0"/>
                <a:cs typeface="Courier" charset="0"/>
              </a:rPr>
              <a:t>n</a:t>
            </a:r>
            <a:r>
              <a:rPr lang="it-IT" sz="1600" dirty="0">
                <a:solidFill>
                  <a:schemeClr val="bg1">
                    <a:lumMod val="85000"/>
                  </a:schemeClr>
                </a:solidFill>
                <a:latin typeface="Courier" charset="0"/>
                <a:ea typeface="Courier" charset="0"/>
                <a:cs typeface="Courier" charset="0"/>
              </a:rPr>
              <a:t>", </a:t>
            </a:r>
            <a:r>
              <a:rPr lang="it-IT" sz="1600" dirty="0" err="1">
                <a:solidFill>
                  <a:schemeClr val="bg1">
                    <a:lumMod val="85000"/>
                  </a:schemeClr>
                </a:solidFill>
                <a:latin typeface="Courier" charset="0"/>
                <a:ea typeface="Courier" charset="0"/>
                <a:cs typeface="Courier" charset="0"/>
              </a:rPr>
              <a:t>format_dev_t</a:t>
            </a:r>
            <a:r>
              <a:rPr lang="it-IT" sz="1600" dirty="0">
                <a:solidFill>
                  <a:schemeClr val="bg1">
                    <a:lumMod val="85000"/>
                  </a:schemeClr>
                </a:solidFill>
                <a:latin typeface="Courier" charset="0"/>
                <a:ea typeface="Courier" charset="0"/>
                <a:cs typeface="Courier" charset="0"/>
              </a:rPr>
              <a:t>(buffer, hcsr04_dev));</a:t>
            </a:r>
          </a:p>
          <a:p>
            <a:pPr marL="0" indent="0">
              <a:spcAft>
                <a:spcPts val="600"/>
              </a:spcAft>
              <a:buNone/>
            </a:pPr>
            <a:r>
              <a:rPr lang="it-IT" sz="1600" dirty="0">
                <a:solidFill>
                  <a:schemeClr val="bg1">
                    <a:lumMod val="85000"/>
                  </a:schemeClr>
                </a:solidFill>
                <a:latin typeface="Courier" charset="0"/>
                <a:ea typeface="Courier" charset="0"/>
                <a:cs typeface="Courier" charset="0"/>
              </a:rPr>
              <a:t>  </a:t>
            </a:r>
            <a:r>
              <a:rPr lang="it-IT" sz="1600" dirty="0" err="1">
                <a:solidFill>
                  <a:schemeClr val="bg1">
                    <a:lumMod val="85000"/>
                  </a:schemeClr>
                </a:solidFill>
                <a:latin typeface="Courier" charset="0"/>
                <a:ea typeface="Courier" charset="0"/>
                <a:cs typeface="Courier" charset="0"/>
              </a:rPr>
              <a:t>cdev_init</a:t>
            </a:r>
            <a:r>
              <a:rPr lang="it-IT" sz="1600" dirty="0">
                <a:solidFill>
                  <a:schemeClr val="bg1">
                    <a:lumMod val="85000"/>
                  </a:schemeClr>
                </a:solidFill>
                <a:latin typeface="Courier" charset="0"/>
                <a:ea typeface="Courier" charset="0"/>
                <a:cs typeface="Courier" charset="0"/>
              </a:rPr>
              <a:t>(&amp;hcsr04_cdev, &amp;hcsr04_fops);    </a:t>
            </a:r>
          </a:p>
          <a:p>
            <a:pPr marL="0" indent="0">
              <a:spcAft>
                <a:spcPts val="600"/>
              </a:spcAft>
              <a:buNone/>
            </a:pPr>
            <a:r>
              <a:rPr lang="it-IT" sz="1600" dirty="0">
                <a:solidFill>
                  <a:schemeClr val="bg1">
                    <a:lumMod val="85000"/>
                  </a:schemeClr>
                </a:solidFill>
                <a:latin typeface="Courier" charset="0"/>
                <a:ea typeface="Courier" charset="0"/>
                <a:cs typeface="Courier" charset="0"/>
              </a:rPr>
              <a:t>  hcsr04_cdev.owner = THIS_MODULE;   </a:t>
            </a:r>
          </a:p>
          <a:p>
            <a:pPr marL="0" indent="0">
              <a:spcAft>
                <a:spcPts val="600"/>
              </a:spcAft>
              <a:buNone/>
            </a:pPr>
            <a:r>
              <a:rPr lang="it-IT" sz="1600" dirty="0">
                <a:solidFill>
                  <a:schemeClr val="bg1">
                    <a:lumMod val="85000"/>
                  </a:schemeClr>
                </a:solidFill>
                <a:latin typeface="Courier" charset="0"/>
                <a:ea typeface="Courier" charset="0"/>
                <a:cs typeface="Courier" charset="0"/>
              </a:rPr>
              <a:t>  </a:t>
            </a:r>
            <a:r>
              <a:rPr lang="it-IT" sz="1600" dirty="0" err="1">
                <a:solidFill>
                  <a:schemeClr val="bg1">
                    <a:lumMod val="85000"/>
                  </a:schemeClr>
                </a:solidFill>
                <a:latin typeface="Courier" charset="0"/>
                <a:ea typeface="Courier" charset="0"/>
                <a:cs typeface="Courier" charset="0"/>
              </a:rPr>
              <a:t>cdev_add</a:t>
            </a:r>
            <a:r>
              <a:rPr lang="it-IT" sz="1600" dirty="0">
                <a:solidFill>
                  <a:schemeClr val="bg1">
                    <a:lumMod val="85000"/>
                  </a:schemeClr>
                </a:solidFill>
                <a:latin typeface="Courier" charset="0"/>
                <a:ea typeface="Courier" charset="0"/>
                <a:cs typeface="Courier" charset="0"/>
              </a:rPr>
              <a:t>(&amp;hcsr04_cdev, hcsr04_dev, 1);</a:t>
            </a:r>
          </a:p>
          <a:p>
            <a:pPr marL="0" indent="0">
              <a:spcAft>
                <a:spcPts val="600"/>
              </a:spcAft>
              <a:buNone/>
            </a:pPr>
            <a:r>
              <a:rPr lang="it-IT" sz="1600" dirty="0">
                <a:latin typeface="Courier" charset="0"/>
                <a:ea typeface="Courier" charset="0"/>
                <a:cs typeface="Courier" charset="0"/>
              </a:rPr>
              <a:t>  </a:t>
            </a:r>
            <a:r>
              <a:rPr lang="it-IT" sz="1600" dirty="0" err="1">
                <a:latin typeface="Courier" charset="0"/>
                <a:ea typeface="Courier" charset="0"/>
                <a:cs typeface="Courier" charset="0"/>
              </a:rPr>
              <a:t>gpio_request</a:t>
            </a:r>
            <a:r>
              <a:rPr lang="it-IT" sz="1600" dirty="0">
                <a:latin typeface="Courier" charset="0"/>
                <a:ea typeface="Courier" charset="0"/>
                <a:cs typeface="Courier" charset="0"/>
              </a:rPr>
              <a:t>( GPIO_OUT, "hcsr04_dev" );</a:t>
            </a:r>
          </a:p>
          <a:p>
            <a:pPr marL="0" indent="0">
              <a:spcAft>
                <a:spcPts val="600"/>
              </a:spcAft>
              <a:buNone/>
            </a:pPr>
            <a:r>
              <a:rPr lang="it-IT" sz="1600" dirty="0">
                <a:latin typeface="Courier" charset="0"/>
                <a:ea typeface="Courier" charset="0"/>
                <a:cs typeface="Courier" charset="0"/>
              </a:rPr>
              <a:t>  </a:t>
            </a:r>
            <a:r>
              <a:rPr lang="it-IT" sz="1600" dirty="0" err="1">
                <a:latin typeface="Courier" charset="0"/>
                <a:ea typeface="Courier" charset="0"/>
                <a:cs typeface="Courier" charset="0"/>
              </a:rPr>
              <a:t>gpio_request</a:t>
            </a:r>
            <a:r>
              <a:rPr lang="it-IT" sz="1600" dirty="0">
                <a:latin typeface="Courier" charset="0"/>
                <a:ea typeface="Courier" charset="0"/>
                <a:cs typeface="Courier" charset="0"/>
              </a:rPr>
              <a:t>( GPIO_IN, "hcsr04_dev" );</a:t>
            </a:r>
          </a:p>
          <a:p>
            <a:pPr marL="0" indent="0">
              <a:spcAft>
                <a:spcPts val="600"/>
              </a:spcAft>
              <a:buNone/>
            </a:pPr>
            <a:r>
              <a:rPr lang="it-IT" sz="1600" dirty="0">
                <a:latin typeface="Courier" charset="0"/>
                <a:ea typeface="Courier" charset="0"/>
                <a:cs typeface="Courier" charset="0"/>
              </a:rPr>
              <a:t>  </a:t>
            </a:r>
            <a:r>
              <a:rPr lang="it-IT" sz="1600" dirty="0" err="1">
                <a:latin typeface="Courier" charset="0"/>
                <a:ea typeface="Courier" charset="0"/>
                <a:cs typeface="Courier" charset="0"/>
              </a:rPr>
              <a:t>gpio_direction_output</a:t>
            </a:r>
            <a:r>
              <a:rPr lang="it-IT" sz="1600" dirty="0">
                <a:latin typeface="Courier" charset="0"/>
                <a:ea typeface="Courier" charset="0"/>
                <a:cs typeface="Courier" charset="0"/>
              </a:rPr>
              <a:t>( GPIO_OUT, 0 );</a:t>
            </a:r>
          </a:p>
          <a:p>
            <a:pPr marL="0" indent="0">
              <a:spcAft>
                <a:spcPts val="600"/>
              </a:spcAft>
              <a:buNone/>
            </a:pPr>
            <a:r>
              <a:rPr lang="it-IT" sz="1600" dirty="0">
                <a:latin typeface="Courier" charset="0"/>
                <a:ea typeface="Courier" charset="0"/>
                <a:cs typeface="Courier" charset="0"/>
              </a:rPr>
              <a:t>  </a:t>
            </a:r>
            <a:r>
              <a:rPr lang="it-IT" sz="1600" dirty="0" err="1">
                <a:latin typeface="Courier" charset="0"/>
                <a:ea typeface="Courier" charset="0"/>
                <a:cs typeface="Courier" charset="0"/>
              </a:rPr>
              <a:t>gpio_direction_input</a:t>
            </a:r>
            <a:r>
              <a:rPr lang="it-IT" sz="1600" dirty="0">
                <a:latin typeface="Courier" charset="0"/>
                <a:ea typeface="Courier" charset="0"/>
                <a:cs typeface="Courier" charset="0"/>
              </a:rPr>
              <a:t>( GPIO_IN );</a:t>
            </a:r>
          </a:p>
          <a:p>
            <a:pPr marL="0" indent="0">
              <a:spcAft>
                <a:spcPts val="600"/>
              </a:spcAft>
              <a:buNone/>
            </a:pPr>
            <a:r>
              <a:rPr lang="it-IT" sz="1600" dirty="0">
                <a:solidFill>
                  <a:schemeClr val="bg1">
                    <a:lumMod val="85000"/>
                  </a:schemeClr>
                </a:solidFill>
                <a:latin typeface="Courier" charset="0"/>
                <a:ea typeface="Courier" charset="0"/>
                <a:cs typeface="Courier" charset="0"/>
              </a:rPr>
              <a:t>  hcsr04_kobject = </a:t>
            </a:r>
            <a:r>
              <a:rPr lang="it-IT" sz="1600" dirty="0" err="1">
                <a:solidFill>
                  <a:schemeClr val="bg1">
                    <a:lumMod val="85000"/>
                  </a:schemeClr>
                </a:solidFill>
                <a:latin typeface="Courier" charset="0"/>
                <a:ea typeface="Courier" charset="0"/>
                <a:cs typeface="Courier" charset="0"/>
              </a:rPr>
              <a:t>kobject_create_and_add</a:t>
            </a:r>
            <a:r>
              <a:rPr lang="it-IT" sz="1600" dirty="0">
                <a:solidFill>
                  <a:schemeClr val="bg1">
                    <a:lumMod val="85000"/>
                  </a:schemeClr>
                </a:solidFill>
                <a:latin typeface="Courier" charset="0"/>
                <a:ea typeface="Courier" charset="0"/>
                <a:cs typeface="Courier" charset="0"/>
              </a:rPr>
              <a:t>("hcsr04", </a:t>
            </a:r>
            <a:r>
              <a:rPr lang="it-IT" sz="1600" dirty="0" err="1">
                <a:solidFill>
                  <a:schemeClr val="bg1">
                    <a:lumMod val="85000"/>
                  </a:schemeClr>
                </a:solidFill>
                <a:latin typeface="Courier" charset="0"/>
                <a:ea typeface="Courier" charset="0"/>
                <a:cs typeface="Courier" charset="0"/>
              </a:rPr>
              <a:t>kernel_kobj</a:t>
            </a:r>
            <a:r>
              <a:rPr lang="it-IT" sz="1600" dirty="0">
                <a:solidFill>
                  <a:schemeClr val="bg1">
                    <a:lumMod val="85000"/>
                  </a:schemeClr>
                </a:solidFill>
                <a:latin typeface="Courier" charset="0"/>
                <a:ea typeface="Courier" charset="0"/>
                <a:cs typeface="Courier" charset="0"/>
              </a:rPr>
              <a:t>);</a:t>
            </a:r>
          </a:p>
          <a:p>
            <a:pPr marL="0" indent="0">
              <a:spcAft>
                <a:spcPts val="600"/>
              </a:spcAft>
              <a:buNone/>
            </a:pPr>
            <a:r>
              <a:rPr lang="it-IT" sz="1600" dirty="0">
                <a:solidFill>
                  <a:schemeClr val="bg1">
                    <a:lumMod val="85000"/>
                  </a:schemeClr>
                </a:solidFill>
                <a:latin typeface="Courier" charset="0"/>
                <a:ea typeface="Courier" charset="0"/>
                <a:cs typeface="Courier" charset="0"/>
              </a:rPr>
              <a:t>  </a:t>
            </a:r>
            <a:r>
              <a:rPr lang="it-IT" sz="1600" dirty="0" err="1">
                <a:solidFill>
                  <a:schemeClr val="bg1">
                    <a:lumMod val="85000"/>
                  </a:schemeClr>
                </a:solidFill>
                <a:latin typeface="Courier" charset="0"/>
                <a:ea typeface="Courier" charset="0"/>
                <a:cs typeface="Courier" charset="0"/>
              </a:rPr>
              <a:t>sysfs_create_file</a:t>
            </a:r>
            <a:r>
              <a:rPr lang="it-IT" sz="1600" dirty="0">
                <a:solidFill>
                  <a:schemeClr val="bg1">
                    <a:lumMod val="85000"/>
                  </a:schemeClr>
                </a:solidFill>
                <a:latin typeface="Courier" charset="0"/>
                <a:ea typeface="Courier" charset="0"/>
                <a:cs typeface="Courier" charset="0"/>
              </a:rPr>
              <a:t>(hcsr04_kobject, &amp;hcsr04_attribute.attr);</a:t>
            </a:r>
          </a:p>
          <a:p>
            <a:pPr marL="0" indent="0">
              <a:spcAft>
                <a:spcPts val="600"/>
              </a:spcAft>
              <a:buNone/>
            </a:pPr>
            <a:r>
              <a:rPr lang="it-IT" sz="1600" dirty="0">
                <a:solidFill>
                  <a:schemeClr val="bg1">
                    <a:lumMod val="85000"/>
                  </a:schemeClr>
                </a:solidFill>
                <a:latin typeface="Courier" charset="0"/>
                <a:ea typeface="Courier" charset="0"/>
                <a:cs typeface="Courier" charset="0"/>
              </a:rPr>
              <a:t>  </a:t>
            </a:r>
            <a:r>
              <a:rPr lang="it-IT" sz="1600" dirty="0" err="1">
                <a:solidFill>
                  <a:schemeClr val="bg1">
                    <a:lumMod val="85000"/>
                  </a:schemeClr>
                </a:solidFill>
                <a:latin typeface="Courier" charset="0"/>
                <a:ea typeface="Courier" charset="0"/>
                <a:cs typeface="Courier" charset="0"/>
              </a:rPr>
              <a:t>return</a:t>
            </a:r>
            <a:r>
              <a:rPr lang="it-IT" sz="1600" dirty="0">
                <a:solidFill>
                  <a:schemeClr val="bg1">
                    <a:lumMod val="85000"/>
                  </a:schemeClr>
                </a:solidFill>
                <a:latin typeface="Courier" charset="0"/>
                <a:ea typeface="Courier" charset="0"/>
                <a:cs typeface="Courier" charset="0"/>
              </a:rPr>
              <a:t> 0;</a:t>
            </a:r>
          </a:p>
          <a:p>
            <a:pPr marL="0" indent="0">
              <a:spcAft>
                <a:spcPts val="600"/>
              </a:spcAft>
              <a:buNone/>
            </a:pPr>
            <a:r>
              <a:rPr lang="it-IT" sz="1600" dirty="0">
                <a:latin typeface="Courier" charset="0"/>
                <a:ea typeface="Courier" charset="0"/>
                <a:cs typeface="Courier" charset="0"/>
              </a:rPr>
              <a:t>}</a:t>
            </a:r>
            <a:endParaRPr lang="en-US" sz="1600" dirty="0">
              <a:latin typeface="Courier" charset="0"/>
              <a:ea typeface="Courier" charset="0"/>
              <a:cs typeface="Courier" charset="0"/>
            </a:endParaRPr>
          </a:p>
        </p:txBody>
      </p:sp>
      <p:sp>
        <p:nvSpPr>
          <p:cNvPr id="7" name="TextBox 6">
            <a:extLst>
              <a:ext uri="{FF2B5EF4-FFF2-40B4-BE49-F238E27FC236}">
                <a16:creationId xmlns:a16="http://schemas.microsoft.com/office/drawing/2014/main" id="{0C7BC8BA-949C-49AD-9AF6-82CA34948BAE}"/>
              </a:ext>
            </a:extLst>
          </p:cNvPr>
          <p:cNvSpPr txBox="1"/>
          <p:nvPr/>
        </p:nvSpPr>
        <p:spPr>
          <a:xfrm>
            <a:off x="6246019" y="4228270"/>
            <a:ext cx="4648200" cy="923330"/>
          </a:xfrm>
          <a:prstGeom prst="rect">
            <a:avLst/>
          </a:prstGeom>
        </p:spPr>
        <p:txBody>
          <a:bodyPr vert="horz" wrap="square" lIns="0" tIns="0" rIns="0" bIns="0" rtlCol="0" anchor="t">
            <a:spAutoFit/>
          </a:bodyPr>
          <a:lstStyle/>
          <a:p>
            <a:r>
              <a:rPr lang="en-US" sz="2000" dirty="0"/>
              <a:t>Reserve two GPIOs for the character device, one as output for the Trig signal and one as input for the Echo signal.</a:t>
            </a:r>
          </a:p>
        </p:txBody>
      </p:sp>
      <p:sp>
        <p:nvSpPr>
          <p:cNvPr id="8" name="Right Brace 7">
            <a:extLst>
              <a:ext uri="{FF2B5EF4-FFF2-40B4-BE49-F238E27FC236}">
                <a16:creationId xmlns:a16="http://schemas.microsoft.com/office/drawing/2014/main" id="{7F473579-BF60-4C68-BAEF-CEF2BB48FC90}"/>
              </a:ext>
            </a:extLst>
          </p:cNvPr>
          <p:cNvSpPr/>
          <p:nvPr/>
        </p:nvSpPr>
        <p:spPr>
          <a:xfrm>
            <a:off x="5895566" y="4191000"/>
            <a:ext cx="121853" cy="9606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26176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Module Initialization Function</a:t>
            </a:r>
          </a:p>
        </p:txBody>
      </p:sp>
      <p:sp>
        <p:nvSpPr>
          <p:cNvPr id="6" name="Content Placeholder 1">
            <a:extLst>
              <a:ext uri="{FF2B5EF4-FFF2-40B4-BE49-F238E27FC236}">
                <a16:creationId xmlns:a16="http://schemas.microsoft.com/office/drawing/2014/main" id="{477003E3-A710-4257-B0AB-2F3313B27163}"/>
              </a:ext>
            </a:extLst>
          </p:cNvPr>
          <p:cNvSpPr>
            <a:spLocks noGrp="1"/>
          </p:cNvSpPr>
          <p:nvPr>
            <p:ph sz="half" idx="1"/>
          </p:nvPr>
        </p:nvSpPr>
        <p:spPr>
          <a:xfrm>
            <a:off x="481484" y="1440000"/>
            <a:ext cx="11154300" cy="4680000"/>
          </a:xfrm>
        </p:spPr>
        <p:txBody>
          <a:bodyPr/>
          <a:lstStyle/>
          <a:p>
            <a:pPr marL="0" indent="0">
              <a:spcAft>
                <a:spcPts val="600"/>
              </a:spcAft>
              <a:buNone/>
            </a:pPr>
            <a:r>
              <a:rPr lang="en-US" sz="1600" dirty="0">
                <a:latin typeface="Courier" charset="0"/>
                <a:ea typeface="Courier" charset="0"/>
                <a:cs typeface="Courier" charset="0"/>
              </a:rPr>
              <a:t>static </a:t>
            </a:r>
            <a:r>
              <a:rPr lang="en-US" sz="1600" dirty="0" err="1">
                <a:latin typeface="Courier" charset="0"/>
                <a:ea typeface="Courier" charset="0"/>
                <a:cs typeface="Courier" charset="0"/>
              </a:rPr>
              <a:t>int</a:t>
            </a:r>
            <a:r>
              <a:rPr lang="en-US" sz="1600" dirty="0">
                <a:latin typeface="Courier" charset="0"/>
                <a:ea typeface="Courier" charset="0"/>
                <a:cs typeface="Courier" charset="0"/>
              </a:rPr>
              <a:t> __</a:t>
            </a:r>
            <a:r>
              <a:rPr lang="en-US" sz="1600" dirty="0" err="1">
                <a:latin typeface="Courier" charset="0"/>
                <a:ea typeface="Courier" charset="0"/>
                <a:cs typeface="Courier" charset="0"/>
              </a:rPr>
              <a:t>init</a:t>
            </a:r>
            <a:r>
              <a:rPr lang="en-US" sz="1600" dirty="0">
                <a:latin typeface="Courier" charset="0"/>
                <a:ea typeface="Courier" charset="0"/>
                <a:cs typeface="Courier" charset="0"/>
              </a:rPr>
              <a:t> hcsr04_module_init(void)</a:t>
            </a:r>
          </a:p>
          <a:p>
            <a:pPr marL="0" indent="0">
              <a:spcAft>
                <a:spcPts val="600"/>
              </a:spcAft>
              <a:buNone/>
            </a:pPr>
            <a:r>
              <a:rPr lang="mr-IN" sz="1600" dirty="0">
                <a:latin typeface="Courier" charset="0"/>
                <a:ea typeface="Courier" charset="0"/>
                <a:cs typeface="Courier" charset="0"/>
              </a:rPr>
              <a:t>{    </a:t>
            </a:r>
            <a:endParaRPr lang="it-IT" sz="1600" dirty="0">
              <a:latin typeface="Courier" charset="0"/>
              <a:ea typeface="Courier" charset="0"/>
              <a:cs typeface="Courier" charset="0"/>
            </a:endParaRPr>
          </a:p>
          <a:p>
            <a:pPr marL="0" indent="0">
              <a:spcAft>
                <a:spcPts val="600"/>
              </a:spcAft>
              <a:buNone/>
            </a:pPr>
            <a:r>
              <a:rPr lang="it-IT" sz="1600" dirty="0">
                <a:latin typeface="Courier" charset="0"/>
                <a:ea typeface="Courier" charset="0"/>
                <a:cs typeface="Courier" charset="0"/>
              </a:rPr>
              <a:t>  </a:t>
            </a:r>
            <a:r>
              <a:rPr lang="mr-IN" sz="1600" dirty="0" err="1">
                <a:solidFill>
                  <a:schemeClr val="bg1">
                    <a:lumMod val="85000"/>
                  </a:schemeClr>
                </a:solidFill>
                <a:latin typeface="Courier" charset="0"/>
                <a:ea typeface="Courier" charset="0"/>
                <a:cs typeface="Courier" charset="0"/>
              </a:rPr>
              <a:t>char</a:t>
            </a:r>
            <a:r>
              <a:rPr lang="mr-IN" sz="1600" dirty="0">
                <a:solidFill>
                  <a:schemeClr val="bg1">
                    <a:lumMod val="85000"/>
                  </a:schemeClr>
                </a:solidFill>
                <a:latin typeface="Courier" charset="0"/>
                <a:ea typeface="Courier" charset="0"/>
                <a:cs typeface="Courier" charset="0"/>
              </a:rPr>
              <a:t> </a:t>
            </a:r>
            <a:r>
              <a:rPr lang="mr-IN" sz="1600" dirty="0" err="1">
                <a:solidFill>
                  <a:schemeClr val="bg1">
                    <a:lumMod val="85000"/>
                  </a:schemeClr>
                </a:solidFill>
                <a:latin typeface="Courier" charset="0"/>
                <a:ea typeface="Courier" charset="0"/>
                <a:cs typeface="Courier" charset="0"/>
              </a:rPr>
              <a:t>buffer</a:t>
            </a:r>
            <a:r>
              <a:rPr lang="mr-IN" sz="1600" dirty="0">
                <a:solidFill>
                  <a:schemeClr val="bg1">
                    <a:lumMod val="85000"/>
                  </a:schemeClr>
                </a:solidFill>
                <a:latin typeface="Courier" charset="0"/>
                <a:ea typeface="Courier" charset="0"/>
                <a:cs typeface="Courier" charset="0"/>
              </a:rPr>
              <a:t>[64];    </a:t>
            </a:r>
            <a:endParaRPr lang="it-IT" sz="1600" dirty="0">
              <a:solidFill>
                <a:schemeClr val="bg1">
                  <a:lumMod val="85000"/>
                </a:schemeClr>
              </a:solidFill>
              <a:latin typeface="Courier" charset="0"/>
              <a:ea typeface="Courier" charset="0"/>
              <a:cs typeface="Courier" charset="0"/>
            </a:endParaRPr>
          </a:p>
          <a:p>
            <a:pPr marL="0" indent="0">
              <a:spcAft>
                <a:spcPts val="600"/>
              </a:spcAft>
              <a:buNone/>
            </a:pPr>
            <a:r>
              <a:rPr lang="it-IT" sz="1600" dirty="0">
                <a:solidFill>
                  <a:schemeClr val="bg1">
                    <a:lumMod val="85000"/>
                  </a:schemeClr>
                </a:solidFill>
                <a:latin typeface="Courier" charset="0"/>
                <a:ea typeface="Courier" charset="0"/>
                <a:cs typeface="Courier" charset="0"/>
              </a:rPr>
              <a:t>  </a:t>
            </a:r>
          </a:p>
          <a:p>
            <a:pPr marL="0" indent="0">
              <a:spcAft>
                <a:spcPts val="600"/>
              </a:spcAft>
              <a:buNone/>
            </a:pPr>
            <a:r>
              <a:rPr lang="it-IT" sz="1600" dirty="0">
                <a:solidFill>
                  <a:schemeClr val="bg1">
                    <a:lumMod val="85000"/>
                  </a:schemeClr>
                </a:solidFill>
                <a:latin typeface="Courier" charset="0"/>
                <a:ea typeface="Courier" charset="0"/>
                <a:cs typeface="Courier" charset="0"/>
              </a:rPr>
              <a:t>  </a:t>
            </a:r>
            <a:r>
              <a:rPr lang="it-IT" sz="1600" dirty="0" err="1">
                <a:solidFill>
                  <a:schemeClr val="bg1">
                    <a:lumMod val="85000"/>
                  </a:schemeClr>
                </a:solidFill>
                <a:latin typeface="Courier" charset="0"/>
                <a:ea typeface="Courier" charset="0"/>
                <a:cs typeface="Courier" charset="0"/>
              </a:rPr>
              <a:t>alloc_chrdev_region</a:t>
            </a:r>
            <a:r>
              <a:rPr lang="it-IT" sz="1600" dirty="0">
                <a:solidFill>
                  <a:schemeClr val="bg1">
                    <a:lumMod val="85000"/>
                  </a:schemeClr>
                </a:solidFill>
                <a:latin typeface="Courier" charset="0"/>
                <a:ea typeface="Courier" charset="0"/>
                <a:cs typeface="Courier" charset="0"/>
              </a:rPr>
              <a:t>(&amp;hcsr04_dev, 0, 1, "hcsr04_dev");    </a:t>
            </a:r>
          </a:p>
          <a:p>
            <a:pPr marL="0" indent="0">
              <a:spcAft>
                <a:spcPts val="600"/>
              </a:spcAft>
              <a:buNone/>
            </a:pPr>
            <a:r>
              <a:rPr lang="it-IT" sz="1600" dirty="0">
                <a:solidFill>
                  <a:schemeClr val="bg1">
                    <a:lumMod val="85000"/>
                  </a:schemeClr>
                </a:solidFill>
                <a:latin typeface="Courier" charset="0"/>
                <a:ea typeface="Courier" charset="0"/>
                <a:cs typeface="Courier" charset="0"/>
              </a:rPr>
              <a:t>  </a:t>
            </a:r>
            <a:r>
              <a:rPr lang="it-IT" sz="1600" dirty="0" err="1">
                <a:solidFill>
                  <a:schemeClr val="bg1">
                    <a:lumMod val="85000"/>
                  </a:schemeClr>
                </a:solidFill>
                <a:latin typeface="Courier" charset="0"/>
                <a:ea typeface="Courier" charset="0"/>
                <a:cs typeface="Courier" charset="0"/>
              </a:rPr>
              <a:t>printk</a:t>
            </a:r>
            <a:r>
              <a:rPr lang="it-IT" sz="1600" dirty="0">
                <a:solidFill>
                  <a:schemeClr val="bg1">
                    <a:lumMod val="85000"/>
                  </a:schemeClr>
                </a:solidFill>
                <a:latin typeface="Courier" charset="0"/>
                <a:ea typeface="Courier" charset="0"/>
                <a:cs typeface="Courier" charset="0"/>
              </a:rPr>
              <a:t>(KERN_INFO "%</a:t>
            </a:r>
            <a:r>
              <a:rPr lang="it-IT" sz="1600" dirty="0" err="1">
                <a:solidFill>
                  <a:schemeClr val="bg1">
                    <a:lumMod val="85000"/>
                  </a:schemeClr>
                </a:solidFill>
                <a:latin typeface="Courier" charset="0"/>
                <a:ea typeface="Courier" charset="0"/>
                <a:cs typeface="Courier" charset="0"/>
              </a:rPr>
              <a:t>s</a:t>
            </a:r>
            <a:r>
              <a:rPr lang="it-IT" sz="1600" dirty="0">
                <a:solidFill>
                  <a:schemeClr val="bg1">
                    <a:lumMod val="85000"/>
                  </a:schemeClr>
                </a:solidFill>
                <a:latin typeface="Courier" charset="0"/>
                <a:ea typeface="Courier" charset="0"/>
                <a:cs typeface="Courier" charset="0"/>
              </a:rPr>
              <a:t>\</a:t>
            </a:r>
            <a:r>
              <a:rPr lang="it-IT" sz="1600" dirty="0" err="1">
                <a:solidFill>
                  <a:schemeClr val="bg1">
                    <a:lumMod val="85000"/>
                  </a:schemeClr>
                </a:solidFill>
                <a:latin typeface="Courier" charset="0"/>
                <a:ea typeface="Courier" charset="0"/>
                <a:cs typeface="Courier" charset="0"/>
              </a:rPr>
              <a:t>n</a:t>
            </a:r>
            <a:r>
              <a:rPr lang="it-IT" sz="1600" dirty="0">
                <a:solidFill>
                  <a:schemeClr val="bg1">
                    <a:lumMod val="85000"/>
                  </a:schemeClr>
                </a:solidFill>
                <a:latin typeface="Courier" charset="0"/>
                <a:ea typeface="Courier" charset="0"/>
                <a:cs typeface="Courier" charset="0"/>
              </a:rPr>
              <a:t>", </a:t>
            </a:r>
            <a:r>
              <a:rPr lang="it-IT" sz="1600" dirty="0" err="1">
                <a:solidFill>
                  <a:schemeClr val="bg1">
                    <a:lumMod val="85000"/>
                  </a:schemeClr>
                </a:solidFill>
                <a:latin typeface="Courier" charset="0"/>
                <a:ea typeface="Courier" charset="0"/>
                <a:cs typeface="Courier" charset="0"/>
              </a:rPr>
              <a:t>format_dev_t</a:t>
            </a:r>
            <a:r>
              <a:rPr lang="it-IT" sz="1600" dirty="0">
                <a:solidFill>
                  <a:schemeClr val="bg1">
                    <a:lumMod val="85000"/>
                  </a:schemeClr>
                </a:solidFill>
                <a:latin typeface="Courier" charset="0"/>
                <a:ea typeface="Courier" charset="0"/>
                <a:cs typeface="Courier" charset="0"/>
              </a:rPr>
              <a:t>(buffer, hcsr04_dev));</a:t>
            </a:r>
          </a:p>
          <a:p>
            <a:pPr marL="0" indent="0">
              <a:spcAft>
                <a:spcPts val="600"/>
              </a:spcAft>
              <a:buNone/>
            </a:pPr>
            <a:r>
              <a:rPr lang="it-IT" sz="1600" dirty="0">
                <a:solidFill>
                  <a:schemeClr val="bg1">
                    <a:lumMod val="85000"/>
                  </a:schemeClr>
                </a:solidFill>
                <a:latin typeface="Courier" charset="0"/>
                <a:ea typeface="Courier" charset="0"/>
                <a:cs typeface="Courier" charset="0"/>
              </a:rPr>
              <a:t>  </a:t>
            </a:r>
            <a:r>
              <a:rPr lang="it-IT" sz="1600" dirty="0" err="1">
                <a:solidFill>
                  <a:schemeClr val="bg1">
                    <a:lumMod val="85000"/>
                  </a:schemeClr>
                </a:solidFill>
                <a:latin typeface="Courier" charset="0"/>
                <a:ea typeface="Courier" charset="0"/>
                <a:cs typeface="Courier" charset="0"/>
              </a:rPr>
              <a:t>cdev_init</a:t>
            </a:r>
            <a:r>
              <a:rPr lang="it-IT" sz="1600" dirty="0">
                <a:solidFill>
                  <a:schemeClr val="bg1">
                    <a:lumMod val="85000"/>
                  </a:schemeClr>
                </a:solidFill>
                <a:latin typeface="Courier" charset="0"/>
                <a:ea typeface="Courier" charset="0"/>
                <a:cs typeface="Courier" charset="0"/>
              </a:rPr>
              <a:t>(&amp;hcsr04_cdev, &amp;hcsr04_fops);    </a:t>
            </a:r>
          </a:p>
          <a:p>
            <a:pPr marL="0" indent="0">
              <a:spcAft>
                <a:spcPts val="600"/>
              </a:spcAft>
              <a:buNone/>
            </a:pPr>
            <a:r>
              <a:rPr lang="it-IT" sz="1600" dirty="0">
                <a:solidFill>
                  <a:schemeClr val="bg1">
                    <a:lumMod val="85000"/>
                  </a:schemeClr>
                </a:solidFill>
                <a:latin typeface="Courier" charset="0"/>
                <a:ea typeface="Courier" charset="0"/>
                <a:cs typeface="Courier" charset="0"/>
              </a:rPr>
              <a:t>  hcsr04_cdev.owner = THIS_MODULE;   </a:t>
            </a:r>
          </a:p>
          <a:p>
            <a:pPr marL="0" indent="0">
              <a:spcAft>
                <a:spcPts val="600"/>
              </a:spcAft>
              <a:buNone/>
            </a:pPr>
            <a:r>
              <a:rPr lang="it-IT" sz="1600" dirty="0">
                <a:solidFill>
                  <a:schemeClr val="bg1">
                    <a:lumMod val="85000"/>
                  </a:schemeClr>
                </a:solidFill>
                <a:latin typeface="Courier" charset="0"/>
                <a:ea typeface="Courier" charset="0"/>
                <a:cs typeface="Courier" charset="0"/>
              </a:rPr>
              <a:t>  </a:t>
            </a:r>
            <a:r>
              <a:rPr lang="it-IT" sz="1600" dirty="0" err="1">
                <a:solidFill>
                  <a:schemeClr val="bg1">
                    <a:lumMod val="85000"/>
                  </a:schemeClr>
                </a:solidFill>
                <a:latin typeface="Courier" charset="0"/>
                <a:ea typeface="Courier" charset="0"/>
                <a:cs typeface="Courier" charset="0"/>
              </a:rPr>
              <a:t>cdev_add</a:t>
            </a:r>
            <a:r>
              <a:rPr lang="it-IT" sz="1600" dirty="0">
                <a:solidFill>
                  <a:schemeClr val="bg1">
                    <a:lumMod val="85000"/>
                  </a:schemeClr>
                </a:solidFill>
                <a:latin typeface="Courier" charset="0"/>
                <a:ea typeface="Courier" charset="0"/>
                <a:cs typeface="Courier" charset="0"/>
              </a:rPr>
              <a:t>(&amp;hcsr04_cdev, hcsr04_dev, 1);</a:t>
            </a:r>
          </a:p>
          <a:p>
            <a:pPr marL="0" indent="0">
              <a:spcAft>
                <a:spcPts val="600"/>
              </a:spcAft>
              <a:buNone/>
            </a:pPr>
            <a:r>
              <a:rPr lang="it-IT" sz="1600" dirty="0">
                <a:latin typeface="Courier" charset="0"/>
                <a:ea typeface="Courier" charset="0"/>
                <a:cs typeface="Courier" charset="0"/>
              </a:rPr>
              <a:t>  </a:t>
            </a:r>
            <a:r>
              <a:rPr lang="it-IT" sz="1600" dirty="0" err="1">
                <a:solidFill>
                  <a:schemeClr val="bg1">
                    <a:lumMod val="85000"/>
                  </a:schemeClr>
                </a:solidFill>
                <a:latin typeface="Courier" charset="0"/>
                <a:ea typeface="Courier" charset="0"/>
                <a:cs typeface="Courier" charset="0"/>
              </a:rPr>
              <a:t>gpio_request</a:t>
            </a:r>
            <a:r>
              <a:rPr lang="it-IT" sz="1600" dirty="0">
                <a:solidFill>
                  <a:schemeClr val="bg1">
                    <a:lumMod val="85000"/>
                  </a:schemeClr>
                </a:solidFill>
                <a:latin typeface="Courier" charset="0"/>
                <a:ea typeface="Courier" charset="0"/>
                <a:cs typeface="Courier" charset="0"/>
              </a:rPr>
              <a:t>( GPIO_OUT, "hcsr04_dev" );</a:t>
            </a:r>
          </a:p>
          <a:p>
            <a:pPr marL="0" indent="0">
              <a:spcAft>
                <a:spcPts val="600"/>
              </a:spcAft>
              <a:buNone/>
            </a:pPr>
            <a:r>
              <a:rPr lang="it-IT" sz="1600" dirty="0">
                <a:solidFill>
                  <a:schemeClr val="bg1">
                    <a:lumMod val="85000"/>
                  </a:schemeClr>
                </a:solidFill>
                <a:latin typeface="Courier" charset="0"/>
                <a:ea typeface="Courier" charset="0"/>
                <a:cs typeface="Courier" charset="0"/>
              </a:rPr>
              <a:t>  </a:t>
            </a:r>
            <a:r>
              <a:rPr lang="it-IT" sz="1600" dirty="0" err="1">
                <a:solidFill>
                  <a:schemeClr val="bg1">
                    <a:lumMod val="85000"/>
                  </a:schemeClr>
                </a:solidFill>
                <a:latin typeface="Courier" charset="0"/>
                <a:ea typeface="Courier" charset="0"/>
                <a:cs typeface="Courier" charset="0"/>
              </a:rPr>
              <a:t>gpio_request</a:t>
            </a:r>
            <a:r>
              <a:rPr lang="it-IT" sz="1600" dirty="0">
                <a:solidFill>
                  <a:schemeClr val="bg1">
                    <a:lumMod val="85000"/>
                  </a:schemeClr>
                </a:solidFill>
                <a:latin typeface="Courier" charset="0"/>
                <a:ea typeface="Courier" charset="0"/>
                <a:cs typeface="Courier" charset="0"/>
              </a:rPr>
              <a:t>( GPIO_IN, "hcsr04_dev" );</a:t>
            </a:r>
          </a:p>
          <a:p>
            <a:pPr marL="0" indent="0">
              <a:spcAft>
                <a:spcPts val="600"/>
              </a:spcAft>
              <a:buNone/>
            </a:pPr>
            <a:r>
              <a:rPr lang="it-IT" sz="1600" dirty="0">
                <a:solidFill>
                  <a:schemeClr val="bg1">
                    <a:lumMod val="85000"/>
                  </a:schemeClr>
                </a:solidFill>
                <a:latin typeface="Courier" charset="0"/>
                <a:ea typeface="Courier" charset="0"/>
                <a:cs typeface="Courier" charset="0"/>
              </a:rPr>
              <a:t>  </a:t>
            </a:r>
            <a:r>
              <a:rPr lang="it-IT" sz="1600" dirty="0" err="1">
                <a:solidFill>
                  <a:schemeClr val="bg1">
                    <a:lumMod val="85000"/>
                  </a:schemeClr>
                </a:solidFill>
                <a:latin typeface="Courier" charset="0"/>
                <a:ea typeface="Courier" charset="0"/>
                <a:cs typeface="Courier" charset="0"/>
              </a:rPr>
              <a:t>gpio_direction_output</a:t>
            </a:r>
            <a:r>
              <a:rPr lang="it-IT" sz="1600" dirty="0">
                <a:solidFill>
                  <a:schemeClr val="bg1">
                    <a:lumMod val="85000"/>
                  </a:schemeClr>
                </a:solidFill>
                <a:latin typeface="Courier" charset="0"/>
                <a:ea typeface="Courier" charset="0"/>
                <a:cs typeface="Courier" charset="0"/>
              </a:rPr>
              <a:t>( GPIO_OUT, 0 );</a:t>
            </a:r>
          </a:p>
          <a:p>
            <a:pPr marL="0" indent="0">
              <a:spcAft>
                <a:spcPts val="600"/>
              </a:spcAft>
              <a:buNone/>
            </a:pPr>
            <a:r>
              <a:rPr lang="it-IT" sz="1600" dirty="0">
                <a:solidFill>
                  <a:schemeClr val="bg1">
                    <a:lumMod val="85000"/>
                  </a:schemeClr>
                </a:solidFill>
                <a:latin typeface="Courier" charset="0"/>
                <a:ea typeface="Courier" charset="0"/>
                <a:cs typeface="Courier" charset="0"/>
              </a:rPr>
              <a:t>  </a:t>
            </a:r>
            <a:r>
              <a:rPr lang="it-IT" sz="1600" dirty="0" err="1">
                <a:solidFill>
                  <a:schemeClr val="bg1">
                    <a:lumMod val="85000"/>
                  </a:schemeClr>
                </a:solidFill>
                <a:latin typeface="Courier" charset="0"/>
                <a:ea typeface="Courier" charset="0"/>
                <a:cs typeface="Courier" charset="0"/>
              </a:rPr>
              <a:t>gpio_direction_input</a:t>
            </a:r>
            <a:r>
              <a:rPr lang="it-IT" sz="1600" dirty="0">
                <a:solidFill>
                  <a:schemeClr val="bg1">
                    <a:lumMod val="85000"/>
                  </a:schemeClr>
                </a:solidFill>
                <a:latin typeface="Courier" charset="0"/>
                <a:ea typeface="Courier" charset="0"/>
                <a:cs typeface="Courier" charset="0"/>
              </a:rPr>
              <a:t>( GPIO_IN );</a:t>
            </a:r>
          </a:p>
          <a:p>
            <a:pPr marL="0" indent="0">
              <a:spcAft>
                <a:spcPts val="600"/>
              </a:spcAft>
              <a:buNone/>
            </a:pPr>
            <a:r>
              <a:rPr lang="it-IT" sz="1600" dirty="0">
                <a:solidFill>
                  <a:schemeClr val="bg1">
                    <a:lumMod val="85000"/>
                  </a:schemeClr>
                </a:solidFill>
                <a:latin typeface="Courier" charset="0"/>
                <a:ea typeface="Courier" charset="0"/>
                <a:cs typeface="Courier" charset="0"/>
              </a:rPr>
              <a:t>  </a:t>
            </a:r>
            <a:r>
              <a:rPr lang="it-IT" sz="1600" dirty="0">
                <a:latin typeface="Courier" charset="0"/>
                <a:ea typeface="Courier" charset="0"/>
                <a:cs typeface="Courier" charset="0"/>
              </a:rPr>
              <a:t>hcsr04_kobject = </a:t>
            </a:r>
            <a:r>
              <a:rPr lang="it-IT" sz="1600" dirty="0" err="1">
                <a:latin typeface="Courier" charset="0"/>
                <a:ea typeface="Courier" charset="0"/>
                <a:cs typeface="Courier" charset="0"/>
              </a:rPr>
              <a:t>kobject_create_and_add</a:t>
            </a:r>
            <a:r>
              <a:rPr lang="it-IT" sz="1600" dirty="0">
                <a:latin typeface="Courier" charset="0"/>
                <a:ea typeface="Courier" charset="0"/>
                <a:cs typeface="Courier" charset="0"/>
              </a:rPr>
              <a:t>("hcsr04", </a:t>
            </a:r>
            <a:r>
              <a:rPr lang="it-IT" sz="1600" dirty="0" err="1">
                <a:latin typeface="Courier" charset="0"/>
                <a:ea typeface="Courier" charset="0"/>
                <a:cs typeface="Courier" charset="0"/>
              </a:rPr>
              <a:t>kernel_kobj</a:t>
            </a:r>
            <a:r>
              <a:rPr lang="it-IT" sz="1600" dirty="0">
                <a:latin typeface="Courier" charset="0"/>
                <a:ea typeface="Courier" charset="0"/>
                <a:cs typeface="Courier" charset="0"/>
              </a:rPr>
              <a:t>);</a:t>
            </a:r>
          </a:p>
          <a:p>
            <a:pPr marL="0" indent="0">
              <a:spcAft>
                <a:spcPts val="600"/>
              </a:spcAft>
              <a:buNone/>
            </a:pPr>
            <a:r>
              <a:rPr lang="it-IT" sz="1600" dirty="0">
                <a:latin typeface="Courier" charset="0"/>
                <a:ea typeface="Courier" charset="0"/>
                <a:cs typeface="Courier" charset="0"/>
              </a:rPr>
              <a:t>  </a:t>
            </a:r>
            <a:r>
              <a:rPr lang="it-IT" sz="1600" dirty="0" err="1">
                <a:latin typeface="Courier" charset="0"/>
                <a:ea typeface="Courier" charset="0"/>
                <a:cs typeface="Courier" charset="0"/>
              </a:rPr>
              <a:t>sysfs_create_file</a:t>
            </a:r>
            <a:r>
              <a:rPr lang="it-IT" sz="1600" dirty="0">
                <a:latin typeface="Courier" charset="0"/>
                <a:ea typeface="Courier" charset="0"/>
                <a:cs typeface="Courier" charset="0"/>
              </a:rPr>
              <a:t>(hcsr04_kobject, &amp;hcsr04_attribute.attr);</a:t>
            </a:r>
          </a:p>
          <a:p>
            <a:pPr marL="0" indent="0">
              <a:spcAft>
                <a:spcPts val="600"/>
              </a:spcAft>
              <a:buNone/>
            </a:pPr>
            <a:r>
              <a:rPr lang="it-IT" sz="1600" dirty="0">
                <a:solidFill>
                  <a:schemeClr val="bg1">
                    <a:lumMod val="85000"/>
                  </a:schemeClr>
                </a:solidFill>
                <a:latin typeface="Courier" charset="0"/>
                <a:ea typeface="Courier" charset="0"/>
                <a:cs typeface="Courier" charset="0"/>
              </a:rPr>
              <a:t>  </a:t>
            </a:r>
            <a:r>
              <a:rPr lang="it-IT" sz="1600" dirty="0" err="1">
                <a:solidFill>
                  <a:schemeClr val="bg1">
                    <a:lumMod val="85000"/>
                  </a:schemeClr>
                </a:solidFill>
                <a:latin typeface="Courier" charset="0"/>
                <a:ea typeface="Courier" charset="0"/>
                <a:cs typeface="Courier" charset="0"/>
              </a:rPr>
              <a:t>return</a:t>
            </a:r>
            <a:r>
              <a:rPr lang="it-IT" sz="1600" dirty="0">
                <a:solidFill>
                  <a:schemeClr val="bg1">
                    <a:lumMod val="85000"/>
                  </a:schemeClr>
                </a:solidFill>
                <a:latin typeface="Courier" charset="0"/>
                <a:ea typeface="Courier" charset="0"/>
                <a:cs typeface="Courier" charset="0"/>
              </a:rPr>
              <a:t> 0;</a:t>
            </a:r>
          </a:p>
          <a:p>
            <a:pPr marL="0" indent="0">
              <a:spcAft>
                <a:spcPts val="600"/>
              </a:spcAft>
              <a:buNone/>
            </a:pPr>
            <a:r>
              <a:rPr lang="it-IT" sz="1600" dirty="0">
                <a:latin typeface="Courier" charset="0"/>
                <a:ea typeface="Courier" charset="0"/>
                <a:cs typeface="Courier" charset="0"/>
              </a:rPr>
              <a:t>}</a:t>
            </a:r>
            <a:endParaRPr lang="en-US" sz="1600" dirty="0">
              <a:latin typeface="Courier" charset="0"/>
              <a:ea typeface="Courier" charset="0"/>
              <a:cs typeface="Courier" charset="0"/>
            </a:endParaRPr>
          </a:p>
        </p:txBody>
      </p:sp>
      <p:sp>
        <p:nvSpPr>
          <p:cNvPr id="7" name="TextBox 6">
            <a:extLst>
              <a:ext uri="{FF2B5EF4-FFF2-40B4-BE49-F238E27FC236}">
                <a16:creationId xmlns:a16="http://schemas.microsoft.com/office/drawing/2014/main" id="{AB6CEB27-E6B1-4A20-9281-526720EAA25E}"/>
              </a:ext>
            </a:extLst>
          </p:cNvPr>
          <p:cNvSpPr txBox="1"/>
          <p:nvPr/>
        </p:nvSpPr>
        <p:spPr>
          <a:xfrm>
            <a:off x="5636419" y="3596377"/>
            <a:ext cx="4648200" cy="307777"/>
          </a:xfrm>
          <a:prstGeom prst="rect">
            <a:avLst/>
          </a:prstGeom>
        </p:spPr>
        <p:txBody>
          <a:bodyPr vert="horz" wrap="square" lIns="0" tIns="0" rIns="0" bIns="0" rtlCol="0" anchor="t">
            <a:spAutoFit/>
          </a:bodyPr>
          <a:lstStyle/>
          <a:p>
            <a:r>
              <a:rPr lang="en-US" sz="2000" dirty="0"/>
              <a:t>Add the hcsr04 directory in /sys/kernel.</a:t>
            </a:r>
          </a:p>
        </p:txBody>
      </p:sp>
      <p:cxnSp>
        <p:nvCxnSpPr>
          <p:cNvPr id="8" name="Straight Arrow Connector 7">
            <a:extLst>
              <a:ext uri="{FF2B5EF4-FFF2-40B4-BE49-F238E27FC236}">
                <a16:creationId xmlns:a16="http://schemas.microsoft.com/office/drawing/2014/main" id="{DCCEE411-FA21-43F5-BF60-3927E5E68B3E}"/>
              </a:ext>
            </a:extLst>
          </p:cNvPr>
          <p:cNvCxnSpPr>
            <a:stCxn id="7" idx="2"/>
          </p:cNvCxnSpPr>
          <p:nvPr/>
        </p:nvCxnSpPr>
        <p:spPr>
          <a:xfrm flipH="1">
            <a:off x="5636419" y="3904154"/>
            <a:ext cx="2324100" cy="1292423"/>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9A8D4FE4-8A4E-45B8-8776-121D1039C167}"/>
              </a:ext>
            </a:extLst>
          </p:cNvPr>
          <p:cNvSpPr txBox="1"/>
          <p:nvPr/>
        </p:nvSpPr>
        <p:spPr>
          <a:xfrm>
            <a:off x="7693819" y="4442368"/>
            <a:ext cx="4648200" cy="307777"/>
          </a:xfrm>
          <a:prstGeom prst="rect">
            <a:avLst/>
          </a:prstGeom>
        </p:spPr>
        <p:txBody>
          <a:bodyPr vert="horz" wrap="square" lIns="0" tIns="0" rIns="0" bIns="0" rtlCol="0" anchor="t">
            <a:spAutoFit/>
          </a:bodyPr>
          <a:lstStyle/>
          <a:p>
            <a:r>
              <a:rPr lang="en-US" sz="2000" dirty="0"/>
              <a:t>Add the </a:t>
            </a:r>
            <a:r>
              <a:rPr lang="en-US" sz="2000" dirty="0" err="1"/>
              <a:t>hcsr04</a:t>
            </a:r>
            <a:r>
              <a:rPr lang="en-US" sz="2000" dirty="0"/>
              <a:t> file in /sys/kernel/</a:t>
            </a:r>
            <a:r>
              <a:rPr lang="en-US" sz="2000" dirty="0" err="1"/>
              <a:t>hcsr04</a:t>
            </a:r>
            <a:r>
              <a:rPr lang="en-US" sz="2000" dirty="0"/>
              <a:t>.</a:t>
            </a:r>
          </a:p>
        </p:txBody>
      </p:sp>
      <p:cxnSp>
        <p:nvCxnSpPr>
          <p:cNvPr id="10" name="Straight Arrow Connector 9">
            <a:extLst>
              <a:ext uri="{FF2B5EF4-FFF2-40B4-BE49-F238E27FC236}">
                <a16:creationId xmlns:a16="http://schemas.microsoft.com/office/drawing/2014/main" id="{8F921A97-984B-464A-BD0D-B3C6B9D062EC}"/>
              </a:ext>
            </a:extLst>
          </p:cNvPr>
          <p:cNvCxnSpPr/>
          <p:nvPr/>
        </p:nvCxnSpPr>
        <p:spPr>
          <a:xfrm flipH="1">
            <a:off x="7846219" y="4750145"/>
            <a:ext cx="3140176" cy="992751"/>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2022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Module Clean-up Function</a:t>
            </a:r>
          </a:p>
        </p:txBody>
      </p:sp>
      <p:sp>
        <p:nvSpPr>
          <p:cNvPr id="6" name="Content Placeholder 1">
            <a:extLst>
              <a:ext uri="{FF2B5EF4-FFF2-40B4-BE49-F238E27FC236}">
                <a16:creationId xmlns:a16="http://schemas.microsoft.com/office/drawing/2014/main" id="{14609C43-7844-4860-8F4B-4C4FE07F4E66}"/>
              </a:ext>
            </a:extLst>
          </p:cNvPr>
          <p:cNvSpPr>
            <a:spLocks noGrp="1"/>
          </p:cNvSpPr>
          <p:nvPr>
            <p:ph sz="half" idx="1"/>
          </p:nvPr>
        </p:nvSpPr>
        <p:spPr>
          <a:xfrm>
            <a:off x="481484" y="1440000"/>
            <a:ext cx="11154300" cy="4680000"/>
          </a:xfrm>
        </p:spPr>
        <p:txBody>
          <a:bodyPr/>
          <a:lstStyle/>
          <a:p>
            <a:pPr marL="0" indent="0">
              <a:spcAft>
                <a:spcPts val="600"/>
              </a:spcAft>
              <a:buNone/>
            </a:pPr>
            <a:r>
              <a:rPr lang="en-US" sz="1600" dirty="0">
                <a:latin typeface="Courier" charset="0"/>
                <a:ea typeface="Courier" charset="0"/>
                <a:cs typeface="Courier" charset="0"/>
              </a:rPr>
              <a:t>static void __exit hcsr04_module_cleanup(void)</a:t>
            </a:r>
          </a:p>
          <a:p>
            <a:pPr marL="0" indent="0">
              <a:spcAft>
                <a:spcPts val="600"/>
              </a:spcAft>
              <a:buNone/>
            </a:pPr>
            <a:r>
              <a:rPr lang="en-US" sz="1600" dirty="0">
                <a:latin typeface="Courier" charset="0"/>
                <a:ea typeface="Courier" charset="0"/>
                <a:cs typeface="Courier" charset="0"/>
              </a:rPr>
              <a:t>{      </a:t>
            </a:r>
          </a:p>
          <a:p>
            <a:pPr marL="0" indent="0">
              <a:spcAft>
                <a:spcPts val="600"/>
              </a:spcAft>
              <a:buNone/>
            </a:pPr>
            <a:r>
              <a:rPr lang="en-US" sz="1600" dirty="0">
                <a:latin typeface="Courier" charset="0"/>
                <a:ea typeface="Courier" charset="0"/>
                <a:cs typeface="Courier" charset="0"/>
              </a:rPr>
              <a:t>  </a:t>
            </a:r>
            <a:r>
              <a:rPr lang="en-US" sz="1600" dirty="0" err="1">
                <a:latin typeface="Courier" charset="0"/>
                <a:ea typeface="Courier" charset="0"/>
                <a:cs typeface="Courier" charset="0"/>
              </a:rPr>
              <a:t>gpio_free</a:t>
            </a:r>
            <a:r>
              <a:rPr lang="en-US" sz="1600" dirty="0">
                <a:latin typeface="Courier" charset="0"/>
                <a:ea typeface="Courier" charset="0"/>
                <a:cs typeface="Courier" charset="0"/>
              </a:rPr>
              <a:t>( GPIO_OUT );    </a:t>
            </a:r>
          </a:p>
          <a:p>
            <a:pPr marL="0" indent="0">
              <a:spcAft>
                <a:spcPts val="600"/>
              </a:spcAft>
              <a:buNone/>
            </a:pPr>
            <a:r>
              <a:rPr lang="en-US" sz="1600" dirty="0">
                <a:latin typeface="Courier" charset="0"/>
                <a:ea typeface="Courier" charset="0"/>
                <a:cs typeface="Courier" charset="0"/>
              </a:rPr>
              <a:t>  </a:t>
            </a:r>
            <a:r>
              <a:rPr lang="en-US" sz="1600" dirty="0" err="1">
                <a:latin typeface="Courier" charset="0"/>
                <a:ea typeface="Courier" charset="0"/>
                <a:cs typeface="Courier" charset="0"/>
              </a:rPr>
              <a:t>gpio_free</a:t>
            </a:r>
            <a:r>
              <a:rPr lang="en-US" sz="1600" dirty="0">
                <a:latin typeface="Courier" charset="0"/>
                <a:ea typeface="Courier" charset="0"/>
                <a:cs typeface="Courier" charset="0"/>
              </a:rPr>
              <a:t>( GPIO_IN );    </a:t>
            </a:r>
          </a:p>
          <a:p>
            <a:pPr marL="0" indent="0">
              <a:spcAft>
                <a:spcPts val="600"/>
              </a:spcAft>
              <a:buNone/>
            </a:pPr>
            <a:endParaRPr lang="en-US" sz="1600" dirty="0">
              <a:latin typeface="Courier" charset="0"/>
              <a:ea typeface="Courier" charset="0"/>
              <a:cs typeface="Courier" charset="0"/>
            </a:endParaRPr>
          </a:p>
          <a:p>
            <a:pPr marL="0" indent="0">
              <a:spcAft>
                <a:spcPts val="600"/>
              </a:spcAft>
              <a:buNone/>
            </a:pPr>
            <a:r>
              <a:rPr lang="en-US" sz="1600" dirty="0">
                <a:latin typeface="Courier" charset="0"/>
                <a:ea typeface="Courier" charset="0"/>
                <a:cs typeface="Courier" charset="0"/>
              </a:rPr>
              <a:t>  hcsr04_lock = 0;    </a:t>
            </a:r>
          </a:p>
          <a:p>
            <a:pPr marL="0" indent="0">
              <a:spcAft>
                <a:spcPts val="600"/>
              </a:spcAft>
              <a:buNone/>
            </a:pPr>
            <a:endParaRPr lang="en-US" sz="1600" dirty="0">
              <a:latin typeface="Courier" charset="0"/>
              <a:ea typeface="Courier" charset="0"/>
              <a:cs typeface="Courier" charset="0"/>
            </a:endParaRPr>
          </a:p>
          <a:p>
            <a:pPr marL="0" indent="0">
              <a:spcAft>
                <a:spcPts val="600"/>
              </a:spcAft>
              <a:buNone/>
            </a:pPr>
            <a:r>
              <a:rPr lang="en-US" sz="1600" dirty="0">
                <a:latin typeface="Courier" charset="0"/>
                <a:ea typeface="Courier" charset="0"/>
                <a:cs typeface="Courier" charset="0"/>
              </a:rPr>
              <a:t>  </a:t>
            </a:r>
            <a:r>
              <a:rPr lang="en-US" sz="1600" dirty="0" err="1">
                <a:latin typeface="Courier" charset="0"/>
                <a:ea typeface="Courier" charset="0"/>
                <a:cs typeface="Courier" charset="0"/>
              </a:rPr>
              <a:t>cdev_del</a:t>
            </a:r>
            <a:r>
              <a:rPr lang="en-US" sz="1600" dirty="0">
                <a:latin typeface="Courier" charset="0"/>
                <a:ea typeface="Courier" charset="0"/>
                <a:cs typeface="Courier" charset="0"/>
              </a:rPr>
              <a:t>(&amp;hcsr04_cdev);    </a:t>
            </a:r>
          </a:p>
          <a:p>
            <a:pPr marL="0" indent="0">
              <a:spcAft>
                <a:spcPts val="600"/>
              </a:spcAft>
              <a:buNone/>
            </a:pPr>
            <a:r>
              <a:rPr lang="en-US" sz="1600" dirty="0">
                <a:latin typeface="Courier" charset="0"/>
                <a:ea typeface="Courier" charset="0"/>
                <a:cs typeface="Courier" charset="0"/>
              </a:rPr>
              <a:t>  </a:t>
            </a:r>
            <a:r>
              <a:rPr lang="en-US" sz="1600" dirty="0" err="1">
                <a:latin typeface="Courier" charset="0"/>
                <a:ea typeface="Courier" charset="0"/>
                <a:cs typeface="Courier" charset="0"/>
              </a:rPr>
              <a:t>unregister_chrdev_region</a:t>
            </a:r>
            <a:r>
              <a:rPr lang="en-US" sz="1600" dirty="0">
                <a:latin typeface="Courier" charset="0"/>
                <a:ea typeface="Courier" charset="0"/>
                <a:cs typeface="Courier" charset="0"/>
              </a:rPr>
              <a:t>( hcsr04_dev, 1 );    </a:t>
            </a:r>
          </a:p>
          <a:p>
            <a:pPr marL="0" indent="0">
              <a:spcAft>
                <a:spcPts val="600"/>
              </a:spcAft>
              <a:buNone/>
            </a:pPr>
            <a:endParaRPr lang="en-US" sz="1600" dirty="0">
              <a:latin typeface="Courier" charset="0"/>
              <a:ea typeface="Courier" charset="0"/>
              <a:cs typeface="Courier" charset="0"/>
            </a:endParaRPr>
          </a:p>
          <a:p>
            <a:pPr marL="0" indent="0">
              <a:spcAft>
                <a:spcPts val="600"/>
              </a:spcAft>
              <a:buNone/>
            </a:pPr>
            <a:r>
              <a:rPr lang="en-US" sz="1600" dirty="0">
                <a:latin typeface="Courier" charset="0"/>
                <a:ea typeface="Courier" charset="0"/>
                <a:cs typeface="Courier" charset="0"/>
              </a:rPr>
              <a:t>  </a:t>
            </a:r>
            <a:r>
              <a:rPr lang="en-US" sz="1600" dirty="0" err="1">
                <a:latin typeface="Courier" charset="0"/>
                <a:ea typeface="Courier" charset="0"/>
                <a:cs typeface="Courier" charset="0"/>
              </a:rPr>
              <a:t>kobject_put</a:t>
            </a:r>
            <a:r>
              <a:rPr lang="en-US" sz="1600" dirty="0">
                <a:latin typeface="Courier" charset="0"/>
                <a:ea typeface="Courier" charset="0"/>
                <a:cs typeface="Courier" charset="0"/>
              </a:rPr>
              <a:t>( hcsr04_kobject );</a:t>
            </a:r>
          </a:p>
          <a:p>
            <a:pPr marL="0" indent="0">
              <a:spcAft>
                <a:spcPts val="600"/>
              </a:spcAft>
              <a:buNone/>
            </a:pPr>
            <a:r>
              <a:rPr lang="en-US" sz="1600" dirty="0">
                <a:latin typeface="Courier" charset="0"/>
                <a:ea typeface="Courier" charset="0"/>
                <a:cs typeface="Courier" charset="0"/>
              </a:rPr>
              <a:t>}</a:t>
            </a:r>
          </a:p>
        </p:txBody>
      </p:sp>
      <p:sp>
        <p:nvSpPr>
          <p:cNvPr id="7" name="TextBox 6">
            <a:extLst>
              <a:ext uri="{FF2B5EF4-FFF2-40B4-BE49-F238E27FC236}">
                <a16:creationId xmlns:a16="http://schemas.microsoft.com/office/drawing/2014/main" id="{28264BB0-E40B-438B-A890-96B39DB0594C}"/>
              </a:ext>
            </a:extLst>
          </p:cNvPr>
          <p:cNvSpPr txBox="1"/>
          <p:nvPr/>
        </p:nvSpPr>
        <p:spPr>
          <a:xfrm>
            <a:off x="3998434" y="2170211"/>
            <a:ext cx="2906722" cy="307777"/>
          </a:xfrm>
          <a:prstGeom prst="rect">
            <a:avLst/>
          </a:prstGeom>
        </p:spPr>
        <p:txBody>
          <a:bodyPr vert="horz" wrap="square" lIns="0" tIns="0" rIns="0" bIns="0" rtlCol="0" anchor="t">
            <a:spAutoFit/>
          </a:bodyPr>
          <a:lstStyle/>
          <a:p>
            <a:r>
              <a:rPr lang="en-US" sz="2000" dirty="0"/>
              <a:t>Release the used GPIOs.</a:t>
            </a:r>
          </a:p>
        </p:txBody>
      </p:sp>
      <p:sp>
        <p:nvSpPr>
          <p:cNvPr id="8" name="Right Brace 7">
            <a:extLst>
              <a:ext uri="{FF2B5EF4-FFF2-40B4-BE49-F238E27FC236}">
                <a16:creationId xmlns:a16="http://schemas.microsoft.com/office/drawing/2014/main" id="{0B2A4B93-873E-47A8-B0D4-020758582A58}"/>
              </a:ext>
            </a:extLst>
          </p:cNvPr>
          <p:cNvSpPr/>
          <p:nvPr/>
        </p:nvSpPr>
        <p:spPr>
          <a:xfrm>
            <a:off x="3655220" y="2057400"/>
            <a:ext cx="76200" cy="5334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D41E5080-3D4F-4084-A2F3-C66CF5CE133C}"/>
              </a:ext>
            </a:extLst>
          </p:cNvPr>
          <p:cNvSpPr txBox="1"/>
          <p:nvPr/>
        </p:nvSpPr>
        <p:spPr>
          <a:xfrm>
            <a:off x="3671889" y="2900422"/>
            <a:ext cx="2906722" cy="307777"/>
          </a:xfrm>
          <a:prstGeom prst="rect">
            <a:avLst/>
          </a:prstGeom>
        </p:spPr>
        <p:txBody>
          <a:bodyPr vert="horz" wrap="square" lIns="0" tIns="0" rIns="0" bIns="0" rtlCol="0" anchor="t">
            <a:spAutoFit/>
          </a:bodyPr>
          <a:lstStyle/>
          <a:p>
            <a:r>
              <a:rPr lang="en-US" sz="2000" dirty="0"/>
              <a:t>Mark the module as free.</a:t>
            </a:r>
          </a:p>
        </p:txBody>
      </p:sp>
      <p:sp>
        <p:nvSpPr>
          <p:cNvPr id="10" name="TextBox 9">
            <a:extLst>
              <a:ext uri="{FF2B5EF4-FFF2-40B4-BE49-F238E27FC236}">
                <a16:creationId xmlns:a16="http://schemas.microsoft.com/office/drawing/2014/main" id="{8DA9C87F-1577-493C-A520-7AEF6680C64C}"/>
              </a:ext>
            </a:extLst>
          </p:cNvPr>
          <p:cNvSpPr txBox="1"/>
          <p:nvPr/>
        </p:nvSpPr>
        <p:spPr>
          <a:xfrm>
            <a:off x="6398419" y="3621107"/>
            <a:ext cx="4876800" cy="307777"/>
          </a:xfrm>
          <a:prstGeom prst="rect">
            <a:avLst/>
          </a:prstGeom>
        </p:spPr>
        <p:txBody>
          <a:bodyPr vert="horz" wrap="square" lIns="0" tIns="0" rIns="0" bIns="0" rtlCol="0" anchor="t">
            <a:spAutoFit/>
          </a:bodyPr>
          <a:lstStyle/>
          <a:p>
            <a:r>
              <a:rPr lang="en-US" sz="2000" dirty="0"/>
              <a:t>Remove the character device from the kernel.</a:t>
            </a:r>
          </a:p>
        </p:txBody>
      </p:sp>
      <p:sp>
        <p:nvSpPr>
          <p:cNvPr id="11" name="Right Brace 10">
            <a:extLst>
              <a:ext uri="{FF2B5EF4-FFF2-40B4-BE49-F238E27FC236}">
                <a16:creationId xmlns:a16="http://schemas.microsoft.com/office/drawing/2014/main" id="{A1C8D74E-B538-4777-818C-7A8354923A30}"/>
              </a:ext>
            </a:extLst>
          </p:cNvPr>
          <p:cNvSpPr/>
          <p:nvPr/>
        </p:nvSpPr>
        <p:spPr>
          <a:xfrm>
            <a:off x="6055205" y="3508296"/>
            <a:ext cx="76200" cy="5334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72EF6041-5B79-4FB7-BE1F-022D011A8695}"/>
              </a:ext>
            </a:extLst>
          </p:cNvPr>
          <p:cNvSpPr txBox="1"/>
          <p:nvPr/>
        </p:nvSpPr>
        <p:spPr>
          <a:xfrm>
            <a:off x="5125249" y="4379775"/>
            <a:ext cx="5311770" cy="307777"/>
          </a:xfrm>
          <a:prstGeom prst="rect">
            <a:avLst/>
          </a:prstGeom>
        </p:spPr>
        <p:txBody>
          <a:bodyPr vert="horz" wrap="square" lIns="0" tIns="0" rIns="0" bIns="0" rtlCol="0" anchor="t">
            <a:spAutoFit/>
          </a:bodyPr>
          <a:lstStyle/>
          <a:p>
            <a:r>
              <a:rPr lang="en-US" sz="2000" dirty="0"/>
              <a:t>Remove the hcsr04 directory from </a:t>
            </a:r>
            <a:r>
              <a:rPr lang="en-US" sz="2000" dirty="0" err="1"/>
              <a:t>sysfs</a:t>
            </a:r>
            <a:r>
              <a:rPr lang="en-US" sz="2000" dirty="0"/>
              <a:t>.</a:t>
            </a:r>
          </a:p>
        </p:txBody>
      </p:sp>
    </p:spTree>
    <p:extLst>
      <p:ext uri="{BB962C8B-B14F-4D97-AF65-F5344CB8AC3E}">
        <p14:creationId xmlns:p14="http://schemas.microsoft.com/office/powerpoint/2010/main" val="1557653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Module Open Function</a:t>
            </a:r>
          </a:p>
        </p:txBody>
      </p:sp>
      <p:sp>
        <p:nvSpPr>
          <p:cNvPr id="6" name="Content Placeholder 1">
            <a:extLst>
              <a:ext uri="{FF2B5EF4-FFF2-40B4-BE49-F238E27FC236}">
                <a16:creationId xmlns:a16="http://schemas.microsoft.com/office/drawing/2014/main" id="{C290C1A8-3008-4D2C-B989-8D0125900589}"/>
              </a:ext>
            </a:extLst>
          </p:cNvPr>
          <p:cNvSpPr>
            <a:spLocks noGrp="1"/>
          </p:cNvSpPr>
          <p:nvPr>
            <p:ph sz="half" idx="1"/>
          </p:nvPr>
        </p:nvSpPr>
        <p:spPr>
          <a:xfrm>
            <a:off x="481484" y="1440000"/>
            <a:ext cx="11154300" cy="4680000"/>
          </a:xfrm>
        </p:spPr>
        <p:txBody>
          <a:bodyPr/>
          <a:lstStyle/>
          <a:p>
            <a:pPr marL="0" indent="0">
              <a:spcAft>
                <a:spcPts val="600"/>
              </a:spcAft>
              <a:buNone/>
            </a:pPr>
            <a:r>
              <a:rPr lang="en-US" sz="1600" dirty="0" err="1">
                <a:latin typeface="Courier" charset="0"/>
                <a:ea typeface="Courier" charset="0"/>
                <a:cs typeface="Courier" charset="0"/>
              </a:rPr>
              <a:t>int</a:t>
            </a:r>
            <a:r>
              <a:rPr lang="en-US" sz="1600" dirty="0">
                <a:latin typeface="Courier" charset="0"/>
                <a:ea typeface="Courier" charset="0"/>
                <a:cs typeface="Courier" charset="0"/>
              </a:rPr>
              <a:t> hcsr04_open(</a:t>
            </a:r>
            <a:r>
              <a:rPr lang="en-US" sz="1600" dirty="0" err="1">
                <a:latin typeface="Courier" charset="0"/>
                <a:ea typeface="Courier" charset="0"/>
                <a:cs typeface="Courier" charset="0"/>
              </a:rPr>
              <a:t>struct</a:t>
            </a:r>
            <a:r>
              <a:rPr lang="en-US" sz="1600" dirty="0">
                <a:latin typeface="Courier" charset="0"/>
                <a:ea typeface="Courier" charset="0"/>
                <a:cs typeface="Courier" charset="0"/>
              </a:rPr>
              <a:t> </a:t>
            </a:r>
            <a:r>
              <a:rPr lang="en-US" sz="1600" dirty="0" err="1">
                <a:latin typeface="Courier" charset="0"/>
                <a:ea typeface="Courier" charset="0"/>
                <a:cs typeface="Courier" charset="0"/>
              </a:rPr>
              <a:t>inode</a:t>
            </a:r>
            <a:r>
              <a:rPr lang="en-US" sz="1600" dirty="0">
                <a:latin typeface="Courier" charset="0"/>
                <a:ea typeface="Courier" charset="0"/>
                <a:cs typeface="Courier" charset="0"/>
              </a:rPr>
              <a:t> *</a:t>
            </a:r>
            <a:r>
              <a:rPr lang="en-US" sz="1600" dirty="0" err="1">
                <a:latin typeface="Courier" charset="0"/>
                <a:ea typeface="Courier" charset="0"/>
                <a:cs typeface="Courier" charset="0"/>
              </a:rPr>
              <a:t>inode</a:t>
            </a:r>
            <a:r>
              <a:rPr lang="en-US" sz="1600" dirty="0">
                <a:latin typeface="Courier" charset="0"/>
                <a:ea typeface="Courier" charset="0"/>
                <a:cs typeface="Courier" charset="0"/>
              </a:rPr>
              <a:t>, </a:t>
            </a:r>
            <a:r>
              <a:rPr lang="en-US" sz="1600" dirty="0" err="1">
                <a:latin typeface="Courier" charset="0"/>
                <a:ea typeface="Courier" charset="0"/>
                <a:cs typeface="Courier" charset="0"/>
              </a:rPr>
              <a:t>struct</a:t>
            </a:r>
            <a:r>
              <a:rPr lang="en-US" sz="1600" dirty="0">
                <a:latin typeface="Courier" charset="0"/>
                <a:ea typeface="Courier" charset="0"/>
                <a:cs typeface="Courier" charset="0"/>
              </a:rPr>
              <a:t> file *file)</a:t>
            </a:r>
          </a:p>
          <a:p>
            <a:pPr marL="0" indent="0">
              <a:spcAft>
                <a:spcPts val="600"/>
              </a:spcAft>
              <a:buNone/>
            </a:pPr>
            <a:r>
              <a:rPr lang="en-US" sz="1600" dirty="0">
                <a:latin typeface="Courier" charset="0"/>
                <a:ea typeface="Courier" charset="0"/>
                <a:cs typeface="Courier" charset="0"/>
              </a:rPr>
              <a:t>{    </a:t>
            </a:r>
          </a:p>
          <a:p>
            <a:pPr marL="0" indent="0">
              <a:spcAft>
                <a:spcPts val="600"/>
              </a:spcAft>
              <a:buNone/>
            </a:pPr>
            <a:r>
              <a:rPr lang="en-US" sz="1600" dirty="0">
                <a:latin typeface="Courier" charset="0"/>
                <a:ea typeface="Courier" charset="0"/>
                <a:cs typeface="Courier" charset="0"/>
              </a:rPr>
              <a:t>  </a:t>
            </a:r>
            <a:r>
              <a:rPr lang="en-US" sz="1600" dirty="0" err="1">
                <a:latin typeface="Courier" charset="0"/>
                <a:ea typeface="Courier" charset="0"/>
                <a:cs typeface="Courier" charset="0"/>
              </a:rPr>
              <a:t>int</a:t>
            </a:r>
            <a:r>
              <a:rPr lang="en-US" sz="1600" dirty="0">
                <a:latin typeface="Courier" charset="0"/>
                <a:ea typeface="Courier" charset="0"/>
                <a:cs typeface="Courier" charset="0"/>
              </a:rPr>
              <a:t> ret = 0;    </a:t>
            </a:r>
          </a:p>
          <a:p>
            <a:pPr marL="0" indent="0">
              <a:spcAft>
                <a:spcPts val="600"/>
              </a:spcAft>
              <a:buNone/>
            </a:pPr>
            <a:endParaRPr lang="en-US" sz="1600" dirty="0">
              <a:latin typeface="Courier" charset="0"/>
              <a:ea typeface="Courier" charset="0"/>
              <a:cs typeface="Courier" charset="0"/>
            </a:endParaRPr>
          </a:p>
          <a:p>
            <a:pPr marL="0" indent="0">
              <a:spcAft>
                <a:spcPts val="600"/>
              </a:spcAft>
              <a:buNone/>
            </a:pPr>
            <a:r>
              <a:rPr lang="en-US" sz="1600" dirty="0">
                <a:latin typeface="Courier" charset="0"/>
                <a:ea typeface="Courier" charset="0"/>
                <a:cs typeface="Courier" charset="0"/>
              </a:rPr>
              <a:t>  if( hcsr04_lock &gt; 0 )    </a:t>
            </a:r>
          </a:p>
          <a:p>
            <a:pPr marL="0" indent="0">
              <a:spcAft>
                <a:spcPts val="600"/>
              </a:spcAft>
              <a:buNone/>
            </a:pPr>
            <a:r>
              <a:rPr lang="en-US" sz="1600" dirty="0">
                <a:latin typeface="Courier" charset="0"/>
                <a:ea typeface="Courier" charset="0"/>
                <a:cs typeface="Courier" charset="0"/>
              </a:rPr>
              <a:t>    ret = -EBUSY;        </a:t>
            </a:r>
          </a:p>
          <a:p>
            <a:pPr marL="0" indent="0">
              <a:spcAft>
                <a:spcPts val="600"/>
              </a:spcAft>
              <a:buNone/>
            </a:pPr>
            <a:r>
              <a:rPr lang="en-US" sz="1600" dirty="0">
                <a:latin typeface="Courier" charset="0"/>
                <a:ea typeface="Courier" charset="0"/>
                <a:cs typeface="Courier" charset="0"/>
              </a:rPr>
              <a:t>  else        </a:t>
            </a:r>
          </a:p>
          <a:p>
            <a:pPr marL="0" indent="0">
              <a:spcAft>
                <a:spcPts val="600"/>
              </a:spcAft>
              <a:buNone/>
            </a:pPr>
            <a:r>
              <a:rPr lang="en-US" sz="1600" dirty="0">
                <a:latin typeface="Courier" charset="0"/>
                <a:ea typeface="Courier" charset="0"/>
                <a:cs typeface="Courier" charset="0"/>
              </a:rPr>
              <a:t>    hcsr04_lock++;   </a:t>
            </a:r>
          </a:p>
          <a:p>
            <a:pPr marL="0" indent="0">
              <a:spcAft>
                <a:spcPts val="600"/>
              </a:spcAft>
              <a:buNone/>
            </a:pPr>
            <a:endParaRPr lang="en-US" sz="1600" dirty="0">
              <a:latin typeface="Courier" charset="0"/>
              <a:ea typeface="Courier" charset="0"/>
              <a:cs typeface="Courier" charset="0"/>
            </a:endParaRPr>
          </a:p>
          <a:p>
            <a:pPr marL="0" indent="0">
              <a:spcAft>
                <a:spcPts val="600"/>
              </a:spcAft>
              <a:buNone/>
            </a:pPr>
            <a:r>
              <a:rPr lang="en-US" sz="1600" dirty="0">
                <a:latin typeface="Courier" charset="0"/>
                <a:ea typeface="Courier" charset="0"/>
                <a:cs typeface="Courier" charset="0"/>
              </a:rPr>
              <a:t>  return( ret );</a:t>
            </a:r>
          </a:p>
          <a:p>
            <a:pPr marL="0" indent="0">
              <a:spcAft>
                <a:spcPts val="600"/>
              </a:spcAft>
              <a:buNone/>
            </a:pPr>
            <a:r>
              <a:rPr lang="en-US" sz="1600" dirty="0">
                <a:latin typeface="Courier" charset="0"/>
                <a:ea typeface="Courier" charset="0"/>
                <a:cs typeface="Courier" charset="0"/>
              </a:rPr>
              <a:t>}</a:t>
            </a:r>
          </a:p>
        </p:txBody>
      </p:sp>
      <p:sp>
        <p:nvSpPr>
          <p:cNvPr id="7" name="TextBox 6">
            <a:extLst>
              <a:ext uri="{FF2B5EF4-FFF2-40B4-BE49-F238E27FC236}">
                <a16:creationId xmlns:a16="http://schemas.microsoft.com/office/drawing/2014/main" id="{BFE9D96F-46A2-4D8D-851C-B0A77A8303FE}"/>
              </a:ext>
            </a:extLst>
          </p:cNvPr>
          <p:cNvSpPr txBox="1"/>
          <p:nvPr/>
        </p:nvSpPr>
        <p:spPr>
          <a:xfrm>
            <a:off x="4722019" y="3293416"/>
            <a:ext cx="4372061" cy="615553"/>
          </a:xfrm>
          <a:prstGeom prst="rect">
            <a:avLst/>
          </a:prstGeom>
        </p:spPr>
        <p:txBody>
          <a:bodyPr vert="horz" wrap="square" lIns="0" tIns="0" rIns="0" bIns="0" rtlCol="0" anchor="t">
            <a:spAutoFit/>
          </a:bodyPr>
          <a:lstStyle/>
          <a:p>
            <a:r>
              <a:rPr lang="en-US" sz="2000" dirty="0"/>
              <a:t>Make sure that only one application at a time can use the device.</a:t>
            </a:r>
          </a:p>
        </p:txBody>
      </p:sp>
      <p:sp>
        <p:nvSpPr>
          <p:cNvPr id="8" name="Right Brace 7">
            <a:extLst>
              <a:ext uri="{FF2B5EF4-FFF2-40B4-BE49-F238E27FC236}">
                <a16:creationId xmlns:a16="http://schemas.microsoft.com/office/drawing/2014/main" id="{8DD52861-51CE-4630-BFAC-F75F28FFE7E0}"/>
              </a:ext>
            </a:extLst>
          </p:cNvPr>
          <p:cNvSpPr/>
          <p:nvPr/>
        </p:nvSpPr>
        <p:spPr>
          <a:xfrm>
            <a:off x="4302605" y="2706588"/>
            <a:ext cx="114614" cy="178921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96765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Module Close Function</a:t>
            </a:r>
          </a:p>
        </p:txBody>
      </p:sp>
      <p:sp>
        <p:nvSpPr>
          <p:cNvPr id="6" name="Content Placeholder 1">
            <a:extLst>
              <a:ext uri="{FF2B5EF4-FFF2-40B4-BE49-F238E27FC236}">
                <a16:creationId xmlns:a16="http://schemas.microsoft.com/office/drawing/2014/main" id="{88729E3E-5935-4BC2-8072-B88D8FA46584}"/>
              </a:ext>
            </a:extLst>
          </p:cNvPr>
          <p:cNvSpPr>
            <a:spLocks noGrp="1"/>
          </p:cNvSpPr>
          <p:nvPr>
            <p:ph sz="half" idx="1"/>
          </p:nvPr>
        </p:nvSpPr>
        <p:spPr>
          <a:xfrm>
            <a:off x="481484" y="1440000"/>
            <a:ext cx="11154300" cy="4680000"/>
          </a:xfrm>
        </p:spPr>
        <p:txBody>
          <a:bodyPr/>
          <a:lstStyle/>
          <a:p>
            <a:pPr marL="0" indent="0">
              <a:spcAft>
                <a:spcPts val="600"/>
              </a:spcAft>
              <a:buNone/>
            </a:pPr>
            <a:r>
              <a:rPr lang="en-US" sz="1600" dirty="0" err="1">
                <a:latin typeface="Courier" charset="0"/>
                <a:ea typeface="Courier" charset="0"/>
                <a:cs typeface="Courier" charset="0"/>
              </a:rPr>
              <a:t>int</a:t>
            </a:r>
            <a:r>
              <a:rPr lang="en-US" sz="1600" dirty="0">
                <a:latin typeface="Courier" charset="0"/>
                <a:ea typeface="Courier" charset="0"/>
                <a:cs typeface="Courier" charset="0"/>
              </a:rPr>
              <a:t> hcsr04_close(</a:t>
            </a:r>
            <a:r>
              <a:rPr lang="en-US" sz="1600" dirty="0" err="1">
                <a:latin typeface="Courier" charset="0"/>
                <a:ea typeface="Courier" charset="0"/>
                <a:cs typeface="Courier" charset="0"/>
              </a:rPr>
              <a:t>struct</a:t>
            </a:r>
            <a:r>
              <a:rPr lang="en-US" sz="1600" dirty="0">
                <a:latin typeface="Courier" charset="0"/>
                <a:ea typeface="Courier" charset="0"/>
                <a:cs typeface="Courier" charset="0"/>
              </a:rPr>
              <a:t> </a:t>
            </a:r>
            <a:r>
              <a:rPr lang="en-US" sz="1600" dirty="0" err="1">
                <a:latin typeface="Courier" charset="0"/>
                <a:ea typeface="Courier" charset="0"/>
                <a:cs typeface="Courier" charset="0"/>
              </a:rPr>
              <a:t>inode</a:t>
            </a:r>
            <a:r>
              <a:rPr lang="en-US" sz="1600" dirty="0">
                <a:latin typeface="Courier" charset="0"/>
                <a:ea typeface="Courier" charset="0"/>
                <a:cs typeface="Courier" charset="0"/>
              </a:rPr>
              <a:t> *</a:t>
            </a:r>
            <a:r>
              <a:rPr lang="en-US" sz="1600" dirty="0" err="1">
                <a:latin typeface="Courier" charset="0"/>
                <a:ea typeface="Courier" charset="0"/>
                <a:cs typeface="Courier" charset="0"/>
              </a:rPr>
              <a:t>inode</a:t>
            </a:r>
            <a:r>
              <a:rPr lang="en-US" sz="1600" dirty="0">
                <a:latin typeface="Courier" charset="0"/>
                <a:ea typeface="Courier" charset="0"/>
                <a:cs typeface="Courier" charset="0"/>
              </a:rPr>
              <a:t>, </a:t>
            </a:r>
            <a:r>
              <a:rPr lang="en-US" sz="1600" dirty="0" err="1">
                <a:latin typeface="Courier" charset="0"/>
                <a:ea typeface="Courier" charset="0"/>
                <a:cs typeface="Courier" charset="0"/>
              </a:rPr>
              <a:t>struct</a:t>
            </a:r>
            <a:r>
              <a:rPr lang="en-US" sz="1600" dirty="0">
                <a:latin typeface="Courier" charset="0"/>
                <a:ea typeface="Courier" charset="0"/>
                <a:cs typeface="Courier" charset="0"/>
              </a:rPr>
              <a:t> file *file)</a:t>
            </a:r>
          </a:p>
          <a:p>
            <a:pPr marL="0" indent="0">
              <a:spcAft>
                <a:spcPts val="600"/>
              </a:spcAft>
              <a:buNone/>
            </a:pPr>
            <a:r>
              <a:rPr lang="en-US" sz="1600" dirty="0">
                <a:latin typeface="Courier" charset="0"/>
                <a:ea typeface="Courier" charset="0"/>
                <a:cs typeface="Courier" charset="0"/>
              </a:rPr>
              <a:t>{    </a:t>
            </a:r>
          </a:p>
          <a:p>
            <a:pPr marL="0" indent="0">
              <a:spcAft>
                <a:spcPts val="600"/>
              </a:spcAft>
              <a:buNone/>
            </a:pPr>
            <a:r>
              <a:rPr lang="en-US" sz="1600" dirty="0">
                <a:latin typeface="Courier" charset="0"/>
                <a:ea typeface="Courier" charset="0"/>
                <a:cs typeface="Courier" charset="0"/>
              </a:rPr>
              <a:t>  hcsr04_lock = 0;    </a:t>
            </a:r>
          </a:p>
          <a:p>
            <a:pPr marL="0" indent="0">
              <a:spcAft>
                <a:spcPts val="600"/>
              </a:spcAft>
              <a:buNone/>
            </a:pPr>
            <a:endParaRPr lang="en-US" sz="1600" dirty="0">
              <a:latin typeface="Courier" charset="0"/>
              <a:ea typeface="Courier" charset="0"/>
              <a:cs typeface="Courier" charset="0"/>
            </a:endParaRPr>
          </a:p>
          <a:p>
            <a:pPr marL="0" indent="0">
              <a:spcAft>
                <a:spcPts val="600"/>
              </a:spcAft>
              <a:buNone/>
            </a:pPr>
            <a:r>
              <a:rPr lang="en-US" sz="1600" dirty="0">
                <a:latin typeface="Courier" charset="0"/>
                <a:ea typeface="Courier" charset="0"/>
                <a:cs typeface="Courier" charset="0"/>
              </a:rPr>
              <a:t>  return( 0 );</a:t>
            </a:r>
          </a:p>
          <a:p>
            <a:pPr marL="0" indent="0">
              <a:spcAft>
                <a:spcPts val="600"/>
              </a:spcAft>
              <a:buNone/>
            </a:pPr>
            <a:r>
              <a:rPr lang="en-US" sz="1600" dirty="0">
                <a:latin typeface="Courier" charset="0"/>
                <a:ea typeface="Courier" charset="0"/>
                <a:cs typeface="Courier" charset="0"/>
              </a:rPr>
              <a:t>}</a:t>
            </a:r>
          </a:p>
        </p:txBody>
      </p:sp>
      <p:sp>
        <p:nvSpPr>
          <p:cNvPr id="7" name="TextBox 6">
            <a:extLst>
              <a:ext uri="{FF2B5EF4-FFF2-40B4-BE49-F238E27FC236}">
                <a16:creationId xmlns:a16="http://schemas.microsoft.com/office/drawing/2014/main" id="{D380A8AF-2D34-4348-A62B-521753D7F04E}"/>
              </a:ext>
            </a:extLst>
          </p:cNvPr>
          <p:cNvSpPr txBox="1"/>
          <p:nvPr/>
        </p:nvSpPr>
        <p:spPr>
          <a:xfrm>
            <a:off x="4188619" y="2343149"/>
            <a:ext cx="4372061" cy="307777"/>
          </a:xfrm>
          <a:prstGeom prst="rect">
            <a:avLst/>
          </a:prstGeom>
        </p:spPr>
        <p:txBody>
          <a:bodyPr vert="horz" wrap="square" lIns="0" tIns="0" rIns="0" bIns="0" rtlCol="0" anchor="t">
            <a:spAutoFit/>
          </a:bodyPr>
          <a:lstStyle/>
          <a:p>
            <a:r>
              <a:rPr lang="en-US" sz="2000" dirty="0"/>
              <a:t>Set the device free to be used.</a:t>
            </a:r>
          </a:p>
        </p:txBody>
      </p:sp>
      <p:sp>
        <p:nvSpPr>
          <p:cNvPr id="8" name="Right Brace 7">
            <a:extLst>
              <a:ext uri="{FF2B5EF4-FFF2-40B4-BE49-F238E27FC236}">
                <a16:creationId xmlns:a16="http://schemas.microsoft.com/office/drawing/2014/main" id="{8368F316-8D8D-48B8-A0C6-3B4DDA79A524}"/>
              </a:ext>
            </a:extLst>
          </p:cNvPr>
          <p:cNvSpPr/>
          <p:nvPr/>
        </p:nvSpPr>
        <p:spPr>
          <a:xfrm>
            <a:off x="3883819" y="2098475"/>
            <a:ext cx="76200" cy="79712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3498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Module Write Function</a:t>
            </a:r>
          </a:p>
        </p:txBody>
      </p:sp>
      <p:sp>
        <p:nvSpPr>
          <p:cNvPr id="6" name="Content Placeholder 1">
            <a:extLst>
              <a:ext uri="{FF2B5EF4-FFF2-40B4-BE49-F238E27FC236}">
                <a16:creationId xmlns:a16="http://schemas.microsoft.com/office/drawing/2014/main" id="{CF0179F1-FF0B-4B5B-BFD3-F3B06AAD10CB}"/>
              </a:ext>
            </a:extLst>
          </p:cNvPr>
          <p:cNvSpPr>
            <a:spLocks noGrp="1"/>
          </p:cNvSpPr>
          <p:nvPr>
            <p:ph sz="half" idx="1"/>
          </p:nvPr>
        </p:nvSpPr>
        <p:spPr>
          <a:xfrm>
            <a:off x="481484" y="1440000"/>
            <a:ext cx="11154300" cy="4680000"/>
          </a:xfrm>
        </p:spPr>
        <p:txBody>
          <a:bodyPr/>
          <a:lstStyle/>
          <a:p>
            <a:pPr marL="0" indent="0">
              <a:spcAft>
                <a:spcPts val="600"/>
              </a:spcAft>
              <a:buNone/>
            </a:pPr>
            <a:r>
              <a:rPr lang="en-US" sz="1600" dirty="0" err="1">
                <a:latin typeface="Courier" charset="0"/>
                <a:ea typeface="Courier" charset="0"/>
                <a:cs typeface="Courier" charset="0"/>
              </a:rPr>
              <a:t>ssize_t</a:t>
            </a:r>
            <a:r>
              <a:rPr lang="en-US" sz="1600" dirty="0">
                <a:latin typeface="Courier" charset="0"/>
                <a:ea typeface="Courier" charset="0"/>
                <a:cs typeface="Courier" charset="0"/>
              </a:rPr>
              <a:t> hcsr04_write(</a:t>
            </a:r>
            <a:r>
              <a:rPr lang="en-US" sz="1600" dirty="0" err="1">
                <a:latin typeface="Courier" charset="0"/>
                <a:ea typeface="Courier" charset="0"/>
                <a:cs typeface="Courier" charset="0"/>
              </a:rPr>
              <a:t>struct</a:t>
            </a:r>
            <a:r>
              <a:rPr lang="en-US" sz="1600" dirty="0">
                <a:latin typeface="Courier" charset="0"/>
                <a:ea typeface="Courier" charset="0"/>
                <a:cs typeface="Courier" charset="0"/>
              </a:rPr>
              <a:t> file *</a:t>
            </a:r>
            <a:r>
              <a:rPr lang="en-US" sz="1600" dirty="0" err="1">
                <a:latin typeface="Courier" charset="0"/>
                <a:ea typeface="Courier" charset="0"/>
                <a:cs typeface="Courier" charset="0"/>
              </a:rPr>
              <a:t>filp</a:t>
            </a:r>
            <a:r>
              <a:rPr lang="en-US" sz="1600" dirty="0">
                <a:latin typeface="Courier" charset="0"/>
                <a:ea typeface="Courier" charset="0"/>
                <a:cs typeface="Courier" charset="0"/>
              </a:rPr>
              <a:t>, </a:t>
            </a:r>
            <a:r>
              <a:rPr lang="en-US" sz="1600" dirty="0" err="1">
                <a:latin typeface="Courier" charset="0"/>
                <a:ea typeface="Courier" charset="0"/>
                <a:cs typeface="Courier" charset="0"/>
              </a:rPr>
              <a:t>const</a:t>
            </a:r>
            <a:r>
              <a:rPr lang="en-US" sz="1600" dirty="0">
                <a:latin typeface="Courier" charset="0"/>
                <a:ea typeface="Courier" charset="0"/>
                <a:cs typeface="Courier" charset="0"/>
              </a:rPr>
              <a:t> char *buffer, </a:t>
            </a:r>
            <a:r>
              <a:rPr lang="en-US" sz="1600" dirty="0" err="1">
                <a:latin typeface="Courier" charset="0"/>
                <a:ea typeface="Courier" charset="0"/>
                <a:cs typeface="Courier" charset="0"/>
              </a:rPr>
              <a:t>size_t</a:t>
            </a:r>
            <a:r>
              <a:rPr lang="en-US" sz="1600" dirty="0">
                <a:latin typeface="Courier" charset="0"/>
                <a:ea typeface="Courier" charset="0"/>
                <a:cs typeface="Courier" charset="0"/>
              </a:rPr>
              <a:t> length, </a:t>
            </a:r>
            <a:r>
              <a:rPr lang="en-US" sz="1600" dirty="0" err="1">
                <a:latin typeface="Courier" charset="0"/>
                <a:ea typeface="Courier" charset="0"/>
                <a:cs typeface="Courier" charset="0"/>
              </a:rPr>
              <a:t>loff_t</a:t>
            </a:r>
            <a:r>
              <a:rPr lang="en-US" sz="1600" dirty="0">
                <a:latin typeface="Courier" charset="0"/>
                <a:ea typeface="Courier" charset="0"/>
                <a:cs typeface="Courier" charset="0"/>
              </a:rPr>
              <a:t> * offset)</a:t>
            </a:r>
          </a:p>
          <a:p>
            <a:pPr marL="0" indent="0">
              <a:spcAft>
                <a:spcPts val="600"/>
              </a:spcAft>
              <a:buNone/>
            </a:pPr>
            <a:r>
              <a:rPr lang="en-US" sz="1600" dirty="0">
                <a:latin typeface="Courier" charset="0"/>
                <a:ea typeface="Courier" charset="0"/>
                <a:cs typeface="Courier" charset="0"/>
              </a:rPr>
              <a:t>{    </a:t>
            </a:r>
          </a:p>
          <a:p>
            <a:pPr marL="0" indent="0">
              <a:spcAft>
                <a:spcPts val="600"/>
              </a:spcAft>
              <a:buNone/>
            </a:pPr>
            <a:r>
              <a:rPr lang="en-US" sz="1600" dirty="0">
                <a:latin typeface="Courier" charset="0"/>
                <a:ea typeface="Courier" charset="0"/>
                <a:cs typeface="Courier" charset="0"/>
              </a:rPr>
              <a:t>  </a:t>
            </a:r>
            <a:r>
              <a:rPr lang="en-US" sz="1600" dirty="0" err="1">
                <a:latin typeface="Courier" charset="0"/>
                <a:ea typeface="Courier" charset="0"/>
                <a:cs typeface="Courier" charset="0"/>
              </a:rPr>
              <a:t>gpio_set_value</a:t>
            </a:r>
            <a:r>
              <a:rPr lang="en-US" sz="1600" dirty="0">
                <a:latin typeface="Courier" charset="0"/>
                <a:ea typeface="Courier" charset="0"/>
                <a:cs typeface="Courier" charset="0"/>
              </a:rPr>
              <a:t>( GPIO_OUT, 0 );    </a:t>
            </a:r>
          </a:p>
          <a:p>
            <a:pPr marL="0" indent="0">
              <a:spcAft>
                <a:spcPts val="600"/>
              </a:spcAft>
              <a:buNone/>
            </a:pPr>
            <a:r>
              <a:rPr lang="en-US" sz="1600" dirty="0">
                <a:latin typeface="Courier" charset="0"/>
                <a:ea typeface="Courier" charset="0"/>
                <a:cs typeface="Courier" charset="0"/>
              </a:rPr>
              <a:t>  </a:t>
            </a:r>
            <a:r>
              <a:rPr lang="en-US" sz="1600" dirty="0" err="1">
                <a:latin typeface="Courier" charset="0"/>
                <a:ea typeface="Courier" charset="0"/>
                <a:cs typeface="Courier" charset="0"/>
              </a:rPr>
              <a:t>gpio_set_value</a:t>
            </a:r>
            <a:r>
              <a:rPr lang="en-US" sz="1600" dirty="0">
                <a:latin typeface="Courier" charset="0"/>
                <a:ea typeface="Courier" charset="0"/>
                <a:cs typeface="Courier" charset="0"/>
              </a:rPr>
              <a:t>( GPIO_OUT, 1 );    </a:t>
            </a:r>
          </a:p>
          <a:p>
            <a:pPr marL="0" indent="0">
              <a:spcAft>
                <a:spcPts val="600"/>
              </a:spcAft>
              <a:buNone/>
            </a:pPr>
            <a:r>
              <a:rPr lang="en-US" sz="1600" dirty="0">
                <a:latin typeface="Courier" charset="0"/>
                <a:ea typeface="Courier" charset="0"/>
                <a:cs typeface="Courier" charset="0"/>
              </a:rPr>
              <a:t>  </a:t>
            </a:r>
            <a:r>
              <a:rPr lang="en-US" sz="1600" dirty="0" err="1">
                <a:latin typeface="Courier" charset="0"/>
                <a:ea typeface="Courier" charset="0"/>
                <a:cs typeface="Courier" charset="0"/>
              </a:rPr>
              <a:t>udelay</a:t>
            </a:r>
            <a:r>
              <a:rPr lang="en-US" sz="1600" dirty="0">
                <a:latin typeface="Courier" charset="0"/>
                <a:ea typeface="Courier" charset="0"/>
                <a:cs typeface="Courier" charset="0"/>
              </a:rPr>
              <a:t>( 10 );    </a:t>
            </a:r>
          </a:p>
          <a:p>
            <a:pPr marL="0" indent="0">
              <a:spcAft>
                <a:spcPts val="600"/>
              </a:spcAft>
              <a:buNone/>
            </a:pPr>
            <a:r>
              <a:rPr lang="en-US" sz="1600" dirty="0">
                <a:latin typeface="Courier" charset="0"/>
                <a:ea typeface="Courier" charset="0"/>
                <a:cs typeface="Courier" charset="0"/>
              </a:rPr>
              <a:t>  </a:t>
            </a:r>
            <a:r>
              <a:rPr lang="en-US" sz="1600" dirty="0" err="1">
                <a:latin typeface="Courier" charset="0"/>
                <a:ea typeface="Courier" charset="0"/>
                <a:cs typeface="Courier" charset="0"/>
              </a:rPr>
              <a:t>gpio_set_value</a:t>
            </a:r>
            <a:r>
              <a:rPr lang="en-US" sz="1600" dirty="0">
                <a:latin typeface="Courier" charset="0"/>
                <a:ea typeface="Courier" charset="0"/>
                <a:cs typeface="Courier" charset="0"/>
              </a:rPr>
              <a:t>( GPIO_OUT, 0 );    </a:t>
            </a:r>
          </a:p>
          <a:p>
            <a:pPr marL="0" indent="0">
              <a:spcAft>
                <a:spcPts val="600"/>
              </a:spcAft>
              <a:buNone/>
            </a:pPr>
            <a:endParaRPr lang="en-US" sz="1600" dirty="0">
              <a:latin typeface="Courier" charset="0"/>
              <a:ea typeface="Courier" charset="0"/>
              <a:cs typeface="Courier" charset="0"/>
            </a:endParaRPr>
          </a:p>
          <a:p>
            <a:pPr marL="0" indent="0">
              <a:spcAft>
                <a:spcPts val="600"/>
              </a:spcAft>
              <a:buNone/>
            </a:pPr>
            <a:r>
              <a:rPr lang="en-US" sz="1600" dirty="0">
                <a:latin typeface="Courier" charset="0"/>
                <a:ea typeface="Courier" charset="0"/>
                <a:cs typeface="Courier" charset="0"/>
              </a:rPr>
              <a:t>  while( </a:t>
            </a:r>
            <a:r>
              <a:rPr lang="en-US" sz="1600" dirty="0" err="1">
                <a:latin typeface="Courier" charset="0"/>
                <a:ea typeface="Courier" charset="0"/>
                <a:cs typeface="Courier" charset="0"/>
              </a:rPr>
              <a:t>gpio_get_value</a:t>
            </a:r>
            <a:r>
              <a:rPr lang="en-US" sz="1600" dirty="0">
                <a:latin typeface="Courier" charset="0"/>
                <a:ea typeface="Courier" charset="0"/>
                <a:cs typeface="Courier" charset="0"/>
              </a:rPr>
              <a:t>( GPIO_IN ) == 0 )	</a:t>
            </a:r>
          </a:p>
          <a:p>
            <a:pPr marL="0" indent="0">
              <a:spcAft>
                <a:spcPts val="600"/>
              </a:spcAft>
              <a:buNone/>
            </a:pPr>
            <a:r>
              <a:rPr lang="en-US" sz="1600" dirty="0">
                <a:latin typeface="Courier" charset="0"/>
                <a:ea typeface="Courier" charset="0"/>
                <a:cs typeface="Courier" charset="0"/>
              </a:rPr>
              <a:t>    ;    </a:t>
            </a:r>
          </a:p>
          <a:p>
            <a:pPr marL="0" indent="0">
              <a:spcAft>
                <a:spcPts val="600"/>
              </a:spcAft>
              <a:buNone/>
            </a:pPr>
            <a:r>
              <a:rPr lang="en-US" sz="1600" dirty="0">
                <a:latin typeface="Courier" charset="0"/>
                <a:ea typeface="Courier" charset="0"/>
                <a:cs typeface="Courier" charset="0"/>
              </a:rPr>
              <a:t>  rising = </a:t>
            </a:r>
            <a:r>
              <a:rPr lang="en-US" sz="1600" dirty="0" err="1">
                <a:latin typeface="Courier" charset="0"/>
                <a:ea typeface="Courier" charset="0"/>
                <a:cs typeface="Courier" charset="0"/>
              </a:rPr>
              <a:t>ktime_get</a:t>
            </a:r>
            <a:r>
              <a:rPr lang="en-US" sz="1600" dirty="0">
                <a:latin typeface="Courier" charset="0"/>
                <a:ea typeface="Courier" charset="0"/>
                <a:cs typeface="Courier" charset="0"/>
              </a:rPr>
              <a:t>();    </a:t>
            </a:r>
          </a:p>
          <a:p>
            <a:pPr marL="0" indent="0">
              <a:spcAft>
                <a:spcPts val="600"/>
              </a:spcAft>
              <a:buNone/>
            </a:pPr>
            <a:endParaRPr lang="en-US" sz="1600" dirty="0">
              <a:latin typeface="Courier" charset="0"/>
              <a:ea typeface="Courier" charset="0"/>
              <a:cs typeface="Courier" charset="0"/>
            </a:endParaRPr>
          </a:p>
          <a:p>
            <a:pPr marL="0" indent="0">
              <a:spcAft>
                <a:spcPts val="600"/>
              </a:spcAft>
              <a:buNone/>
            </a:pPr>
            <a:r>
              <a:rPr lang="en-US" sz="1600" dirty="0">
                <a:latin typeface="Courier" charset="0"/>
                <a:ea typeface="Courier" charset="0"/>
                <a:cs typeface="Courier" charset="0"/>
              </a:rPr>
              <a:t>  while( </a:t>
            </a:r>
            <a:r>
              <a:rPr lang="en-US" sz="1600" dirty="0" err="1">
                <a:latin typeface="Courier" charset="0"/>
                <a:ea typeface="Courier" charset="0"/>
                <a:cs typeface="Courier" charset="0"/>
              </a:rPr>
              <a:t>gpio_get_value</a:t>
            </a:r>
            <a:r>
              <a:rPr lang="en-US" sz="1600" dirty="0">
                <a:latin typeface="Courier" charset="0"/>
                <a:ea typeface="Courier" charset="0"/>
                <a:cs typeface="Courier" charset="0"/>
              </a:rPr>
              <a:t>( GPIO_IN ) == 1 )	</a:t>
            </a:r>
          </a:p>
          <a:p>
            <a:pPr marL="0" indent="0">
              <a:spcAft>
                <a:spcPts val="600"/>
              </a:spcAft>
              <a:buNone/>
            </a:pPr>
            <a:r>
              <a:rPr lang="en-US" sz="1600" dirty="0">
                <a:latin typeface="Courier" charset="0"/>
                <a:ea typeface="Courier" charset="0"/>
                <a:cs typeface="Courier" charset="0"/>
              </a:rPr>
              <a:t>    ;    </a:t>
            </a:r>
          </a:p>
          <a:p>
            <a:pPr marL="0" indent="0">
              <a:spcAft>
                <a:spcPts val="600"/>
              </a:spcAft>
              <a:buNone/>
            </a:pPr>
            <a:r>
              <a:rPr lang="en-US" sz="1600" dirty="0">
                <a:latin typeface="Courier" charset="0"/>
                <a:ea typeface="Courier" charset="0"/>
                <a:cs typeface="Courier" charset="0"/>
              </a:rPr>
              <a:t>  falling = </a:t>
            </a:r>
            <a:r>
              <a:rPr lang="en-US" sz="1600" dirty="0" err="1">
                <a:latin typeface="Courier" charset="0"/>
                <a:ea typeface="Courier" charset="0"/>
                <a:cs typeface="Courier" charset="0"/>
              </a:rPr>
              <a:t>ktime_get</a:t>
            </a:r>
            <a:r>
              <a:rPr lang="en-US" sz="1600" dirty="0">
                <a:latin typeface="Courier" charset="0"/>
                <a:ea typeface="Courier" charset="0"/>
                <a:cs typeface="Courier" charset="0"/>
              </a:rPr>
              <a:t>();    </a:t>
            </a:r>
          </a:p>
          <a:p>
            <a:pPr marL="0" indent="0">
              <a:spcAft>
                <a:spcPts val="600"/>
              </a:spcAft>
              <a:buNone/>
            </a:pPr>
            <a:endParaRPr lang="en-US" sz="1600" dirty="0">
              <a:latin typeface="Courier" charset="0"/>
              <a:ea typeface="Courier" charset="0"/>
              <a:cs typeface="Courier" charset="0"/>
            </a:endParaRPr>
          </a:p>
          <a:p>
            <a:pPr marL="0" indent="0">
              <a:spcAft>
                <a:spcPts val="600"/>
              </a:spcAft>
              <a:buNone/>
            </a:pPr>
            <a:r>
              <a:rPr lang="en-US" sz="1600" dirty="0">
                <a:latin typeface="Courier" charset="0"/>
                <a:ea typeface="Courier" charset="0"/>
                <a:cs typeface="Courier" charset="0"/>
              </a:rPr>
              <a:t>  return( 1 );</a:t>
            </a:r>
          </a:p>
          <a:p>
            <a:pPr marL="0" indent="0">
              <a:spcAft>
                <a:spcPts val="600"/>
              </a:spcAft>
              <a:buNone/>
            </a:pPr>
            <a:r>
              <a:rPr lang="en-US" sz="1600" dirty="0">
                <a:latin typeface="Courier" charset="0"/>
                <a:ea typeface="Courier" charset="0"/>
                <a:cs typeface="Courier" charset="0"/>
              </a:rPr>
              <a:t>}</a:t>
            </a:r>
          </a:p>
        </p:txBody>
      </p:sp>
      <p:sp>
        <p:nvSpPr>
          <p:cNvPr id="7" name="TextBox 6">
            <a:extLst>
              <a:ext uri="{FF2B5EF4-FFF2-40B4-BE49-F238E27FC236}">
                <a16:creationId xmlns:a16="http://schemas.microsoft.com/office/drawing/2014/main" id="{33C91590-E842-46BA-B805-5F1C621CBC2E}"/>
              </a:ext>
            </a:extLst>
          </p:cNvPr>
          <p:cNvSpPr txBox="1"/>
          <p:nvPr/>
        </p:nvSpPr>
        <p:spPr>
          <a:xfrm>
            <a:off x="5026819" y="2200870"/>
            <a:ext cx="6858794" cy="923330"/>
          </a:xfrm>
          <a:prstGeom prst="rect">
            <a:avLst/>
          </a:prstGeom>
        </p:spPr>
        <p:txBody>
          <a:bodyPr vert="horz" wrap="square" lIns="0" tIns="0" rIns="0" bIns="0" rtlCol="0" anchor="t">
            <a:spAutoFit/>
          </a:bodyPr>
          <a:lstStyle/>
          <a:p>
            <a:r>
              <a:rPr lang="en-US" sz="2000" dirty="0"/>
              <a:t>Generate a pulse on the output connected to Trig. After setting the output to 1, we wait for 10 </a:t>
            </a:r>
            <a:r>
              <a:rPr lang="en-US" sz="2000" dirty="0" err="1">
                <a:latin typeface="Symbol" charset="2"/>
                <a:ea typeface="Symbol" charset="2"/>
                <a:cs typeface="Symbol" charset="2"/>
              </a:rPr>
              <a:t>m</a:t>
            </a:r>
            <a:r>
              <a:rPr lang="en-US" sz="2000" dirty="0" err="1"/>
              <a:t>s</a:t>
            </a:r>
            <a:r>
              <a:rPr lang="en-US" sz="2000" dirty="0"/>
              <a:t>, and then we return the output to 0.</a:t>
            </a:r>
          </a:p>
        </p:txBody>
      </p:sp>
      <p:sp>
        <p:nvSpPr>
          <p:cNvPr id="8" name="Right Brace 7">
            <a:extLst>
              <a:ext uri="{FF2B5EF4-FFF2-40B4-BE49-F238E27FC236}">
                <a16:creationId xmlns:a16="http://schemas.microsoft.com/office/drawing/2014/main" id="{A1A43537-33E0-466D-8413-A9213894256F}"/>
              </a:ext>
            </a:extLst>
          </p:cNvPr>
          <p:cNvSpPr/>
          <p:nvPr/>
        </p:nvSpPr>
        <p:spPr>
          <a:xfrm>
            <a:off x="4798219" y="2041326"/>
            <a:ext cx="76200" cy="115907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Right Brace 8">
            <a:extLst>
              <a:ext uri="{FF2B5EF4-FFF2-40B4-BE49-F238E27FC236}">
                <a16:creationId xmlns:a16="http://schemas.microsoft.com/office/drawing/2014/main" id="{7EF294EC-EFD7-4BDC-873C-2DCBBD92D329}"/>
              </a:ext>
            </a:extLst>
          </p:cNvPr>
          <p:cNvSpPr/>
          <p:nvPr/>
        </p:nvSpPr>
        <p:spPr>
          <a:xfrm>
            <a:off x="5560219" y="3463026"/>
            <a:ext cx="76200" cy="80417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EB489E71-96CA-45F8-98F5-8F654B76D74A}"/>
              </a:ext>
            </a:extLst>
          </p:cNvPr>
          <p:cNvSpPr txBox="1"/>
          <p:nvPr/>
        </p:nvSpPr>
        <p:spPr>
          <a:xfrm>
            <a:off x="5788819" y="3431350"/>
            <a:ext cx="6096794" cy="615553"/>
          </a:xfrm>
          <a:prstGeom prst="rect">
            <a:avLst/>
          </a:prstGeom>
        </p:spPr>
        <p:txBody>
          <a:bodyPr vert="horz" wrap="square" lIns="0" tIns="0" rIns="0" bIns="0" rtlCol="0" anchor="t">
            <a:spAutoFit/>
          </a:bodyPr>
          <a:lstStyle/>
          <a:p>
            <a:r>
              <a:rPr lang="en-US" sz="2000" dirty="0"/>
              <a:t>We wait as long as the input connected to Echo is 0. We then record the kernel time when the rising edge occurred.</a:t>
            </a:r>
          </a:p>
        </p:txBody>
      </p:sp>
      <p:sp>
        <p:nvSpPr>
          <p:cNvPr id="11" name="Right Brace 10">
            <a:extLst>
              <a:ext uri="{FF2B5EF4-FFF2-40B4-BE49-F238E27FC236}">
                <a16:creationId xmlns:a16="http://schemas.microsoft.com/office/drawing/2014/main" id="{75BE814F-4970-44C3-8025-DF1B6E694194}"/>
              </a:ext>
            </a:extLst>
          </p:cNvPr>
          <p:cNvSpPr/>
          <p:nvPr/>
        </p:nvSpPr>
        <p:spPr>
          <a:xfrm>
            <a:off x="5560219" y="4661408"/>
            <a:ext cx="76200" cy="80417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AC249870-356B-4B53-9B01-9267CE5B2CEA}"/>
              </a:ext>
            </a:extLst>
          </p:cNvPr>
          <p:cNvSpPr txBox="1"/>
          <p:nvPr/>
        </p:nvSpPr>
        <p:spPr>
          <a:xfrm>
            <a:off x="5788819" y="4661408"/>
            <a:ext cx="6096794" cy="923330"/>
          </a:xfrm>
          <a:prstGeom prst="rect">
            <a:avLst/>
          </a:prstGeom>
        </p:spPr>
        <p:txBody>
          <a:bodyPr vert="horz" wrap="square" lIns="0" tIns="0" rIns="0" bIns="0" rtlCol="0" anchor="t">
            <a:spAutoFit/>
          </a:bodyPr>
          <a:lstStyle/>
          <a:p>
            <a:r>
              <a:rPr lang="en-US" sz="2000" dirty="0"/>
              <a:t>We wait as long as the input connected to Echo is 1. We then record the kernel time when the falling edge happened.</a:t>
            </a:r>
          </a:p>
        </p:txBody>
      </p:sp>
    </p:spTree>
    <p:extLst>
      <p:ext uri="{BB962C8B-B14F-4D97-AF65-F5344CB8AC3E}">
        <p14:creationId xmlns:p14="http://schemas.microsoft.com/office/powerpoint/2010/main" val="3875364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Module Read Function</a:t>
            </a:r>
          </a:p>
        </p:txBody>
      </p:sp>
      <p:sp>
        <p:nvSpPr>
          <p:cNvPr id="6" name="Content Placeholder 1">
            <a:extLst>
              <a:ext uri="{FF2B5EF4-FFF2-40B4-BE49-F238E27FC236}">
                <a16:creationId xmlns:a16="http://schemas.microsoft.com/office/drawing/2014/main" id="{C5ADFFF4-2161-425E-8FC4-9B3918774B22}"/>
              </a:ext>
            </a:extLst>
          </p:cNvPr>
          <p:cNvSpPr>
            <a:spLocks noGrp="1"/>
          </p:cNvSpPr>
          <p:nvPr>
            <p:ph sz="half" idx="1"/>
          </p:nvPr>
        </p:nvSpPr>
        <p:spPr>
          <a:xfrm>
            <a:off x="481484" y="1440000"/>
            <a:ext cx="11154300" cy="4680000"/>
          </a:xfrm>
        </p:spPr>
        <p:txBody>
          <a:bodyPr/>
          <a:lstStyle/>
          <a:p>
            <a:pPr marL="0" indent="0">
              <a:spcAft>
                <a:spcPts val="600"/>
              </a:spcAft>
              <a:buNone/>
            </a:pPr>
            <a:r>
              <a:rPr lang="en-US" sz="1600" dirty="0" err="1">
                <a:latin typeface="Courier" charset="0"/>
                <a:ea typeface="Courier" charset="0"/>
                <a:cs typeface="Courier" charset="0"/>
              </a:rPr>
              <a:t>ssize_t</a:t>
            </a:r>
            <a:r>
              <a:rPr lang="en-US" sz="1600" dirty="0">
                <a:latin typeface="Courier" charset="0"/>
                <a:ea typeface="Courier" charset="0"/>
                <a:cs typeface="Courier" charset="0"/>
              </a:rPr>
              <a:t> hcsr04_read(</a:t>
            </a:r>
            <a:r>
              <a:rPr lang="en-US" sz="1600" dirty="0" err="1">
                <a:latin typeface="Courier" charset="0"/>
                <a:ea typeface="Courier" charset="0"/>
                <a:cs typeface="Courier" charset="0"/>
              </a:rPr>
              <a:t>struct</a:t>
            </a:r>
            <a:r>
              <a:rPr lang="en-US" sz="1600" dirty="0">
                <a:latin typeface="Courier" charset="0"/>
                <a:ea typeface="Courier" charset="0"/>
                <a:cs typeface="Courier" charset="0"/>
              </a:rPr>
              <a:t> file *</a:t>
            </a:r>
            <a:r>
              <a:rPr lang="en-US" sz="1600" dirty="0" err="1">
                <a:latin typeface="Courier" charset="0"/>
                <a:ea typeface="Courier" charset="0"/>
                <a:cs typeface="Courier" charset="0"/>
              </a:rPr>
              <a:t>filp</a:t>
            </a:r>
            <a:r>
              <a:rPr lang="en-US" sz="1600" dirty="0">
                <a:latin typeface="Courier" charset="0"/>
                <a:ea typeface="Courier" charset="0"/>
                <a:cs typeface="Courier" charset="0"/>
              </a:rPr>
              <a:t>, char __user *</a:t>
            </a:r>
            <a:r>
              <a:rPr lang="en-US" sz="1600" dirty="0" err="1">
                <a:latin typeface="Courier" charset="0"/>
                <a:ea typeface="Courier" charset="0"/>
                <a:cs typeface="Courier" charset="0"/>
              </a:rPr>
              <a:t>buf</a:t>
            </a:r>
            <a:r>
              <a:rPr lang="en-US" sz="1600" dirty="0">
                <a:latin typeface="Courier" charset="0"/>
                <a:ea typeface="Courier" charset="0"/>
                <a:cs typeface="Courier" charset="0"/>
              </a:rPr>
              <a:t>, </a:t>
            </a:r>
            <a:r>
              <a:rPr lang="en-US" sz="1600" dirty="0" err="1">
                <a:latin typeface="Courier" charset="0"/>
                <a:ea typeface="Courier" charset="0"/>
                <a:cs typeface="Courier" charset="0"/>
              </a:rPr>
              <a:t>size_t</a:t>
            </a:r>
            <a:r>
              <a:rPr lang="en-US" sz="1600" dirty="0">
                <a:latin typeface="Courier" charset="0"/>
                <a:ea typeface="Courier" charset="0"/>
                <a:cs typeface="Courier" charset="0"/>
              </a:rPr>
              <a:t> count, </a:t>
            </a:r>
            <a:r>
              <a:rPr lang="en-US" sz="1600" dirty="0" err="1">
                <a:latin typeface="Courier" charset="0"/>
                <a:ea typeface="Courier" charset="0"/>
                <a:cs typeface="Courier" charset="0"/>
              </a:rPr>
              <a:t>loff_t</a:t>
            </a:r>
            <a:r>
              <a:rPr lang="en-US" sz="1600" dirty="0">
                <a:latin typeface="Courier" charset="0"/>
                <a:ea typeface="Courier" charset="0"/>
                <a:cs typeface="Courier" charset="0"/>
              </a:rPr>
              <a:t> *</a:t>
            </a:r>
            <a:r>
              <a:rPr lang="en-US" sz="1600" dirty="0" err="1">
                <a:latin typeface="Courier" charset="0"/>
                <a:ea typeface="Courier" charset="0"/>
                <a:cs typeface="Courier" charset="0"/>
              </a:rPr>
              <a:t>f_pos</a:t>
            </a:r>
            <a:r>
              <a:rPr lang="en-US" sz="1600" dirty="0">
                <a:latin typeface="Courier" charset="0"/>
                <a:ea typeface="Courier" charset="0"/>
                <a:cs typeface="Courier" charset="0"/>
              </a:rPr>
              <a:t>)</a:t>
            </a:r>
          </a:p>
          <a:p>
            <a:pPr marL="0" indent="0">
              <a:spcAft>
                <a:spcPts val="600"/>
              </a:spcAft>
              <a:buNone/>
            </a:pPr>
            <a:r>
              <a:rPr lang="en-US" sz="1600" dirty="0">
                <a:latin typeface="Courier" charset="0"/>
                <a:ea typeface="Courier" charset="0"/>
                <a:cs typeface="Courier" charset="0"/>
              </a:rPr>
              <a:t>{    </a:t>
            </a:r>
          </a:p>
          <a:p>
            <a:pPr marL="0" indent="0">
              <a:spcAft>
                <a:spcPts val="600"/>
              </a:spcAft>
              <a:buNone/>
            </a:pPr>
            <a:r>
              <a:rPr lang="en-US" sz="1600" dirty="0">
                <a:latin typeface="Courier" charset="0"/>
                <a:ea typeface="Courier" charset="0"/>
                <a:cs typeface="Courier" charset="0"/>
              </a:rPr>
              <a:t>  </a:t>
            </a:r>
            <a:r>
              <a:rPr lang="en-US" sz="1600" dirty="0" err="1">
                <a:latin typeface="Courier" charset="0"/>
                <a:ea typeface="Courier" charset="0"/>
                <a:cs typeface="Courier" charset="0"/>
              </a:rPr>
              <a:t>int</a:t>
            </a:r>
            <a:r>
              <a:rPr lang="en-US" sz="1600" dirty="0">
                <a:latin typeface="Courier" charset="0"/>
                <a:ea typeface="Courier" charset="0"/>
                <a:cs typeface="Courier" charset="0"/>
              </a:rPr>
              <a:t> ret;    </a:t>
            </a:r>
          </a:p>
          <a:p>
            <a:pPr marL="0" indent="0">
              <a:spcAft>
                <a:spcPts val="600"/>
              </a:spcAft>
              <a:buNone/>
            </a:pPr>
            <a:r>
              <a:rPr lang="en-US" sz="1600" dirty="0">
                <a:latin typeface="Courier" charset="0"/>
                <a:ea typeface="Courier" charset="0"/>
                <a:cs typeface="Courier" charset="0"/>
              </a:rPr>
              <a:t>  </a:t>
            </a:r>
            <a:r>
              <a:rPr lang="en-US" sz="1600" dirty="0" err="1">
                <a:latin typeface="Courier" charset="0"/>
                <a:ea typeface="Courier" charset="0"/>
                <a:cs typeface="Courier" charset="0"/>
              </a:rPr>
              <a:t>int</a:t>
            </a:r>
            <a:r>
              <a:rPr lang="en-US" sz="1600" dirty="0">
                <a:latin typeface="Courier" charset="0"/>
                <a:ea typeface="Courier" charset="0"/>
                <a:cs typeface="Courier" charset="0"/>
              </a:rPr>
              <a:t> pulse;    </a:t>
            </a:r>
          </a:p>
          <a:p>
            <a:pPr marL="0" indent="0">
              <a:spcAft>
                <a:spcPts val="600"/>
              </a:spcAft>
              <a:buNone/>
            </a:pPr>
            <a:r>
              <a:rPr lang="en-US" sz="1600" dirty="0">
                <a:latin typeface="Courier" charset="0"/>
                <a:ea typeface="Courier" charset="0"/>
                <a:cs typeface="Courier" charset="0"/>
              </a:rPr>
              <a:t>  </a:t>
            </a:r>
          </a:p>
          <a:p>
            <a:pPr marL="0" indent="0">
              <a:spcAft>
                <a:spcPts val="600"/>
              </a:spcAft>
              <a:buNone/>
            </a:pPr>
            <a:r>
              <a:rPr lang="en-US" sz="1600" dirty="0">
                <a:latin typeface="Courier" charset="0"/>
                <a:ea typeface="Courier" charset="0"/>
                <a:cs typeface="Courier" charset="0"/>
              </a:rPr>
              <a:t>  pulse = (</a:t>
            </a:r>
            <a:r>
              <a:rPr lang="en-US" sz="1600" dirty="0" err="1">
                <a:latin typeface="Courier" charset="0"/>
                <a:ea typeface="Courier" charset="0"/>
                <a:cs typeface="Courier" charset="0"/>
              </a:rPr>
              <a:t>int</a:t>
            </a:r>
            <a:r>
              <a:rPr lang="en-US" sz="1600" dirty="0">
                <a:latin typeface="Courier" charset="0"/>
                <a:ea typeface="Courier" charset="0"/>
                <a:cs typeface="Courier" charset="0"/>
              </a:rPr>
              <a:t>)</a:t>
            </a:r>
            <a:r>
              <a:rPr lang="en-US" sz="1600" dirty="0" err="1">
                <a:latin typeface="Courier" charset="0"/>
                <a:ea typeface="Courier" charset="0"/>
                <a:cs typeface="Courier" charset="0"/>
              </a:rPr>
              <a:t>ktime_to_us</a:t>
            </a:r>
            <a:r>
              <a:rPr lang="en-US" sz="1600" dirty="0">
                <a:latin typeface="Courier" charset="0"/>
                <a:ea typeface="Courier" charset="0"/>
                <a:cs typeface="Courier" charset="0"/>
              </a:rPr>
              <a:t>( </a:t>
            </a:r>
            <a:r>
              <a:rPr lang="en-US" sz="1600" dirty="0" err="1">
                <a:latin typeface="Courier" charset="0"/>
                <a:ea typeface="Courier" charset="0"/>
                <a:cs typeface="Courier" charset="0"/>
              </a:rPr>
              <a:t>ktime_sub</a:t>
            </a:r>
            <a:r>
              <a:rPr lang="en-US" sz="1600" dirty="0">
                <a:latin typeface="Courier" charset="0"/>
                <a:ea typeface="Courier" charset="0"/>
                <a:cs typeface="Courier" charset="0"/>
              </a:rPr>
              <a:t>( falling, rising ) );    </a:t>
            </a:r>
          </a:p>
          <a:p>
            <a:pPr marL="0" indent="0">
              <a:spcAft>
                <a:spcPts val="600"/>
              </a:spcAft>
              <a:buNone/>
            </a:pPr>
            <a:r>
              <a:rPr lang="en-US" sz="1600" dirty="0">
                <a:latin typeface="Courier" charset="0"/>
                <a:ea typeface="Courier" charset="0"/>
                <a:cs typeface="Courier" charset="0"/>
              </a:rPr>
              <a:t> </a:t>
            </a:r>
          </a:p>
          <a:p>
            <a:pPr marL="0" indent="0">
              <a:spcAft>
                <a:spcPts val="600"/>
              </a:spcAft>
              <a:buNone/>
            </a:pPr>
            <a:r>
              <a:rPr lang="en-US" sz="1600" dirty="0">
                <a:latin typeface="Courier" charset="0"/>
                <a:ea typeface="Courier" charset="0"/>
                <a:cs typeface="Courier" charset="0"/>
              </a:rPr>
              <a:t>  ret = </a:t>
            </a:r>
            <a:r>
              <a:rPr lang="en-US" sz="1600" dirty="0" err="1">
                <a:latin typeface="Courier" charset="0"/>
                <a:ea typeface="Courier" charset="0"/>
                <a:cs typeface="Courier" charset="0"/>
              </a:rPr>
              <a:t>copy_to_user</a:t>
            </a:r>
            <a:r>
              <a:rPr lang="en-US" sz="1600" dirty="0">
                <a:latin typeface="Courier" charset="0"/>
                <a:ea typeface="Courier" charset="0"/>
                <a:cs typeface="Courier" charset="0"/>
              </a:rPr>
              <a:t>( </a:t>
            </a:r>
            <a:r>
              <a:rPr lang="en-US" sz="1600" dirty="0" err="1">
                <a:latin typeface="Courier" charset="0"/>
                <a:ea typeface="Courier" charset="0"/>
                <a:cs typeface="Courier" charset="0"/>
              </a:rPr>
              <a:t>buf</a:t>
            </a:r>
            <a:r>
              <a:rPr lang="en-US" sz="1600" dirty="0">
                <a:latin typeface="Courier" charset="0"/>
                <a:ea typeface="Courier" charset="0"/>
                <a:cs typeface="Courier" charset="0"/>
              </a:rPr>
              <a:t>, &amp;pulse, 4 );    </a:t>
            </a:r>
          </a:p>
          <a:p>
            <a:pPr marL="0" indent="0">
              <a:spcAft>
                <a:spcPts val="600"/>
              </a:spcAft>
              <a:buNone/>
            </a:pPr>
            <a:endParaRPr lang="en-US" sz="1600" dirty="0">
              <a:latin typeface="Courier" charset="0"/>
              <a:ea typeface="Courier" charset="0"/>
              <a:cs typeface="Courier" charset="0"/>
            </a:endParaRPr>
          </a:p>
          <a:p>
            <a:pPr marL="0" indent="0">
              <a:spcAft>
                <a:spcPts val="600"/>
              </a:spcAft>
              <a:buNone/>
            </a:pPr>
            <a:r>
              <a:rPr lang="en-US" sz="1600" dirty="0">
                <a:latin typeface="Courier" charset="0"/>
                <a:ea typeface="Courier" charset="0"/>
                <a:cs typeface="Courier" charset="0"/>
              </a:rPr>
              <a:t>  return 4;</a:t>
            </a:r>
          </a:p>
          <a:p>
            <a:pPr marL="0" indent="0">
              <a:spcAft>
                <a:spcPts val="600"/>
              </a:spcAft>
              <a:buNone/>
            </a:pPr>
            <a:r>
              <a:rPr lang="en-US" sz="1600" dirty="0">
                <a:latin typeface="Courier" charset="0"/>
                <a:ea typeface="Courier" charset="0"/>
                <a:cs typeface="Courier" charset="0"/>
              </a:rPr>
              <a:t>}</a:t>
            </a:r>
          </a:p>
        </p:txBody>
      </p:sp>
      <p:sp>
        <p:nvSpPr>
          <p:cNvPr id="7" name="TextBox 6">
            <a:extLst>
              <a:ext uri="{FF2B5EF4-FFF2-40B4-BE49-F238E27FC236}">
                <a16:creationId xmlns:a16="http://schemas.microsoft.com/office/drawing/2014/main" id="{6CF8BD95-1FF7-4969-B29B-40FFE846B4C9}"/>
              </a:ext>
            </a:extLst>
          </p:cNvPr>
          <p:cNvSpPr txBox="1"/>
          <p:nvPr/>
        </p:nvSpPr>
        <p:spPr>
          <a:xfrm>
            <a:off x="6398419" y="3581400"/>
            <a:ext cx="5562600" cy="1846659"/>
          </a:xfrm>
          <a:prstGeom prst="rect">
            <a:avLst/>
          </a:prstGeom>
        </p:spPr>
        <p:txBody>
          <a:bodyPr vert="horz" wrap="square" lIns="0" tIns="0" rIns="0" bIns="0" rtlCol="0" anchor="t">
            <a:spAutoFit/>
          </a:bodyPr>
          <a:lstStyle/>
          <a:p>
            <a:r>
              <a:rPr lang="en-US" sz="2000" dirty="0"/>
              <a:t>The pulse duration is computed subtracting rising time from falling time, and then translating the result in </a:t>
            </a:r>
            <a:r>
              <a:rPr lang="en-US" sz="2000" dirty="0" err="1">
                <a:latin typeface="Symbol" charset="2"/>
                <a:ea typeface="Symbol" charset="2"/>
                <a:cs typeface="Symbol" charset="2"/>
              </a:rPr>
              <a:t>m</a:t>
            </a:r>
            <a:r>
              <a:rPr lang="en-US" sz="2000" dirty="0" err="1"/>
              <a:t>s.</a:t>
            </a:r>
            <a:endParaRPr lang="en-US" sz="2000" dirty="0"/>
          </a:p>
          <a:p>
            <a:r>
              <a:rPr lang="en-US" dirty="0" err="1">
                <a:latin typeface="Courier" charset="0"/>
                <a:ea typeface="Courier" charset="0"/>
                <a:cs typeface="Courier" charset="0"/>
              </a:rPr>
              <a:t>ktime_sub</a:t>
            </a:r>
            <a:r>
              <a:rPr lang="en-US" dirty="0">
                <a:latin typeface="Courier" charset="0"/>
                <a:ea typeface="Courier" charset="0"/>
                <a:cs typeface="Courier" charset="0"/>
              </a:rPr>
              <a:t>()</a:t>
            </a:r>
            <a:r>
              <a:rPr lang="en-US" sz="2000" dirty="0"/>
              <a:t> and </a:t>
            </a:r>
            <a:r>
              <a:rPr lang="en-US" dirty="0" err="1">
                <a:latin typeface="Courier" charset="0"/>
                <a:ea typeface="Courier" charset="0"/>
                <a:cs typeface="Courier" charset="0"/>
              </a:rPr>
              <a:t>ktime_to_us</a:t>
            </a:r>
            <a:r>
              <a:rPr lang="en-US" dirty="0">
                <a:latin typeface="Courier" charset="0"/>
                <a:ea typeface="Courier" charset="0"/>
                <a:cs typeface="Courier" charset="0"/>
              </a:rPr>
              <a:t>() </a:t>
            </a:r>
            <a:r>
              <a:rPr lang="en-US" sz="2000" dirty="0"/>
              <a:t>are used to handle the specific data structure used to store the Kernel time measured using </a:t>
            </a:r>
            <a:r>
              <a:rPr lang="en-US" dirty="0" err="1">
                <a:latin typeface="Courier" charset="0"/>
                <a:ea typeface="Courier" charset="0"/>
                <a:cs typeface="Courier" charset="0"/>
              </a:rPr>
              <a:t>ktime_get</a:t>
            </a:r>
            <a:r>
              <a:rPr lang="en-US" dirty="0">
                <a:latin typeface="Courier" charset="0"/>
                <a:ea typeface="Courier" charset="0"/>
                <a:cs typeface="Courier" charset="0"/>
              </a:rPr>
              <a:t>()</a:t>
            </a:r>
            <a:r>
              <a:rPr lang="en-US" sz="2000" dirty="0"/>
              <a:t>.</a:t>
            </a:r>
          </a:p>
        </p:txBody>
      </p:sp>
      <p:sp>
        <p:nvSpPr>
          <p:cNvPr id="8" name="TextBox 7">
            <a:extLst>
              <a:ext uri="{FF2B5EF4-FFF2-40B4-BE49-F238E27FC236}">
                <a16:creationId xmlns:a16="http://schemas.microsoft.com/office/drawing/2014/main" id="{50D2A1EC-684B-42FC-98F0-D2C1BFAFAA42}"/>
              </a:ext>
            </a:extLst>
          </p:cNvPr>
          <p:cNvSpPr txBox="1"/>
          <p:nvPr/>
        </p:nvSpPr>
        <p:spPr>
          <a:xfrm>
            <a:off x="13458825" y="4071938"/>
            <a:ext cx="914400" cy="914400"/>
          </a:xfrm>
          <a:prstGeom prst="rect">
            <a:avLst/>
          </a:prstGeom>
        </p:spPr>
        <p:txBody>
          <a:bodyPr vert="horz" wrap="none" lIns="0" tIns="0" rIns="0" bIns="0" rtlCol="0" anchor="t">
            <a:normAutofit/>
          </a:bodyPr>
          <a:lstStyle/>
          <a:p>
            <a:endParaRPr lang="en-US" dirty="0"/>
          </a:p>
        </p:txBody>
      </p:sp>
      <p:cxnSp>
        <p:nvCxnSpPr>
          <p:cNvPr id="9" name="Straight Arrow Connector 8">
            <a:extLst>
              <a:ext uri="{FF2B5EF4-FFF2-40B4-BE49-F238E27FC236}">
                <a16:creationId xmlns:a16="http://schemas.microsoft.com/office/drawing/2014/main" id="{B7224F26-3FFB-4EEB-915C-154127942A66}"/>
              </a:ext>
            </a:extLst>
          </p:cNvPr>
          <p:cNvCxnSpPr/>
          <p:nvPr/>
        </p:nvCxnSpPr>
        <p:spPr>
          <a:xfrm flipH="1" flipV="1">
            <a:off x="7693819" y="3124200"/>
            <a:ext cx="1485900" cy="45720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DEFBE40-F9FA-4F38-A403-2E6384662DA3}"/>
              </a:ext>
            </a:extLst>
          </p:cNvPr>
          <p:cNvSpPr txBox="1"/>
          <p:nvPr/>
        </p:nvSpPr>
        <p:spPr>
          <a:xfrm>
            <a:off x="2450306" y="4768547"/>
            <a:ext cx="3324225" cy="1231106"/>
          </a:xfrm>
          <a:prstGeom prst="rect">
            <a:avLst/>
          </a:prstGeom>
        </p:spPr>
        <p:txBody>
          <a:bodyPr vert="horz" wrap="square" lIns="0" tIns="0" rIns="0" bIns="0" rtlCol="0" anchor="t">
            <a:spAutoFit/>
          </a:bodyPr>
          <a:lstStyle/>
          <a:p>
            <a:r>
              <a:rPr lang="en-US" sz="2000" dirty="0"/>
              <a:t>We provide to the user space the four bytes storing the pulse duration represented as integer number.</a:t>
            </a:r>
          </a:p>
        </p:txBody>
      </p:sp>
      <p:cxnSp>
        <p:nvCxnSpPr>
          <p:cNvPr id="11" name="Straight Arrow Connector 10">
            <a:extLst>
              <a:ext uri="{FF2B5EF4-FFF2-40B4-BE49-F238E27FC236}">
                <a16:creationId xmlns:a16="http://schemas.microsoft.com/office/drawing/2014/main" id="{A438AFC8-33DD-452E-8734-A5CD9FD42C3A}"/>
              </a:ext>
            </a:extLst>
          </p:cNvPr>
          <p:cNvCxnSpPr/>
          <p:nvPr/>
        </p:nvCxnSpPr>
        <p:spPr>
          <a:xfrm flipH="1" flipV="1">
            <a:off x="3198019" y="3886200"/>
            <a:ext cx="914400" cy="76200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BF3617D7-3512-44F6-944D-C98691D053C3}"/>
              </a:ext>
            </a:extLst>
          </p:cNvPr>
          <p:cNvSpPr txBox="1"/>
          <p:nvPr/>
        </p:nvSpPr>
        <p:spPr>
          <a:xfrm>
            <a:off x="320360" y="5257800"/>
            <a:ext cx="1804711" cy="615553"/>
          </a:xfrm>
          <a:prstGeom prst="rect">
            <a:avLst/>
          </a:prstGeom>
        </p:spPr>
        <p:txBody>
          <a:bodyPr vert="horz" wrap="square" lIns="0" tIns="0" rIns="0" bIns="0" rtlCol="0" anchor="t">
            <a:spAutoFit/>
          </a:bodyPr>
          <a:lstStyle/>
          <a:p>
            <a:r>
              <a:rPr lang="en-US" sz="2000" dirty="0"/>
              <a:t>Four bytes are read.</a:t>
            </a:r>
          </a:p>
        </p:txBody>
      </p:sp>
      <p:cxnSp>
        <p:nvCxnSpPr>
          <p:cNvPr id="13" name="Straight Arrow Connector 12">
            <a:extLst>
              <a:ext uri="{FF2B5EF4-FFF2-40B4-BE49-F238E27FC236}">
                <a16:creationId xmlns:a16="http://schemas.microsoft.com/office/drawing/2014/main" id="{2B92B87D-CCD1-4211-93C5-21386D6376B3}"/>
              </a:ext>
            </a:extLst>
          </p:cNvPr>
          <p:cNvCxnSpPr/>
          <p:nvPr/>
        </p:nvCxnSpPr>
        <p:spPr>
          <a:xfrm flipV="1">
            <a:off x="1092039" y="4419600"/>
            <a:ext cx="453151" cy="83820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4437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Module Show and Store Function</a:t>
            </a:r>
          </a:p>
        </p:txBody>
      </p:sp>
      <p:sp>
        <p:nvSpPr>
          <p:cNvPr id="6" name="Content Placeholder 1">
            <a:extLst>
              <a:ext uri="{FF2B5EF4-FFF2-40B4-BE49-F238E27FC236}">
                <a16:creationId xmlns:a16="http://schemas.microsoft.com/office/drawing/2014/main" id="{E8D3BFAB-813C-4951-BD9E-05C256D03D24}"/>
              </a:ext>
            </a:extLst>
          </p:cNvPr>
          <p:cNvSpPr>
            <a:spLocks noGrp="1"/>
          </p:cNvSpPr>
          <p:nvPr>
            <p:ph sz="half" idx="1"/>
          </p:nvPr>
        </p:nvSpPr>
        <p:spPr>
          <a:xfrm>
            <a:off x="481484" y="1440000"/>
            <a:ext cx="11154300" cy="4680000"/>
          </a:xfrm>
        </p:spPr>
        <p:txBody>
          <a:bodyPr/>
          <a:lstStyle/>
          <a:p>
            <a:pPr marL="0" indent="0">
              <a:spcAft>
                <a:spcPts val="600"/>
              </a:spcAft>
              <a:buNone/>
            </a:pPr>
            <a:r>
              <a:rPr lang="en-US" sz="1600" dirty="0">
                <a:latin typeface="Courier" charset="0"/>
                <a:ea typeface="Courier" charset="0"/>
                <a:cs typeface="Courier" charset="0"/>
              </a:rPr>
              <a:t>static </a:t>
            </a:r>
            <a:r>
              <a:rPr lang="en-US" sz="1600" dirty="0" err="1">
                <a:latin typeface="Courier" charset="0"/>
                <a:ea typeface="Courier" charset="0"/>
                <a:cs typeface="Courier" charset="0"/>
              </a:rPr>
              <a:t>ssize_t</a:t>
            </a:r>
            <a:r>
              <a:rPr lang="en-US" sz="1600" dirty="0">
                <a:latin typeface="Courier" charset="0"/>
                <a:ea typeface="Courier" charset="0"/>
                <a:cs typeface="Courier" charset="0"/>
              </a:rPr>
              <a:t> hcsr04_show(</a:t>
            </a:r>
            <a:r>
              <a:rPr lang="en-US" sz="1600" dirty="0" err="1">
                <a:latin typeface="Courier" charset="0"/>
                <a:ea typeface="Courier" charset="0"/>
                <a:cs typeface="Courier" charset="0"/>
              </a:rPr>
              <a:t>struct</a:t>
            </a:r>
            <a:r>
              <a:rPr lang="en-US" sz="1600" dirty="0">
                <a:latin typeface="Courier" charset="0"/>
                <a:ea typeface="Courier" charset="0"/>
                <a:cs typeface="Courier" charset="0"/>
              </a:rPr>
              <a:t> </a:t>
            </a:r>
            <a:r>
              <a:rPr lang="en-US" sz="1600" dirty="0" err="1">
                <a:latin typeface="Courier" charset="0"/>
                <a:ea typeface="Courier" charset="0"/>
                <a:cs typeface="Courier" charset="0"/>
              </a:rPr>
              <a:t>kobject</a:t>
            </a:r>
            <a:r>
              <a:rPr lang="en-US" sz="1600" dirty="0">
                <a:latin typeface="Courier" charset="0"/>
                <a:ea typeface="Courier" charset="0"/>
                <a:cs typeface="Courier" charset="0"/>
              </a:rPr>
              <a:t> *</a:t>
            </a:r>
            <a:r>
              <a:rPr lang="en-US" sz="1600" dirty="0" err="1">
                <a:latin typeface="Courier" charset="0"/>
                <a:ea typeface="Courier" charset="0"/>
                <a:cs typeface="Courier" charset="0"/>
              </a:rPr>
              <a:t>kobj</a:t>
            </a:r>
            <a:r>
              <a:rPr lang="en-US" sz="1600" dirty="0">
                <a:latin typeface="Courier" charset="0"/>
                <a:ea typeface="Courier" charset="0"/>
                <a:cs typeface="Courier" charset="0"/>
              </a:rPr>
              <a:t>, </a:t>
            </a:r>
          </a:p>
          <a:p>
            <a:pPr marL="0" indent="0">
              <a:spcAft>
                <a:spcPts val="600"/>
              </a:spcAft>
              <a:buNone/>
            </a:pPr>
            <a:r>
              <a:rPr lang="en-US" sz="1600" dirty="0">
                <a:latin typeface="Courier" charset="0"/>
                <a:ea typeface="Courier" charset="0"/>
                <a:cs typeface="Courier" charset="0"/>
              </a:rPr>
              <a:t>                           </a:t>
            </a:r>
            <a:r>
              <a:rPr lang="en-US" sz="1600" dirty="0" err="1">
                <a:latin typeface="Courier" charset="0"/>
                <a:ea typeface="Courier" charset="0"/>
                <a:cs typeface="Courier" charset="0"/>
              </a:rPr>
              <a:t>struct</a:t>
            </a:r>
            <a:r>
              <a:rPr lang="en-US" sz="1600" dirty="0">
                <a:latin typeface="Courier" charset="0"/>
                <a:ea typeface="Courier" charset="0"/>
                <a:cs typeface="Courier" charset="0"/>
              </a:rPr>
              <a:t> </a:t>
            </a:r>
            <a:r>
              <a:rPr lang="en-US" sz="1600" dirty="0" err="1">
                <a:latin typeface="Courier" charset="0"/>
                <a:ea typeface="Courier" charset="0"/>
                <a:cs typeface="Courier" charset="0"/>
              </a:rPr>
              <a:t>kobj_attribute</a:t>
            </a:r>
            <a:r>
              <a:rPr lang="en-US" sz="1600" dirty="0">
                <a:latin typeface="Courier" charset="0"/>
                <a:ea typeface="Courier" charset="0"/>
                <a:cs typeface="Courier" charset="0"/>
              </a:rPr>
              <a:t> *</a:t>
            </a:r>
            <a:r>
              <a:rPr lang="en-US" sz="1600" dirty="0" err="1">
                <a:latin typeface="Courier" charset="0"/>
                <a:ea typeface="Courier" charset="0"/>
                <a:cs typeface="Courier" charset="0"/>
              </a:rPr>
              <a:t>attr</a:t>
            </a:r>
            <a:r>
              <a:rPr lang="en-US" sz="1600" dirty="0">
                <a:latin typeface="Courier" charset="0"/>
                <a:ea typeface="Courier" charset="0"/>
                <a:cs typeface="Courier" charset="0"/>
              </a:rPr>
              <a:t>,                      </a:t>
            </a:r>
          </a:p>
          <a:p>
            <a:pPr marL="0" indent="0">
              <a:spcAft>
                <a:spcPts val="600"/>
              </a:spcAft>
              <a:buNone/>
            </a:pPr>
            <a:r>
              <a:rPr lang="en-US" sz="1600" dirty="0">
                <a:latin typeface="Courier" charset="0"/>
                <a:ea typeface="Courier" charset="0"/>
                <a:cs typeface="Courier" charset="0"/>
              </a:rPr>
              <a:t>                           char *</a:t>
            </a:r>
            <a:r>
              <a:rPr lang="en-US" sz="1600" dirty="0" err="1">
                <a:latin typeface="Courier" charset="0"/>
                <a:ea typeface="Courier" charset="0"/>
                <a:cs typeface="Courier" charset="0"/>
              </a:rPr>
              <a:t>buf</a:t>
            </a:r>
            <a:r>
              <a:rPr lang="en-US" sz="1600" dirty="0">
                <a:latin typeface="Courier" charset="0"/>
                <a:ea typeface="Courier" charset="0"/>
                <a:cs typeface="Courier" charset="0"/>
              </a:rPr>
              <a:t>)</a:t>
            </a:r>
          </a:p>
          <a:p>
            <a:pPr marL="0" indent="0">
              <a:spcAft>
                <a:spcPts val="600"/>
              </a:spcAft>
              <a:buNone/>
            </a:pPr>
            <a:r>
              <a:rPr lang="en-US" sz="1600" dirty="0">
                <a:latin typeface="Courier" charset="0"/>
                <a:ea typeface="Courier" charset="0"/>
                <a:cs typeface="Courier" charset="0"/>
              </a:rPr>
              <a:t>{    </a:t>
            </a:r>
          </a:p>
          <a:p>
            <a:pPr marL="0" indent="0">
              <a:spcAft>
                <a:spcPts val="600"/>
              </a:spcAft>
              <a:buNone/>
            </a:pPr>
            <a:r>
              <a:rPr lang="en-US" sz="1600" dirty="0">
                <a:latin typeface="Courier" charset="0"/>
                <a:ea typeface="Courier" charset="0"/>
                <a:cs typeface="Courier" charset="0"/>
              </a:rPr>
              <a:t>  return </a:t>
            </a:r>
            <a:r>
              <a:rPr lang="en-US" sz="1600" dirty="0" err="1">
                <a:latin typeface="Courier" charset="0"/>
                <a:ea typeface="Courier" charset="0"/>
                <a:cs typeface="Courier" charset="0"/>
              </a:rPr>
              <a:t>sprintf</a:t>
            </a:r>
            <a:r>
              <a:rPr lang="en-US" sz="1600" dirty="0">
                <a:latin typeface="Courier" charset="0"/>
                <a:ea typeface="Courier" charset="0"/>
                <a:cs typeface="Courier" charset="0"/>
              </a:rPr>
              <a:t>(</a:t>
            </a:r>
            <a:r>
              <a:rPr lang="en-US" sz="1600" dirty="0" err="1">
                <a:latin typeface="Courier" charset="0"/>
                <a:ea typeface="Courier" charset="0"/>
                <a:cs typeface="Courier" charset="0"/>
              </a:rPr>
              <a:t>buf</a:t>
            </a:r>
            <a:r>
              <a:rPr lang="en-US" sz="1600" dirty="0">
                <a:latin typeface="Courier" charset="0"/>
                <a:ea typeface="Courier" charset="0"/>
                <a:cs typeface="Courier" charset="0"/>
              </a:rPr>
              <a:t>, "%d\n", </a:t>
            </a:r>
            <a:r>
              <a:rPr lang="en-US" sz="1600" dirty="0" err="1">
                <a:latin typeface="Courier" charset="0"/>
                <a:ea typeface="Courier" charset="0"/>
                <a:cs typeface="Courier" charset="0"/>
              </a:rPr>
              <a:t>ktime_to_us</a:t>
            </a:r>
            <a:r>
              <a:rPr lang="en-US" sz="1600" dirty="0">
                <a:latin typeface="Courier" charset="0"/>
                <a:ea typeface="Courier" charset="0"/>
                <a:cs typeface="Courier" charset="0"/>
              </a:rPr>
              <a:t>(</a:t>
            </a:r>
            <a:r>
              <a:rPr lang="en-US" sz="1600" dirty="0" err="1">
                <a:latin typeface="Courier" charset="0"/>
                <a:ea typeface="Courier" charset="0"/>
                <a:cs typeface="Courier" charset="0"/>
              </a:rPr>
              <a:t>ktime_sub</a:t>
            </a:r>
            <a:r>
              <a:rPr lang="en-US" sz="1600" dirty="0">
                <a:latin typeface="Courier" charset="0"/>
                <a:ea typeface="Courier" charset="0"/>
                <a:cs typeface="Courier" charset="0"/>
              </a:rPr>
              <a:t>(</a:t>
            </a:r>
            <a:r>
              <a:rPr lang="en-US" sz="1600" dirty="0" err="1">
                <a:latin typeface="Courier" charset="0"/>
                <a:ea typeface="Courier" charset="0"/>
                <a:cs typeface="Courier" charset="0"/>
              </a:rPr>
              <a:t>falling,rising</a:t>
            </a:r>
            <a:r>
              <a:rPr lang="en-US" sz="1600" dirty="0">
                <a:latin typeface="Courier" charset="0"/>
                <a:ea typeface="Courier" charset="0"/>
                <a:cs typeface="Courier" charset="0"/>
              </a:rPr>
              <a:t>)));     </a:t>
            </a:r>
          </a:p>
          <a:p>
            <a:pPr marL="0" indent="0">
              <a:spcAft>
                <a:spcPts val="600"/>
              </a:spcAft>
              <a:buNone/>
            </a:pPr>
            <a:r>
              <a:rPr lang="en-US" sz="1600" dirty="0">
                <a:latin typeface="Courier" charset="0"/>
                <a:ea typeface="Courier" charset="0"/>
                <a:cs typeface="Courier" charset="0"/>
              </a:rPr>
              <a:t>}</a:t>
            </a:r>
          </a:p>
          <a:p>
            <a:pPr marL="0" indent="0">
              <a:spcAft>
                <a:spcPts val="600"/>
              </a:spcAft>
              <a:buNone/>
            </a:pPr>
            <a:endParaRPr lang="en-US" sz="1600" dirty="0">
              <a:latin typeface="Courier" charset="0"/>
              <a:ea typeface="Courier" charset="0"/>
              <a:cs typeface="Courier" charset="0"/>
            </a:endParaRPr>
          </a:p>
          <a:p>
            <a:pPr marL="0" indent="0">
              <a:spcAft>
                <a:spcPts val="600"/>
              </a:spcAft>
              <a:buNone/>
            </a:pPr>
            <a:endParaRPr lang="en-US" sz="1600" dirty="0">
              <a:latin typeface="Courier" charset="0"/>
              <a:ea typeface="Courier" charset="0"/>
              <a:cs typeface="Courier" charset="0"/>
            </a:endParaRPr>
          </a:p>
          <a:p>
            <a:pPr marL="0" indent="0">
              <a:spcAft>
                <a:spcPts val="600"/>
              </a:spcAft>
              <a:buNone/>
            </a:pPr>
            <a:endParaRPr lang="en-US" sz="1600" dirty="0">
              <a:latin typeface="Courier" charset="0"/>
              <a:ea typeface="Courier" charset="0"/>
              <a:cs typeface="Courier" charset="0"/>
            </a:endParaRPr>
          </a:p>
          <a:p>
            <a:pPr marL="0" indent="0">
              <a:spcAft>
                <a:spcPts val="600"/>
              </a:spcAft>
              <a:buNone/>
            </a:pPr>
            <a:endParaRPr lang="en-US" sz="1600" dirty="0">
              <a:latin typeface="Courier" charset="0"/>
              <a:ea typeface="Courier" charset="0"/>
              <a:cs typeface="Courier" charset="0"/>
            </a:endParaRPr>
          </a:p>
          <a:p>
            <a:pPr marL="0" indent="0">
              <a:spcAft>
                <a:spcPts val="600"/>
              </a:spcAft>
              <a:buNone/>
            </a:pPr>
            <a:r>
              <a:rPr lang="en-US" sz="1600" dirty="0">
                <a:latin typeface="Courier" charset="0"/>
                <a:ea typeface="Courier" charset="0"/>
                <a:cs typeface="Courier" charset="0"/>
              </a:rPr>
              <a:t>static </a:t>
            </a:r>
            <a:r>
              <a:rPr lang="en-US" sz="1600" dirty="0" err="1">
                <a:latin typeface="Courier" charset="0"/>
                <a:ea typeface="Courier" charset="0"/>
                <a:cs typeface="Courier" charset="0"/>
              </a:rPr>
              <a:t>ssize_t</a:t>
            </a:r>
            <a:r>
              <a:rPr lang="en-US" sz="1600" dirty="0">
                <a:latin typeface="Courier" charset="0"/>
                <a:ea typeface="Courier" charset="0"/>
                <a:cs typeface="Courier" charset="0"/>
              </a:rPr>
              <a:t> hcsr04_store(</a:t>
            </a:r>
            <a:r>
              <a:rPr lang="en-US" sz="1600" dirty="0" err="1">
                <a:latin typeface="Courier" charset="0"/>
                <a:ea typeface="Courier" charset="0"/>
                <a:cs typeface="Courier" charset="0"/>
              </a:rPr>
              <a:t>struct</a:t>
            </a:r>
            <a:r>
              <a:rPr lang="en-US" sz="1600" dirty="0">
                <a:latin typeface="Courier" charset="0"/>
                <a:ea typeface="Courier" charset="0"/>
                <a:cs typeface="Courier" charset="0"/>
              </a:rPr>
              <a:t> </a:t>
            </a:r>
            <a:r>
              <a:rPr lang="en-US" sz="1600" dirty="0" err="1">
                <a:latin typeface="Courier" charset="0"/>
                <a:ea typeface="Courier" charset="0"/>
                <a:cs typeface="Courier" charset="0"/>
              </a:rPr>
              <a:t>kobject</a:t>
            </a:r>
            <a:r>
              <a:rPr lang="en-US" sz="1600" dirty="0">
                <a:latin typeface="Courier" charset="0"/>
                <a:ea typeface="Courier" charset="0"/>
                <a:cs typeface="Courier" charset="0"/>
              </a:rPr>
              <a:t> *</a:t>
            </a:r>
            <a:r>
              <a:rPr lang="en-US" sz="1600" dirty="0" err="1">
                <a:latin typeface="Courier" charset="0"/>
                <a:ea typeface="Courier" charset="0"/>
                <a:cs typeface="Courier" charset="0"/>
              </a:rPr>
              <a:t>kobj</a:t>
            </a:r>
            <a:r>
              <a:rPr lang="en-US" sz="1600" dirty="0">
                <a:latin typeface="Courier" charset="0"/>
                <a:ea typeface="Courier" charset="0"/>
                <a:cs typeface="Courier" charset="0"/>
              </a:rPr>
              <a:t>, </a:t>
            </a:r>
          </a:p>
          <a:p>
            <a:pPr marL="0" indent="0">
              <a:spcAft>
                <a:spcPts val="600"/>
              </a:spcAft>
              <a:buNone/>
            </a:pPr>
            <a:r>
              <a:rPr lang="en-US" sz="1600" dirty="0">
                <a:latin typeface="Courier" charset="0"/>
                <a:ea typeface="Courier" charset="0"/>
                <a:cs typeface="Courier" charset="0"/>
              </a:rPr>
              <a:t>                            </a:t>
            </a:r>
            <a:r>
              <a:rPr lang="en-US" sz="1600" dirty="0" err="1">
                <a:latin typeface="Courier" charset="0"/>
                <a:ea typeface="Courier" charset="0"/>
                <a:cs typeface="Courier" charset="0"/>
              </a:rPr>
              <a:t>struct</a:t>
            </a:r>
            <a:r>
              <a:rPr lang="en-US" sz="1600" dirty="0">
                <a:latin typeface="Courier" charset="0"/>
                <a:ea typeface="Courier" charset="0"/>
                <a:cs typeface="Courier" charset="0"/>
              </a:rPr>
              <a:t> </a:t>
            </a:r>
            <a:r>
              <a:rPr lang="en-US" sz="1600" dirty="0" err="1">
                <a:latin typeface="Courier" charset="0"/>
                <a:ea typeface="Courier" charset="0"/>
                <a:cs typeface="Courier" charset="0"/>
              </a:rPr>
              <a:t>kobj_attribute</a:t>
            </a:r>
            <a:r>
              <a:rPr lang="en-US" sz="1600" dirty="0">
                <a:latin typeface="Courier" charset="0"/>
                <a:ea typeface="Courier" charset="0"/>
                <a:cs typeface="Courier" charset="0"/>
              </a:rPr>
              <a:t> *</a:t>
            </a:r>
            <a:r>
              <a:rPr lang="en-US" sz="1600" dirty="0" err="1">
                <a:latin typeface="Courier" charset="0"/>
                <a:ea typeface="Courier" charset="0"/>
                <a:cs typeface="Courier" charset="0"/>
              </a:rPr>
              <a:t>attr</a:t>
            </a:r>
            <a:r>
              <a:rPr lang="en-US" sz="1600" dirty="0">
                <a:latin typeface="Courier" charset="0"/>
                <a:ea typeface="Courier" charset="0"/>
                <a:cs typeface="Courier" charset="0"/>
              </a:rPr>
              <a:t>,                      </a:t>
            </a:r>
          </a:p>
          <a:p>
            <a:pPr marL="0" indent="0">
              <a:spcAft>
                <a:spcPts val="600"/>
              </a:spcAft>
              <a:buNone/>
            </a:pPr>
            <a:r>
              <a:rPr lang="en-US" sz="1600" dirty="0">
                <a:latin typeface="Courier" charset="0"/>
                <a:ea typeface="Courier" charset="0"/>
                <a:cs typeface="Courier" charset="0"/>
              </a:rPr>
              <a:t>                            char *</a:t>
            </a:r>
            <a:r>
              <a:rPr lang="en-US" sz="1600" dirty="0" err="1">
                <a:latin typeface="Courier" charset="0"/>
                <a:ea typeface="Courier" charset="0"/>
                <a:cs typeface="Courier" charset="0"/>
              </a:rPr>
              <a:t>buf</a:t>
            </a:r>
            <a:r>
              <a:rPr lang="en-US" sz="1600" dirty="0">
                <a:latin typeface="Courier" charset="0"/>
                <a:ea typeface="Courier" charset="0"/>
                <a:cs typeface="Courier" charset="0"/>
              </a:rPr>
              <a:t>, </a:t>
            </a:r>
          </a:p>
          <a:p>
            <a:pPr marL="0" indent="0">
              <a:spcAft>
                <a:spcPts val="600"/>
              </a:spcAft>
              <a:buNone/>
            </a:pPr>
            <a:r>
              <a:rPr lang="en-US" sz="1600" dirty="0">
                <a:latin typeface="Courier" charset="0"/>
                <a:ea typeface="Courier" charset="0"/>
                <a:cs typeface="Courier" charset="0"/>
              </a:rPr>
              <a:t>                            </a:t>
            </a:r>
            <a:r>
              <a:rPr lang="en-US" sz="1600" dirty="0" err="1">
                <a:latin typeface="Courier" charset="0"/>
                <a:ea typeface="Courier" charset="0"/>
                <a:cs typeface="Courier" charset="0"/>
              </a:rPr>
              <a:t>size_t</a:t>
            </a:r>
            <a:r>
              <a:rPr lang="en-US" sz="1600" dirty="0">
                <a:latin typeface="Courier" charset="0"/>
                <a:ea typeface="Courier" charset="0"/>
                <a:cs typeface="Courier" charset="0"/>
              </a:rPr>
              <a:t> count)</a:t>
            </a:r>
          </a:p>
          <a:p>
            <a:pPr marL="0" indent="0">
              <a:spcAft>
                <a:spcPts val="600"/>
              </a:spcAft>
              <a:buNone/>
            </a:pPr>
            <a:r>
              <a:rPr lang="en-US" sz="1600" dirty="0">
                <a:latin typeface="Courier" charset="0"/>
                <a:ea typeface="Courier" charset="0"/>
                <a:cs typeface="Courier" charset="0"/>
              </a:rPr>
              <a:t>{    </a:t>
            </a:r>
          </a:p>
          <a:p>
            <a:pPr marL="0" indent="0">
              <a:spcAft>
                <a:spcPts val="600"/>
              </a:spcAft>
              <a:buNone/>
            </a:pPr>
            <a:r>
              <a:rPr lang="en-US" sz="1600" dirty="0">
                <a:latin typeface="Courier" charset="0"/>
                <a:ea typeface="Courier" charset="0"/>
                <a:cs typeface="Courier" charset="0"/>
              </a:rPr>
              <a:t>  return 1;</a:t>
            </a:r>
          </a:p>
          <a:p>
            <a:pPr marL="0" indent="0">
              <a:spcAft>
                <a:spcPts val="600"/>
              </a:spcAft>
              <a:buNone/>
            </a:pPr>
            <a:r>
              <a:rPr lang="en-US" sz="1600" dirty="0">
                <a:latin typeface="Courier" charset="0"/>
                <a:ea typeface="Courier" charset="0"/>
                <a:cs typeface="Courier" charset="0"/>
              </a:rPr>
              <a:t>}</a:t>
            </a:r>
          </a:p>
        </p:txBody>
      </p:sp>
      <p:sp>
        <p:nvSpPr>
          <p:cNvPr id="7" name="TextBox 6">
            <a:extLst>
              <a:ext uri="{FF2B5EF4-FFF2-40B4-BE49-F238E27FC236}">
                <a16:creationId xmlns:a16="http://schemas.microsoft.com/office/drawing/2014/main" id="{1A468CEF-AD60-4065-9BC4-85820347F06B}"/>
              </a:ext>
            </a:extLst>
          </p:cNvPr>
          <p:cNvSpPr txBox="1"/>
          <p:nvPr/>
        </p:nvSpPr>
        <p:spPr>
          <a:xfrm>
            <a:off x="8151019" y="1042800"/>
            <a:ext cx="3796507" cy="615553"/>
          </a:xfrm>
          <a:prstGeom prst="rect">
            <a:avLst/>
          </a:prstGeom>
        </p:spPr>
        <p:txBody>
          <a:bodyPr vert="horz" wrap="square" lIns="0" tIns="0" rIns="0" bIns="0" rtlCol="0" anchor="t">
            <a:spAutoFit/>
          </a:bodyPr>
          <a:lstStyle/>
          <a:p>
            <a:r>
              <a:rPr lang="en-US" sz="2000" dirty="0"/>
              <a:t>Function executed when the user reads /sys/kernel/</a:t>
            </a:r>
            <a:r>
              <a:rPr lang="en-US" sz="2000" dirty="0" err="1"/>
              <a:t>hcsr04</a:t>
            </a:r>
            <a:r>
              <a:rPr lang="en-US" sz="2000" dirty="0"/>
              <a:t>/</a:t>
            </a:r>
            <a:r>
              <a:rPr lang="en-US" sz="2000" dirty="0" err="1"/>
              <a:t>hcsr04</a:t>
            </a:r>
            <a:endParaRPr lang="en-US" sz="2000" dirty="0"/>
          </a:p>
        </p:txBody>
      </p:sp>
      <p:cxnSp>
        <p:nvCxnSpPr>
          <p:cNvPr id="8" name="Straight Arrow Connector 7">
            <a:extLst>
              <a:ext uri="{FF2B5EF4-FFF2-40B4-BE49-F238E27FC236}">
                <a16:creationId xmlns:a16="http://schemas.microsoft.com/office/drawing/2014/main" id="{8A1574D9-AC41-4909-8C83-FE57E2E07B89}"/>
              </a:ext>
            </a:extLst>
          </p:cNvPr>
          <p:cNvCxnSpPr/>
          <p:nvPr/>
        </p:nvCxnSpPr>
        <p:spPr>
          <a:xfrm flipH="1">
            <a:off x="7236619" y="1447800"/>
            <a:ext cx="762000" cy="210553"/>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A3483F3C-5DFE-40AB-BE06-7FE198F36BFB}"/>
              </a:ext>
            </a:extLst>
          </p:cNvPr>
          <p:cNvSpPr txBox="1"/>
          <p:nvPr/>
        </p:nvSpPr>
        <p:spPr>
          <a:xfrm>
            <a:off x="8412162" y="4267200"/>
            <a:ext cx="3796507" cy="615553"/>
          </a:xfrm>
          <a:prstGeom prst="rect">
            <a:avLst/>
          </a:prstGeom>
        </p:spPr>
        <p:txBody>
          <a:bodyPr vert="horz" wrap="square" lIns="0" tIns="0" rIns="0" bIns="0" rtlCol="0" anchor="t">
            <a:spAutoFit/>
          </a:bodyPr>
          <a:lstStyle/>
          <a:p>
            <a:r>
              <a:rPr lang="en-US" sz="2000" dirty="0"/>
              <a:t>Function executed when the user writes /sys/kernel/hcsr04/hcsr04</a:t>
            </a:r>
          </a:p>
        </p:txBody>
      </p:sp>
      <p:cxnSp>
        <p:nvCxnSpPr>
          <p:cNvPr id="10" name="Straight Arrow Connector 9">
            <a:extLst>
              <a:ext uri="{FF2B5EF4-FFF2-40B4-BE49-F238E27FC236}">
                <a16:creationId xmlns:a16="http://schemas.microsoft.com/office/drawing/2014/main" id="{3DB380EE-E0D7-48E7-BFBF-2BE04A944A76}"/>
              </a:ext>
            </a:extLst>
          </p:cNvPr>
          <p:cNvCxnSpPr/>
          <p:nvPr/>
        </p:nvCxnSpPr>
        <p:spPr>
          <a:xfrm flipH="1">
            <a:off x="7497762" y="4672200"/>
            <a:ext cx="762000" cy="210553"/>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7750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Introduction</a:t>
            </a:r>
          </a:p>
          <a:p>
            <a:r>
              <a:rPr lang="en-US" dirty="0"/>
              <a:t>The </a:t>
            </a:r>
            <a:r>
              <a:rPr lang="en-US" dirty="0" err="1"/>
              <a:t>sysfs</a:t>
            </a:r>
            <a:r>
              <a:rPr lang="en-US" dirty="0"/>
              <a:t> file system</a:t>
            </a:r>
          </a:p>
          <a:p>
            <a:r>
              <a:rPr lang="en-US" dirty="0"/>
              <a:t>The HC-</a:t>
            </a:r>
            <a:r>
              <a:rPr lang="en-US" dirty="0" err="1"/>
              <a:t>SR04</a:t>
            </a:r>
            <a:r>
              <a:rPr lang="en-US" dirty="0"/>
              <a:t> ultrasonic ranging sensor</a:t>
            </a:r>
          </a:p>
          <a:p>
            <a:r>
              <a:rPr lang="en-US" dirty="0"/>
              <a:t>Building Linux support for the HC-</a:t>
            </a:r>
            <a:r>
              <a:rPr lang="en-US" dirty="0" err="1"/>
              <a:t>SR04</a:t>
            </a:r>
            <a:r>
              <a:rPr lang="en-US" dirty="0"/>
              <a:t> sensor</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12840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Module Test Application</a:t>
            </a:r>
          </a:p>
        </p:txBody>
      </p:sp>
      <p:sp>
        <p:nvSpPr>
          <p:cNvPr id="6" name="Content Placeholder 1">
            <a:extLst>
              <a:ext uri="{FF2B5EF4-FFF2-40B4-BE49-F238E27FC236}">
                <a16:creationId xmlns:a16="http://schemas.microsoft.com/office/drawing/2014/main" id="{0869F664-9FE4-4B5A-BEFE-DFEF72EDA70E}"/>
              </a:ext>
            </a:extLst>
          </p:cNvPr>
          <p:cNvSpPr>
            <a:spLocks noGrp="1"/>
          </p:cNvSpPr>
          <p:nvPr>
            <p:ph sz="half" idx="1"/>
          </p:nvPr>
        </p:nvSpPr>
        <p:spPr>
          <a:xfrm>
            <a:off x="481484" y="1440000"/>
            <a:ext cx="11154300" cy="4680000"/>
          </a:xfrm>
        </p:spPr>
        <p:txBody>
          <a:bodyPr/>
          <a:lstStyle/>
          <a:p>
            <a:pPr marL="0" indent="0">
              <a:spcAft>
                <a:spcPts val="600"/>
              </a:spcAft>
              <a:buNone/>
            </a:pPr>
            <a:r>
              <a:rPr lang="en-US" sz="1600" dirty="0" err="1">
                <a:latin typeface="Courier" charset="0"/>
                <a:ea typeface="Courier" charset="0"/>
                <a:cs typeface="Courier" charset="0"/>
              </a:rPr>
              <a:t>int</a:t>
            </a:r>
            <a:r>
              <a:rPr lang="en-US" sz="1600" dirty="0">
                <a:latin typeface="Courier" charset="0"/>
                <a:ea typeface="Courier" charset="0"/>
                <a:cs typeface="Courier" charset="0"/>
              </a:rPr>
              <a:t> main(</a:t>
            </a:r>
            <a:r>
              <a:rPr lang="en-US" sz="1600" dirty="0" err="1">
                <a:latin typeface="Courier" charset="0"/>
                <a:ea typeface="Courier" charset="0"/>
                <a:cs typeface="Courier" charset="0"/>
              </a:rPr>
              <a:t>int</a:t>
            </a:r>
            <a:r>
              <a:rPr lang="en-US" sz="1600" dirty="0">
                <a:latin typeface="Courier" charset="0"/>
                <a:ea typeface="Courier" charset="0"/>
                <a:cs typeface="Courier" charset="0"/>
              </a:rPr>
              <a:t> </a:t>
            </a:r>
            <a:r>
              <a:rPr lang="en-US" sz="1600" dirty="0" err="1">
                <a:latin typeface="Courier" charset="0"/>
                <a:ea typeface="Courier" charset="0"/>
                <a:cs typeface="Courier" charset="0"/>
              </a:rPr>
              <a:t>argc</a:t>
            </a:r>
            <a:r>
              <a:rPr lang="en-US" sz="1600" dirty="0">
                <a:latin typeface="Courier" charset="0"/>
                <a:ea typeface="Courier" charset="0"/>
                <a:cs typeface="Courier" charset="0"/>
              </a:rPr>
              <a:t>, char **</a:t>
            </a:r>
            <a:r>
              <a:rPr lang="en-US" sz="1600" dirty="0" err="1">
                <a:latin typeface="Courier" charset="0"/>
                <a:ea typeface="Courier" charset="0"/>
                <a:cs typeface="Courier" charset="0"/>
              </a:rPr>
              <a:t>argv</a:t>
            </a:r>
            <a:r>
              <a:rPr lang="en-US" sz="1600" dirty="0">
                <a:latin typeface="Courier" charset="0"/>
                <a:ea typeface="Courier" charset="0"/>
                <a:cs typeface="Courier" charset="0"/>
              </a:rPr>
              <a:t>)</a:t>
            </a:r>
          </a:p>
          <a:p>
            <a:pPr marL="0" indent="0">
              <a:spcAft>
                <a:spcPts val="600"/>
              </a:spcAft>
              <a:buNone/>
            </a:pPr>
            <a:r>
              <a:rPr lang="en-US" sz="1600" dirty="0">
                <a:latin typeface="Courier" charset="0"/>
                <a:ea typeface="Courier" charset="0"/>
                <a:cs typeface="Courier" charset="0"/>
              </a:rPr>
              <a:t>{	    </a:t>
            </a:r>
          </a:p>
          <a:p>
            <a:pPr marL="0" indent="0">
              <a:spcAft>
                <a:spcPts val="600"/>
              </a:spcAft>
              <a:buNone/>
            </a:pPr>
            <a:r>
              <a:rPr lang="en-US" sz="1600" dirty="0">
                <a:latin typeface="Courier" charset="0"/>
                <a:ea typeface="Courier" charset="0"/>
                <a:cs typeface="Courier" charset="0"/>
              </a:rPr>
              <a:t>  char *</a:t>
            </a:r>
            <a:r>
              <a:rPr lang="en-US" sz="1600" dirty="0" err="1">
                <a:latin typeface="Courier" charset="0"/>
                <a:ea typeface="Courier" charset="0"/>
                <a:cs typeface="Courier" charset="0"/>
              </a:rPr>
              <a:t>app_name</a:t>
            </a:r>
            <a:r>
              <a:rPr lang="en-US" sz="1600" dirty="0">
                <a:latin typeface="Courier" charset="0"/>
                <a:ea typeface="Courier" charset="0"/>
                <a:cs typeface="Courier" charset="0"/>
              </a:rPr>
              <a:t> = </a:t>
            </a:r>
            <a:r>
              <a:rPr lang="en-US" sz="1600" dirty="0" err="1">
                <a:latin typeface="Courier" charset="0"/>
                <a:ea typeface="Courier" charset="0"/>
                <a:cs typeface="Courier" charset="0"/>
              </a:rPr>
              <a:t>argv</a:t>
            </a:r>
            <a:r>
              <a:rPr lang="en-US" sz="1600" dirty="0">
                <a:latin typeface="Courier" charset="0"/>
                <a:ea typeface="Courier" charset="0"/>
                <a:cs typeface="Courier" charset="0"/>
              </a:rPr>
              <a:t>[0];	    </a:t>
            </a:r>
          </a:p>
          <a:p>
            <a:pPr marL="0" indent="0">
              <a:spcAft>
                <a:spcPts val="600"/>
              </a:spcAft>
              <a:buNone/>
            </a:pPr>
            <a:r>
              <a:rPr lang="en-US" sz="1600" dirty="0">
                <a:latin typeface="Courier" charset="0"/>
                <a:ea typeface="Courier" charset="0"/>
                <a:cs typeface="Courier" charset="0"/>
              </a:rPr>
              <a:t>  char *</a:t>
            </a:r>
            <a:r>
              <a:rPr lang="en-US" sz="1600" dirty="0" err="1">
                <a:latin typeface="Courier" charset="0"/>
                <a:ea typeface="Courier" charset="0"/>
                <a:cs typeface="Courier" charset="0"/>
              </a:rPr>
              <a:t>dev_name</a:t>
            </a:r>
            <a:r>
              <a:rPr lang="en-US" sz="1600" dirty="0">
                <a:latin typeface="Courier" charset="0"/>
                <a:ea typeface="Courier" charset="0"/>
                <a:cs typeface="Courier" charset="0"/>
              </a:rPr>
              <a:t> = "/dev/hcsr04";	    </a:t>
            </a:r>
          </a:p>
          <a:p>
            <a:pPr marL="0" indent="0">
              <a:spcAft>
                <a:spcPts val="600"/>
              </a:spcAft>
              <a:buNone/>
            </a:pPr>
            <a:r>
              <a:rPr lang="en-US" sz="1600" dirty="0">
                <a:latin typeface="Courier" charset="0"/>
                <a:ea typeface="Courier" charset="0"/>
                <a:cs typeface="Courier" charset="0"/>
              </a:rPr>
              <a:t>  </a:t>
            </a:r>
            <a:r>
              <a:rPr lang="en-US" sz="1600" dirty="0" err="1">
                <a:latin typeface="Courier" charset="0"/>
                <a:ea typeface="Courier" charset="0"/>
                <a:cs typeface="Courier" charset="0"/>
              </a:rPr>
              <a:t>int</a:t>
            </a:r>
            <a:r>
              <a:rPr lang="en-US" sz="1600" dirty="0">
                <a:latin typeface="Courier" charset="0"/>
                <a:ea typeface="Courier" charset="0"/>
                <a:cs typeface="Courier" charset="0"/>
              </a:rPr>
              <a:t> </a:t>
            </a:r>
            <a:r>
              <a:rPr lang="en-US" sz="1600" dirty="0" err="1">
                <a:latin typeface="Courier" charset="0"/>
                <a:ea typeface="Courier" charset="0"/>
                <a:cs typeface="Courier" charset="0"/>
              </a:rPr>
              <a:t>fd</a:t>
            </a:r>
            <a:r>
              <a:rPr lang="en-US" sz="1600" dirty="0">
                <a:latin typeface="Courier" charset="0"/>
                <a:ea typeface="Courier" charset="0"/>
                <a:cs typeface="Courier" charset="0"/>
              </a:rPr>
              <a:t> = -1;	      </a:t>
            </a:r>
          </a:p>
          <a:p>
            <a:pPr marL="0" indent="0">
              <a:spcAft>
                <a:spcPts val="600"/>
              </a:spcAft>
              <a:buNone/>
            </a:pPr>
            <a:r>
              <a:rPr lang="en-US" sz="1600" dirty="0">
                <a:latin typeface="Courier" charset="0"/>
                <a:ea typeface="Courier" charset="0"/>
                <a:cs typeface="Courier" charset="0"/>
              </a:rPr>
              <a:t>  char c;	    </a:t>
            </a:r>
          </a:p>
          <a:p>
            <a:pPr marL="0" indent="0">
              <a:spcAft>
                <a:spcPts val="600"/>
              </a:spcAft>
              <a:buNone/>
            </a:pPr>
            <a:r>
              <a:rPr lang="en-US" sz="1600" dirty="0">
                <a:latin typeface="Courier" charset="0"/>
                <a:ea typeface="Courier" charset="0"/>
                <a:cs typeface="Courier" charset="0"/>
              </a:rPr>
              <a:t>  </a:t>
            </a:r>
            <a:r>
              <a:rPr lang="en-US" sz="1600" dirty="0" err="1">
                <a:latin typeface="Courier" charset="0"/>
                <a:ea typeface="Courier" charset="0"/>
                <a:cs typeface="Courier" charset="0"/>
              </a:rPr>
              <a:t>int</a:t>
            </a:r>
            <a:r>
              <a:rPr lang="en-US" sz="1600" dirty="0">
                <a:latin typeface="Courier" charset="0"/>
                <a:ea typeface="Courier" charset="0"/>
                <a:cs typeface="Courier" charset="0"/>
              </a:rPr>
              <a:t> d; </a:t>
            </a:r>
          </a:p>
          <a:p>
            <a:pPr marL="0" indent="0">
              <a:spcAft>
                <a:spcPts val="600"/>
              </a:spcAft>
              <a:buNone/>
            </a:pPr>
            <a:endParaRPr lang="en-US" sz="1600" dirty="0">
              <a:latin typeface="Courier" charset="0"/>
              <a:ea typeface="Courier" charset="0"/>
              <a:cs typeface="Courier" charset="0"/>
            </a:endParaRPr>
          </a:p>
          <a:p>
            <a:pPr marL="0" indent="0">
              <a:spcAft>
                <a:spcPts val="600"/>
              </a:spcAft>
              <a:buNone/>
            </a:pPr>
            <a:r>
              <a:rPr lang="en-US" sz="1600" dirty="0">
                <a:latin typeface="Courier" charset="0"/>
                <a:ea typeface="Courier" charset="0"/>
                <a:cs typeface="Courier" charset="0"/>
              </a:rPr>
              <a:t>  </a:t>
            </a:r>
            <a:r>
              <a:rPr lang="en-US" sz="1600" dirty="0" err="1">
                <a:latin typeface="Courier" charset="0"/>
                <a:ea typeface="Courier" charset="0"/>
                <a:cs typeface="Courier" charset="0"/>
              </a:rPr>
              <a:t>fd</a:t>
            </a:r>
            <a:r>
              <a:rPr lang="en-US" sz="1600" dirty="0">
                <a:latin typeface="Courier" charset="0"/>
                <a:ea typeface="Courier" charset="0"/>
                <a:cs typeface="Courier" charset="0"/>
              </a:rPr>
              <a:t> = open(</a:t>
            </a:r>
            <a:r>
              <a:rPr lang="en-US" sz="1600" dirty="0" err="1">
                <a:latin typeface="Courier" charset="0"/>
                <a:ea typeface="Courier" charset="0"/>
                <a:cs typeface="Courier" charset="0"/>
              </a:rPr>
              <a:t>dev_name</a:t>
            </a:r>
            <a:r>
              <a:rPr lang="en-US" sz="1600" dirty="0">
                <a:latin typeface="Courier" charset="0"/>
                <a:ea typeface="Courier" charset="0"/>
                <a:cs typeface="Courier" charset="0"/>
              </a:rPr>
              <a:t>, O_RDWR); </a:t>
            </a:r>
          </a:p>
          <a:p>
            <a:pPr marL="0" indent="0">
              <a:spcAft>
                <a:spcPts val="600"/>
              </a:spcAft>
              <a:buNone/>
            </a:pPr>
            <a:r>
              <a:rPr lang="en-US" sz="1600" dirty="0">
                <a:latin typeface="Courier" charset="0"/>
                <a:ea typeface="Courier" charset="0"/>
                <a:cs typeface="Courier" charset="0"/>
              </a:rPr>
              <a:t>  c = 1;  </a:t>
            </a:r>
          </a:p>
          <a:p>
            <a:pPr marL="0" indent="0">
              <a:spcAft>
                <a:spcPts val="600"/>
              </a:spcAft>
              <a:buNone/>
            </a:pPr>
            <a:r>
              <a:rPr lang="en-US" sz="1600" dirty="0">
                <a:latin typeface="Courier" charset="0"/>
                <a:ea typeface="Courier" charset="0"/>
                <a:cs typeface="Courier" charset="0"/>
              </a:rPr>
              <a:t>  write( </a:t>
            </a:r>
            <a:r>
              <a:rPr lang="en-US" sz="1600" dirty="0" err="1">
                <a:latin typeface="Courier" charset="0"/>
                <a:ea typeface="Courier" charset="0"/>
                <a:cs typeface="Courier" charset="0"/>
              </a:rPr>
              <a:t>fd</a:t>
            </a:r>
            <a:r>
              <a:rPr lang="en-US" sz="1600" dirty="0">
                <a:latin typeface="Courier" charset="0"/>
                <a:ea typeface="Courier" charset="0"/>
                <a:cs typeface="Courier" charset="0"/>
              </a:rPr>
              <a:t>, &amp;c, 1 );    </a:t>
            </a:r>
          </a:p>
          <a:p>
            <a:pPr marL="0" indent="0">
              <a:spcAft>
                <a:spcPts val="600"/>
              </a:spcAft>
              <a:buNone/>
            </a:pPr>
            <a:r>
              <a:rPr lang="en-US" sz="1600" dirty="0">
                <a:latin typeface="Courier" charset="0"/>
                <a:ea typeface="Courier" charset="0"/>
                <a:cs typeface="Courier" charset="0"/>
              </a:rPr>
              <a:t>  read( </a:t>
            </a:r>
            <a:r>
              <a:rPr lang="en-US" sz="1600" dirty="0" err="1">
                <a:latin typeface="Courier" charset="0"/>
                <a:ea typeface="Courier" charset="0"/>
                <a:cs typeface="Courier" charset="0"/>
              </a:rPr>
              <a:t>fd</a:t>
            </a:r>
            <a:r>
              <a:rPr lang="en-US" sz="1600" dirty="0">
                <a:latin typeface="Courier" charset="0"/>
                <a:ea typeface="Courier" charset="0"/>
                <a:cs typeface="Courier" charset="0"/>
              </a:rPr>
              <a:t>, &amp;d, 4 );   </a:t>
            </a:r>
          </a:p>
          <a:p>
            <a:pPr marL="0" indent="0">
              <a:spcAft>
                <a:spcPts val="600"/>
              </a:spcAft>
              <a:buNone/>
            </a:pPr>
            <a:r>
              <a:rPr lang="en-US" sz="1600" dirty="0">
                <a:latin typeface="Courier" charset="0"/>
                <a:ea typeface="Courier" charset="0"/>
                <a:cs typeface="Courier" charset="0"/>
              </a:rPr>
              <a:t> </a:t>
            </a:r>
          </a:p>
          <a:p>
            <a:pPr marL="0" indent="0">
              <a:spcAft>
                <a:spcPts val="600"/>
              </a:spcAft>
              <a:buNone/>
            </a:pPr>
            <a:r>
              <a:rPr lang="en-US" sz="1600" dirty="0">
                <a:latin typeface="Courier" charset="0"/>
                <a:ea typeface="Courier" charset="0"/>
                <a:cs typeface="Courier" charset="0"/>
              </a:rPr>
              <a:t>  </a:t>
            </a:r>
            <a:r>
              <a:rPr lang="en-US" sz="1600" dirty="0" err="1">
                <a:latin typeface="Courier" charset="0"/>
                <a:ea typeface="Courier" charset="0"/>
                <a:cs typeface="Courier" charset="0"/>
              </a:rPr>
              <a:t>printf</a:t>
            </a:r>
            <a:r>
              <a:rPr lang="en-US" sz="1600" dirty="0">
                <a:latin typeface="Courier" charset="0"/>
                <a:ea typeface="Courier" charset="0"/>
                <a:cs typeface="Courier" charset="0"/>
              </a:rPr>
              <a:t>( "%d: %f\n", d, d/58.0 );    </a:t>
            </a:r>
          </a:p>
          <a:p>
            <a:pPr marL="0" indent="0">
              <a:spcAft>
                <a:spcPts val="600"/>
              </a:spcAft>
              <a:buNone/>
            </a:pPr>
            <a:r>
              <a:rPr lang="en-US" sz="1600" dirty="0">
                <a:latin typeface="Courier" charset="0"/>
                <a:ea typeface="Courier" charset="0"/>
                <a:cs typeface="Courier" charset="0"/>
              </a:rPr>
              <a:t>  close( </a:t>
            </a:r>
            <a:r>
              <a:rPr lang="en-US" sz="1600" dirty="0" err="1">
                <a:latin typeface="Courier" charset="0"/>
                <a:ea typeface="Courier" charset="0"/>
                <a:cs typeface="Courier" charset="0"/>
              </a:rPr>
              <a:t>fd</a:t>
            </a:r>
            <a:r>
              <a:rPr lang="en-US" sz="1600" dirty="0">
                <a:latin typeface="Courier" charset="0"/>
                <a:ea typeface="Courier" charset="0"/>
                <a:cs typeface="Courier" charset="0"/>
              </a:rPr>
              <a:t> );    </a:t>
            </a:r>
          </a:p>
          <a:p>
            <a:pPr marL="0" indent="0">
              <a:spcAft>
                <a:spcPts val="600"/>
              </a:spcAft>
              <a:buNone/>
            </a:pPr>
            <a:r>
              <a:rPr lang="en-US" sz="1600" dirty="0">
                <a:latin typeface="Courier" charset="0"/>
                <a:ea typeface="Courier" charset="0"/>
                <a:cs typeface="Courier" charset="0"/>
              </a:rPr>
              <a:t>  return 0;</a:t>
            </a:r>
          </a:p>
          <a:p>
            <a:pPr marL="0" indent="0">
              <a:spcAft>
                <a:spcPts val="600"/>
              </a:spcAft>
              <a:buNone/>
            </a:pPr>
            <a:r>
              <a:rPr lang="en-US" sz="1600" dirty="0">
                <a:latin typeface="Courier" charset="0"/>
                <a:ea typeface="Courier" charset="0"/>
                <a:cs typeface="Courier" charset="0"/>
              </a:rPr>
              <a:t>}</a:t>
            </a:r>
          </a:p>
        </p:txBody>
      </p:sp>
      <p:sp>
        <p:nvSpPr>
          <p:cNvPr id="7" name="TextBox 6">
            <a:extLst>
              <a:ext uri="{FF2B5EF4-FFF2-40B4-BE49-F238E27FC236}">
                <a16:creationId xmlns:a16="http://schemas.microsoft.com/office/drawing/2014/main" id="{236B6D66-347D-4A95-8E59-9E2B7B174BC3}"/>
              </a:ext>
            </a:extLst>
          </p:cNvPr>
          <p:cNvSpPr txBox="1"/>
          <p:nvPr/>
        </p:nvSpPr>
        <p:spPr>
          <a:xfrm>
            <a:off x="5484019" y="1828800"/>
            <a:ext cx="3796507" cy="923330"/>
          </a:xfrm>
          <a:prstGeom prst="rect">
            <a:avLst/>
          </a:prstGeom>
        </p:spPr>
        <p:txBody>
          <a:bodyPr vert="horz" wrap="square" lIns="0" tIns="0" rIns="0" bIns="0" rtlCol="0" anchor="t">
            <a:spAutoFit/>
          </a:bodyPr>
          <a:lstStyle/>
          <a:p>
            <a:r>
              <a:rPr lang="en-US" sz="2000" dirty="0"/>
              <a:t>We assume that the module is loaded and that the /dev/hcsr04 device file has been created.</a:t>
            </a:r>
          </a:p>
        </p:txBody>
      </p:sp>
      <p:cxnSp>
        <p:nvCxnSpPr>
          <p:cNvPr id="8" name="Straight Arrow Connector 7">
            <a:extLst>
              <a:ext uri="{FF2B5EF4-FFF2-40B4-BE49-F238E27FC236}">
                <a16:creationId xmlns:a16="http://schemas.microsoft.com/office/drawing/2014/main" id="{A0D2D8E5-A85C-4893-8270-61D018A27D15}"/>
              </a:ext>
            </a:extLst>
          </p:cNvPr>
          <p:cNvCxnSpPr/>
          <p:nvPr/>
        </p:nvCxnSpPr>
        <p:spPr>
          <a:xfrm flipH="1">
            <a:off x="4569619" y="2233800"/>
            <a:ext cx="762000" cy="210553"/>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09CDEC4A-CC82-43C0-8F99-168E08858C5A}"/>
              </a:ext>
            </a:extLst>
          </p:cNvPr>
          <p:cNvSpPr txBox="1"/>
          <p:nvPr/>
        </p:nvSpPr>
        <p:spPr>
          <a:xfrm>
            <a:off x="5179219" y="3452949"/>
            <a:ext cx="3796507" cy="307777"/>
          </a:xfrm>
          <a:prstGeom prst="rect">
            <a:avLst/>
          </a:prstGeom>
        </p:spPr>
        <p:txBody>
          <a:bodyPr vert="horz" wrap="square" lIns="0" tIns="0" rIns="0" bIns="0" rtlCol="0" anchor="t">
            <a:spAutoFit/>
          </a:bodyPr>
          <a:lstStyle/>
          <a:p>
            <a:r>
              <a:rPr lang="en-US" sz="2000" dirty="0"/>
              <a:t>We open the device file.</a:t>
            </a:r>
          </a:p>
        </p:txBody>
      </p:sp>
      <p:cxnSp>
        <p:nvCxnSpPr>
          <p:cNvPr id="10" name="Straight Arrow Connector 9">
            <a:extLst>
              <a:ext uri="{FF2B5EF4-FFF2-40B4-BE49-F238E27FC236}">
                <a16:creationId xmlns:a16="http://schemas.microsoft.com/office/drawing/2014/main" id="{D9A2321E-9AF2-4E7D-95E4-93629EC031F7}"/>
              </a:ext>
            </a:extLst>
          </p:cNvPr>
          <p:cNvCxnSpPr/>
          <p:nvPr/>
        </p:nvCxnSpPr>
        <p:spPr>
          <a:xfrm flipH="1">
            <a:off x="4264819" y="3609958"/>
            <a:ext cx="762000" cy="210553"/>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BA2FD747-1761-4C41-9908-555CDB9414EE}"/>
              </a:ext>
            </a:extLst>
          </p:cNvPr>
          <p:cNvSpPr txBox="1"/>
          <p:nvPr/>
        </p:nvSpPr>
        <p:spPr>
          <a:xfrm>
            <a:off x="5026819" y="3944506"/>
            <a:ext cx="6858794" cy="615553"/>
          </a:xfrm>
          <a:prstGeom prst="rect">
            <a:avLst/>
          </a:prstGeom>
        </p:spPr>
        <p:txBody>
          <a:bodyPr vert="horz" wrap="square" lIns="0" tIns="0" rIns="0" bIns="0" rtlCol="0" anchor="t">
            <a:spAutoFit/>
          </a:bodyPr>
          <a:lstStyle/>
          <a:p>
            <a:r>
              <a:rPr lang="en-US" sz="2000" dirty="0"/>
              <a:t>We trigger the sensor by executing the write system call. The written value is meaningless.</a:t>
            </a:r>
          </a:p>
        </p:txBody>
      </p:sp>
      <p:cxnSp>
        <p:nvCxnSpPr>
          <p:cNvPr id="12" name="Straight Arrow Connector 11">
            <a:extLst>
              <a:ext uri="{FF2B5EF4-FFF2-40B4-BE49-F238E27FC236}">
                <a16:creationId xmlns:a16="http://schemas.microsoft.com/office/drawing/2014/main" id="{861108F2-AF06-4138-BD3F-43B84EE01A73}"/>
              </a:ext>
            </a:extLst>
          </p:cNvPr>
          <p:cNvCxnSpPr/>
          <p:nvPr/>
        </p:nvCxnSpPr>
        <p:spPr>
          <a:xfrm flipH="1">
            <a:off x="3198019" y="4101515"/>
            <a:ext cx="1676400" cy="355787"/>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5197F224-4F22-427F-88C7-6A2638054EBC}"/>
              </a:ext>
            </a:extLst>
          </p:cNvPr>
          <p:cNvSpPr txBox="1"/>
          <p:nvPr/>
        </p:nvSpPr>
        <p:spPr>
          <a:xfrm>
            <a:off x="4238625" y="4746944"/>
            <a:ext cx="6705600" cy="307777"/>
          </a:xfrm>
          <a:prstGeom prst="rect">
            <a:avLst/>
          </a:prstGeom>
        </p:spPr>
        <p:txBody>
          <a:bodyPr vert="horz" wrap="square" lIns="0" tIns="0" rIns="0" bIns="0" rtlCol="0" anchor="t">
            <a:spAutoFit/>
          </a:bodyPr>
          <a:lstStyle/>
          <a:p>
            <a:r>
              <a:rPr lang="en-US" sz="2000" dirty="0"/>
              <a:t>We read the four bytes storing the echo pulse duration.</a:t>
            </a:r>
          </a:p>
        </p:txBody>
      </p:sp>
      <p:cxnSp>
        <p:nvCxnSpPr>
          <p:cNvPr id="14" name="Straight Arrow Connector 13">
            <a:extLst>
              <a:ext uri="{FF2B5EF4-FFF2-40B4-BE49-F238E27FC236}">
                <a16:creationId xmlns:a16="http://schemas.microsoft.com/office/drawing/2014/main" id="{87933FEA-5FDC-4AB7-80BC-BB0752210662}"/>
              </a:ext>
            </a:extLst>
          </p:cNvPr>
          <p:cNvCxnSpPr/>
          <p:nvPr/>
        </p:nvCxnSpPr>
        <p:spPr>
          <a:xfrm flipH="1" flipV="1">
            <a:off x="2893219" y="4900832"/>
            <a:ext cx="1150144" cy="32031"/>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983005F6-D37B-4E8C-94A0-277079F4AE2A}"/>
              </a:ext>
            </a:extLst>
          </p:cNvPr>
          <p:cNvSpPr txBox="1"/>
          <p:nvPr/>
        </p:nvSpPr>
        <p:spPr>
          <a:xfrm>
            <a:off x="5927726" y="5271252"/>
            <a:ext cx="6705600" cy="307777"/>
          </a:xfrm>
          <a:prstGeom prst="rect">
            <a:avLst/>
          </a:prstGeom>
        </p:spPr>
        <p:txBody>
          <a:bodyPr vert="horz" wrap="square" lIns="0" tIns="0" rIns="0" bIns="0" rtlCol="0" anchor="t">
            <a:spAutoFit/>
          </a:bodyPr>
          <a:lstStyle/>
          <a:p>
            <a:r>
              <a:rPr lang="en-US" sz="2000" dirty="0"/>
              <a:t>We display the duration and the corresponding distance.</a:t>
            </a:r>
          </a:p>
        </p:txBody>
      </p:sp>
      <p:cxnSp>
        <p:nvCxnSpPr>
          <p:cNvPr id="16" name="Straight Arrow Connector 15">
            <a:extLst>
              <a:ext uri="{FF2B5EF4-FFF2-40B4-BE49-F238E27FC236}">
                <a16:creationId xmlns:a16="http://schemas.microsoft.com/office/drawing/2014/main" id="{45626C63-0288-4FCB-9317-D0E24418E081}"/>
              </a:ext>
            </a:extLst>
          </p:cNvPr>
          <p:cNvCxnSpPr/>
          <p:nvPr/>
        </p:nvCxnSpPr>
        <p:spPr>
          <a:xfrm flipH="1" flipV="1">
            <a:off x="4700191" y="5425140"/>
            <a:ext cx="1150144" cy="32031"/>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7FB1BDA8-AA1C-4069-A199-A2B2B0B2AD50}"/>
              </a:ext>
            </a:extLst>
          </p:cNvPr>
          <p:cNvSpPr txBox="1"/>
          <p:nvPr/>
        </p:nvSpPr>
        <p:spPr>
          <a:xfrm>
            <a:off x="4264819" y="5821174"/>
            <a:ext cx="3796507" cy="307777"/>
          </a:xfrm>
          <a:prstGeom prst="rect">
            <a:avLst/>
          </a:prstGeom>
        </p:spPr>
        <p:txBody>
          <a:bodyPr vert="horz" wrap="square" lIns="0" tIns="0" rIns="0" bIns="0" rtlCol="0" anchor="t">
            <a:spAutoFit/>
          </a:bodyPr>
          <a:lstStyle/>
          <a:p>
            <a:r>
              <a:rPr lang="en-US" sz="2000" dirty="0"/>
              <a:t>We close the device file.</a:t>
            </a:r>
          </a:p>
        </p:txBody>
      </p:sp>
      <p:cxnSp>
        <p:nvCxnSpPr>
          <p:cNvPr id="18" name="Straight Arrow Connector 17">
            <a:extLst>
              <a:ext uri="{FF2B5EF4-FFF2-40B4-BE49-F238E27FC236}">
                <a16:creationId xmlns:a16="http://schemas.microsoft.com/office/drawing/2014/main" id="{250A157E-C811-4ECF-AEC2-A788AF2C72D3}"/>
              </a:ext>
            </a:extLst>
          </p:cNvPr>
          <p:cNvCxnSpPr/>
          <p:nvPr/>
        </p:nvCxnSpPr>
        <p:spPr>
          <a:xfrm flipH="1" flipV="1">
            <a:off x="2359819" y="5784636"/>
            <a:ext cx="1752600" cy="193547"/>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4519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solidFill>
                  <a:srgbClr val="118CAB"/>
                </a:solidFill>
              </a:rPr>
              <a:t>Introduction</a:t>
            </a:r>
            <a:endParaRPr lang="en-US" dirty="0"/>
          </a:p>
          <a:p>
            <a:r>
              <a:rPr lang="en-US" dirty="0"/>
              <a:t>The </a:t>
            </a:r>
            <a:r>
              <a:rPr lang="en-US" dirty="0" err="1"/>
              <a:t>sysfs</a:t>
            </a:r>
            <a:r>
              <a:rPr lang="en-US" dirty="0"/>
              <a:t> file system</a:t>
            </a:r>
          </a:p>
          <a:p>
            <a:r>
              <a:rPr lang="en-US" dirty="0"/>
              <a:t>The HC-</a:t>
            </a:r>
            <a:r>
              <a:rPr lang="en-US" dirty="0" err="1"/>
              <a:t>SR04</a:t>
            </a:r>
            <a:r>
              <a:rPr lang="en-US" dirty="0"/>
              <a:t> ultrasonic ranging sensor</a:t>
            </a:r>
          </a:p>
          <a:p>
            <a:r>
              <a:rPr lang="en-US" dirty="0"/>
              <a:t>Building Linux support for the HC-</a:t>
            </a:r>
            <a:r>
              <a:rPr lang="en-US" dirty="0" err="1"/>
              <a:t>SR04</a:t>
            </a:r>
            <a:r>
              <a:rPr lang="en-US" dirty="0"/>
              <a:t> sensor</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21045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Introduction</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The communication between user level and module level can be implemented through</a:t>
            </a:r>
            <a:endParaRPr lang="en-US" altLang="en-US" dirty="0">
              <a:ea typeface="ＭＳ Ｐゴシック" panose="020B0600070205080204" pitchFamily="34" charset="-128"/>
            </a:endParaRPr>
          </a:p>
          <a:p>
            <a:pPr lvl="1"/>
            <a:r>
              <a:rPr lang="en-US" dirty="0"/>
              <a:t>The </a:t>
            </a:r>
            <a:r>
              <a:rPr lang="en-US" dirty="0">
                <a:solidFill>
                  <a:srgbClr val="118CAB"/>
                </a:solidFill>
              </a:rPr>
              <a:t>virtual file system</a:t>
            </a:r>
            <a:r>
              <a:rPr lang="en-US" dirty="0"/>
              <a:t> (VFS) interface, where the user-level application invokes VFS API to access the device file</a:t>
            </a:r>
          </a:p>
          <a:p>
            <a:pPr lvl="1"/>
            <a:r>
              <a:rPr lang="en-US" dirty="0"/>
              <a:t>Through a RAM-based filesystem known as </a:t>
            </a:r>
            <a:r>
              <a:rPr lang="en-US" sz="1600" dirty="0" err="1">
                <a:solidFill>
                  <a:srgbClr val="118CAB"/>
                </a:solidFill>
                <a:latin typeface="Courier" charset="0"/>
                <a:ea typeface="Courier" charset="0"/>
                <a:cs typeface="Courier" charset="0"/>
              </a:rPr>
              <a:t>sysfs</a:t>
            </a:r>
            <a:r>
              <a:rPr lang="en-US" dirty="0"/>
              <a:t> that allows exporting kernel data structures to the user level</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195719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Introduction</a:t>
            </a:r>
          </a:p>
          <a:p>
            <a:r>
              <a:rPr lang="en-US" dirty="0">
                <a:solidFill>
                  <a:srgbClr val="118CAB"/>
                </a:solidFill>
              </a:rPr>
              <a:t>The </a:t>
            </a:r>
            <a:r>
              <a:rPr lang="en-US" dirty="0" err="1">
                <a:solidFill>
                  <a:srgbClr val="118CAB"/>
                </a:solidFill>
              </a:rPr>
              <a:t>sysfs</a:t>
            </a:r>
            <a:r>
              <a:rPr lang="en-US" dirty="0">
                <a:solidFill>
                  <a:srgbClr val="118CAB"/>
                </a:solidFill>
              </a:rPr>
              <a:t> file system</a:t>
            </a:r>
          </a:p>
          <a:p>
            <a:r>
              <a:rPr lang="en-US" dirty="0"/>
              <a:t>The HC-</a:t>
            </a:r>
            <a:r>
              <a:rPr lang="en-US" dirty="0" err="1"/>
              <a:t>SR04</a:t>
            </a:r>
            <a:r>
              <a:rPr lang="en-US" dirty="0"/>
              <a:t> ultrasonic ranging sensor</a:t>
            </a:r>
          </a:p>
          <a:p>
            <a:r>
              <a:rPr lang="en-US" dirty="0"/>
              <a:t>Building Linux support for the HC-</a:t>
            </a:r>
            <a:r>
              <a:rPr lang="en-US" dirty="0" err="1"/>
              <a:t>SR04</a:t>
            </a:r>
            <a:r>
              <a:rPr lang="en-US" dirty="0"/>
              <a:t> sensor</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087223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a:t>
            </a:r>
            <a:r>
              <a:rPr lang="en-US" dirty="0" err="1"/>
              <a:t>sysfs</a:t>
            </a:r>
            <a:r>
              <a:rPr lang="en-US" dirty="0"/>
              <a:t> File System</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3848893" cy="4086225"/>
          </a:xfrm>
        </p:spPr>
        <p:txBody>
          <a:bodyPr wrap="square" numCol="1" anchor="t" anchorCtr="0" compatLnSpc="1">
            <a:prstTxWarp prst="textNoShape">
              <a:avLst/>
            </a:prstTxWarp>
          </a:bodyPr>
          <a:lstStyle/>
          <a:p>
            <a:r>
              <a:rPr lang="en-US" dirty="0"/>
              <a:t>RAM-based file system containing directories/files that are created by the Linux Kernel</a:t>
            </a:r>
          </a:p>
          <a:p>
            <a:r>
              <a:rPr lang="en-US" dirty="0"/>
              <a:t>Each directory/file contains information about portions of the Kernel that are set visible to the user.</a:t>
            </a:r>
            <a:endParaRPr lang="en-US" altLang="en-US" dirty="0">
              <a:ea typeface="ＭＳ Ｐゴシック" panose="020B0600070205080204" pitchFamily="34" charset="-128"/>
            </a:endParaRPr>
          </a:p>
          <a:p>
            <a:pPr lvl="1"/>
            <a:r>
              <a:rPr lang="en-US" dirty="0"/>
              <a:t>The content is not defined by any specific APIs.</a:t>
            </a:r>
          </a:p>
          <a:p>
            <a:pPr lvl="1"/>
            <a:r>
              <a:rPr lang="en-US" dirty="0"/>
              <a:t>Kernel developers can export any information that is needed.</a:t>
            </a:r>
            <a:endParaRPr lang="en-US" altLang="en-US" dirty="0">
              <a:ea typeface="ＭＳ Ｐゴシック" panose="020B0600070205080204" pitchFamily="34" charset="-128"/>
            </a:endParaRPr>
          </a:p>
        </p:txBody>
      </p:sp>
      <p:sp>
        <p:nvSpPr>
          <p:cNvPr id="5" name="TextBox 4">
            <a:extLst>
              <a:ext uri="{FF2B5EF4-FFF2-40B4-BE49-F238E27FC236}">
                <a16:creationId xmlns:a16="http://schemas.microsoft.com/office/drawing/2014/main" id="{0C5801AA-C580-47B0-BDDB-05CBE23CFCF6}"/>
              </a:ext>
            </a:extLst>
          </p:cNvPr>
          <p:cNvSpPr txBox="1"/>
          <p:nvPr/>
        </p:nvSpPr>
        <p:spPr>
          <a:xfrm>
            <a:off x="45034200" y="3243263"/>
            <a:ext cx="914400" cy="914400"/>
          </a:xfrm>
          <a:prstGeom prst="rect">
            <a:avLst/>
          </a:prstGeom>
        </p:spPr>
        <p:txBody>
          <a:bodyPr vert="horz" wrap="none" lIns="0" tIns="0" rIns="0" bIns="0" rtlCol="0" anchor="t">
            <a:normAutofit/>
          </a:bodyPr>
          <a:lstStyle/>
          <a:p>
            <a:endParaRPr lang="en-US" dirty="0"/>
          </a:p>
        </p:txBody>
      </p:sp>
      <p:sp>
        <p:nvSpPr>
          <p:cNvPr id="6" name="TextBox 5">
            <a:extLst>
              <a:ext uri="{FF2B5EF4-FFF2-40B4-BE49-F238E27FC236}">
                <a16:creationId xmlns:a16="http://schemas.microsoft.com/office/drawing/2014/main" id="{93EEF21C-03BE-4FD0-8FDA-9F30B681E236}"/>
              </a:ext>
            </a:extLst>
          </p:cNvPr>
          <p:cNvSpPr txBox="1"/>
          <p:nvPr/>
        </p:nvSpPr>
        <p:spPr>
          <a:xfrm>
            <a:off x="4493419" y="1430662"/>
            <a:ext cx="2209800" cy="4419600"/>
          </a:xfrm>
          <a:prstGeom prst="rect">
            <a:avLst/>
          </a:prstGeom>
        </p:spPr>
        <p:txBody>
          <a:bodyPr vert="horz" wrap="none" lIns="0" tIns="0" rIns="0" bIns="0" rtlCol="0" anchor="t">
            <a:normAutofit/>
          </a:bodyPr>
          <a:lstStyle/>
          <a:p>
            <a:r>
              <a:rPr lang="en-US" sz="1400" dirty="0">
                <a:latin typeface="Courier" charset="0"/>
                <a:ea typeface="Courier" charset="0"/>
                <a:cs typeface="Courier" charset="0"/>
              </a:rPr>
              <a:t>/</a:t>
            </a:r>
            <a:r>
              <a:rPr lang="en-US" sz="1400" dirty="0" err="1">
                <a:latin typeface="Courier" charset="0"/>
                <a:ea typeface="Courier" charset="0"/>
                <a:cs typeface="Courier" charset="0"/>
              </a:rPr>
              <a:t>sysfs</a:t>
            </a:r>
            <a:endParaRPr lang="en-US" sz="1400" dirty="0">
              <a:latin typeface="Courier" charset="0"/>
              <a:ea typeface="Courier" charset="0"/>
              <a:cs typeface="Courier" charset="0"/>
            </a:endParaRPr>
          </a:p>
          <a:p>
            <a:r>
              <a:rPr lang="en-US" sz="1400" dirty="0">
                <a:latin typeface="Courier" charset="0"/>
                <a:ea typeface="Courier" charset="0"/>
                <a:cs typeface="Courier" charset="0"/>
              </a:rPr>
              <a:t>  /block</a:t>
            </a:r>
          </a:p>
          <a:p>
            <a:r>
              <a:rPr lang="en-US" sz="1400" dirty="0">
                <a:latin typeface="Courier" charset="0"/>
                <a:ea typeface="Courier" charset="0"/>
                <a:cs typeface="Courier" charset="0"/>
              </a:rPr>
              <a:t>  /bus</a:t>
            </a:r>
          </a:p>
          <a:p>
            <a:r>
              <a:rPr lang="en-US" sz="1400" dirty="0">
                <a:latin typeface="Courier" charset="0"/>
                <a:ea typeface="Courier" charset="0"/>
                <a:cs typeface="Courier" charset="0"/>
              </a:rPr>
              <a:t>  /class</a:t>
            </a:r>
          </a:p>
          <a:p>
            <a:r>
              <a:rPr lang="en-US" sz="1400" dirty="0">
                <a:latin typeface="Courier" charset="0"/>
                <a:ea typeface="Courier" charset="0"/>
                <a:cs typeface="Courier" charset="0"/>
              </a:rPr>
              <a:t>  /dev</a:t>
            </a:r>
          </a:p>
          <a:p>
            <a:r>
              <a:rPr lang="en-US" sz="1400" dirty="0">
                <a:latin typeface="Courier" charset="0"/>
                <a:ea typeface="Courier" charset="0"/>
                <a:cs typeface="Courier" charset="0"/>
              </a:rPr>
              <a:t>  /devices</a:t>
            </a:r>
          </a:p>
          <a:p>
            <a:r>
              <a:rPr lang="en-US" sz="1400" dirty="0">
                <a:latin typeface="Courier" charset="0"/>
                <a:ea typeface="Courier" charset="0"/>
                <a:cs typeface="Courier" charset="0"/>
              </a:rPr>
              <a:t>  /firmware</a:t>
            </a:r>
          </a:p>
          <a:p>
            <a:r>
              <a:rPr lang="en-US" sz="1400" dirty="0">
                <a:latin typeface="Courier" charset="0"/>
                <a:ea typeface="Courier" charset="0"/>
                <a:cs typeface="Courier" charset="0"/>
              </a:rPr>
              <a:t>  /fs</a:t>
            </a:r>
          </a:p>
          <a:p>
            <a:r>
              <a:rPr lang="en-US" sz="1400" dirty="0">
                <a:latin typeface="Courier" charset="0"/>
                <a:ea typeface="Courier" charset="0"/>
                <a:cs typeface="Courier" charset="0"/>
              </a:rPr>
              <a:t>  /</a:t>
            </a:r>
            <a:r>
              <a:rPr lang="en-US" sz="1400" dirty="0" err="1">
                <a:latin typeface="Courier" charset="0"/>
                <a:ea typeface="Courier" charset="0"/>
                <a:cs typeface="Courier" charset="0"/>
              </a:rPr>
              <a:t>fsl_opt</a:t>
            </a:r>
            <a:endParaRPr lang="en-US" sz="1400" dirty="0">
              <a:latin typeface="Courier" charset="0"/>
              <a:ea typeface="Courier" charset="0"/>
              <a:cs typeface="Courier" charset="0"/>
            </a:endParaRPr>
          </a:p>
          <a:p>
            <a:r>
              <a:rPr lang="en-US" sz="1400" dirty="0">
                <a:latin typeface="Courier" charset="0"/>
                <a:ea typeface="Courier" charset="0"/>
                <a:cs typeface="Courier" charset="0"/>
              </a:rPr>
              <a:t>  /kernel</a:t>
            </a:r>
          </a:p>
          <a:p>
            <a:r>
              <a:rPr lang="en-US" sz="1400" dirty="0">
                <a:latin typeface="Courier" charset="0"/>
                <a:ea typeface="Courier" charset="0"/>
                <a:cs typeface="Courier" charset="0"/>
              </a:rPr>
              <a:t>   /</a:t>
            </a:r>
            <a:r>
              <a:rPr lang="en-US" sz="1400" dirty="0" err="1">
                <a:latin typeface="Courier" charset="0"/>
                <a:ea typeface="Courier" charset="0"/>
                <a:cs typeface="Courier" charset="0"/>
              </a:rPr>
              <a:t>config</a:t>
            </a:r>
            <a:endParaRPr lang="en-US" sz="1400" dirty="0">
              <a:latin typeface="Courier" charset="0"/>
              <a:ea typeface="Courier" charset="0"/>
              <a:cs typeface="Courier" charset="0"/>
            </a:endParaRPr>
          </a:p>
          <a:p>
            <a:r>
              <a:rPr lang="en-US" sz="1400" dirty="0">
                <a:latin typeface="Courier" charset="0"/>
                <a:ea typeface="Courier" charset="0"/>
                <a:cs typeface="Courier" charset="0"/>
              </a:rPr>
              <a:t>   /debug</a:t>
            </a:r>
          </a:p>
          <a:p>
            <a:r>
              <a:rPr lang="en-US" sz="1400" dirty="0">
                <a:latin typeface="Courier" charset="0"/>
                <a:ea typeface="Courier" charset="0"/>
                <a:cs typeface="Courier" charset="0"/>
              </a:rPr>
              <a:t>      </a:t>
            </a:r>
            <a:r>
              <a:rPr lang="en-US" sz="1400" dirty="0" err="1">
                <a:solidFill>
                  <a:srgbClr val="118CAB"/>
                </a:solidFill>
                <a:latin typeface="Courier" charset="0"/>
                <a:ea typeface="Courier" charset="0"/>
                <a:cs typeface="Courier" charset="0"/>
              </a:rPr>
              <a:t>gpio</a:t>
            </a:r>
            <a:endParaRPr lang="en-US" sz="1400" dirty="0">
              <a:solidFill>
                <a:srgbClr val="118CAB"/>
              </a:solidFill>
              <a:latin typeface="Courier" charset="0"/>
              <a:ea typeface="Courier" charset="0"/>
              <a:cs typeface="Courier" charset="0"/>
            </a:endParaRPr>
          </a:p>
          <a:p>
            <a:r>
              <a:rPr lang="en-US" sz="1400" dirty="0">
                <a:latin typeface="Courier" charset="0"/>
                <a:ea typeface="Courier" charset="0"/>
                <a:cs typeface="Courier" charset="0"/>
              </a:rPr>
              <a:t>      </a:t>
            </a:r>
            <a:r>
              <a:rPr lang="mr-IN" sz="1400" dirty="0">
                <a:latin typeface="Courier" charset="0"/>
                <a:ea typeface="Courier" charset="0"/>
                <a:cs typeface="Courier" charset="0"/>
              </a:rPr>
              <a:t>…</a:t>
            </a:r>
            <a:endParaRPr lang="en-US" sz="1400" dirty="0">
              <a:latin typeface="Courier" charset="0"/>
              <a:ea typeface="Courier" charset="0"/>
              <a:cs typeface="Courier" charset="0"/>
            </a:endParaRPr>
          </a:p>
          <a:p>
            <a:r>
              <a:rPr lang="en-US" sz="1400" dirty="0">
                <a:latin typeface="Courier" charset="0"/>
                <a:ea typeface="Courier" charset="0"/>
                <a:cs typeface="Courier" charset="0"/>
              </a:rPr>
              <a:t>   /</a:t>
            </a:r>
            <a:r>
              <a:rPr lang="en-US" sz="1400" dirty="0" err="1">
                <a:latin typeface="Courier" charset="0"/>
                <a:ea typeface="Courier" charset="0"/>
                <a:cs typeface="Courier" charset="0"/>
              </a:rPr>
              <a:t>fscaps</a:t>
            </a:r>
            <a:endParaRPr lang="en-US" sz="1400" dirty="0">
              <a:latin typeface="Courier" charset="0"/>
              <a:ea typeface="Courier" charset="0"/>
              <a:cs typeface="Courier" charset="0"/>
            </a:endParaRPr>
          </a:p>
          <a:p>
            <a:r>
              <a:rPr lang="en-US" sz="1400" dirty="0">
                <a:latin typeface="Courier" charset="0"/>
                <a:ea typeface="Courier" charset="0"/>
                <a:cs typeface="Courier" charset="0"/>
              </a:rPr>
              <a:t>    </a:t>
            </a:r>
            <a:r>
              <a:rPr lang="mr-IN" sz="1400" dirty="0">
                <a:latin typeface="Courier" charset="0"/>
                <a:ea typeface="Courier" charset="0"/>
                <a:cs typeface="Courier" charset="0"/>
              </a:rPr>
              <a:t>…</a:t>
            </a:r>
            <a:endParaRPr lang="en-US" sz="1400" dirty="0">
              <a:latin typeface="Courier" charset="0"/>
              <a:ea typeface="Courier" charset="0"/>
              <a:cs typeface="Courier" charset="0"/>
            </a:endParaRPr>
          </a:p>
          <a:p>
            <a:r>
              <a:rPr lang="en-US" sz="1400" dirty="0">
                <a:latin typeface="Courier" charset="0"/>
                <a:ea typeface="Courier" charset="0"/>
                <a:cs typeface="Courier" charset="0"/>
              </a:rPr>
              <a:t>  /module</a:t>
            </a:r>
          </a:p>
          <a:p>
            <a:r>
              <a:rPr lang="en-US" sz="1400" dirty="0">
                <a:latin typeface="Courier" charset="0"/>
                <a:ea typeface="Courier" charset="0"/>
                <a:cs typeface="Courier" charset="0"/>
              </a:rPr>
              <a:t>  /power</a:t>
            </a:r>
          </a:p>
          <a:p>
            <a:endParaRPr lang="en-US" sz="1400" dirty="0">
              <a:latin typeface="Courier" charset="0"/>
              <a:ea typeface="Courier" charset="0"/>
              <a:cs typeface="Courier" charset="0"/>
            </a:endParaRPr>
          </a:p>
        </p:txBody>
      </p:sp>
      <p:sp>
        <p:nvSpPr>
          <p:cNvPr id="7" name="TextBox 6">
            <a:extLst>
              <a:ext uri="{FF2B5EF4-FFF2-40B4-BE49-F238E27FC236}">
                <a16:creationId xmlns:a16="http://schemas.microsoft.com/office/drawing/2014/main" id="{9DCC7A1A-5B9A-4F60-BF6B-5EF9174009E6}"/>
              </a:ext>
            </a:extLst>
          </p:cNvPr>
          <p:cNvSpPr txBox="1"/>
          <p:nvPr/>
        </p:nvSpPr>
        <p:spPr>
          <a:xfrm>
            <a:off x="6491288" y="1447800"/>
            <a:ext cx="6400800" cy="4876800"/>
          </a:xfrm>
          <a:prstGeom prst="rect">
            <a:avLst/>
          </a:prstGeom>
        </p:spPr>
        <p:txBody>
          <a:bodyPr vert="horz" wrap="none" lIns="0" tIns="0" rIns="0" bIns="0" rtlCol="0" anchor="t">
            <a:normAutofit/>
          </a:bodyPr>
          <a:lstStyle/>
          <a:p>
            <a:r>
              <a:rPr lang="mr-IN" sz="1400" dirty="0" err="1">
                <a:latin typeface="Courier" charset="0"/>
                <a:ea typeface="Courier" charset="0"/>
                <a:cs typeface="Courier" charset="0"/>
              </a:rPr>
              <a:t>GPIOs</a:t>
            </a:r>
            <a:r>
              <a:rPr lang="mr-IN" sz="1400" dirty="0">
                <a:latin typeface="Courier" charset="0"/>
                <a:ea typeface="Courier" charset="0"/>
                <a:cs typeface="Courier" charset="0"/>
              </a:rPr>
              <a:t> 0-31, </a:t>
            </a:r>
            <a:r>
              <a:rPr lang="mr-IN" sz="1400" dirty="0" err="1">
                <a:latin typeface="Courier" charset="0"/>
                <a:ea typeface="Courier" charset="0"/>
                <a:cs typeface="Courier" charset="0"/>
              </a:rPr>
              <a:t>platform</a:t>
            </a:r>
            <a:r>
              <a:rPr lang="mr-IN" sz="1400" dirty="0">
                <a:latin typeface="Courier" charset="0"/>
                <a:ea typeface="Courier" charset="0"/>
                <a:cs typeface="Courier" charset="0"/>
              </a:rPr>
              <a:t>/209c000.gpio, 209c000.gpio: </a:t>
            </a:r>
            <a:endParaRPr lang="it-IT" sz="1400" dirty="0">
              <a:latin typeface="Courier" charset="0"/>
              <a:ea typeface="Courier" charset="0"/>
              <a:cs typeface="Courier" charset="0"/>
            </a:endParaRPr>
          </a:p>
          <a:p>
            <a:r>
              <a:rPr lang="mr-IN" sz="1400" dirty="0">
                <a:latin typeface="Courier" charset="0"/>
                <a:ea typeface="Courier" charset="0"/>
                <a:cs typeface="Courier" charset="0"/>
              </a:rPr>
              <a:t>gpio-9   (usb_otg1_vbus       ) </a:t>
            </a:r>
            <a:r>
              <a:rPr lang="mr-IN" sz="1400" dirty="0" err="1">
                <a:latin typeface="Courier" charset="0"/>
                <a:ea typeface="Courier" charset="0"/>
                <a:cs typeface="Courier" charset="0"/>
              </a:rPr>
              <a:t>out</a:t>
            </a:r>
            <a:r>
              <a:rPr lang="mr-IN" sz="1400" dirty="0">
                <a:latin typeface="Courier" charset="0"/>
                <a:ea typeface="Courier" charset="0"/>
                <a:cs typeface="Courier" charset="0"/>
              </a:rPr>
              <a:t> </a:t>
            </a:r>
            <a:r>
              <a:rPr lang="mr-IN" sz="1400" dirty="0" err="1">
                <a:latin typeface="Courier" charset="0"/>
                <a:ea typeface="Courier" charset="0"/>
                <a:cs typeface="Courier" charset="0"/>
              </a:rPr>
              <a:t>lo</a:t>
            </a:r>
            <a:r>
              <a:rPr lang="mr-IN" sz="1400" dirty="0">
                <a:latin typeface="Courier" charset="0"/>
                <a:ea typeface="Courier" charset="0"/>
                <a:cs typeface="Courier" charset="0"/>
              </a:rPr>
              <a:t>     </a:t>
            </a:r>
            <a:endParaRPr lang="it-IT" sz="1400" dirty="0">
              <a:latin typeface="Courier" charset="0"/>
              <a:ea typeface="Courier" charset="0"/>
              <a:cs typeface="Courier" charset="0"/>
            </a:endParaRPr>
          </a:p>
          <a:p>
            <a:endParaRPr lang="it-IT" sz="1400" dirty="0">
              <a:latin typeface="Courier" charset="0"/>
              <a:ea typeface="Courier" charset="0"/>
              <a:cs typeface="Courier" charset="0"/>
            </a:endParaRPr>
          </a:p>
          <a:p>
            <a:r>
              <a:rPr lang="mr-IN" sz="1400" dirty="0" err="1">
                <a:latin typeface="Courier" charset="0"/>
                <a:ea typeface="Courier" charset="0"/>
                <a:cs typeface="Courier" charset="0"/>
              </a:rPr>
              <a:t>GPIOs</a:t>
            </a:r>
            <a:r>
              <a:rPr lang="mr-IN" sz="1400" dirty="0">
                <a:latin typeface="Courier" charset="0"/>
                <a:ea typeface="Courier" charset="0"/>
                <a:cs typeface="Courier" charset="0"/>
              </a:rPr>
              <a:t> 32-63, </a:t>
            </a:r>
            <a:r>
              <a:rPr lang="mr-IN" sz="1400" dirty="0" err="1">
                <a:latin typeface="Courier" charset="0"/>
                <a:ea typeface="Courier" charset="0"/>
                <a:cs typeface="Courier" charset="0"/>
              </a:rPr>
              <a:t>platform</a:t>
            </a:r>
            <a:r>
              <a:rPr lang="mr-IN" sz="1400" dirty="0">
                <a:latin typeface="Courier" charset="0"/>
                <a:ea typeface="Courier" charset="0"/>
                <a:cs typeface="Courier" charset="0"/>
              </a:rPr>
              <a:t>/20a0000.gpio, 20a0000.gpio: </a:t>
            </a:r>
            <a:endParaRPr lang="it-IT" sz="1400" dirty="0">
              <a:latin typeface="Courier" charset="0"/>
              <a:ea typeface="Courier" charset="0"/>
              <a:cs typeface="Courier" charset="0"/>
            </a:endParaRPr>
          </a:p>
          <a:p>
            <a:r>
              <a:rPr lang="mr-IN" sz="1400" dirty="0">
                <a:latin typeface="Courier" charset="0"/>
                <a:ea typeface="Courier" charset="0"/>
                <a:cs typeface="Courier" charset="0"/>
              </a:rPr>
              <a:t>gpio-44  (</a:t>
            </a:r>
            <a:r>
              <a:rPr lang="mr-IN" sz="1400" dirty="0" err="1">
                <a:latin typeface="Courier" charset="0"/>
                <a:ea typeface="Courier" charset="0"/>
                <a:cs typeface="Courier" charset="0"/>
              </a:rPr>
              <a:t>wlan-en-regulator</a:t>
            </a:r>
            <a:r>
              <a:rPr lang="mr-IN" sz="1400" dirty="0">
                <a:latin typeface="Courier" charset="0"/>
                <a:ea typeface="Courier" charset="0"/>
                <a:cs typeface="Courier" charset="0"/>
              </a:rPr>
              <a:t>   ) </a:t>
            </a:r>
            <a:r>
              <a:rPr lang="mr-IN" sz="1400" dirty="0" err="1">
                <a:latin typeface="Courier" charset="0"/>
                <a:ea typeface="Courier" charset="0"/>
                <a:cs typeface="Courier" charset="0"/>
              </a:rPr>
              <a:t>out</a:t>
            </a:r>
            <a:r>
              <a:rPr lang="mr-IN" sz="1400" dirty="0">
                <a:latin typeface="Courier" charset="0"/>
                <a:ea typeface="Courier" charset="0"/>
                <a:cs typeface="Courier" charset="0"/>
              </a:rPr>
              <a:t> </a:t>
            </a:r>
            <a:r>
              <a:rPr lang="mr-IN" sz="1400" dirty="0" err="1">
                <a:latin typeface="Courier" charset="0"/>
                <a:ea typeface="Courier" charset="0"/>
                <a:cs typeface="Courier" charset="0"/>
              </a:rPr>
              <a:t>lo</a:t>
            </a:r>
            <a:r>
              <a:rPr lang="mr-IN" sz="1400" dirty="0">
                <a:latin typeface="Courier" charset="0"/>
                <a:ea typeface="Courier" charset="0"/>
                <a:cs typeface="Courier" charset="0"/>
              </a:rPr>
              <a:t>     </a:t>
            </a:r>
            <a:endParaRPr lang="it-IT" sz="1400" dirty="0">
              <a:latin typeface="Courier" charset="0"/>
              <a:ea typeface="Courier" charset="0"/>
              <a:cs typeface="Courier" charset="0"/>
            </a:endParaRPr>
          </a:p>
          <a:p>
            <a:r>
              <a:rPr lang="mr-IN" sz="1400" dirty="0">
                <a:latin typeface="Courier" charset="0"/>
                <a:ea typeface="Courier" charset="0"/>
                <a:cs typeface="Courier" charset="0"/>
              </a:rPr>
              <a:t>gpio-49  (</a:t>
            </a:r>
            <a:r>
              <a:rPr lang="mr-IN" sz="1400" dirty="0" err="1">
                <a:latin typeface="Courier" charset="0"/>
                <a:ea typeface="Courier" charset="0"/>
                <a:cs typeface="Courier" charset="0"/>
              </a:rPr>
              <a:t>kim</a:t>
            </a:r>
            <a:r>
              <a:rPr lang="mr-IN" sz="1400" dirty="0">
                <a:latin typeface="Courier" charset="0"/>
                <a:ea typeface="Courier" charset="0"/>
                <a:cs typeface="Courier" charset="0"/>
              </a:rPr>
              <a:t>                 ) </a:t>
            </a:r>
            <a:r>
              <a:rPr lang="mr-IN" sz="1400" dirty="0" err="1">
                <a:latin typeface="Courier" charset="0"/>
                <a:ea typeface="Courier" charset="0"/>
                <a:cs typeface="Courier" charset="0"/>
              </a:rPr>
              <a:t>out</a:t>
            </a:r>
            <a:r>
              <a:rPr lang="mr-IN" sz="1400" dirty="0">
                <a:latin typeface="Courier" charset="0"/>
                <a:ea typeface="Courier" charset="0"/>
                <a:cs typeface="Courier" charset="0"/>
              </a:rPr>
              <a:t> </a:t>
            </a:r>
            <a:r>
              <a:rPr lang="mr-IN" sz="1400" dirty="0" err="1">
                <a:latin typeface="Courier" charset="0"/>
                <a:ea typeface="Courier" charset="0"/>
                <a:cs typeface="Courier" charset="0"/>
              </a:rPr>
              <a:t>lo</a:t>
            </a:r>
            <a:r>
              <a:rPr lang="mr-IN" sz="1400" dirty="0">
                <a:latin typeface="Courier" charset="0"/>
                <a:ea typeface="Courier" charset="0"/>
                <a:cs typeface="Courier" charset="0"/>
              </a:rPr>
              <a:t>     </a:t>
            </a:r>
            <a:endParaRPr lang="it-IT" sz="1400" dirty="0">
              <a:latin typeface="Courier" charset="0"/>
              <a:ea typeface="Courier" charset="0"/>
              <a:cs typeface="Courier" charset="0"/>
            </a:endParaRPr>
          </a:p>
          <a:p>
            <a:endParaRPr lang="it-IT" sz="1400" dirty="0">
              <a:latin typeface="Courier" charset="0"/>
              <a:ea typeface="Courier" charset="0"/>
              <a:cs typeface="Courier" charset="0"/>
            </a:endParaRPr>
          </a:p>
          <a:p>
            <a:r>
              <a:rPr lang="mr-IN" sz="1400" dirty="0" err="1">
                <a:latin typeface="Courier" charset="0"/>
                <a:ea typeface="Courier" charset="0"/>
                <a:cs typeface="Courier" charset="0"/>
              </a:rPr>
              <a:t>GPIOs</a:t>
            </a:r>
            <a:r>
              <a:rPr lang="mr-IN" sz="1400" dirty="0">
                <a:latin typeface="Courier" charset="0"/>
                <a:ea typeface="Courier" charset="0"/>
                <a:cs typeface="Courier" charset="0"/>
              </a:rPr>
              <a:t> 64-95, </a:t>
            </a:r>
            <a:r>
              <a:rPr lang="mr-IN" sz="1400" dirty="0" err="1">
                <a:latin typeface="Courier" charset="0"/>
                <a:ea typeface="Courier" charset="0"/>
                <a:cs typeface="Courier" charset="0"/>
              </a:rPr>
              <a:t>platform</a:t>
            </a:r>
            <a:r>
              <a:rPr lang="mr-IN" sz="1400" dirty="0">
                <a:latin typeface="Courier" charset="0"/>
                <a:ea typeface="Courier" charset="0"/>
                <a:cs typeface="Courier" charset="0"/>
              </a:rPr>
              <a:t>/20a4000.gpio, 20a4000.gpio: </a:t>
            </a:r>
            <a:endParaRPr lang="it-IT" sz="1400" dirty="0">
              <a:latin typeface="Courier" charset="0"/>
              <a:ea typeface="Courier" charset="0"/>
              <a:cs typeface="Courier" charset="0"/>
            </a:endParaRPr>
          </a:p>
          <a:p>
            <a:r>
              <a:rPr lang="mr-IN" sz="1400" dirty="0">
                <a:latin typeface="Courier" charset="0"/>
                <a:ea typeface="Courier" charset="0"/>
                <a:cs typeface="Courier" charset="0"/>
              </a:rPr>
              <a:t>gpio-66  (</a:t>
            </a:r>
            <a:r>
              <a:rPr lang="mr-IN" sz="1400" dirty="0" err="1">
                <a:latin typeface="Courier" charset="0"/>
                <a:ea typeface="Courier" charset="0"/>
                <a:cs typeface="Courier" charset="0"/>
              </a:rPr>
              <a:t>time_sync</a:t>
            </a:r>
            <a:r>
              <a:rPr lang="mr-IN" sz="1400" dirty="0">
                <a:latin typeface="Courier" charset="0"/>
                <a:ea typeface="Courier" charset="0"/>
                <a:cs typeface="Courier" charset="0"/>
              </a:rPr>
              <a:t>           ) </a:t>
            </a:r>
            <a:r>
              <a:rPr lang="mr-IN" sz="1400" dirty="0" err="1">
                <a:latin typeface="Courier" charset="0"/>
                <a:ea typeface="Courier" charset="0"/>
                <a:cs typeface="Courier" charset="0"/>
              </a:rPr>
              <a:t>out</a:t>
            </a:r>
            <a:r>
              <a:rPr lang="mr-IN" sz="1400" dirty="0">
                <a:latin typeface="Courier" charset="0"/>
                <a:ea typeface="Courier" charset="0"/>
                <a:cs typeface="Courier" charset="0"/>
              </a:rPr>
              <a:t> </a:t>
            </a:r>
            <a:r>
              <a:rPr lang="mr-IN" sz="1400" dirty="0" err="1">
                <a:latin typeface="Courier" charset="0"/>
                <a:ea typeface="Courier" charset="0"/>
                <a:cs typeface="Courier" charset="0"/>
              </a:rPr>
              <a:t>lo</a:t>
            </a:r>
            <a:r>
              <a:rPr lang="mr-IN" sz="1400" dirty="0">
                <a:latin typeface="Courier" charset="0"/>
                <a:ea typeface="Courier" charset="0"/>
                <a:cs typeface="Courier" charset="0"/>
              </a:rPr>
              <a:t>     </a:t>
            </a:r>
            <a:endParaRPr lang="it-IT" sz="1400" dirty="0">
              <a:latin typeface="Courier" charset="0"/>
              <a:ea typeface="Courier" charset="0"/>
              <a:cs typeface="Courier" charset="0"/>
            </a:endParaRPr>
          </a:p>
          <a:p>
            <a:endParaRPr lang="it-IT" sz="1400" dirty="0">
              <a:latin typeface="Courier" charset="0"/>
              <a:ea typeface="Courier" charset="0"/>
              <a:cs typeface="Courier" charset="0"/>
            </a:endParaRPr>
          </a:p>
          <a:p>
            <a:r>
              <a:rPr lang="mr-IN" sz="1400" dirty="0" err="1">
                <a:latin typeface="Courier" charset="0"/>
                <a:ea typeface="Courier" charset="0"/>
                <a:cs typeface="Courier" charset="0"/>
              </a:rPr>
              <a:t>GPIOs</a:t>
            </a:r>
            <a:r>
              <a:rPr lang="mr-IN" sz="1400" dirty="0">
                <a:latin typeface="Courier" charset="0"/>
                <a:ea typeface="Courier" charset="0"/>
                <a:cs typeface="Courier" charset="0"/>
              </a:rPr>
              <a:t> 96-127, </a:t>
            </a:r>
            <a:r>
              <a:rPr lang="mr-IN" sz="1400" dirty="0" err="1">
                <a:latin typeface="Courier" charset="0"/>
                <a:ea typeface="Courier" charset="0"/>
                <a:cs typeface="Courier" charset="0"/>
              </a:rPr>
              <a:t>platform</a:t>
            </a:r>
            <a:r>
              <a:rPr lang="mr-IN" sz="1400" dirty="0">
                <a:latin typeface="Courier" charset="0"/>
                <a:ea typeface="Courier" charset="0"/>
                <a:cs typeface="Courier" charset="0"/>
              </a:rPr>
              <a:t>/20a8000.gpio, 20a8000.gpio: </a:t>
            </a:r>
            <a:endParaRPr lang="it-IT" sz="1400" dirty="0">
              <a:latin typeface="Courier" charset="0"/>
              <a:ea typeface="Courier" charset="0"/>
              <a:cs typeface="Courier" charset="0"/>
            </a:endParaRPr>
          </a:p>
          <a:p>
            <a:r>
              <a:rPr lang="mr-IN" sz="1400" dirty="0">
                <a:latin typeface="Courier" charset="0"/>
                <a:ea typeface="Courier" charset="0"/>
                <a:cs typeface="Courier" charset="0"/>
              </a:rPr>
              <a:t>gpio-108 (usb_otg2_vbus       ) </a:t>
            </a:r>
            <a:r>
              <a:rPr lang="mr-IN" sz="1400" dirty="0" err="1">
                <a:latin typeface="Courier" charset="0"/>
                <a:ea typeface="Courier" charset="0"/>
                <a:cs typeface="Courier" charset="0"/>
              </a:rPr>
              <a:t>out</a:t>
            </a:r>
            <a:r>
              <a:rPr lang="mr-IN" sz="1400" dirty="0">
                <a:latin typeface="Courier" charset="0"/>
                <a:ea typeface="Courier" charset="0"/>
                <a:cs typeface="Courier" charset="0"/>
              </a:rPr>
              <a:t> </a:t>
            </a:r>
            <a:r>
              <a:rPr lang="mr-IN" sz="1400" dirty="0" err="1">
                <a:latin typeface="Courier" charset="0"/>
                <a:ea typeface="Courier" charset="0"/>
                <a:cs typeface="Courier" charset="0"/>
              </a:rPr>
              <a:t>lo</a:t>
            </a:r>
            <a:r>
              <a:rPr lang="mr-IN" sz="1400" dirty="0">
                <a:latin typeface="Courier" charset="0"/>
                <a:ea typeface="Courier" charset="0"/>
                <a:cs typeface="Courier" charset="0"/>
              </a:rPr>
              <a:t>     </a:t>
            </a:r>
            <a:endParaRPr lang="it-IT" sz="1400" dirty="0">
              <a:latin typeface="Courier" charset="0"/>
              <a:ea typeface="Courier" charset="0"/>
              <a:cs typeface="Courier" charset="0"/>
            </a:endParaRPr>
          </a:p>
          <a:p>
            <a:endParaRPr lang="it-IT" sz="1400" dirty="0">
              <a:latin typeface="Courier" charset="0"/>
              <a:ea typeface="Courier" charset="0"/>
              <a:cs typeface="Courier" charset="0"/>
            </a:endParaRPr>
          </a:p>
          <a:p>
            <a:r>
              <a:rPr lang="mr-IN" sz="1400" dirty="0" err="1">
                <a:latin typeface="Courier" charset="0"/>
                <a:ea typeface="Courier" charset="0"/>
                <a:cs typeface="Courier" charset="0"/>
              </a:rPr>
              <a:t>GPIOs</a:t>
            </a:r>
            <a:r>
              <a:rPr lang="mr-IN" sz="1400" dirty="0">
                <a:latin typeface="Courier" charset="0"/>
                <a:ea typeface="Courier" charset="0"/>
                <a:cs typeface="Courier" charset="0"/>
              </a:rPr>
              <a:t> 128-159, </a:t>
            </a:r>
            <a:r>
              <a:rPr lang="mr-IN" sz="1400" dirty="0" err="1">
                <a:latin typeface="Courier" charset="0"/>
                <a:ea typeface="Courier" charset="0"/>
                <a:cs typeface="Courier" charset="0"/>
              </a:rPr>
              <a:t>platform</a:t>
            </a:r>
            <a:r>
              <a:rPr lang="mr-IN" sz="1400" dirty="0">
                <a:latin typeface="Courier" charset="0"/>
                <a:ea typeface="Courier" charset="0"/>
                <a:cs typeface="Courier" charset="0"/>
              </a:rPr>
              <a:t>/20ac000.gpio, 20ac000.gpio: </a:t>
            </a:r>
            <a:endParaRPr lang="it-IT" sz="1400" dirty="0">
              <a:latin typeface="Courier" charset="0"/>
              <a:ea typeface="Courier" charset="0"/>
              <a:cs typeface="Courier" charset="0"/>
            </a:endParaRPr>
          </a:p>
          <a:p>
            <a:r>
              <a:rPr lang="mr-IN" sz="1400" dirty="0">
                <a:latin typeface="Courier" charset="0"/>
                <a:ea typeface="Courier" charset="0"/>
                <a:cs typeface="Courier" charset="0"/>
              </a:rPr>
              <a:t>gpio-132 (</a:t>
            </a:r>
            <a:r>
              <a:rPr lang="mr-IN" sz="1400" dirty="0" err="1">
                <a:latin typeface="Courier" charset="0"/>
                <a:ea typeface="Courier" charset="0"/>
                <a:cs typeface="Courier" charset="0"/>
              </a:rPr>
              <a:t>phy-reset</a:t>
            </a:r>
            <a:r>
              <a:rPr lang="mr-IN" sz="1400" dirty="0">
                <a:latin typeface="Courier" charset="0"/>
                <a:ea typeface="Courier" charset="0"/>
                <a:cs typeface="Courier" charset="0"/>
              </a:rPr>
              <a:t>           ) </a:t>
            </a:r>
            <a:r>
              <a:rPr lang="mr-IN" sz="1400" dirty="0" err="1">
                <a:latin typeface="Courier" charset="0"/>
                <a:ea typeface="Courier" charset="0"/>
                <a:cs typeface="Courier" charset="0"/>
              </a:rPr>
              <a:t>out</a:t>
            </a:r>
            <a:r>
              <a:rPr lang="mr-IN" sz="1400" dirty="0">
                <a:latin typeface="Courier" charset="0"/>
                <a:ea typeface="Courier" charset="0"/>
                <a:cs typeface="Courier" charset="0"/>
              </a:rPr>
              <a:t> </a:t>
            </a:r>
            <a:r>
              <a:rPr lang="mr-IN" sz="1400" dirty="0" err="1">
                <a:latin typeface="Courier" charset="0"/>
                <a:ea typeface="Courier" charset="0"/>
                <a:cs typeface="Courier" charset="0"/>
              </a:rPr>
              <a:t>lo</a:t>
            </a:r>
            <a:r>
              <a:rPr lang="mr-IN" sz="1400" dirty="0">
                <a:latin typeface="Courier" charset="0"/>
                <a:ea typeface="Courier" charset="0"/>
                <a:cs typeface="Courier" charset="0"/>
              </a:rPr>
              <a:t>     </a:t>
            </a:r>
            <a:endParaRPr lang="it-IT" sz="1400" dirty="0">
              <a:latin typeface="Courier" charset="0"/>
              <a:ea typeface="Courier" charset="0"/>
              <a:cs typeface="Courier" charset="0"/>
            </a:endParaRPr>
          </a:p>
          <a:p>
            <a:endParaRPr lang="it-IT" sz="1400" dirty="0">
              <a:latin typeface="Courier" charset="0"/>
              <a:ea typeface="Courier" charset="0"/>
              <a:cs typeface="Courier" charset="0"/>
            </a:endParaRPr>
          </a:p>
          <a:p>
            <a:r>
              <a:rPr lang="mr-IN" sz="1400" dirty="0" err="1">
                <a:latin typeface="Courier" charset="0"/>
                <a:ea typeface="Courier" charset="0"/>
                <a:cs typeface="Courier" charset="0"/>
              </a:rPr>
              <a:t>GPIOs</a:t>
            </a:r>
            <a:r>
              <a:rPr lang="mr-IN" sz="1400" dirty="0">
                <a:latin typeface="Courier" charset="0"/>
                <a:ea typeface="Courier" charset="0"/>
                <a:cs typeface="Courier" charset="0"/>
              </a:rPr>
              <a:t> 160-191, </a:t>
            </a:r>
            <a:r>
              <a:rPr lang="mr-IN" sz="1400" dirty="0" err="1">
                <a:latin typeface="Courier" charset="0"/>
                <a:ea typeface="Courier" charset="0"/>
                <a:cs typeface="Courier" charset="0"/>
              </a:rPr>
              <a:t>platform</a:t>
            </a:r>
            <a:r>
              <a:rPr lang="mr-IN" sz="1400" dirty="0">
                <a:latin typeface="Courier" charset="0"/>
                <a:ea typeface="Courier" charset="0"/>
                <a:cs typeface="Courier" charset="0"/>
              </a:rPr>
              <a:t>/20b0000.gpio, 20b0000.gpio: </a:t>
            </a:r>
            <a:endParaRPr lang="it-IT" sz="1400" dirty="0">
              <a:latin typeface="Courier" charset="0"/>
              <a:ea typeface="Courier" charset="0"/>
              <a:cs typeface="Courier" charset="0"/>
            </a:endParaRPr>
          </a:p>
          <a:p>
            <a:r>
              <a:rPr lang="mr-IN" sz="1400" dirty="0">
                <a:latin typeface="Courier" charset="0"/>
                <a:ea typeface="Courier" charset="0"/>
                <a:cs typeface="Courier" charset="0"/>
              </a:rPr>
              <a:t>gpio-160 (led0                ) </a:t>
            </a:r>
            <a:r>
              <a:rPr lang="mr-IN" sz="1400" dirty="0" err="1">
                <a:latin typeface="Courier" charset="0"/>
                <a:ea typeface="Courier" charset="0"/>
                <a:cs typeface="Courier" charset="0"/>
              </a:rPr>
              <a:t>out</a:t>
            </a:r>
            <a:r>
              <a:rPr lang="mr-IN" sz="1400" dirty="0">
                <a:latin typeface="Courier" charset="0"/>
                <a:ea typeface="Courier" charset="0"/>
                <a:cs typeface="Courier" charset="0"/>
              </a:rPr>
              <a:t> </a:t>
            </a:r>
            <a:r>
              <a:rPr lang="mr-IN" sz="1400" dirty="0" err="1">
                <a:latin typeface="Courier" charset="0"/>
                <a:ea typeface="Courier" charset="0"/>
                <a:cs typeface="Courier" charset="0"/>
              </a:rPr>
              <a:t>lo</a:t>
            </a:r>
            <a:r>
              <a:rPr lang="mr-IN" sz="1400" dirty="0">
                <a:latin typeface="Courier" charset="0"/>
                <a:ea typeface="Courier" charset="0"/>
                <a:cs typeface="Courier" charset="0"/>
              </a:rPr>
              <a:t>     </a:t>
            </a:r>
            <a:endParaRPr lang="it-IT" sz="1400" dirty="0">
              <a:latin typeface="Courier" charset="0"/>
              <a:ea typeface="Courier" charset="0"/>
              <a:cs typeface="Courier" charset="0"/>
            </a:endParaRPr>
          </a:p>
          <a:p>
            <a:r>
              <a:rPr lang="mr-IN" sz="1400" dirty="0">
                <a:latin typeface="Courier" charset="0"/>
                <a:ea typeface="Courier" charset="0"/>
                <a:cs typeface="Courier" charset="0"/>
              </a:rPr>
              <a:t>gpio-162 (2194000.usdhc </a:t>
            </a:r>
            <a:r>
              <a:rPr lang="mr-IN" sz="1400" dirty="0" err="1">
                <a:latin typeface="Courier" charset="0"/>
                <a:ea typeface="Courier" charset="0"/>
                <a:cs typeface="Courier" charset="0"/>
              </a:rPr>
              <a:t>cd</a:t>
            </a:r>
            <a:r>
              <a:rPr lang="mr-IN" sz="1400" dirty="0">
                <a:latin typeface="Courier" charset="0"/>
                <a:ea typeface="Courier" charset="0"/>
                <a:cs typeface="Courier" charset="0"/>
              </a:rPr>
              <a:t>    ) </a:t>
            </a:r>
            <a:r>
              <a:rPr lang="mr-IN" sz="1400" dirty="0" err="1">
                <a:latin typeface="Courier" charset="0"/>
                <a:ea typeface="Courier" charset="0"/>
                <a:cs typeface="Courier" charset="0"/>
              </a:rPr>
              <a:t>in</a:t>
            </a:r>
            <a:r>
              <a:rPr lang="mr-IN" sz="1400" dirty="0">
                <a:latin typeface="Courier" charset="0"/>
                <a:ea typeface="Courier" charset="0"/>
                <a:cs typeface="Courier" charset="0"/>
              </a:rPr>
              <a:t>  </a:t>
            </a:r>
            <a:r>
              <a:rPr lang="mr-IN" sz="1400" dirty="0" err="1">
                <a:latin typeface="Courier" charset="0"/>
                <a:ea typeface="Courier" charset="0"/>
                <a:cs typeface="Courier" charset="0"/>
              </a:rPr>
              <a:t>lo</a:t>
            </a:r>
            <a:r>
              <a:rPr lang="mr-IN" sz="1400" dirty="0">
                <a:latin typeface="Courier" charset="0"/>
                <a:ea typeface="Courier" charset="0"/>
                <a:cs typeface="Courier" charset="0"/>
              </a:rPr>
              <a:t>     </a:t>
            </a:r>
            <a:endParaRPr lang="it-IT" sz="1400" dirty="0">
              <a:latin typeface="Courier" charset="0"/>
              <a:ea typeface="Courier" charset="0"/>
              <a:cs typeface="Courier" charset="0"/>
            </a:endParaRPr>
          </a:p>
          <a:p>
            <a:endParaRPr lang="it-IT" sz="1400" dirty="0">
              <a:latin typeface="Courier" charset="0"/>
              <a:ea typeface="Courier" charset="0"/>
              <a:cs typeface="Courier" charset="0"/>
            </a:endParaRPr>
          </a:p>
          <a:p>
            <a:r>
              <a:rPr lang="mr-IN" sz="1400" dirty="0" err="1">
                <a:latin typeface="Courier" charset="0"/>
                <a:ea typeface="Courier" charset="0"/>
                <a:cs typeface="Courier" charset="0"/>
              </a:rPr>
              <a:t>GPIOs</a:t>
            </a:r>
            <a:r>
              <a:rPr lang="mr-IN" sz="1400" dirty="0">
                <a:latin typeface="Courier" charset="0"/>
                <a:ea typeface="Courier" charset="0"/>
                <a:cs typeface="Courier" charset="0"/>
              </a:rPr>
              <a:t> 192-223, </a:t>
            </a:r>
            <a:r>
              <a:rPr lang="mr-IN" sz="1400" dirty="0" err="1">
                <a:latin typeface="Courier" charset="0"/>
                <a:ea typeface="Courier" charset="0"/>
                <a:cs typeface="Courier" charset="0"/>
              </a:rPr>
              <a:t>platform</a:t>
            </a:r>
            <a:r>
              <a:rPr lang="mr-IN" sz="1400" dirty="0">
                <a:latin typeface="Courier" charset="0"/>
                <a:ea typeface="Courier" charset="0"/>
                <a:cs typeface="Courier" charset="0"/>
              </a:rPr>
              <a:t>/20b4000.gpio, 20b4000.gpio:</a:t>
            </a:r>
            <a:endParaRPr lang="en-US" sz="1400" dirty="0">
              <a:latin typeface="Courier" charset="0"/>
              <a:ea typeface="Courier" charset="0"/>
              <a:cs typeface="Courier" charset="0"/>
            </a:endParaRPr>
          </a:p>
        </p:txBody>
      </p:sp>
      <p:sp>
        <p:nvSpPr>
          <p:cNvPr id="8" name="Left Brace 7">
            <a:extLst>
              <a:ext uri="{FF2B5EF4-FFF2-40B4-BE49-F238E27FC236}">
                <a16:creationId xmlns:a16="http://schemas.microsoft.com/office/drawing/2014/main" id="{019830AF-FF50-4591-89A7-ABCF437A6874}"/>
              </a:ext>
            </a:extLst>
          </p:cNvPr>
          <p:cNvSpPr/>
          <p:nvPr/>
        </p:nvSpPr>
        <p:spPr>
          <a:xfrm>
            <a:off x="6110288" y="1447800"/>
            <a:ext cx="152400" cy="44196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1D0C369-8D79-4B70-B88D-9A58D40FF309}"/>
              </a:ext>
            </a:extLst>
          </p:cNvPr>
          <p:cNvCxnSpPr/>
          <p:nvPr/>
        </p:nvCxnSpPr>
        <p:spPr>
          <a:xfrm flipV="1">
            <a:off x="5598319" y="3700463"/>
            <a:ext cx="511969" cy="45720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1873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a:t>
            </a:r>
            <a:r>
              <a:rPr lang="en-US" dirty="0" err="1"/>
              <a:t>sysfs</a:t>
            </a:r>
            <a:r>
              <a:rPr lang="en-US" dirty="0"/>
              <a:t> File System</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Users can read/write the Kernel objects exported through </a:t>
            </a:r>
            <a:r>
              <a:rPr lang="en-US" sz="2000" dirty="0" err="1">
                <a:latin typeface="Courier" charset="0"/>
                <a:ea typeface="Courier" charset="0"/>
                <a:cs typeface="Courier" charset="0"/>
              </a:rPr>
              <a:t>sysfs</a:t>
            </a:r>
            <a:r>
              <a:rPr lang="en-US" sz="2000" dirty="0">
                <a:latin typeface="Courier" charset="0"/>
                <a:ea typeface="Courier" charset="0"/>
                <a:cs typeface="Courier" charset="0"/>
              </a:rPr>
              <a:t>.</a:t>
            </a:r>
            <a:endParaRPr lang="en-US" dirty="0">
              <a:latin typeface="Courier" charset="0"/>
              <a:ea typeface="Courier" charset="0"/>
              <a:cs typeface="Courier" charset="0"/>
            </a:endParaRPr>
          </a:p>
          <a:p>
            <a:r>
              <a:rPr lang="en-US" dirty="0"/>
              <a:t>Depending on the specific purpose of the kernel object, read/write operations corresponds to object-specific behaviors.</a:t>
            </a:r>
          </a:p>
          <a:p>
            <a:r>
              <a:rPr lang="en-US" dirty="0"/>
              <a:t>Example </a:t>
            </a:r>
            <a:r>
              <a:rPr lang="en-US" sz="2000" dirty="0">
                <a:solidFill>
                  <a:srgbClr val="118CAB"/>
                </a:solidFill>
                <a:latin typeface="Courier" charset="0"/>
                <a:ea typeface="Courier" charset="0"/>
                <a:cs typeface="Courier" charset="0"/>
              </a:rPr>
              <a:t>/sys/class/</a:t>
            </a:r>
            <a:r>
              <a:rPr lang="en-US" sz="2000" dirty="0" err="1">
                <a:solidFill>
                  <a:srgbClr val="118CAB"/>
                </a:solidFill>
                <a:latin typeface="Courier" charset="0"/>
                <a:ea typeface="Courier" charset="0"/>
                <a:cs typeface="Courier" charset="0"/>
              </a:rPr>
              <a:t>gpio</a:t>
            </a:r>
            <a:endParaRPr lang="en-US" altLang="en-US" dirty="0">
              <a:ea typeface="ＭＳ Ｐゴシック" panose="020B0600070205080204" pitchFamily="34" charset="-128"/>
            </a:endParaRPr>
          </a:p>
          <a:p>
            <a:pPr lvl="1"/>
            <a:r>
              <a:rPr lang="en-US" dirty="0"/>
              <a:t>It provides user-level access to general purpose I/</a:t>
            </a:r>
            <a:r>
              <a:rPr lang="en-US" dirty="0" err="1"/>
              <a:t>Os</a:t>
            </a:r>
            <a:r>
              <a:rPr lang="en-US" dirty="0"/>
              <a:t> (GPIO).</a:t>
            </a:r>
          </a:p>
          <a:p>
            <a:pPr lvl="1"/>
            <a:r>
              <a:rPr lang="en-US" dirty="0"/>
              <a:t>It contains </a:t>
            </a:r>
          </a:p>
          <a:p>
            <a:pPr lvl="2"/>
            <a:r>
              <a:rPr lang="en-US" dirty="0"/>
              <a:t>Two control files, </a:t>
            </a:r>
            <a:r>
              <a:rPr lang="en-US" sz="1400" dirty="0">
                <a:solidFill>
                  <a:srgbClr val="118CAB"/>
                </a:solidFill>
                <a:latin typeface="Courier" charset="0"/>
                <a:ea typeface="Courier" charset="0"/>
                <a:cs typeface="Courier" charset="0"/>
              </a:rPr>
              <a:t>export</a:t>
            </a:r>
            <a:r>
              <a:rPr lang="en-US" dirty="0"/>
              <a:t> and </a:t>
            </a:r>
            <a:r>
              <a:rPr lang="en-US" sz="1400" dirty="0" err="1">
                <a:solidFill>
                  <a:srgbClr val="118CAB"/>
                </a:solidFill>
                <a:latin typeface="Courier" charset="0"/>
                <a:ea typeface="Courier" charset="0"/>
                <a:cs typeface="Courier" charset="0"/>
              </a:rPr>
              <a:t>unexport</a:t>
            </a:r>
            <a:r>
              <a:rPr lang="en-US" dirty="0"/>
              <a:t>, to decide which GPIO is accessible to the user</a:t>
            </a:r>
          </a:p>
          <a:p>
            <a:pPr lvl="2"/>
            <a:r>
              <a:rPr lang="en-US" dirty="0"/>
              <a:t>One directory for each user-accessible GPIO, storing the </a:t>
            </a:r>
            <a:r>
              <a:rPr lang="en-US" sz="1400" dirty="0">
                <a:solidFill>
                  <a:srgbClr val="118CAB"/>
                </a:solidFill>
                <a:latin typeface="Courier" charset="0"/>
                <a:ea typeface="Courier" charset="0"/>
                <a:cs typeface="Courier" charset="0"/>
              </a:rPr>
              <a:t>direction</a:t>
            </a:r>
            <a:r>
              <a:rPr lang="en-US" dirty="0">
                <a:solidFill>
                  <a:srgbClr val="118CAB"/>
                </a:solidFill>
              </a:rPr>
              <a:t> </a:t>
            </a:r>
            <a:r>
              <a:rPr lang="en-US" dirty="0"/>
              <a:t>file whose content defines whether the GPIO is an input or an output, and a </a:t>
            </a:r>
            <a:r>
              <a:rPr lang="en-US" sz="1400" dirty="0">
                <a:solidFill>
                  <a:srgbClr val="118CAB"/>
                </a:solidFill>
                <a:latin typeface="Courier" charset="0"/>
                <a:ea typeface="Courier" charset="0"/>
                <a:cs typeface="Courier" charset="0"/>
              </a:rPr>
              <a:t>value</a:t>
            </a:r>
            <a:r>
              <a:rPr lang="en-US" dirty="0">
                <a:solidFill>
                  <a:srgbClr val="118CAB"/>
                </a:solidFill>
              </a:rPr>
              <a:t> </a:t>
            </a:r>
            <a:r>
              <a:rPr lang="en-US" dirty="0"/>
              <a:t>file whose content is the value to be written to the output GPIO or the value read from an input GPIO</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626506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a:t>
            </a:r>
            <a:r>
              <a:rPr lang="en-US" dirty="0" err="1"/>
              <a:t>sysfs</a:t>
            </a:r>
            <a:r>
              <a:rPr lang="en-US" dirty="0"/>
              <a:t> File System: Controlling GPIOs</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The user can write to GPIOs by</a:t>
            </a:r>
            <a:endParaRPr lang="en-US" altLang="en-US" dirty="0">
              <a:ea typeface="ＭＳ Ｐゴシック" panose="020B0600070205080204" pitchFamily="34" charset="-128"/>
            </a:endParaRPr>
          </a:p>
          <a:p>
            <a:pPr lvl="1"/>
            <a:r>
              <a:rPr lang="en-US" dirty="0"/>
              <a:t>Exporting the GPIO, e.g., 105: </a:t>
            </a:r>
            <a:r>
              <a:rPr lang="en-US" dirty="0">
                <a:solidFill>
                  <a:srgbClr val="118CAB"/>
                </a:solidFill>
                <a:latin typeface="Courier" charset="0"/>
                <a:ea typeface="Courier" charset="0"/>
                <a:cs typeface="Courier" charset="0"/>
              </a:rPr>
              <a:t>echo 105 &gt; /sys/class/</a:t>
            </a:r>
            <a:r>
              <a:rPr lang="en-US" dirty="0" err="1">
                <a:solidFill>
                  <a:srgbClr val="118CAB"/>
                </a:solidFill>
                <a:latin typeface="Courier" charset="0"/>
                <a:ea typeface="Courier" charset="0"/>
                <a:cs typeface="Courier" charset="0"/>
              </a:rPr>
              <a:t>gpio</a:t>
            </a:r>
            <a:r>
              <a:rPr lang="en-US" dirty="0">
                <a:solidFill>
                  <a:srgbClr val="118CAB"/>
                </a:solidFill>
                <a:latin typeface="Courier" charset="0"/>
                <a:ea typeface="Courier" charset="0"/>
                <a:cs typeface="Courier" charset="0"/>
              </a:rPr>
              <a:t>/export</a:t>
            </a:r>
            <a:endParaRPr lang="en-US" dirty="0">
              <a:solidFill>
                <a:srgbClr val="118CAB"/>
              </a:solidFill>
            </a:endParaRPr>
          </a:p>
          <a:p>
            <a:pPr lvl="1"/>
            <a:r>
              <a:rPr lang="en-US" dirty="0"/>
              <a:t>Setting the direction: </a:t>
            </a:r>
            <a:r>
              <a:rPr lang="en-US" dirty="0">
                <a:solidFill>
                  <a:srgbClr val="118CAB"/>
                </a:solidFill>
                <a:latin typeface="Courier" charset="0"/>
                <a:ea typeface="Courier" charset="0"/>
                <a:cs typeface="Courier" charset="0"/>
              </a:rPr>
              <a:t>echo ”out” &gt; /sys/class/</a:t>
            </a:r>
            <a:r>
              <a:rPr lang="en-US" dirty="0" err="1">
                <a:solidFill>
                  <a:srgbClr val="118CAB"/>
                </a:solidFill>
                <a:latin typeface="Courier" charset="0"/>
                <a:ea typeface="Courier" charset="0"/>
                <a:cs typeface="Courier" charset="0"/>
              </a:rPr>
              <a:t>gpio</a:t>
            </a:r>
            <a:r>
              <a:rPr lang="en-US" dirty="0">
                <a:solidFill>
                  <a:srgbClr val="118CAB"/>
                </a:solidFill>
                <a:latin typeface="Courier" charset="0"/>
                <a:ea typeface="Courier" charset="0"/>
                <a:cs typeface="Courier" charset="0"/>
              </a:rPr>
              <a:t>/</a:t>
            </a:r>
            <a:r>
              <a:rPr lang="en-US" dirty="0" err="1">
                <a:solidFill>
                  <a:srgbClr val="118CAB"/>
                </a:solidFill>
                <a:latin typeface="Courier" charset="0"/>
                <a:ea typeface="Courier" charset="0"/>
                <a:cs typeface="Courier" charset="0"/>
              </a:rPr>
              <a:t>gpio105</a:t>
            </a:r>
            <a:r>
              <a:rPr lang="en-US" dirty="0">
                <a:solidFill>
                  <a:srgbClr val="118CAB"/>
                </a:solidFill>
                <a:latin typeface="Courier" charset="0"/>
                <a:ea typeface="Courier" charset="0"/>
                <a:cs typeface="Courier" charset="0"/>
              </a:rPr>
              <a:t>/direction</a:t>
            </a:r>
            <a:endParaRPr lang="en-US" dirty="0">
              <a:solidFill>
                <a:srgbClr val="118CAB"/>
              </a:solidFill>
            </a:endParaRPr>
          </a:p>
          <a:p>
            <a:pPr lvl="1"/>
            <a:r>
              <a:rPr lang="en-US" dirty="0"/>
              <a:t>Writing the desired value: </a:t>
            </a:r>
            <a:r>
              <a:rPr lang="en-US" dirty="0">
                <a:solidFill>
                  <a:srgbClr val="118CAB"/>
                </a:solidFill>
                <a:latin typeface="Courier" charset="0"/>
                <a:ea typeface="Courier" charset="0"/>
                <a:cs typeface="Courier" charset="0"/>
              </a:rPr>
              <a:t>echo 1 &gt; /sys/class/</a:t>
            </a:r>
            <a:r>
              <a:rPr lang="en-US" dirty="0" err="1">
                <a:solidFill>
                  <a:srgbClr val="118CAB"/>
                </a:solidFill>
                <a:latin typeface="Courier" charset="0"/>
                <a:ea typeface="Courier" charset="0"/>
                <a:cs typeface="Courier" charset="0"/>
              </a:rPr>
              <a:t>gpio</a:t>
            </a:r>
            <a:r>
              <a:rPr lang="en-US" dirty="0">
                <a:solidFill>
                  <a:srgbClr val="118CAB"/>
                </a:solidFill>
                <a:latin typeface="Courier" charset="0"/>
                <a:ea typeface="Courier" charset="0"/>
                <a:cs typeface="Courier" charset="0"/>
              </a:rPr>
              <a:t>/</a:t>
            </a:r>
            <a:r>
              <a:rPr lang="en-US" dirty="0" err="1">
                <a:solidFill>
                  <a:srgbClr val="118CAB"/>
                </a:solidFill>
                <a:latin typeface="Courier" charset="0"/>
                <a:ea typeface="Courier" charset="0"/>
                <a:cs typeface="Courier" charset="0"/>
              </a:rPr>
              <a:t>gpio105</a:t>
            </a:r>
            <a:r>
              <a:rPr lang="en-US" dirty="0">
                <a:solidFill>
                  <a:srgbClr val="118CAB"/>
                </a:solidFill>
                <a:latin typeface="Courier" charset="0"/>
                <a:ea typeface="Courier" charset="0"/>
                <a:cs typeface="Courier" charset="0"/>
              </a:rPr>
              <a:t>/value</a:t>
            </a:r>
            <a:endParaRPr lang="en-US" altLang="en-US" dirty="0">
              <a:ea typeface="ＭＳ Ｐゴシック" panose="020B0600070205080204" pitchFamily="34" charset="-128"/>
            </a:endParaRPr>
          </a:p>
          <a:p>
            <a:r>
              <a:rPr lang="en-US" dirty="0"/>
              <a:t>The user can read from GPIOs by</a:t>
            </a:r>
            <a:endParaRPr lang="en-US" altLang="en-US" dirty="0">
              <a:ea typeface="ＭＳ Ｐゴシック" panose="020B0600070205080204" pitchFamily="34" charset="-128"/>
            </a:endParaRPr>
          </a:p>
          <a:p>
            <a:pPr lvl="1"/>
            <a:r>
              <a:rPr lang="en-US" dirty="0"/>
              <a:t>Exporting the GPIO, e.g., 105: </a:t>
            </a:r>
            <a:r>
              <a:rPr lang="en-US" dirty="0">
                <a:solidFill>
                  <a:srgbClr val="118CAB"/>
                </a:solidFill>
                <a:latin typeface="Courier" charset="0"/>
                <a:ea typeface="Courier" charset="0"/>
                <a:cs typeface="Courier" charset="0"/>
              </a:rPr>
              <a:t>echo 105 &gt; /sys/class/</a:t>
            </a:r>
            <a:r>
              <a:rPr lang="en-US" dirty="0" err="1">
                <a:solidFill>
                  <a:srgbClr val="118CAB"/>
                </a:solidFill>
                <a:latin typeface="Courier" charset="0"/>
                <a:ea typeface="Courier" charset="0"/>
                <a:cs typeface="Courier" charset="0"/>
              </a:rPr>
              <a:t>gpio</a:t>
            </a:r>
            <a:r>
              <a:rPr lang="en-US" dirty="0">
                <a:solidFill>
                  <a:srgbClr val="118CAB"/>
                </a:solidFill>
                <a:latin typeface="Courier" charset="0"/>
                <a:ea typeface="Courier" charset="0"/>
                <a:cs typeface="Courier" charset="0"/>
              </a:rPr>
              <a:t>/export</a:t>
            </a:r>
            <a:endParaRPr lang="en-US" dirty="0">
              <a:solidFill>
                <a:srgbClr val="118CAB"/>
              </a:solidFill>
            </a:endParaRPr>
          </a:p>
          <a:p>
            <a:pPr lvl="1"/>
            <a:r>
              <a:rPr lang="en-US" dirty="0"/>
              <a:t>Setting the direction: </a:t>
            </a:r>
            <a:r>
              <a:rPr lang="en-US" dirty="0">
                <a:solidFill>
                  <a:srgbClr val="118CAB"/>
                </a:solidFill>
                <a:latin typeface="Courier" charset="0"/>
                <a:ea typeface="Courier" charset="0"/>
                <a:cs typeface="Courier" charset="0"/>
              </a:rPr>
              <a:t>echo ”in” &gt; /sys/class/</a:t>
            </a:r>
            <a:r>
              <a:rPr lang="en-US" dirty="0" err="1">
                <a:solidFill>
                  <a:srgbClr val="118CAB"/>
                </a:solidFill>
                <a:latin typeface="Courier" charset="0"/>
                <a:ea typeface="Courier" charset="0"/>
                <a:cs typeface="Courier" charset="0"/>
              </a:rPr>
              <a:t>gpio</a:t>
            </a:r>
            <a:r>
              <a:rPr lang="en-US" dirty="0">
                <a:solidFill>
                  <a:srgbClr val="118CAB"/>
                </a:solidFill>
                <a:latin typeface="Courier" charset="0"/>
                <a:ea typeface="Courier" charset="0"/>
                <a:cs typeface="Courier" charset="0"/>
              </a:rPr>
              <a:t>/</a:t>
            </a:r>
            <a:r>
              <a:rPr lang="en-US" dirty="0" err="1">
                <a:solidFill>
                  <a:srgbClr val="118CAB"/>
                </a:solidFill>
                <a:latin typeface="Courier" charset="0"/>
                <a:ea typeface="Courier" charset="0"/>
                <a:cs typeface="Courier" charset="0"/>
              </a:rPr>
              <a:t>gpio105</a:t>
            </a:r>
            <a:r>
              <a:rPr lang="en-US" dirty="0">
                <a:solidFill>
                  <a:srgbClr val="118CAB"/>
                </a:solidFill>
                <a:latin typeface="Courier" charset="0"/>
                <a:ea typeface="Courier" charset="0"/>
                <a:cs typeface="Courier" charset="0"/>
              </a:rPr>
              <a:t>/direction</a:t>
            </a:r>
            <a:endParaRPr lang="en-US" dirty="0">
              <a:solidFill>
                <a:srgbClr val="118CAB"/>
              </a:solidFill>
            </a:endParaRPr>
          </a:p>
          <a:p>
            <a:pPr lvl="1"/>
            <a:r>
              <a:rPr lang="en-US" dirty="0"/>
              <a:t>Reading the GPIO value: </a:t>
            </a:r>
            <a:r>
              <a:rPr lang="en-US" dirty="0">
                <a:solidFill>
                  <a:srgbClr val="118CAB"/>
                </a:solidFill>
                <a:latin typeface="Courier" charset="0"/>
                <a:ea typeface="Courier" charset="0"/>
                <a:cs typeface="Courier" charset="0"/>
              </a:rPr>
              <a:t>cat /sys/class/</a:t>
            </a:r>
            <a:r>
              <a:rPr lang="en-US" dirty="0" err="1">
                <a:solidFill>
                  <a:srgbClr val="118CAB"/>
                </a:solidFill>
                <a:latin typeface="Courier" charset="0"/>
                <a:ea typeface="Courier" charset="0"/>
                <a:cs typeface="Courier" charset="0"/>
              </a:rPr>
              <a:t>gpio</a:t>
            </a:r>
            <a:r>
              <a:rPr lang="en-US" dirty="0">
                <a:solidFill>
                  <a:srgbClr val="118CAB"/>
                </a:solidFill>
                <a:latin typeface="Courier" charset="0"/>
                <a:ea typeface="Courier" charset="0"/>
                <a:cs typeface="Courier" charset="0"/>
              </a:rPr>
              <a:t>/</a:t>
            </a:r>
            <a:r>
              <a:rPr lang="en-US" dirty="0" err="1">
                <a:solidFill>
                  <a:srgbClr val="118CAB"/>
                </a:solidFill>
                <a:latin typeface="Courier" charset="0"/>
                <a:ea typeface="Courier" charset="0"/>
                <a:cs typeface="Courier" charset="0"/>
              </a:rPr>
              <a:t>gpio105</a:t>
            </a:r>
            <a:r>
              <a:rPr lang="en-US" dirty="0">
                <a:solidFill>
                  <a:srgbClr val="118CAB"/>
                </a:solidFill>
                <a:latin typeface="Courier" charset="0"/>
                <a:ea typeface="Courier" charset="0"/>
                <a:cs typeface="Courier" charset="0"/>
              </a:rPr>
              <a:t>/value</a:t>
            </a:r>
            <a:endParaRPr lang="en-US" dirty="0">
              <a:solidFill>
                <a:srgbClr val="118CAB"/>
              </a:solidFill>
            </a:endParaRPr>
          </a:p>
        </p:txBody>
      </p:sp>
    </p:spTree>
    <p:extLst>
      <p:ext uri="{BB962C8B-B14F-4D97-AF65-F5344CB8AC3E}">
        <p14:creationId xmlns:p14="http://schemas.microsoft.com/office/powerpoint/2010/main" val="3132118455"/>
      </p:ext>
    </p:extLst>
  </p:cSld>
  <p:clrMapOvr>
    <a:masterClrMapping/>
  </p:clrMapOvr>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F4DB20-F02C-4139-BE14-4D908EF1BA88}">
  <ds:schemaRefs>
    <ds:schemaRef ds:uri="http://schemas.microsoft.com/sharepoint/v3/contenttype/forms"/>
  </ds:schemaRefs>
</ds:datastoreItem>
</file>

<file path=customXml/itemProps2.xml><?xml version="1.0" encoding="utf-8"?>
<ds:datastoreItem xmlns:ds="http://schemas.openxmlformats.org/officeDocument/2006/customXml" ds:itemID="{3546F3D9-27DD-4F07-9983-380B33535F9E}">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Arm_PPT_2017_public (1)</Template>
  <TotalTime>0</TotalTime>
  <Words>4956</Words>
  <Application>Microsoft Office PowerPoint</Application>
  <PresentationFormat>Widescreen</PresentationFormat>
  <Paragraphs>552</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Courier</vt:lpstr>
      <vt:lpstr>Arial</vt:lpstr>
      <vt:lpstr>Calibri</vt:lpstr>
      <vt:lpstr>Cambria Math</vt:lpstr>
      <vt:lpstr>Symbol</vt:lpstr>
      <vt:lpstr>Wingdings</vt:lpstr>
      <vt:lpstr>ARM PPT template 2017_Confidential</vt:lpstr>
      <vt:lpstr>Embedded Linux</vt:lpstr>
      <vt:lpstr>Goal</vt:lpstr>
      <vt:lpstr>Summary</vt:lpstr>
      <vt:lpstr>Summary</vt:lpstr>
      <vt:lpstr>Introduction</vt:lpstr>
      <vt:lpstr>Summary</vt:lpstr>
      <vt:lpstr>The sysfs File System</vt:lpstr>
      <vt:lpstr>The sysfs File System</vt:lpstr>
      <vt:lpstr>The sysfs File System: Controlling GPIOs</vt:lpstr>
      <vt:lpstr>Adding Entries to the sysfs File System</vt:lpstr>
      <vt:lpstr>Adding Entries to the sysfs File System</vt:lpstr>
      <vt:lpstr>Using sysfs and VFS API</vt:lpstr>
      <vt:lpstr>Summary</vt:lpstr>
      <vt:lpstr>The HC-SR04 Ultrasonic Ranging Sensor</vt:lpstr>
      <vt:lpstr>The HC-SR04 Ultrasonic Ranging Sensor</vt:lpstr>
      <vt:lpstr>Summary</vt:lpstr>
      <vt:lpstr>Building Linux Support for the HC-SR04 Sensor</vt:lpstr>
      <vt:lpstr>Module Data Structure Definition</vt:lpstr>
      <vt:lpstr>Module Data Structure Definition</vt:lpstr>
      <vt:lpstr>Module Initialization Function</vt:lpstr>
      <vt:lpstr>Module Initialization Function</vt:lpstr>
      <vt:lpstr>Module Initialization Function</vt:lpstr>
      <vt:lpstr>Module Initialization Function</vt:lpstr>
      <vt:lpstr>Module Clean-up Function</vt:lpstr>
      <vt:lpstr>Module Open Function</vt:lpstr>
      <vt:lpstr>Module Close Function</vt:lpstr>
      <vt:lpstr>Module Write Function</vt:lpstr>
      <vt:lpstr>Module Read Function</vt:lpstr>
      <vt:lpstr>Module Show and Store Function</vt:lpstr>
      <vt:lpstr>Module Test Application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2017-09-28T16:46:04Z</dcterms:created>
  <dcterms:modified xsi:type="dcterms:W3CDTF">2019-03-01T11:36:48Z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