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c6f80d1f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80d1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76f2d739d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76f2d739d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76f2d739d_0_1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76f2d739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76f2d739d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76f2d739d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c6f80d1f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80d1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76f2d739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76f2d739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c6f80d1ff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6f80d1f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76f2d739d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76f2d739d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76f2d739d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76f2d739d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c6f80d1ff_0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6f80d1f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76f2d739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76f2d739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76f2d739d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76f2d739d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 for Coffee Shop in Fredericton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Usmon Kuchimov</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Location analysis</a:t>
            </a:r>
            <a:endParaRPr/>
          </a:p>
        </p:txBody>
      </p:sp>
      <p:sp>
        <p:nvSpPr>
          <p:cNvPr id="140" name="Google Shape;140;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spcBef>
                <a:spcPts val="1100"/>
              </a:spcBef>
              <a:spcAft>
                <a:spcPts val="0"/>
              </a:spcAft>
              <a:buNone/>
            </a:pPr>
            <a:r>
              <a:rPr lang="en" sz="1250">
                <a:solidFill>
                  <a:srgbClr val="000000"/>
                </a:solidFill>
                <a:highlight>
                  <a:srgbClr val="FFFFFF"/>
                </a:highlight>
                <a:latin typeface="Arial"/>
                <a:ea typeface="Arial"/>
                <a:cs typeface="Arial"/>
                <a:sym typeface="Arial"/>
              </a:rPr>
              <a:t>Grouping rows by location and the mean of the frequency of occurance of each category we venue categories we study the top five most common venues.</a:t>
            </a:r>
            <a:endParaRPr sz="1250">
              <a:solidFill>
                <a:srgbClr val="000000"/>
              </a:solidFill>
              <a:highlight>
                <a:srgbClr val="FFFFFF"/>
              </a:highlight>
              <a:latin typeface="Arial"/>
              <a:ea typeface="Arial"/>
              <a:cs typeface="Arial"/>
              <a:sym typeface="Arial"/>
            </a:endParaRPr>
          </a:p>
          <a:p>
            <a:pPr indent="0" lvl="0" marL="0" rtl="0" algn="just">
              <a:spcBef>
                <a:spcPts val="1100"/>
              </a:spcBef>
              <a:spcAft>
                <a:spcPts val="0"/>
              </a:spcAft>
              <a:buNone/>
            </a:pPr>
            <a:r>
              <a:rPr lang="en" sz="1250">
                <a:solidFill>
                  <a:srgbClr val="000000"/>
                </a:solidFill>
                <a:highlight>
                  <a:srgbClr val="FFFFFF"/>
                </a:highlight>
                <a:latin typeface="Arial"/>
                <a:ea typeface="Arial"/>
                <a:cs typeface="Arial"/>
                <a:sym typeface="Arial"/>
              </a:rPr>
              <a:t>Putting this data into a pandas dataframe we can then determine the most common venues by location and plot onto a map.</a:t>
            </a:r>
            <a:endParaRPr sz="12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600"/>
              </a:spcBef>
              <a:spcAft>
                <a:spcPts val="1600"/>
              </a:spcAft>
              <a:buNone/>
            </a:pPr>
            <a:r>
              <a:rPr lang="en"/>
              <a:t>Refer to Notebook for the map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Fredericton</a:t>
            </a:r>
            <a:endParaRPr/>
          </a:p>
        </p:txBody>
      </p:sp>
      <p:sp>
        <p:nvSpPr>
          <p:cNvPr id="151" name="Google Shape;151;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50">
                <a:solidFill>
                  <a:srgbClr val="000000"/>
                </a:solidFill>
                <a:highlight>
                  <a:srgbClr val="FFFFFF"/>
                </a:highlight>
                <a:latin typeface="Arial"/>
                <a:ea typeface="Arial"/>
                <a:cs typeface="Arial"/>
                <a:sym typeface="Arial"/>
              </a:rPr>
              <a:t>Given the findings of the top 10 most frequent venues by locations of interest, the Knowledge Park does not have Coffee Shops in the top 10 most common venues as determined from the Foursquare dataset. Given this area has the greatest concentration of stores and shops as venues, it would be safe to assume a coffee shop would be beneficial to the business community and the citizens of Fredericton.</a:t>
            </a:r>
            <a:endParaRPr sz="1250">
              <a:solidFill>
                <a:srgbClr val="000000"/>
              </a:solidFill>
              <a:highlight>
                <a:srgbClr val="FFFFFF"/>
              </a:highlight>
              <a:latin typeface="Arial"/>
              <a:ea typeface="Arial"/>
              <a:cs typeface="Arial"/>
              <a:sym typeface="Arial"/>
            </a:endParaRPr>
          </a:p>
          <a:p>
            <a:pPr indent="0" lvl="0" marL="0" rtl="0" algn="just">
              <a:spcBef>
                <a:spcPts val="1600"/>
              </a:spcBef>
              <a:spcAft>
                <a:spcPts val="0"/>
              </a:spcAft>
              <a:buNone/>
            </a:pPr>
            <a:r>
              <a:rPr lang="en" sz="1250">
                <a:solidFill>
                  <a:srgbClr val="000000"/>
                </a:solidFill>
                <a:highlight>
                  <a:srgbClr val="FFFFFF"/>
                </a:highlight>
                <a:latin typeface="Arial"/>
                <a:ea typeface="Arial"/>
                <a:cs typeface="Arial"/>
                <a:sym typeface="Arial"/>
              </a:rPr>
              <a:t>While overall, the City of Fredericton Open Data is interesting, it misses the details required for true valued quantitiatve analysis and predictive analytics which would be most valued by investors and developers to make appropriate investments and to minimize risk.</a:t>
            </a:r>
            <a:endParaRPr sz="1250">
              <a:solidFill>
                <a:srgbClr val="000000"/>
              </a:solidFill>
              <a:highlight>
                <a:srgbClr val="FFFFFF"/>
              </a:highlight>
              <a:latin typeface="Arial"/>
              <a:ea typeface="Arial"/>
              <a:cs typeface="Arial"/>
              <a:sym typeface="Arial"/>
            </a:endParaRPr>
          </a:p>
          <a:p>
            <a:pPr indent="0" lvl="0" marL="0" rtl="0" algn="just">
              <a:spcBef>
                <a:spcPts val="1100"/>
              </a:spcBef>
              <a:spcAft>
                <a:spcPts val="0"/>
              </a:spcAft>
              <a:buNone/>
            </a:pPr>
            <a:r>
              <a:rPr lang="en" sz="1250">
                <a:solidFill>
                  <a:srgbClr val="000000"/>
                </a:solidFill>
                <a:highlight>
                  <a:srgbClr val="FFFFFF"/>
                </a:highlight>
                <a:latin typeface="Arial"/>
                <a:ea typeface="Arial"/>
                <a:cs typeface="Arial"/>
                <a:sym typeface="Arial"/>
              </a:rPr>
              <a:t>The Open Data project is a great start and empowers the need for a "Citizens Like Me" model to be developed where citizens of digital Fredericton are able to share their data as they wish for detailed analysis that enables the creation of valued services.</a:t>
            </a:r>
            <a:endParaRPr sz="125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sz="1050">
              <a:solidFill>
                <a:srgbClr val="000000"/>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project </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50">
                <a:solidFill>
                  <a:srgbClr val="1F1F1F"/>
                </a:solidFill>
                <a:highlight>
                  <a:srgbClr val="FFFFFF"/>
                </a:highlight>
                <a:latin typeface="Arial"/>
                <a:ea typeface="Arial"/>
                <a:cs typeface="Arial"/>
                <a:sym typeface="Arial"/>
              </a:rPr>
              <a:t>Fredericton is the Capital City of the Canadian bilingual Province of New Brunswick and is beautifully located on the banks of the Saint John River. While one of the least populated provincial capital cities with a population base of less than 60 thousand residents, it offers a wide spectrum of commercial venues and government institutions, universities and cultural attractions.</a:t>
            </a:r>
            <a:endParaRPr sz="1250">
              <a:solidFill>
                <a:srgbClr val="1F1F1F"/>
              </a:solidFill>
              <a:highlight>
                <a:srgbClr val="FFFFFF"/>
              </a:highlight>
              <a:latin typeface="Arial"/>
              <a:ea typeface="Arial"/>
              <a:cs typeface="Arial"/>
              <a:sym typeface="Arial"/>
            </a:endParaRPr>
          </a:p>
          <a:p>
            <a:pPr indent="0" lvl="0" marL="0" rtl="0" algn="l">
              <a:spcBef>
                <a:spcPts val="1600"/>
              </a:spcBef>
              <a:spcAft>
                <a:spcPts val="0"/>
              </a:spcAft>
              <a:buNone/>
            </a:pPr>
            <a:r>
              <a:rPr lang="en" sz="1250">
                <a:solidFill>
                  <a:srgbClr val="1F1F1F"/>
                </a:solidFill>
                <a:highlight>
                  <a:srgbClr val="FFFFFF"/>
                </a:highlight>
                <a:latin typeface="Arial"/>
                <a:ea typeface="Arial"/>
                <a:cs typeface="Arial"/>
                <a:sym typeface="Arial"/>
              </a:rPr>
              <a:t>As the city grows and develops, it becomes increasingly important to examine and understand it quantitatively using latest available technologies. The City of Fredericton provides open data for everyone and encourages entrepreneurial use to develop services for the benefit of its citizens.</a:t>
            </a:r>
            <a:endParaRPr sz="1250">
              <a:solidFill>
                <a:srgbClr val="1F1F1F"/>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050">
              <a:solidFill>
                <a:srgbClr val="1F1F1F"/>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to be answered</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50">
                <a:solidFill>
                  <a:srgbClr val="1F1F1F"/>
                </a:solidFill>
                <a:highlight>
                  <a:srgbClr val="FFFFFF"/>
                </a:highlight>
                <a:latin typeface="Arial"/>
                <a:ea typeface="Arial"/>
                <a:cs typeface="Arial"/>
                <a:sym typeface="Arial"/>
              </a:rPr>
              <a:t>Developers, policy makers and/or city planners and wide range of interested parties have an interest in answering the following questions:</a:t>
            </a:r>
            <a:endParaRPr sz="1250">
              <a:solidFill>
                <a:srgbClr val="1F1F1F"/>
              </a:solidFill>
              <a:highlight>
                <a:srgbClr val="FFFFFF"/>
              </a:highlight>
              <a:latin typeface="Arial"/>
              <a:ea typeface="Arial"/>
              <a:cs typeface="Arial"/>
              <a:sym typeface="Arial"/>
            </a:endParaRPr>
          </a:p>
          <a:p>
            <a:pPr indent="-307975" lvl="0" marL="457200" rtl="0" algn="l">
              <a:spcBef>
                <a:spcPts val="1600"/>
              </a:spcBef>
              <a:spcAft>
                <a:spcPts val="0"/>
              </a:spcAft>
              <a:buClr>
                <a:srgbClr val="1F1F1F"/>
              </a:buClr>
              <a:buSzPts val="1250"/>
              <a:buFont typeface="Arial"/>
              <a:buChar char="●"/>
            </a:pPr>
            <a:r>
              <a:rPr lang="en" sz="1250">
                <a:solidFill>
                  <a:srgbClr val="1F1F1F"/>
                </a:solidFill>
                <a:highlight>
                  <a:srgbClr val="FFFFFF"/>
                </a:highlight>
                <a:latin typeface="Arial"/>
                <a:ea typeface="Arial"/>
                <a:cs typeface="Arial"/>
                <a:sym typeface="Arial"/>
              </a:rPr>
              <a:t>Which neighborhoods have the highest crime rate?</a:t>
            </a:r>
            <a:endParaRPr sz="1250">
              <a:solidFill>
                <a:srgbClr val="1F1F1F"/>
              </a:solidFill>
              <a:highlight>
                <a:srgbClr val="FFFFFF"/>
              </a:highlight>
              <a:latin typeface="Arial"/>
              <a:ea typeface="Arial"/>
              <a:cs typeface="Arial"/>
              <a:sym typeface="Arial"/>
            </a:endParaRPr>
          </a:p>
          <a:p>
            <a:pPr indent="-307975" lvl="0" marL="457200" rtl="0" algn="l">
              <a:spcBef>
                <a:spcPts val="0"/>
              </a:spcBef>
              <a:spcAft>
                <a:spcPts val="0"/>
              </a:spcAft>
              <a:buClr>
                <a:srgbClr val="1F1F1F"/>
              </a:buClr>
              <a:buSzPts val="1250"/>
              <a:buFont typeface="Arial"/>
              <a:buChar char="●"/>
            </a:pPr>
            <a:r>
              <a:rPr lang="en" sz="1250">
                <a:solidFill>
                  <a:srgbClr val="1F1F1F"/>
                </a:solidFill>
                <a:highlight>
                  <a:srgbClr val="FFFFFF"/>
                </a:highlight>
                <a:latin typeface="Arial"/>
                <a:ea typeface="Arial"/>
                <a:cs typeface="Arial"/>
                <a:sym typeface="Arial"/>
              </a:rPr>
              <a:t>Is population density indicator linear correlation with crime rates?</a:t>
            </a:r>
            <a:endParaRPr sz="1250">
              <a:solidFill>
                <a:srgbClr val="1F1F1F"/>
              </a:solidFill>
              <a:highlight>
                <a:srgbClr val="FFFFFF"/>
              </a:highlight>
              <a:latin typeface="Arial"/>
              <a:ea typeface="Arial"/>
              <a:cs typeface="Arial"/>
              <a:sym typeface="Arial"/>
            </a:endParaRPr>
          </a:p>
          <a:p>
            <a:pPr indent="-307975" lvl="0" marL="457200" rtl="0" algn="l">
              <a:spcBef>
                <a:spcPts val="0"/>
              </a:spcBef>
              <a:spcAft>
                <a:spcPts val="0"/>
              </a:spcAft>
              <a:buClr>
                <a:srgbClr val="1F1F1F"/>
              </a:buClr>
              <a:buSzPts val="1250"/>
              <a:buFont typeface="Arial"/>
              <a:buChar char="●"/>
            </a:pPr>
            <a:r>
              <a:rPr lang="en" sz="1250">
                <a:solidFill>
                  <a:srgbClr val="1F1F1F"/>
                </a:solidFill>
                <a:highlight>
                  <a:srgbClr val="FFFFFF"/>
                </a:highlight>
                <a:latin typeface="Arial"/>
                <a:ea typeface="Arial"/>
                <a:cs typeface="Arial"/>
                <a:sym typeface="Arial"/>
              </a:rPr>
              <a:t>As per Foursquare data, what are the venues that are most common in various neighborhoods of the city?</a:t>
            </a:r>
            <a:endParaRPr sz="1250">
              <a:solidFill>
                <a:srgbClr val="1F1F1F"/>
              </a:solidFill>
              <a:highlight>
                <a:srgbClr val="FFFFFF"/>
              </a:highlight>
              <a:latin typeface="Arial"/>
              <a:ea typeface="Arial"/>
              <a:cs typeface="Arial"/>
              <a:sym typeface="Arial"/>
            </a:endParaRPr>
          </a:p>
          <a:p>
            <a:pPr indent="-307975" lvl="0" marL="457200" rtl="0" algn="l">
              <a:spcBef>
                <a:spcPts val="0"/>
              </a:spcBef>
              <a:spcAft>
                <a:spcPts val="0"/>
              </a:spcAft>
              <a:buClr>
                <a:srgbClr val="1F1F1F"/>
              </a:buClr>
              <a:buSzPts val="1250"/>
              <a:buFont typeface="Arial"/>
              <a:buChar char="●"/>
            </a:pPr>
            <a:r>
              <a:rPr lang="en" sz="1250">
                <a:solidFill>
                  <a:srgbClr val="1F1F1F"/>
                </a:solidFill>
                <a:highlight>
                  <a:srgbClr val="FFFFFF"/>
                </a:highlight>
                <a:latin typeface="Arial"/>
                <a:ea typeface="Arial"/>
                <a:cs typeface="Arial"/>
                <a:sym typeface="Arial"/>
              </a:rPr>
              <a:t>Does the Knowledge Park really need another coffee shop?</a:t>
            </a:r>
            <a:endParaRPr sz="1500"/>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t>
            </a:r>
            <a:r>
              <a:rPr lang="en"/>
              <a:t>acquisition and preparing</a:t>
            </a: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points</a:t>
            </a:r>
            <a:endParaRPr/>
          </a:p>
        </p:txBody>
      </p:sp>
      <p:sp>
        <p:nvSpPr>
          <p:cNvPr id="110" name="Google Shape;110;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50">
                <a:solidFill>
                  <a:srgbClr val="1F1F1F"/>
                </a:solidFill>
                <a:highlight>
                  <a:srgbClr val="FFFFFF"/>
                </a:highlight>
                <a:latin typeface="Arial"/>
                <a:ea typeface="Arial"/>
                <a:cs typeface="Arial"/>
                <a:sym typeface="Arial"/>
              </a:rPr>
              <a:t>To understand and explore we will need the following City of Fredericton Open Data:</a:t>
            </a:r>
            <a:endParaRPr sz="1250">
              <a:solidFill>
                <a:srgbClr val="1F1F1F"/>
              </a:solidFill>
              <a:highlight>
                <a:srgbClr val="FFFFFF"/>
              </a:highlight>
              <a:latin typeface="Arial"/>
              <a:ea typeface="Arial"/>
              <a:cs typeface="Arial"/>
              <a:sym typeface="Arial"/>
            </a:endParaRPr>
          </a:p>
          <a:p>
            <a:pPr indent="-307975" lvl="0" marL="457200" rtl="0" algn="l">
              <a:spcBef>
                <a:spcPts val="1600"/>
              </a:spcBef>
              <a:spcAft>
                <a:spcPts val="0"/>
              </a:spcAft>
              <a:buClr>
                <a:srgbClr val="1F1F1F"/>
              </a:buClr>
              <a:buSzPts val="1250"/>
              <a:buFont typeface="Arial"/>
              <a:buAutoNum type="arabicPeriod"/>
            </a:pPr>
            <a:r>
              <a:rPr lang="en" sz="1250">
                <a:solidFill>
                  <a:srgbClr val="1F1F1F"/>
                </a:solidFill>
                <a:highlight>
                  <a:srgbClr val="FFFFFF"/>
                </a:highlight>
                <a:latin typeface="Arial"/>
                <a:ea typeface="Arial"/>
                <a:cs typeface="Arial"/>
                <a:sym typeface="Arial"/>
              </a:rPr>
              <a:t>Open Data Site: http://data-fredericton.opendata.arcgis.com/</a:t>
            </a:r>
            <a:endParaRPr sz="1250">
              <a:solidFill>
                <a:srgbClr val="1F1F1F"/>
              </a:solidFill>
              <a:highlight>
                <a:srgbClr val="FFFFFF"/>
              </a:highlight>
              <a:latin typeface="Arial"/>
              <a:ea typeface="Arial"/>
              <a:cs typeface="Arial"/>
              <a:sym typeface="Arial"/>
            </a:endParaRPr>
          </a:p>
          <a:p>
            <a:pPr indent="-307975" lvl="0" marL="457200" rtl="0" algn="l">
              <a:spcBef>
                <a:spcPts val="0"/>
              </a:spcBef>
              <a:spcAft>
                <a:spcPts val="0"/>
              </a:spcAft>
              <a:buClr>
                <a:srgbClr val="1F1F1F"/>
              </a:buClr>
              <a:buSzPts val="1250"/>
              <a:buFont typeface="Arial"/>
              <a:buAutoNum type="arabicPeriod"/>
            </a:pPr>
            <a:r>
              <a:rPr lang="en" sz="1250">
                <a:solidFill>
                  <a:srgbClr val="1F1F1F"/>
                </a:solidFill>
                <a:highlight>
                  <a:srgbClr val="FFFFFF"/>
                </a:highlight>
                <a:latin typeface="Arial"/>
                <a:ea typeface="Arial"/>
                <a:cs typeface="Arial"/>
                <a:sym typeface="Arial"/>
              </a:rPr>
              <a:t>Fredericton Neighbourhoods: http://data-fredericton.opendata.arcgis.com/datasets/neighbourhoods-quartiers</a:t>
            </a:r>
            <a:endParaRPr sz="1250">
              <a:solidFill>
                <a:srgbClr val="1F1F1F"/>
              </a:solidFill>
              <a:highlight>
                <a:srgbClr val="FFFFFF"/>
              </a:highlight>
              <a:latin typeface="Arial"/>
              <a:ea typeface="Arial"/>
              <a:cs typeface="Arial"/>
              <a:sym typeface="Arial"/>
            </a:endParaRPr>
          </a:p>
          <a:p>
            <a:pPr indent="-307975" lvl="0" marL="457200" rtl="0" algn="l">
              <a:spcBef>
                <a:spcPts val="0"/>
              </a:spcBef>
              <a:spcAft>
                <a:spcPts val="0"/>
              </a:spcAft>
              <a:buClr>
                <a:srgbClr val="1F1F1F"/>
              </a:buClr>
              <a:buSzPts val="1250"/>
              <a:buFont typeface="Arial"/>
              <a:buAutoNum type="arabicPeriod"/>
            </a:pPr>
            <a:r>
              <a:rPr lang="en" sz="1250">
                <a:solidFill>
                  <a:srgbClr val="1F1F1F"/>
                </a:solidFill>
                <a:highlight>
                  <a:srgbClr val="FFFFFF"/>
                </a:highlight>
                <a:latin typeface="Arial"/>
                <a:ea typeface="Arial"/>
                <a:cs typeface="Arial"/>
                <a:sym typeface="Arial"/>
              </a:rPr>
              <a:t>Fredericton Crime by Neighbourhood: http://data-fredericton.opendata.arcgis.com/datasets/crime-by-neighbourhood-2017--crime-par-quartier-2017</a:t>
            </a:r>
            <a:endParaRPr sz="1250">
              <a:solidFill>
                <a:srgbClr val="1F1F1F"/>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points (continued…)</a:t>
            </a:r>
            <a:endParaRPr/>
          </a:p>
        </p:txBody>
      </p:sp>
      <p:sp>
        <p:nvSpPr>
          <p:cNvPr id="116" name="Google Shape;116;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07975" lvl="0" marL="457200" rtl="0" algn="l">
              <a:spcBef>
                <a:spcPts val="0"/>
              </a:spcBef>
              <a:spcAft>
                <a:spcPts val="0"/>
              </a:spcAft>
              <a:buClr>
                <a:srgbClr val="1F1F1F"/>
              </a:buClr>
              <a:buSzPts val="1250"/>
              <a:buFont typeface="Arial"/>
              <a:buAutoNum type="arabicPeriod"/>
            </a:pPr>
            <a:r>
              <a:rPr lang="en" sz="1250">
                <a:solidFill>
                  <a:srgbClr val="1F1F1F"/>
                </a:solidFill>
                <a:highlight>
                  <a:srgbClr val="FFFFFF"/>
                </a:highlight>
                <a:latin typeface="Arial"/>
                <a:ea typeface="Arial"/>
                <a:cs typeface="Arial"/>
                <a:sym typeface="Arial"/>
              </a:rPr>
              <a:t>Fredericton Census Tract Demographics: http://data-fredericton.opendata.arcgis.com/datasets/census-tract-demographics--donn%C3%A9es-d%C3%A9mographiques-du-secteur-de-recensement</a:t>
            </a:r>
            <a:endParaRPr sz="1250">
              <a:solidFill>
                <a:srgbClr val="1F1F1F"/>
              </a:solidFill>
              <a:highlight>
                <a:srgbClr val="FFFFFF"/>
              </a:highlight>
              <a:latin typeface="Arial"/>
              <a:ea typeface="Arial"/>
              <a:cs typeface="Arial"/>
              <a:sym typeface="Arial"/>
            </a:endParaRPr>
          </a:p>
          <a:p>
            <a:pPr indent="-307975" lvl="0" marL="457200" rtl="0" algn="l">
              <a:spcBef>
                <a:spcPts val="0"/>
              </a:spcBef>
              <a:spcAft>
                <a:spcPts val="0"/>
              </a:spcAft>
              <a:buClr>
                <a:srgbClr val="1F1F1F"/>
              </a:buClr>
              <a:buSzPts val="1250"/>
              <a:buFont typeface="Arial"/>
              <a:buAutoNum type="arabicPeriod"/>
            </a:pPr>
            <a:r>
              <a:rPr lang="en" sz="1250">
                <a:solidFill>
                  <a:srgbClr val="1F1F1F"/>
                </a:solidFill>
                <a:highlight>
                  <a:srgbClr val="FFFFFF"/>
                </a:highlight>
                <a:latin typeface="Arial"/>
                <a:ea typeface="Arial"/>
                <a:cs typeface="Arial"/>
                <a:sym typeface="Arial"/>
              </a:rPr>
              <a:t>Fredericton locations of interest: https://github.com/usmonkuchimov/Coursera_Capstone/blob/master/Fredericton%20Locations.xlsx</a:t>
            </a:r>
            <a:endParaRPr sz="1250">
              <a:solidFill>
                <a:srgbClr val="1F1F1F"/>
              </a:solidFill>
              <a:highlight>
                <a:srgbClr val="FFFFFF"/>
              </a:highlight>
              <a:latin typeface="Arial"/>
              <a:ea typeface="Arial"/>
              <a:cs typeface="Arial"/>
              <a:sym typeface="Arial"/>
            </a:endParaRPr>
          </a:p>
          <a:p>
            <a:pPr indent="-307975" lvl="0" marL="457200" rtl="0" algn="l">
              <a:spcBef>
                <a:spcPts val="0"/>
              </a:spcBef>
              <a:spcAft>
                <a:spcPts val="0"/>
              </a:spcAft>
              <a:buClr>
                <a:srgbClr val="1F1F1F"/>
              </a:buClr>
              <a:buSzPts val="1250"/>
              <a:buFont typeface="Arial"/>
              <a:buAutoNum type="arabicPeriod"/>
            </a:pPr>
            <a:r>
              <a:rPr lang="en" sz="1250">
                <a:solidFill>
                  <a:srgbClr val="1F1F1F"/>
                </a:solidFill>
                <a:highlight>
                  <a:srgbClr val="FFFFFF"/>
                </a:highlight>
                <a:latin typeface="Arial"/>
                <a:ea typeface="Arial"/>
                <a:cs typeface="Arial"/>
                <a:sym typeface="Arial"/>
              </a:rPr>
              <a:t>Foursquare Developers Access to venue data: https://foursquare.com</a:t>
            </a:r>
            <a:endParaRPr sz="1500"/>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2"/>
        </a:solidFill>
      </p:bgPr>
    </p:bg>
    <p:spTree>
      <p:nvGrpSpPr>
        <p:cNvPr id="120" name="Shape 120"/>
        <p:cNvGrpSpPr/>
        <p:nvPr/>
      </p:nvGrpSpPr>
      <p:grpSpPr>
        <a:xfrm>
          <a:off x="0" y="0"/>
          <a:ext cx="0" cy="0"/>
          <a:chOff x="0" y="0"/>
          <a:chExt cx="0" cy="0"/>
        </a:xfrm>
      </p:grpSpPr>
      <p:sp>
        <p:nvSpPr>
          <p:cNvPr id="121" name="Google Shape;121;p19"/>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Analysis</a:t>
            </a:r>
            <a:endParaRPr/>
          </a:p>
          <a:p>
            <a:pPr indent="0" lvl="0" marL="0" rtl="0" algn="l">
              <a:spcBef>
                <a:spcPts val="16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Crime count by neighborhood</a:t>
            </a:r>
            <a:endParaRPr/>
          </a:p>
        </p:txBody>
      </p:sp>
      <p:sp>
        <p:nvSpPr>
          <p:cNvPr id="127" name="Google Shape;127;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spcBef>
                <a:spcPts val="1100"/>
              </a:spcBef>
              <a:spcAft>
                <a:spcPts val="0"/>
              </a:spcAft>
              <a:buNone/>
            </a:pPr>
            <a:r>
              <a:rPr lang="en" sz="1050">
                <a:solidFill>
                  <a:srgbClr val="000000"/>
                </a:solidFill>
                <a:highlight>
                  <a:srgbClr val="FFFFFF"/>
                </a:highlight>
                <a:latin typeface="Arial"/>
                <a:ea typeface="Arial"/>
                <a:cs typeface="Arial"/>
                <a:sym typeface="Arial"/>
              </a:rPr>
              <a:t>Once the data was prepared, a choropleth map was created to view the crime count by neighbourhood. As expected the region of greatest crime count was found in the downtown and Platt neighbourhoods.</a:t>
            </a:r>
            <a:endParaRPr sz="1050">
              <a:solidFill>
                <a:srgbClr val="000000"/>
              </a:solidFill>
              <a:highlight>
                <a:srgbClr val="FFFFFF"/>
              </a:highlight>
              <a:latin typeface="Arial"/>
              <a:ea typeface="Arial"/>
              <a:cs typeface="Arial"/>
              <a:sym typeface="Arial"/>
            </a:endParaRPr>
          </a:p>
          <a:p>
            <a:pPr indent="0" lvl="0" marL="0" rtl="0" algn="just">
              <a:spcBef>
                <a:spcPts val="1100"/>
              </a:spcBef>
              <a:spcAft>
                <a:spcPts val="0"/>
              </a:spcAft>
              <a:buNone/>
            </a:pPr>
            <a:r>
              <a:rPr lang="en" sz="1050">
                <a:solidFill>
                  <a:srgbClr val="000000"/>
                </a:solidFill>
                <a:highlight>
                  <a:srgbClr val="FFFFFF"/>
                </a:highlight>
                <a:latin typeface="Arial"/>
                <a:ea typeface="Arial"/>
                <a:cs typeface="Arial"/>
                <a:sym typeface="Arial"/>
              </a:rPr>
              <a:t>Examining the crime types enables us to learn the most frequent occuring crimes which we then plot as a bar chart to see most frequenty type.</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128" name="Google Shape;128;p20"/>
          <p:cNvPicPr preferRelativeResize="0"/>
          <p:nvPr/>
        </p:nvPicPr>
        <p:blipFill>
          <a:blip r:embed="rId3">
            <a:alphaModFix/>
          </a:blip>
          <a:stretch>
            <a:fillRect/>
          </a:stretch>
        </p:blipFill>
        <p:spPr>
          <a:xfrm>
            <a:off x="2668798" y="3014025"/>
            <a:ext cx="4000675" cy="1988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of crime frequency</a:t>
            </a:r>
            <a:endParaRPr/>
          </a:p>
        </p:txBody>
      </p:sp>
      <p:sp>
        <p:nvSpPr>
          <p:cNvPr id="134" name="Google Shape;134;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50">
                <a:solidFill>
                  <a:srgbClr val="000000"/>
                </a:solidFill>
                <a:highlight>
                  <a:srgbClr val="FFFFFF"/>
                </a:highlight>
                <a:latin typeface="Arial"/>
                <a:ea typeface="Arial"/>
                <a:cs typeface="Arial"/>
                <a:sym typeface="Arial"/>
              </a:rPr>
              <a:t>Visualising the population density enables us to determine that the Platt neighbourhood has lower correlation to crime frequency than I would have expected.</a:t>
            </a:r>
            <a:endParaRPr sz="1250">
              <a:solidFill>
                <a:srgbClr val="000000"/>
              </a:solidFill>
              <a:highlight>
                <a:srgbClr val="FFFFFF"/>
              </a:highlight>
              <a:latin typeface="Arial"/>
              <a:ea typeface="Arial"/>
              <a:cs typeface="Arial"/>
              <a:sym typeface="Arial"/>
            </a:endParaRPr>
          </a:p>
          <a:p>
            <a:pPr indent="0" lvl="0" marL="0" rtl="0" algn="l">
              <a:spcBef>
                <a:spcPts val="1600"/>
              </a:spcBef>
              <a:spcAft>
                <a:spcPts val="1600"/>
              </a:spcAft>
              <a:buNone/>
            </a:pPr>
            <a:r>
              <a:rPr lang="en" sz="1250">
                <a:solidFill>
                  <a:srgbClr val="000000"/>
                </a:solidFill>
                <a:highlight>
                  <a:srgbClr val="FFFFFF"/>
                </a:highlight>
                <a:latin typeface="Arial"/>
                <a:ea typeface="Arial"/>
                <a:cs typeface="Arial"/>
                <a:sym typeface="Arial"/>
              </a:rPr>
              <a:t>Refer to density map in the Notebook.</a:t>
            </a:r>
            <a:endParaRPr sz="1250">
              <a:solidFill>
                <a:srgbClr val="000000"/>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