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b18d1e3b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b18d1e3b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18d1e3b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b18d1e3b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b18d1e3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b18d1e3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b18d1e3b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b18d1e3b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b17749d7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b17749d7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b18d24b72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b18d24b72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b18d24b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b18d24b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b18d24b7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b18d24b7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b18d1e3b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b18d1e3b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b18d1e3b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b18d1e3b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17749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17749d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b18d1e3b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b18d1e3b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b18d24b72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b18d24b72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b18d24b72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b18d24b72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b128d7c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b128d7c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b128d7c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b128d7c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b16b74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b16b74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16b741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16b741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16b741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16b741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b16b741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b16b741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16b741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16b741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rot="-2182710">
            <a:off x="6766199" y="1638271"/>
            <a:ext cx="2263803" cy="1512982"/>
          </a:xfrm>
          <a:prstGeom prst="rect">
            <a:avLst/>
          </a:prstGeom>
          <a:noFill/>
          <a:ln>
            <a:noFill/>
          </a:ln>
        </p:spPr>
      </p:pic>
      <p:sp>
        <p:nvSpPr>
          <p:cNvPr id="64" name="Google Shape;64;p13"/>
          <p:cNvSpPr txBox="1"/>
          <p:nvPr>
            <p:ph type="ctrTitle"/>
          </p:nvPr>
        </p:nvSpPr>
        <p:spPr>
          <a:xfrm>
            <a:off x="1680302" y="111435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avoid getting Citations in LA?</a:t>
            </a:r>
            <a:endParaRPr/>
          </a:p>
        </p:txBody>
      </p:sp>
      <p:sp>
        <p:nvSpPr>
          <p:cNvPr id="65" name="Google Shape;65;p13"/>
          <p:cNvSpPr txBox="1"/>
          <p:nvPr>
            <p:ph idx="1" type="subTitle"/>
          </p:nvPr>
        </p:nvSpPr>
        <p:spPr>
          <a:xfrm>
            <a:off x="1542302" y="3187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Team - Yellow</a:t>
            </a:r>
            <a:endParaRPr>
              <a:solidFill>
                <a:srgbClr val="FFFF00"/>
              </a:solidFill>
            </a:endParaRPr>
          </a:p>
          <a:p>
            <a:pPr indent="0" lvl="0" marL="0" rtl="0" algn="ctr">
              <a:spcBef>
                <a:spcPts val="0"/>
              </a:spcBef>
              <a:spcAft>
                <a:spcPts val="0"/>
              </a:spcAft>
              <a:buNone/>
            </a:pPr>
            <a:r>
              <a:rPr lang="en">
                <a:solidFill>
                  <a:srgbClr val="FFFF00"/>
                </a:solidFill>
              </a:rPr>
              <a:t>Brandon, Emre,  Kevin, Ujwala</a:t>
            </a:r>
            <a:endParaRPr>
              <a:solidFill>
                <a:srgbClr val="FFFF00"/>
              </a:solidFill>
            </a:endParaRPr>
          </a:p>
        </p:txBody>
      </p:sp>
      <p:pic>
        <p:nvPicPr>
          <p:cNvPr id="66" name="Google Shape;66;p13"/>
          <p:cNvPicPr preferRelativeResize="0"/>
          <p:nvPr/>
        </p:nvPicPr>
        <p:blipFill>
          <a:blip r:embed="rId4">
            <a:alphaModFix/>
          </a:blip>
          <a:stretch>
            <a:fillRect/>
          </a:stretch>
        </p:blipFill>
        <p:spPr>
          <a:xfrm rot="-2700023">
            <a:off x="265434" y="2635182"/>
            <a:ext cx="2375906" cy="151168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Cleaning LA Parking Violations and Fines</a:t>
            </a:r>
            <a:endParaRPr/>
          </a:p>
        </p:txBody>
      </p:sp>
      <p:sp>
        <p:nvSpPr>
          <p:cNvPr id="122" name="Google Shape;122;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Cleaning The Data</a:t>
            </a:r>
            <a:endParaRPr/>
          </a:p>
          <a:p>
            <a:pPr indent="-317500" lvl="1" marL="914400" rtl="0" algn="l">
              <a:spcBef>
                <a:spcPts val="0"/>
              </a:spcBef>
              <a:spcAft>
                <a:spcPts val="0"/>
              </a:spcAft>
              <a:buSzPts val="1400"/>
              <a:buChar char="○"/>
            </a:pPr>
            <a:r>
              <a:rPr lang="en"/>
              <a:t>Reduce inconsistencies in the ‘Violation Description’ column.</a:t>
            </a:r>
            <a:endParaRPr/>
          </a:p>
          <a:p>
            <a:pPr indent="-317500" lvl="1" marL="914400" rtl="0" algn="l">
              <a:spcBef>
                <a:spcPts val="0"/>
              </a:spcBef>
              <a:spcAft>
                <a:spcPts val="0"/>
              </a:spcAft>
              <a:buSzPts val="1400"/>
              <a:buChar char="○"/>
            </a:pPr>
            <a:r>
              <a:rPr lang="en"/>
              <a:t>Tossed Non-Descriptive entries  i.e. ‘22405A’</a:t>
            </a:r>
            <a:endParaRPr/>
          </a:p>
          <a:p>
            <a:pPr indent="-317500" lvl="1" marL="914400" rtl="0" algn="l">
              <a:spcBef>
                <a:spcPts val="0"/>
              </a:spcBef>
              <a:spcAft>
                <a:spcPts val="0"/>
              </a:spcAft>
              <a:buSzPts val="1400"/>
              <a:buChar char="○"/>
            </a:pPr>
            <a:r>
              <a:rPr lang="en"/>
              <a:t>Used ‘replace’ function to simplify violations </a:t>
            </a:r>
            <a:endParaRPr/>
          </a:p>
          <a:p>
            <a:pPr indent="-317500" lvl="1" marL="914400" rtl="0" algn="l">
              <a:spcBef>
                <a:spcPts val="0"/>
              </a:spcBef>
              <a:spcAft>
                <a:spcPts val="0"/>
              </a:spcAft>
              <a:buSzPts val="1400"/>
              <a:buChar char="○"/>
            </a:pPr>
            <a:r>
              <a:rPr lang="en"/>
              <a:t>Used ‘replace’ to correct violations spelled differently</a:t>
            </a:r>
            <a:endParaRPr/>
          </a:p>
          <a:p>
            <a:pPr indent="-317500" lvl="1" marL="914400" rtl="0" algn="l">
              <a:spcBef>
                <a:spcPts val="0"/>
              </a:spcBef>
              <a:spcAft>
                <a:spcPts val="0"/>
              </a:spcAft>
              <a:buSzPts val="1400"/>
              <a:buChar char="○"/>
            </a:pPr>
            <a:r>
              <a:rPr lang="en"/>
              <a:t>Fines assigned to type integer</a:t>
            </a:r>
            <a:endParaRPr/>
          </a:p>
          <a:p>
            <a:pPr indent="-342900" lvl="0" marL="457200" rtl="0" algn="l">
              <a:spcBef>
                <a:spcPts val="0"/>
              </a:spcBef>
              <a:spcAft>
                <a:spcPts val="0"/>
              </a:spcAft>
              <a:buSzPts val="1800"/>
              <a:buChar char="●"/>
            </a:pPr>
            <a:r>
              <a:rPr lang="en"/>
              <a:t>Limitations</a:t>
            </a:r>
            <a:endParaRPr/>
          </a:p>
          <a:p>
            <a:pPr indent="-317500" lvl="1" marL="914400" rtl="0" algn="l">
              <a:spcBef>
                <a:spcPts val="0"/>
              </a:spcBef>
              <a:spcAft>
                <a:spcPts val="0"/>
              </a:spcAft>
              <a:buSzPts val="1400"/>
              <a:buChar char="○"/>
            </a:pPr>
            <a:r>
              <a:rPr lang="en"/>
              <a:t>No data is perfect. There isn’t an exact way to clean descriptive data.</a:t>
            </a:r>
            <a:endParaRPr/>
          </a:p>
          <a:p>
            <a:pPr indent="-317500" lvl="1" marL="914400" rtl="0" algn="l">
              <a:spcBef>
                <a:spcPts val="0"/>
              </a:spcBef>
              <a:spcAft>
                <a:spcPts val="0"/>
              </a:spcAft>
              <a:buSzPts val="1400"/>
              <a:buChar char="○"/>
            </a:pPr>
            <a:r>
              <a:rPr lang="en"/>
              <a:t>How the data is cleaned can affect counts and fines are calculated</a:t>
            </a:r>
            <a:endParaRPr/>
          </a:p>
          <a:p>
            <a:pPr indent="-317500" lvl="1" marL="914400" rtl="0" algn="l">
              <a:spcBef>
                <a:spcPts val="0"/>
              </a:spcBef>
              <a:spcAft>
                <a:spcPts val="0"/>
              </a:spcAft>
              <a:buSzPts val="1400"/>
              <a:buChar char="○"/>
            </a:pPr>
            <a:r>
              <a:rPr lang="en"/>
              <a:t>Personal choice on where to reduce and simplify or what data toss.</a:t>
            </a:r>
            <a:endParaRPr/>
          </a:p>
          <a:p>
            <a:pPr indent="-317500" lvl="1" marL="914400" rtl="0" algn="l">
              <a:spcBef>
                <a:spcPts val="0"/>
              </a:spcBef>
              <a:spcAft>
                <a:spcPts val="0"/>
              </a:spcAft>
              <a:buSzPts val="1400"/>
              <a:buChar char="○"/>
            </a:pPr>
            <a:r>
              <a:rPr lang="en"/>
              <a:t>Concise and Clear as possible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 Parking Violations and Fines	</a:t>
            </a:r>
            <a:endParaRPr/>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Questions:</a:t>
            </a:r>
            <a:endParaRPr/>
          </a:p>
          <a:p>
            <a:pPr indent="-317500" lvl="1" marL="914400" rtl="0" algn="l">
              <a:spcBef>
                <a:spcPts val="0"/>
              </a:spcBef>
              <a:spcAft>
                <a:spcPts val="0"/>
              </a:spcAft>
              <a:buSzPts val="1400"/>
              <a:buChar char="○"/>
            </a:pPr>
            <a:r>
              <a:rPr lang="en"/>
              <a:t>What are the most common violations?</a:t>
            </a:r>
            <a:endParaRPr/>
          </a:p>
          <a:p>
            <a:pPr indent="-317500" lvl="1" marL="914400" rtl="0" algn="l">
              <a:spcBef>
                <a:spcPts val="0"/>
              </a:spcBef>
              <a:spcAft>
                <a:spcPts val="0"/>
              </a:spcAft>
              <a:buSzPts val="1400"/>
              <a:buChar char="○"/>
            </a:pPr>
            <a:r>
              <a:rPr lang="en"/>
              <a:t>Which violations carry the highest fines?</a:t>
            </a:r>
            <a:endParaRPr/>
          </a:p>
          <a:p>
            <a:pPr indent="-317500" lvl="1" marL="914400" rtl="0" algn="l">
              <a:spcBef>
                <a:spcPts val="0"/>
              </a:spcBef>
              <a:spcAft>
                <a:spcPts val="0"/>
              </a:spcAft>
              <a:buSzPts val="1400"/>
              <a:buChar char="○"/>
            </a:pPr>
            <a:r>
              <a:rPr lang="en"/>
              <a:t>Is there a correlation between violations and locations?</a:t>
            </a:r>
            <a:endParaRPr/>
          </a:p>
          <a:p>
            <a:pPr indent="-342900" lvl="0" marL="457200" rtl="0" algn="l">
              <a:spcBef>
                <a:spcPts val="0"/>
              </a:spcBef>
              <a:spcAft>
                <a:spcPts val="0"/>
              </a:spcAft>
              <a:buSzPts val="1800"/>
              <a:buChar char="●"/>
            </a:pPr>
            <a:r>
              <a:rPr lang="en"/>
              <a:t>Analyze the Data</a:t>
            </a:r>
            <a:endParaRPr/>
          </a:p>
          <a:p>
            <a:pPr indent="-317500" lvl="1" marL="914400" rtl="0" algn="l">
              <a:spcBef>
                <a:spcPts val="0"/>
              </a:spcBef>
              <a:spcAft>
                <a:spcPts val="0"/>
              </a:spcAft>
              <a:buSzPts val="1400"/>
              <a:buChar char="○"/>
            </a:pPr>
            <a:r>
              <a:rPr lang="en"/>
              <a:t>Created a bar chart of the 10 Most Ticketed Violations.</a:t>
            </a:r>
            <a:endParaRPr/>
          </a:p>
          <a:p>
            <a:pPr indent="-317500" lvl="1" marL="914400" rtl="0" algn="l">
              <a:spcBef>
                <a:spcPts val="0"/>
              </a:spcBef>
              <a:spcAft>
                <a:spcPts val="0"/>
              </a:spcAft>
              <a:buSzPts val="1400"/>
              <a:buChar char="○"/>
            </a:pPr>
            <a:r>
              <a:rPr lang="en"/>
              <a:t>Created a bar chart of 10 Highest Fined Violations.</a:t>
            </a:r>
            <a:endParaRPr/>
          </a:p>
          <a:p>
            <a:pPr indent="-317500" lvl="1" marL="914400" rtl="0" algn="l">
              <a:spcBef>
                <a:spcPts val="0"/>
              </a:spcBef>
              <a:spcAft>
                <a:spcPts val="0"/>
              </a:spcAft>
              <a:buSzPts val="1400"/>
              <a:buChar char="○"/>
            </a:pPr>
            <a:r>
              <a:rPr lang="en"/>
              <a:t>Chi-Square test on violations and locations dependence.</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the most ticketed violations?</a:t>
            </a:r>
            <a:endParaRPr/>
          </a:p>
          <a:p>
            <a:pPr indent="0" lvl="0" marL="0" rtl="0" algn="l">
              <a:spcBef>
                <a:spcPts val="0"/>
              </a:spcBef>
              <a:spcAft>
                <a:spcPts val="0"/>
              </a:spcAft>
              <a:buNone/>
            </a:pPr>
            <a:r>
              <a:t/>
            </a:r>
            <a:endParaRPr/>
          </a:p>
        </p:txBody>
      </p:sp>
      <p:pic>
        <p:nvPicPr>
          <p:cNvPr id="134" name="Google Shape;134;p24"/>
          <p:cNvPicPr preferRelativeResize="0"/>
          <p:nvPr/>
        </p:nvPicPr>
        <p:blipFill>
          <a:blip r:embed="rId3">
            <a:alphaModFix/>
          </a:blip>
          <a:stretch>
            <a:fillRect/>
          </a:stretch>
        </p:blipFill>
        <p:spPr>
          <a:xfrm>
            <a:off x="152400" y="1162700"/>
            <a:ext cx="8839199" cy="337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violations carry the highest fines?</a:t>
            </a:r>
            <a:endParaRPr/>
          </a:p>
          <a:p>
            <a:pPr indent="0" lvl="0" marL="0" rtl="0" algn="l">
              <a:spcBef>
                <a:spcPts val="0"/>
              </a:spcBef>
              <a:spcAft>
                <a:spcPts val="0"/>
              </a:spcAft>
              <a:buNone/>
            </a:pPr>
            <a:r>
              <a:t/>
            </a:r>
            <a:endParaRPr/>
          </a:p>
        </p:txBody>
      </p:sp>
      <p:pic>
        <p:nvPicPr>
          <p:cNvPr id="140" name="Google Shape;140;p25"/>
          <p:cNvPicPr preferRelativeResize="0"/>
          <p:nvPr/>
        </p:nvPicPr>
        <p:blipFill>
          <a:blip r:embed="rId3">
            <a:alphaModFix/>
          </a:blip>
          <a:stretch>
            <a:fillRect/>
          </a:stretch>
        </p:blipFill>
        <p:spPr>
          <a:xfrm>
            <a:off x="457200" y="1210475"/>
            <a:ext cx="82296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10 Tesla Violations</a:t>
            </a:r>
            <a:endParaRPr/>
          </a:p>
        </p:txBody>
      </p:sp>
      <p:pic>
        <p:nvPicPr>
          <p:cNvPr id="146" name="Google Shape;146;p26"/>
          <p:cNvPicPr preferRelativeResize="0"/>
          <p:nvPr/>
        </p:nvPicPr>
        <p:blipFill>
          <a:blip r:embed="rId3">
            <a:alphaModFix/>
          </a:blip>
          <a:stretch>
            <a:fillRect/>
          </a:stretch>
        </p:blipFill>
        <p:spPr>
          <a:xfrm>
            <a:off x="1705550" y="1450400"/>
            <a:ext cx="5586650" cy="335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Are you as likely to receive the same violation in one part of LA as you would in another?</a:t>
            </a:r>
            <a:endParaRPr sz="2400"/>
          </a:p>
        </p:txBody>
      </p:sp>
      <p:sp>
        <p:nvSpPr>
          <p:cNvPr id="152" name="Google Shape;152;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Null hypothesis: The null hypothesis is that violations handed out are independent of LA locations. </a:t>
            </a:r>
            <a:endParaRPr/>
          </a:p>
          <a:p>
            <a:pPr indent="-342900" lvl="0" marL="457200" rtl="0" algn="l">
              <a:spcBef>
                <a:spcPts val="0"/>
              </a:spcBef>
              <a:spcAft>
                <a:spcPts val="0"/>
              </a:spcAft>
              <a:buSzPts val="1800"/>
              <a:buChar char="●"/>
            </a:pPr>
            <a:r>
              <a:rPr lang="en"/>
              <a:t>Critical Value: 123.25</a:t>
            </a:r>
            <a:endParaRPr/>
          </a:p>
          <a:p>
            <a:pPr indent="-342900" lvl="0" marL="457200" rtl="0" algn="l">
              <a:spcBef>
                <a:spcPts val="0"/>
              </a:spcBef>
              <a:spcAft>
                <a:spcPts val="0"/>
              </a:spcAft>
              <a:buSzPts val="1800"/>
              <a:buChar char="●"/>
            </a:pPr>
            <a:r>
              <a:rPr lang="en"/>
              <a:t>Chi-square value:  446558.37</a:t>
            </a:r>
            <a:endParaRPr/>
          </a:p>
          <a:p>
            <a:pPr indent="-342900" lvl="0" marL="457200" rtl="0" algn="l">
              <a:spcBef>
                <a:spcPts val="0"/>
              </a:spcBef>
              <a:spcAft>
                <a:spcPts val="0"/>
              </a:spcAft>
              <a:buSzPts val="1800"/>
              <a:buChar char="●"/>
            </a:pPr>
            <a:r>
              <a:rPr lang="en"/>
              <a:t>P-Value = 0.0</a:t>
            </a:r>
            <a:endParaRPr/>
          </a:p>
          <a:p>
            <a:pPr indent="-342900" lvl="0" marL="457200" rtl="0" algn="l">
              <a:spcBef>
                <a:spcPts val="0"/>
              </a:spcBef>
              <a:spcAft>
                <a:spcPts val="0"/>
              </a:spcAft>
              <a:buSzPts val="1800"/>
              <a:buChar char="●"/>
            </a:pPr>
            <a:r>
              <a:rPr lang="en"/>
              <a:t>Conclusion: With the chi squared value above the critical value of 123.25 and our P-Value within the confidence level, we can reject the null hypothesis. Concluding that violations vary from area to area.</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41900"/>
            <a:ext cx="8520600" cy="6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Time and Date </a:t>
            </a:r>
            <a:r>
              <a:rPr lang="en" sz="2400"/>
              <a:t>Analysis</a:t>
            </a:r>
            <a:r>
              <a:rPr lang="en" sz="2400"/>
              <a:t> for LA Parking Citations: </a:t>
            </a:r>
            <a:endParaRPr sz="2400"/>
          </a:p>
        </p:txBody>
      </p:sp>
      <p:sp>
        <p:nvSpPr>
          <p:cNvPr id="158" name="Google Shape;158;p28"/>
          <p:cNvSpPr txBox="1"/>
          <p:nvPr>
            <p:ph idx="1" type="body"/>
          </p:nvPr>
        </p:nvSpPr>
        <p:spPr>
          <a:xfrm>
            <a:off x="311700" y="1333500"/>
            <a:ext cx="5161500" cy="31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r>
              <a:rPr lang="en"/>
              <a:t>:</a:t>
            </a:r>
            <a:endParaRPr/>
          </a:p>
          <a:p>
            <a:pPr indent="-304800" lvl="0" marL="457200" rtl="0" algn="l">
              <a:spcBef>
                <a:spcPts val="1600"/>
              </a:spcBef>
              <a:spcAft>
                <a:spcPts val="0"/>
              </a:spcAft>
              <a:buSzPts val="1200"/>
              <a:buChar char="●"/>
            </a:pPr>
            <a:r>
              <a:rPr lang="en" sz="1200"/>
              <a:t>What time of the day more citations are given?</a:t>
            </a:r>
            <a:endParaRPr sz="1200"/>
          </a:p>
          <a:p>
            <a:pPr indent="-304800" lvl="0" marL="457200" rtl="0" algn="l">
              <a:spcBef>
                <a:spcPts val="0"/>
              </a:spcBef>
              <a:spcAft>
                <a:spcPts val="0"/>
              </a:spcAft>
              <a:buSzPts val="1200"/>
              <a:buChar char="●"/>
            </a:pPr>
            <a:r>
              <a:rPr lang="en" sz="1200"/>
              <a:t>What day of a week more </a:t>
            </a:r>
            <a:r>
              <a:rPr lang="en" sz="1200"/>
              <a:t>citations</a:t>
            </a:r>
            <a:r>
              <a:rPr lang="en" sz="1200"/>
              <a:t> are given?</a:t>
            </a:r>
            <a:endParaRPr sz="1200"/>
          </a:p>
          <a:p>
            <a:pPr indent="-304800" lvl="0" marL="457200" rtl="0" algn="l">
              <a:spcBef>
                <a:spcPts val="0"/>
              </a:spcBef>
              <a:spcAft>
                <a:spcPts val="0"/>
              </a:spcAft>
              <a:buSzPts val="1200"/>
              <a:buChar char="●"/>
            </a:pPr>
            <a:r>
              <a:rPr lang="en" sz="1200"/>
              <a:t>Are more </a:t>
            </a:r>
            <a:r>
              <a:rPr lang="en" sz="1200"/>
              <a:t>citations</a:t>
            </a:r>
            <a:r>
              <a:rPr lang="en" sz="1200"/>
              <a:t>  issued on Weekend vs Weekday?</a:t>
            </a:r>
            <a:endParaRPr sz="1200"/>
          </a:p>
          <a:p>
            <a:pPr indent="0" lvl="0" marL="457200" rtl="0" algn="l">
              <a:spcBef>
                <a:spcPts val="7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9" name="Google Shape;159;p28"/>
          <p:cNvSpPr txBox="1"/>
          <p:nvPr/>
        </p:nvSpPr>
        <p:spPr>
          <a:xfrm>
            <a:off x="311700" y="2945325"/>
            <a:ext cx="5556600" cy="16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Data Extraction: </a:t>
            </a:r>
            <a:endParaRPr sz="1800">
              <a:solidFill>
                <a:schemeClr val="dk1"/>
              </a:solidFill>
              <a:latin typeface="Roboto"/>
              <a:ea typeface="Roboto"/>
              <a:cs typeface="Roboto"/>
              <a:sym typeface="Roboto"/>
            </a:endParaRPr>
          </a:p>
          <a:p>
            <a:pPr indent="-304800" lvl="0" marL="457200" rtl="0" algn="l">
              <a:lnSpc>
                <a:spcPct val="115000"/>
              </a:lnSpc>
              <a:spcBef>
                <a:spcPts val="1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Created sample of approx. 47000 rows data out of 9 millions of rows from Kaggle LA Parking dataset.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Saved it into CSV file for future use</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88325"/>
            <a:ext cx="8520600" cy="6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a:t>
            </a:r>
            <a:r>
              <a:rPr lang="en" sz="2400"/>
              <a:t>ime and Date Analysis for LA Parking Citations: </a:t>
            </a:r>
            <a:endParaRPr sz="2400"/>
          </a:p>
        </p:txBody>
      </p:sp>
      <p:sp>
        <p:nvSpPr>
          <p:cNvPr id="165" name="Google Shape;165;p29"/>
          <p:cNvSpPr txBox="1"/>
          <p:nvPr>
            <p:ph idx="1" type="body"/>
          </p:nvPr>
        </p:nvSpPr>
        <p:spPr>
          <a:xfrm>
            <a:off x="387900" y="130007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Cleansing:</a:t>
            </a:r>
            <a:endParaRPr sz="1200"/>
          </a:p>
          <a:p>
            <a:pPr indent="-304800" lvl="0" marL="457200" rtl="0" algn="l">
              <a:spcBef>
                <a:spcPts val="1600"/>
              </a:spcBef>
              <a:spcAft>
                <a:spcPts val="0"/>
              </a:spcAft>
              <a:buSzPts val="1200"/>
              <a:buChar char="●"/>
            </a:pPr>
            <a:r>
              <a:rPr lang="en" sz="1200"/>
              <a:t>Found 0.01% null values out of selected data.  </a:t>
            </a:r>
            <a:endParaRPr sz="1200"/>
          </a:p>
          <a:p>
            <a:pPr indent="-304800" lvl="0" marL="457200" rtl="0" algn="l">
              <a:spcBef>
                <a:spcPts val="0"/>
              </a:spcBef>
              <a:spcAft>
                <a:spcPts val="0"/>
              </a:spcAft>
              <a:buSzPts val="1200"/>
              <a:buChar char="●"/>
            </a:pPr>
            <a:r>
              <a:rPr lang="en" sz="1200"/>
              <a:t>Converted date and time columns to standard format </a:t>
            </a:r>
            <a:endParaRPr sz="1200"/>
          </a:p>
          <a:p>
            <a:pPr indent="-304800" lvl="0" marL="457200" rtl="0" algn="l">
              <a:spcBef>
                <a:spcPts val="0"/>
              </a:spcBef>
              <a:spcAft>
                <a:spcPts val="0"/>
              </a:spcAft>
              <a:buSzPts val="1200"/>
              <a:buChar char="●"/>
            </a:pPr>
            <a:r>
              <a:rPr lang="en" sz="1200"/>
              <a:t>Removed unwanted columns</a:t>
            </a:r>
            <a:endParaRPr sz="1200"/>
          </a:p>
          <a:p>
            <a:pPr indent="-304800" lvl="0" marL="457200" rtl="0" algn="l">
              <a:spcBef>
                <a:spcPts val="0"/>
              </a:spcBef>
              <a:spcAft>
                <a:spcPts val="0"/>
              </a:spcAft>
              <a:buSzPts val="1200"/>
              <a:buChar char="●"/>
            </a:pPr>
            <a:r>
              <a:rPr lang="en" sz="1200"/>
              <a:t>Created a dataframe with only columns I needed to do analysis on Ticket Number, Issue time and Issued Date. </a:t>
            </a:r>
            <a:endParaRPr/>
          </a:p>
          <a:p>
            <a:pPr indent="0" lvl="0" marL="0" rtl="0" algn="l">
              <a:lnSpc>
                <a:spcPct val="100000"/>
              </a:lnSpc>
              <a:spcBef>
                <a:spcPts val="1600"/>
              </a:spcBef>
              <a:spcAft>
                <a:spcPts val="0"/>
              </a:spcAft>
              <a:buNone/>
            </a:pPr>
            <a:r>
              <a:rPr lang="en"/>
              <a:t>Data Manipulation:</a:t>
            </a:r>
            <a:endParaRPr/>
          </a:p>
          <a:p>
            <a:pPr indent="-304800" lvl="0" marL="457200" rtl="0" algn="l">
              <a:lnSpc>
                <a:spcPct val="100000"/>
              </a:lnSpc>
              <a:spcBef>
                <a:spcPts val="0"/>
              </a:spcBef>
              <a:spcAft>
                <a:spcPts val="0"/>
              </a:spcAft>
              <a:buClr>
                <a:srgbClr val="FFFFFF"/>
              </a:buClr>
              <a:buSzPts val="1200"/>
              <a:buFont typeface="Roboto"/>
              <a:buChar char="●"/>
            </a:pPr>
            <a:r>
              <a:rPr lang="en" sz="1200"/>
              <a:t>Used Datetime, calendar and holiday  module to  manipulate Date and issued time columns. </a:t>
            </a:r>
            <a:endParaRPr sz="1200"/>
          </a:p>
          <a:p>
            <a:pPr indent="-304800" lvl="0" marL="457200" rtl="0" algn="l">
              <a:lnSpc>
                <a:spcPct val="100000"/>
              </a:lnSpc>
              <a:spcBef>
                <a:spcPts val="0"/>
              </a:spcBef>
              <a:spcAft>
                <a:spcPts val="0"/>
              </a:spcAft>
              <a:buClr>
                <a:srgbClr val="FFFFFF"/>
              </a:buClr>
              <a:buSzPts val="1200"/>
              <a:buFont typeface="Roboto"/>
              <a:buChar char="●"/>
            </a:pPr>
            <a:r>
              <a:rPr lang="en" sz="1200"/>
              <a:t>Extracted date, Weekday, Month and year out of standard YYYY-DD-MM format.</a:t>
            </a:r>
            <a:endParaRPr sz="1200"/>
          </a:p>
          <a:p>
            <a:pPr indent="0" lvl="0" marL="45720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a:t>Data Visualization:</a:t>
            </a:r>
            <a:endParaRPr/>
          </a:p>
          <a:p>
            <a:pPr indent="-304800" lvl="0" marL="457200" rtl="0" algn="l">
              <a:lnSpc>
                <a:spcPct val="100000"/>
              </a:lnSpc>
              <a:spcBef>
                <a:spcPts val="0"/>
              </a:spcBef>
              <a:spcAft>
                <a:spcPts val="0"/>
              </a:spcAft>
              <a:buClr>
                <a:srgbClr val="FFFFFF"/>
              </a:buClr>
              <a:buSzPts val="1200"/>
              <a:buFont typeface="Roboto"/>
              <a:buChar char="●"/>
            </a:pPr>
            <a:r>
              <a:rPr lang="en" sz="1200"/>
              <a:t>Used Bar graphs, Heat map to Visualize the findings over the time and date relation with citation count. </a:t>
            </a:r>
            <a:endParaRPr sz="1200"/>
          </a:p>
          <a:p>
            <a:pPr indent="-304800" lvl="0" marL="457200" rtl="0" algn="l">
              <a:lnSpc>
                <a:spcPct val="100000"/>
              </a:lnSpc>
              <a:spcBef>
                <a:spcPts val="0"/>
              </a:spcBef>
              <a:spcAft>
                <a:spcPts val="0"/>
              </a:spcAft>
              <a:buClr>
                <a:srgbClr val="FFFFFF"/>
              </a:buClr>
              <a:buSzPts val="1200"/>
              <a:buFont typeface="Roboto"/>
              <a:buChar char="●"/>
            </a:pPr>
            <a:r>
              <a:rPr lang="en" sz="1200"/>
              <a:t>Used dataframe to convert the calculated results into table format. </a:t>
            </a:r>
            <a:endParaRPr sz="1200"/>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4952363" y="857007"/>
            <a:ext cx="4046726" cy="3075093"/>
          </a:xfrm>
          <a:prstGeom prst="rect">
            <a:avLst/>
          </a:prstGeom>
          <a:noFill/>
          <a:ln>
            <a:noFill/>
          </a:ln>
        </p:spPr>
      </p:pic>
      <p:pic>
        <p:nvPicPr>
          <p:cNvPr id="171" name="Google Shape;171;p30"/>
          <p:cNvPicPr preferRelativeResize="0"/>
          <p:nvPr/>
        </p:nvPicPr>
        <p:blipFill>
          <a:blip r:embed="rId4">
            <a:alphaModFix/>
          </a:blip>
          <a:stretch>
            <a:fillRect/>
          </a:stretch>
        </p:blipFill>
        <p:spPr>
          <a:xfrm>
            <a:off x="367725" y="1720300"/>
            <a:ext cx="3970800" cy="3176600"/>
          </a:xfrm>
          <a:prstGeom prst="rect">
            <a:avLst/>
          </a:prstGeom>
          <a:noFill/>
          <a:ln>
            <a:noFill/>
          </a:ln>
        </p:spPr>
      </p:pic>
      <p:sp>
        <p:nvSpPr>
          <p:cNvPr id="172" name="Google Shape;172;p30"/>
          <p:cNvSpPr txBox="1"/>
          <p:nvPr>
            <p:ph type="title"/>
          </p:nvPr>
        </p:nvSpPr>
        <p:spPr>
          <a:xfrm>
            <a:off x="311700" y="185875"/>
            <a:ext cx="8520600" cy="6078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t/>
            </a:r>
            <a:endParaRPr b="1" sz="2400">
              <a:solidFill>
                <a:srgbClr val="000000"/>
              </a:solidFill>
              <a:latin typeface="Arial"/>
              <a:ea typeface="Arial"/>
              <a:cs typeface="Arial"/>
              <a:sym typeface="Arial"/>
            </a:endParaRPr>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 sz="2400"/>
              <a:t>Is issuing Citations have increased over the years??</a:t>
            </a:r>
            <a:endParaRPr sz="2400"/>
          </a:p>
          <a:p>
            <a:pPr indent="0" lvl="0" marL="914400" rtl="0" algn="l">
              <a:spcBef>
                <a:spcPts val="0"/>
              </a:spcBef>
              <a:spcAft>
                <a:spcPts val="0"/>
              </a:spcAft>
              <a:buNone/>
            </a:pPr>
            <a:r>
              <a:t/>
            </a:r>
            <a:endParaRPr sz="900"/>
          </a:p>
        </p:txBody>
      </p:sp>
      <p:sp>
        <p:nvSpPr>
          <p:cNvPr id="173" name="Google Shape;173;p30"/>
          <p:cNvSpPr txBox="1"/>
          <p:nvPr/>
        </p:nvSpPr>
        <p:spPr>
          <a:xfrm>
            <a:off x="311700" y="717175"/>
            <a:ext cx="3856800" cy="862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solidFill>
                <a:schemeClr val="dk1"/>
              </a:solidFill>
              <a:latin typeface="Roboto Slab"/>
              <a:ea typeface="Roboto Slab"/>
              <a:cs typeface="Roboto Slab"/>
              <a:sym typeface="Roboto Slab"/>
            </a:endParaRPr>
          </a:p>
          <a:p>
            <a:pPr indent="-292100" lvl="0" marL="457200" rtl="0" algn="l">
              <a:spcBef>
                <a:spcPts val="0"/>
              </a:spcBef>
              <a:spcAft>
                <a:spcPts val="0"/>
              </a:spcAft>
              <a:buClr>
                <a:schemeClr val="dk1"/>
              </a:buClr>
              <a:buSzPts val="1000"/>
              <a:buFont typeface="Roboto Slab"/>
              <a:buChar char="●"/>
            </a:pPr>
            <a:r>
              <a:rPr lang="en" sz="1000">
                <a:solidFill>
                  <a:schemeClr val="dk1"/>
                </a:solidFill>
                <a:latin typeface="Roboto Slab"/>
                <a:ea typeface="Roboto Slab"/>
                <a:cs typeface="Roboto Slab"/>
                <a:sym typeface="Roboto Slab"/>
              </a:rPr>
              <a:t>The Total citation per year bar graph shows that for year 2015 the citation count has increased almost 90% and have been decreased by 10% in   2018.</a:t>
            </a:r>
            <a:endParaRPr>
              <a:latin typeface="Roboto"/>
              <a:ea typeface="Roboto"/>
              <a:cs typeface="Roboto"/>
              <a:sym typeface="Roboto"/>
            </a:endParaRPr>
          </a:p>
        </p:txBody>
      </p:sp>
      <p:sp>
        <p:nvSpPr>
          <p:cNvPr id="174" name="Google Shape;174;p30"/>
          <p:cNvSpPr txBox="1"/>
          <p:nvPr/>
        </p:nvSpPr>
        <p:spPr>
          <a:xfrm>
            <a:off x="4885775" y="4191000"/>
            <a:ext cx="4179900" cy="705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Roboto Slab"/>
              <a:buChar char="●"/>
            </a:pPr>
            <a:r>
              <a:rPr lang="en" sz="1000">
                <a:solidFill>
                  <a:schemeClr val="dk1"/>
                </a:solidFill>
                <a:latin typeface="Roboto Slab"/>
                <a:ea typeface="Roboto Slab"/>
                <a:cs typeface="Roboto Slab"/>
                <a:sym typeface="Roboto Slab"/>
              </a:rPr>
              <a:t>The Total Citations bar graph shows that almost every month there have been more than 3000 citations issued but , Max citations have issued in March and April months compared to others. </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5" name="Google Shape;175;p30"/>
          <p:cNvSpPr/>
          <p:nvPr/>
        </p:nvSpPr>
        <p:spPr>
          <a:xfrm>
            <a:off x="367725" y="1177638"/>
            <a:ext cx="481800" cy="15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89650" y="141075"/>
            <a:ext cx="8964600" cy="6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Which Day and hour has more </a:t>
            </a:r>
            <a:r>
              <a:rPr lang="en" sz="2400"/>
              <a:t>Citations</a:t>
            </a:r>
            <a:r>
              <a:rPr lang="en" sz="2400"/>
              <a:t> issued on??</a:t>
            </a:r>
            <a:endParaRPr sz="2400"/>
          </a:p>
        </p:txBody>
      </p:sp>
      <p:sp>
        <p:nvSpPr>
          <p:cNvPr id="181" name="Google Shape;181;p31"/>
          <p:cNvSpPr txBox="1"/>
          <p:nvPr>
            <p:ph idx="1" type="body"/>
          </p:nvPr>
        </p:nvSpPr>
        <p:spPr>
          <a:xfrm>
            <a:off x="356525" y="2498900"/>
            <a:ext cx="5874000" cy="238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1"/>
          <p:cNvPicPr preferRelativeResize="0"/>
          <p:nvPr/>
        </p:nvPicPr>
        <p:blipFill>
          <a:blip r:embed="rId3">
            <a:alphaModFix/>
          </a:blip>
          <a:stretch>
            <a:fillRect/>
          </a:stretch>
        </p:blipFill>
        <p:spPr>
          <a:xfrm>
            <a:off x="-134425" y="748875"/>
            <a:ext cx="4658549" cy="2329300"/>
          </a:xfrm>
          <a:prstGeom prst="rect">
            <a:avLst/>
          </a:prstGeom>
          <a:noFill/>
          <a:ln>
            <a:noFill/>
          </a:ln>
        </p:spPr>
      </p:pic>
      <p:pic>
        <p:nvPicPr>
          <p:cNvPr id="183" name="Google Shape;183;p31"/>
          <p:cNvPicPr preferRelativeResize="0"/>
          <p:nvPr/>
        </p:nvPicPr>
        <p:blipFill>
          <a:blip r:embed="rId4">
            <a:alphaModFix/>
          </a:blip>
          <a:stretch>
            <a:fillRect/>
          </a:stretch>
        </p:blipFill>
        <p:spPr>
          <a:xfrm>
            <a:off x="4188800" y="2210125"/>
            <a:ext cx="5345176" cy="2672575"/>
          </a:xfrm>
          <a:prstGeom prst="rect">
            <a:avLst/>
          </a:prstGeom>
          <a:noFill/>
          <a:ln>
            <a:noFill/>
          </a:ln>
        </p:spPr>
      </p:pic>
      <p:sp>
        <p:nvSpPr>
          <p:cNvPr id="184" name="Google Shape;184;p31"/>
          <p:cNvSpPr txBox="1"/>
          <p:nvPr/>
        </p:nvSpPr>
        <p:spPr>
          <a:xfrm>
            <a:off x="4896975" y="885275"/>
            <a:ext cx="4011600" cy="13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31"/>
          <p:cNvSpPr txBox="1"/>
          <p:nvPr/>
        </p:nvSpPr>
        <p:spPr>
          <a:xfrm>
            <a:off x="4695275" y="874050"/>
            <a:ext cx="3888300" cy="132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More citations have been issued in mid week compared to weekends.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Weekend Citation rate is significantly low than weekdays. </a:t>
            </a:r>
            <a:endParaRPr>
              <a:solidFill>
                <a:srgbClr val="FFFFFF"/>
              </a:solidFill>
              <a:latin typeface="Roboto"/>
              <a:ea typeface="Roboto"/>
              <a:cs typeface="Roboto"/>
              <a:sym typeface="Roboto"/>
            </a:endParaRPr>
          </a:p>
        </p:txBody>
      </p:sp>
      <p:sp>
        <p:nvSpPr>
          <p:cNvPr id="186" name="Google Shape;186;p31"/>
          <p:cNvSpPr txBox="1"/>
          <p:nvPr/>
        </p:nvSpPr>
        <p:spPr>
          <a:xfrm>
            <a:off x="89650" y="3558750"/>
            <a:ext cx="3933300" cy="119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More Citations have been issued at 8 Am, 10 Am and 12 pm compared to rest of the day</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1624752" y="8445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Start with Why? </a:t>
            </a:r>
            <a:endParaRPr/>
          </a:p>
          <a:p>
            <a:pPr indent="0" lvl="0" marL="0" rtl="0" algn="r">
              <a:spcBef>
                <a:spcPts val="0"/>
              </a:spcBef>
              <a:spcAft>
                <a:spcPts val="0"/>
              </a:spcAft>
              <a:buNone/>
            </a:pPr>
            <a:r>
              <a:rPr lang="en"/>
              <a:t>   -</a:t>
            </a:r>
            <a:r>
              <a:rPr lang="en" sz="1800"/>
              <a:t>Simon Sinek</a:t>
            </a:r>
            <a:endParaRPr sz="1800"/>
          </a:p>
        </p:txBody>
      </p:sp>
      <p:sp>
        <p:nvSpPr>
          <p:cNvPr id="72" name="Google Shape;72;p14"/>
          <p:cNvSpPr txBox="1"/>
          <p:nvPr>
            <p:ph idx="1" type="subTitle"/>
          </p:nvPr>
        </p:nvSpPr>
        <p:spPr>
          <a:xfrm>
            <a:off x="1680300" y="2301925"/>
            <a:ext cx="5783400" cy="1972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rPr>
              <a:t>Why LA Parking citations Dataset?</a:t>
            </a:r>
            <a:endParaRPr>
              <a:solidFill>
                <a:srgbClr val="FFFFFF"/>
              </a:solidFill>
            </a:endParaRPr>
          </a:p>
          <a:p>
            <a:pPr indent="0" lvl="0" marL="457200" rtl="0" algn="l">
              <a:spcBef>
                <a:spcPts val="0"/>
              </a:spcBef>
              <a:spcAft>
                <a:spcPts val="0"/>
              </a:spcAft>
              <a:buNone/>
            </a:pPr>
            <a:r>
              <a:rPr lang="en">
                <a:solidFill>
                  <a:srgbClr val="FFFFFF"/>
                </a:solidFill>
              </a:rPr>
              <a:t> </a:t>
            </a:r>
            <a:endParaRPr>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This dataset has multiple </a:t>
            </a:r>
            <a:r>
              <a:rPr lang="en" sz="1400">
                <a:solidFill>
                  <a:srgbClr val="FFFFFF"/>
                </a:solidFill>
              </a:rPr>
              <a:t>variables</a:t>
            </a:r>
            <a:r>
              <a:rPr lang="en" sz="1400">
                <a:solidFill>
                  <a:srgbClr val="FFFFFF"/>
                </a:solidFill>
              </a:rPr>
              <a:t> that we can study and find different trends in.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It’s a big Dataset with 9 million rows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We all want to know how to avoid getting parking citations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LA Population: 4 Million (2017)</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LA Visitors count : 50 million (2018)</a:t>
            </a:r>
            <a:endParaRPr sz="1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Citation variation by time and day of the week.</a:t>
            </a:r>
            <a:endParaRPr sz="2800"/>
          </a:p>
        </p:txBody>
      </p:sp>
      <p:sp>
        <p:nvSpPr>
          <p:cNvPr id="192" name="Google Shape;192;p32"/>
          <p:cNvSpPr txBox="1"/>
          <p:nvPr>
            <p:ph idx="1" type="body"/>
          </p:nvPr>
        </p:nvSpPr>
        <p:spPr>
          <a:xfrm>
            <a:off x="387900" y="1489825"/>
            <a:ext cx="40938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a:t>
            </a:r>
            <a:r>
              <a:rPr lang="en"/>
              <a:t>Heat Map</a:t>
            </a:r>
            <a:r>
              <a:rPr lang="en"/>
              <a:t> clearly shows the maximum citations have been issued on Tuesday, </a:t>
            </a:r>
            <a:r>
              <a:rPr lang="en"/>
              <a:t>Wednesday</a:t>
            </a:r>
            <a:r>
              <a:rPr lang="en"/>
              <a:t> and Thursday at </a:t>
            </a:r>
            <a:r>
              <a:rPr lang="en"/>
              <a:t>8 am</a:t>
            </a:r>
            <a:r>
              <a:rPr lang="en"/>
              <a:t>, 10 am and 12 pm.</a:t>
            </a:r>
            <a:endParaRPr/>
          </a:p>
          <a:p>
            <a:pPr indent="0" lvl="0" marL="457200" rtl="0" algn="l">
              <a:spcBef>
                <a:spcPts val="1600"/>
              </a:spcBef>
              <a:spcAft>
                <a:spcPts val="1600"/>
              </a:spcAft>
              <a:buNone/>
            </a:pPr>
            <a:r>
              <a:t/>
            </a:r>
            <a:endParaRPr/>
          </a:p>
        </p:txBody>
      </p:sp>
      <p:pic>
        <p:nvPicPr>
          <p:cNvPr id="193" name="Google Shape;193;p32"/>
          <p:cNvPicPr preferRelativeResize="0"/>
          <p:nvPr/>
        </p:nvPicPr>
        <p:blipFill>
          <a:blip r:embed="rId3">
            <a:alphaModFix/>
          </a:blip>
          <a:stretch>
            <a:fillRect/>
          </a:stretch>
        </p:blipFill>
        <p:spPr>
          <a:xfrm>
            <a:off x="4628026" y="1192525"/>
            <a:ext cx="4093900" cy="3413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287400" y="458025"/>
            <a:ext cx="84687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Citations issued on Holidays.</a:t>
            </a:r>
            <a:endParaRPr/>
          </a:p>
        </p:txBody>
      </p:sp>
      <p:sp>
        <p:nvSpPr>
          <p:cNvPr id="199" name="Google Shape;199;p33"/>
          <p:cNvSpPr txBox="1"/>
          <p:nvPr>
            <p:ph idx="1" type="body"/>
          </p:nvPr>
        </p:nvSpPr>
        <p:spPr>
          <a:xfrm>
            <a:off x="5532400" y="1354125"/>
            <a:ext cx="3437400" cy="255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bar graph shows us Maximum </a:t>
            </a:r>
            <a:r>
              <a:rPr lang="en">
                <a:solidFill>
                  <a:srgbClr val="FFFFFF"/>
                </a:solidFill>
              </a:rPr>
              <a:t>citations</a:t>
            </a:r>
            <a:r>
              <a:rPr lang="en">
                <a:solidFill>
                  <a:srgbClr val="FFFFFF"/>
                </a:solidFill>
              </a:rPr>
              <a:t> have been issued on Veterans day and New years day holidays.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Avg Daily </a:t>
            </a:r>
            <a:r>
              <a:rPr lang="en">
                <a:solidFill>
                  <a:srgbClr val="FFFFFF"/>
                </a:solidFill>
              </a:rPr>
              <a:t>Citations</a:t>
            </a:r>
            <a:r>
              <a:rPr lang="en">
                <a:solidFill>
                  <a:srgbClr val="FFFFFF"/>
                </a:solidFill>
              </a:rPr>
              <a:t>: 6724.0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Avg Holiday Citations </a:t>
            </a:r>
            <a:r>
              <a:rPr lang="en">
                <a:solidFill>
                  <a:srgbClr val="FFFFFF"/>
                </a:solidFill>
              </a:rPr>
              <a:t>27.9</a:t>
            </a:r>
            <a:endParaRPr>
              <a:solidFill>
                <a:srgbClr val="FFFFFF"/>
              </a:solidFill>
            </a:endParaRPr>
          </a:p>
        </p:txBody>
      </p:sp>
      <p:pic>
        <p:nvPicPr>
          <p:cNvPr id="200" name="Google Shape;200;p33"/>
          <p:cNvPicPr preferRelativeResize="0"/>
          <p:nvPr/>
        </p:nvPicPr>
        <p:blipFill>
          <a:blip r:embed="rId3">
            <a:alphaModFix/>
          </a:blip>
          <a:stretch>
            <a:fillRect/>
          </a:stretch>
        </p:blipFill>
        <p:spPr>
          <a:xfrm>
            <a:off x="179150" y="1354125"/>
            <a:ext cx="5353250" cy="33503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Any Questions?</a:t>
            </a:r>
            <a:endParaRPr/>
          </a:p>
        </p:txBody>
      </p:sp>
      <p:sp>
        <p:nvSpPr>
          <p:cNvPr id="206" name="Google Shape;206;p34"/>
          <p:cNvSpPr txBox="1"/>
          <p:nvPr/>
        </p:nvSpPr>
        <p:spPr>
          <a:xfrm>
            <a:off x="858925" y="555075"/>
            <a:ext cx="7110900" cy="9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We hope our analysis will give you some insight on how to avoid getting parking citations when you visit LA next time. </a:t>
            </a:r>
            <a:endParaRPr sz="18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Parking Citations HeatMap and zip codes</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Data Source</a:t>
            </a:r>
            <a:endParaRPr/>
          </a:p>
          <a:p>
            <a:pPr indent="-317500" lvl="1" marL="914400" rtl="0" algn="l">
              <a:lnSpc>
                <a:spcPct val="150000"/>
              </a:lnSpc>
              <a:spcBef>
                <a:spcPts val="0"/>
              </a:spcBef>
              <a:spcAft>
                <a:spcPts val="0"/>
              </a:spcAft>
              <a:buSzPts val="1400"/>
              <a:buChar char="○"/>
            </a:pPr>
            <a:r>
              <a:rPr lang="en"/>
              <a:t>We found datasets on LA Parking Citations on Kaggle</a:t>
            </a:r>
            <a:endParaRPr/>
          </a:p>
          <a:p>
            <a:pPr indent="-342900" lvl="0" marL="457200" rtl="0" algn="l">
              <a:lnSpc>
                <a:spcPct val="150000"/>
              </a:lnSpc>
              <a:spcBef>
                <a:spcPts val="0"/>
              </a:spcBef>
              <a:spcAft>
                <a:spcPts val="0"/>
              </a:spcAft>
              <a:buSzPts val="1800"/>
              <a:buChar char="●"/>
            </a:pPr>
            <a:r>
              <a:rPr lang="en"/>
              <a:t>Cleaning the data</a:t>
            </a:r>
            <a:endParaRPr/>
          </a:p>
          <a:p>
            <a:pPr indent="-317500" lvl="1" marL="914400" rtl="0" algn="l">
              <a:lnSpc>
                <a:spcPct val="150000"/>
              </a:lnSpc>
              <a:spcBef>
                <a:spcPts val="0"/>
              </a:spcBef>
              <a:spcAft>
                <a:spcPts val="0"/>
              </a:spcAft>
              <a:buSzPts val="1400"/>
              <a:buChar char="○"/>
            </a:pPr>
            <a:r>
              <a:rPr lang="en"/>
              <a:t>Latitude and Longitude were incorrect</a:t>
            </a:r>
            <a:endParaRPr/>
          </a:p>
          <a:p>
            <a:pPr indent="-317500" lvl="1" marL="914400" rtl="0" algn="l">
              <a:lnSpc>
                <a:spcPct val="150000"/>
              </a:lnSpc>
              <a:spcBef>
                <a:spcPts val="0"/>
              </a:spcBef>
              <a:spcAft>
                <a:spcPts val="0"/>
              </a:spcAft>
              <a:buSzPts val="1400"/>
              <a:buChar char="○"/>
            </a:pPr>
            <a:r>
              <a:rPr lang="en"/>
              <a:t>Used Pandas `.apply` and a lambda function to add “Los Angeles, CA” to address to eliminate addresses that could be in multiple places (e.g. 525 S. Main St.)</a:t>
            </a:r>
            <a:endParaRPr/>
          </a:p>
          <a:p>
            <a:pPr indent="-317500" lvl="1" marL="914400" rtl="0" algn="l">
              <a:lnSpc>
                <a:spcPct val="150000"/>
              </a:lnSpc>
              <a:spcBef>
                <a:spcPts val="0"/>
              </a:spcBef>
              <a:spcAft>
                <a:spcPts val="0"/>
              </a:spcAft>
              <a:buSzPts val="1400"/>
              <a:buChar char="○"/>
            </a:pPr>
            <a:r>
              <a:rPr lang="en"/>
              <a:t>Replaced blanks with NaN’s then dropped NaN’s</a:t>
            </a:r>
            <a:endParaRPr/>
          </a:p>
          <a:p>
            <a:pPr indent="-317500" lvl="1" marL="914400" rtl="0" algn="l">
              <a:lnSpc>
                <a:spcPct val="150000"/>
              </a:lnSpc>
              <a:spcBef>
                <a:spcPts val="0"/>
              </a:spcBef>
              <a:spcAft>
                <a:spcPts val="0"/>
              </a:spcAft>
              <a:buSzPts val="1400"/>
              <a:buChar char="○"/>
            </a:pPr>
            <a:r>
              <a:rPr lang="en"/>
              <a:t>Used Google Maps API to locate correct Latitude and Longitude coordinates</a:t>
            </a:r>
            <a:endParaRPr/>
          </a:p>
          <a:p>
            <a:pPr indent="-317500" lvl="1" marL="914400" rtl="0" algn="l">
              <a:lnSpc>
                <a:spcPct val="150000"/>
              </a:lnSpc>
              <a:spcBef>
                <a:spcPts val="0"/>
              </a:spcBef>
              <a:spcAft>
                <a:spcPts val="0"/>
              </a:spcAft>
              <a:buSzPts val="1400"/>
              <a:buChar char="○"/>
            </a:pPr>
            <a:r>
              <a:rPr lang="en"/>
              <a:t>Also used the response to locate zip code and add it all to a new dataframe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LA Parking Citations HeatMap and zip codes</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 the Data</a:t>
            </a:r>
            <a:endParaRPr/>
          </a:p>
          <a:p>
            <a:pPr indent="-317500" lvl="1" marL="914400" rtl="0" algn="l">
              <a:spcBef>
                <a:spcPts val="0"/>
              </a:spcBef>
              <a:spcAft>
                <a:spcPts val="0"/>
              </a:spcAft>
              <a:buSzPts val="1400"/>
              <a:buChar char="○"/>
            </a:pPr>
            <a:r>
              <a:rPr lang="en"/>
              <a:t>Created HeatMap from the address data weighted by ‘Fine Amounts’</a:t>
            </a:r>
            <a:endParaRPr/>
          </a:p>
          <a:p>
            <a:pPr indent="-317500" lvl="1" marL="914400" rtl="0" algn="l">
              <a:spcBef>
                <a:spcPts val="0"/>
              </a:spcBef>
              <a:spcAft>
                <a:spcPts val="0"/>
              </a:spcAft>
              <a:buSzPts val="1400"/>
              <a:buChar char="○"/>
            </a:pPr>
            <a:r>
              <a:rPr lang="en"/>
              <a:t>Created City Boundary to layer with HeatMap</a:t>
            </a:r>
            <a:endParaRPr/>
          </a:p>
          <a:p>
            <a:pPr indent="-317500" lvl="1" marL="914400" rtl="0" algn="l">
              <a:spcBef>
                <a:spcPts val="0"/>
              </a:spcBef>
              <a:spcAft>
                <a:spcPts val="0"/>
              </a:spcAft>
              <a:buSzPts val="1400"/>
              <a:buChar char="○"/>
            </a:pPr>
            <a:r>
              <a:rPr lang="en"/>
              <a:t>Bar Charts for both Fine Amounts and Fine Counts</a:t>
            </a:r>
            <a:endParaRPr/>
          </a:p>
          <a:p>
            <a:pPr indent="-342900" lvl="0" marL="457200" rtl="0" algn="l">
              <a:spcBef>
                <a:spcPts val="0"/>
              </a:spcBef>
              <a:spcAft>
                <a:spcPts val="0"/>
              </a:spcAft>
              <a:buSzPts val="1800"/>
              <a:buChar char="●"/>
            </a:pPr>
            <a:r>
              <a:rPr lang="en"/>
              <a:t>Questions:</a:t>
            </a:r>
            <a:endParaRPr/>
          </a:p>
          <a:p>
            <a:pPr indent="-317500" lvl="1" marL="914400" rtl="0" algn="l">
              <a:spcBef>
                <a:spcPts val="0"/>
              </a:spcBef>
              <a:spcAft>
                <a:spcPts val="0"/>
              </a:spcAft>
              <a:buSzPts val="1400"/>
              <a:buChar char="○"/>
            </a:pPr>
            <a:r>
              <a:rPr lang="en"/>
              <a:t>What areas have the highest fines?</a:t>
            </a:r>
            <a:endParaRPr/>
          </a:p>
          <a:p>
            <a:pPr indent="-317500" lvl="1" marL="914400" rtl="0" algn="l">
              <a:spcBef>
                <a:spcPts val="0"/>
              </a:spcBef>
              <a:spcAft>
                <a:spcPts val="0"/>
              </a:spcAft>
              <a:buSzPts val="1400"/>
              <a:buChar char="○"/>
            </a:pPr>
            <a:r>
              <a:rPr lang="en"/>
              <a:t>Are the fines greater in certain areas?</a:t>
            </a:r>
            <a:endParaRPr/>
          </a:p>
          <a:p>
            <a:pPr indent="-317500" lvl="1" marL="914400" rtl="0" algn="l">
              <a:spcBef>
                <a:spcPts val="0"/>
              </a:spcBef>
              <a:spcAft>
                <a:spcPts val="0"/>
              </a:spcAft>
              <a:buSzPts val="1400"/>
              <a:buChar char="○"/>
            </a:pPr>
            <a:r>
              <a:rPr lang="en"/>
              <a:t>Are you more likely to get a ticket in certain zip codes?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2115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 Parking Citations HeatMap and zip codes</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311700" y="1074375"/>
            <a:ext cx="8428101" cy="349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43300" y="577975"/>
            <a:ext cx="9100703" cy="4565525"/>
          </a:xfrm>
          <a:prstGeom prst="rect">
            <a:avLst/>
          </a:prstGeom>
          <a:noFill/>
          <a:ln>
            <a:noFill/>
          </a:ln>
        </p:spPr>
      </p:pic>
      <p:sp>
        <p:nvSpPr>
          <p:cNvPr id="97" name="Google Shape;97;p18"/>
          <p:cNvSpPr txBox="1"/>
          <p:nvPr/>
        </p:nvSpPr>
        <p:spPr>
          <a:xfrm>
            <a:off x="1949800" y="0"/>
            <a:ext cx="58269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Fine Amounts of Zip Codes</a:t>
            </a:r>
            <a:endParaRPr sz="30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0" y="692725"/>
            <a:ext cx="9144003" cy="4450775"/>
          </a:xfrm>
          <a:prstGeom prst="rect">
            <a:avLst/>
          </a:prstGeom>
          <a:noFill/>
          <a:ln>
            <a:noFill/>
          </a:ln>
        </p:spPr>
      </p:pic>
      <p:sp>
        <p:nvSpPr>
          <p:cNvPr id="103" name="Google Shape;103;p19"/>
          <p:cNvSpPr txBox="1"/>
          <p:nvPr/>
        </p:nvSpPr>
        <p:spPr>
          <a:xfrm>
            <a:off x="2644600" y="164525"/>
            <a:ext cx="49755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Fine Counts of Zip Codes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1554975"/>
            <a:ext cx="8520600" cy="301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Null hypothesis: </a:t>
            </a:r>
            <a:r>
              <a:rPr lang="en"/>
              <a:t>there is no statistical difference in the distribution of fines in zips codes then the distribution can be explained by random chance of the number of fines. </a:t>
            </a:r>
            <a:endParaRPr/>
          </a:p>
          <a:p>
            <a:pPr indent="-342900" lvl="0" marL="457200" rtl="0" algn="l">
              <a:spcBef>
                <a:spcPts val="0"/>
              </a:spcBef>
              <a:spcAft>
                <a:spcPts val="0"/>
              </a:spcAft>
              <a:buSzPts val="1800"/>
              <a:buChar char="●"/>
            </a:pPr>
            <a:r>
              <a:rPr lang="en"/>
              <a:t>Critical Value: 105.27</a:t>
            </a:r>
            <a:endParaRPr sz="105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t>Chi-square value: 3,090.78</a:t>
            </a:r>
            <a:endParaRPr/>
          </a:p>
          <a:p>
            <a:pPr indent="-342900" lvl="0" marL="457200" rtl="0" algn="l">
              <a:spcBef>
                <a:spcPts val="0"/>
              </a:spcBef>
              <a:spcAft>
                <a:spcPts val="0"/>
              </a:spcAft>
              <a:buSzPts val="1800"/>
              <a:buChar char="●"/>
            </a:pPr>
            <a:r>
              <a:rPr b="1" lang="en"/>
              <a:t>Conclusion:</a:t>
            </a:r>
            <a:r>
              <a:rPr lang="en"/>
              <a:t> With the chi squared value above the critical value of 105.27 We conclude the results are statistically significant. So the distribution of the frequencies of fines in zip codes is meaningful. Reject the null hypothesis.</a:t>
            </a:r>
            <a:endParaRPr/>
          </a:p>
        </p:txBody>
      </p:sp>
      <p:sp>
        <p:nvSpPr>
          <p:cNvPr id="109" name="Google Shape;109;p20"/>
          <p:cNvSpPr txBox="1"/>
          <p:nvPr/>
        </p:nvSpPr>
        <p:spPr>
          <a:xfrm>
            <a:off x="493050" y="376275"/>
            <a:ext cx="8438100" cy="10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FFFFFF"/>
                </a:solidFill>
                <a:latin typeface="Roboto Slab"/>
                <a:ea typeface="Roboto Slab"/>
                <a:cs typeface="Roboto Slab"/>
                <a:sym typeface="Roboto Slab"/>
              </a:rPr>
              <a:t>Are certain zip codes worse and therefore you are more likely to get a ticket in a zip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43525"/>
            <a:ext cx="2808000" cy="1160100"/>
          </a:xfrm>
          <a:prstGeom prst="rect">
            <a:avLst/>
          </a:prstGeom>
        </p:spPr>
        <p:txBody>
          <a:bodyPr anchorCtr="0" anchor="b" bIns="91425" lIns="91425" spcFirstLastPara="1" rIns="91425" wrap="square" tIns="91425">
            <a:noAutofit/>
          </a:bodyPr>
          <a:lstStyle/>
          <a:p>
            <a:pPr indent="0" lvl="0" marL="0" rtl="0" algn="l">
              <a:spcBef>
                <a:spcPts val="1100"/>
              </a:spcBef>
              <a:spcAft>
                <a:spcPts val="0"/>
              </a:spcAft>
              <a:buNone/>
            </a:pPr>
            <a:r>
              <a:rPr b="1" lang="en" sz="1650">
                <a:solidFill>
                  <a:srgbClr val="FFFFFF"/>
                </a:solidFill>
                <a:latin typeface="Arial"/>
                <a:ea typeface="Arial"/>
                <a:cs typeface="Arial"/>
                <a:sym typeface="Arial"/>
              </a:rPr>
              <a:t>Are fines greater in certain zip codes for the top five most ticketed zip codes?</a:t>
            </a:r>
            <a:endParaRPr sz="2400">
              <a:solidFill>
                <a:srgbClr val="FFFFFF"/>
              </a:solidFill>
            </a:endParaRPr>
          </a:p>
        </p:txBody>
      </p:sp>
      <p:sp>
        <p:nvSpPr>
          <p:cNvPr id="115" name="Google Shape;115;p21"/>
          <p:cNvSpPr txBox="1"/>
          <p:nvPr>
            <p:ph idx="1" type="body"/>
          </p:nvPr>
        </p:nvSpPr>
        <p:spPr>
          <a:xfrm>
            <a:off x="311700" y="1364475"/>
            <a:ext cx="2808000" cy="32046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1000"/>
              </a:spcBef>
              <a:spcAft>
                <a:spcPts val="0"/>
              </a:spcAft>
              <a:buClr>
                <a:srgbClr val="FFFFFF"/>
              </a:buClr>
              <a:buSzPts val="1200"/>
              <a:buChar char="●"/>
            </a:pPr>
            <a:r>
              <a:rPr b="1" lang="en" sz="1350">
                <a:solidFill>
                  <a:srgbClr val="FFFFFF"/>
                </a:solidFill>
                <a:latin typeface="Arial"/>
                <a:ea typeface="Arial"/>
                <a:cs typeface="Arial"/>
                <a:sym typeface="Arial"/>
              </a:rPr>
              <a:t>Null hypothesis: </a:t>
            </a:r>
            <a:r>
              <a:rPr lang="en" sz="1350">
                <a:solidFill>
                  <a:srgbClr val="FFFFFF"/>
                </a:solidFill>
                <a:latin typeface="Arial"/>
                <a:ea typeface="Arial"/>
                <a:cs typeface="Arial"/>
                <a:sym typeface="Arial"/>
              </a:rPr>
              <a:t>There is no difference in fine amounts of the top five zip codes. </a:t>
            </a:r>
            <a:r>
              <a:rPr lang="en" sz="1350">
                <a:solidFill>
                  <a:srgbClr val="FFFFFF"/>
                </a:solidFill>
                <a:latin typeface="Arial"/>
                <a:ea typeface="Arial"/>
                <a:cs typeface="Arial"/>
                <a:sym typeface="Arial"/>
              </a:rPr>
              <a:t>So parking in one zip code will result in the same fine if given a ticket.</a:t>
            </a:r>
            <a:endParaRPr sz="1350">
              <a:solidFill>
                <a:srgbClr val="FFFFFF"/>
              </a:solidFill>
              <a:latin typeface="Arial"/>
              <a:ea typeface="Arial"/>
              <a:cs typeface="Arial"/>
              <a:sym typeface="Arial"/>
            </a:endParaRPr>
          </a:p>
          <a:p>
            <a:pPr indent="0" lvl="0" marL="457200" rtl="0" algn="l">
              <a:lnSpc>
                <a:spcPct val="100000"/>
              </a:lnSpc>
              <a:spcBef>
                <a:spcPts val="1000"/>
              </a:spcBef>
              <a:spcAft>
                <a:spcPts val="0"/>
              </a:spcAft>
              <a:buNone/>
            </a:pPr>
            <a:r>
              <a:t/>
            </a:r>
            <a:endParaRPr sz="1350">
              <a:solidFill>
                <a:srgbClr val="FFFFFF"/>
              </a:solidFill>
              <a:latin typeface="Arial"/>
              <a:ea typeface="Arial"/>
              <a:cs typeface="Arial"/>
              <a:sym typeface="Arial"/>
            </a:endParaRPr>
          </a:p>
          <a:p>
            <a:pPr indent="-314325" lvl="0" marL="457200" rtl="0" algn="l">
              <a:spcBef>
                <a:spcPts val="0"/>
              </a:spcBef>
              <a:spcAft>
                <a:spcPts val="0"/>
              </a:spcAft>
              <a:buClr>
                <a:srgbClr val="FFFFFF"/>
              </a:buClr>
              <a:buSzPts val="1350"/>
              <a:buFont typeface="Arial"/>
              <a:buChar char="●"/>
            </a:pPr>
            <a:r>
              <a:rPr b="1" lang="en" sz="1350">
                <a:solidFill>
                  <a:srgbClr val="FFFFFF"/>
                </a:solidFill>
                <a:latin typeface="Arial"/>
                <a:ea typeface="Arial"/>
                <a:cs typeface="Arial"/>
                <a:sym typeface="Arial"/>
              </a:rPr>
              <a:t>Conclusion:</a:t>
            </a:r>
            <a:r>
              <a:rPr lang="en" sz="1350">
                <a:solidFill>
                  <a:srgbClr val="FFFFFF"/>
                </a:solidFill>
                <a:latin typeface="Arial"/>
                <a:ea typeface="Arial"/>
                <a:cs typeface="Arial"/>
                <a:sym typeface="Arial"/>
              </a:rPr>
              <a:t> There is a statistical difference in the zip codes for the top five for fine amounts. Reject the null hypothesis. </a:t>
            </a:r>
            <a:endParaRPr sz="1350">
              <a:solidFill>
                <a:srgbClr val="FFFFFF"/>
              </a:solidFill>
              <a:latin typeface="Arial"/>
              <a:ea typeface="Arial"/>
              <a:cs typeface="Arial"/>
              <a:sym typeface="Arial"/>
            </a:endParaRPr>
          </a:p>
        </p:txBody>
      </p:sp>
      <p:pic>
        <p:nvPicPr>
          <p:cNvPr id="116" name="Google Shape;116;p21"/>
          <p:cNvPicPr preferRelativeResize="0"/>
          <p:nvPr/>
        </p:nvPicPr>
        <p:blipFill>
          <a:blip r:embed="rId3">
            <a:alphaModFix/>
          </a:blip>
          <a:stretch>
            <a:fillRect/>
          </a:stretch>
        </p:blipFill>
        <p:spPr>
          <a:xfrm>
            <a:off x="3119700" y="909200"/>
            <a:ext cx="6024301" cy="389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