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19ce290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19ce290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The</a:t>
            </a:r>
            <a:r>
              <a:rPr lang="en" sz="1200">
                <a:solidFill>
                  <a:schemeClr val="dk1"/>
                </a:solidFill>
                <a:latin typeface="Lato"/>
                <a:ea typeface="Lato"/>
                <a:cs typeface="Lato"/>
                <a:sym typeface="Lato"/>
              </a:rPr>
              <a:t> Trax LRS is a highly customizable LRS written using the Laravel framework. </a:t>
            </a:r>
            <a:r>
              <a:rPr lang="en" sz="1200">
                <a:solidFill>
                  <a:schemeClr val="dk1"/>
                </a:solidFill>
                <a:latin typeface="Lato"/>
                <a:ea typeface="Lato"/>
                <a:cs typeface="Lato"/>
                <a:sym typeface="Lato"/>
              </a:rPr>
              <a:t>I am currently hosting the Trax LRS using an AWS Ubuntu Linux instance. To ensure compatible and consistent performance on all systems I created a docker container to encapsulate the Trax LRS. I will be creating the xAPI statements to ensure they are syntactically correct and consistent with xAPI standards. On the surface trax LRS is barebones and provides the minimum specifications required of an LRS and does not provide any </a:t>
            </a:r>
            <a:r>
              <a:rPr lang="en" sz="1200">
                <a:solidFill>
                  <a:srgbClr val="1B212C"/>
                </a:solidFill>
                <a:latin typeface="Lato"/>
                <a:ea typeface="Lato"/>
                <a:cs typeface="Lato"/>
                <a:sym typeface="Lato"/>
              </a:rPr>
              <a:t>built in</a:t>
            </a:r>
            <a:r>
              <a:rPr lang="en" sz="1200">
                <a:solidFill>
                  <a:schemeClr val="dk1"/>
                </a:solidFill>
                <a:latin typeface="Lato"/>
                <a:ea typeface="Lato"/>
                <a:cs typeface="Lato"/>
                <a:sym typeface="Lato"/>
              </a:rPr>
              <a:t> learning analytics reporting. But due to it being built in Laravel I feel confident in my ability to add additional functionality and reporting capabilities for administrators convenience. It is also easily extensible and can be reported utilizing multiple LRS systems if need be in the future but in its current state it  satisfies our basic requirements. This system can be accessed via pure SSH or the webpage depicted to the right but all in all the software is very flexible and well built in its current iteration.</a:t>
            </a:r>
            <a:endParaRPr sz="1200">
              <a:solidFill>
                <a:schemeClr val="dk1"/>
              </a:solidFill>
              <a:latin typeface="Lato"/>
              <a:ea typeface="Lato"/>
              <a:cs typeface="Lato"/>
              <a:sym typeface="Lato"/>
            </a:endParaRPr>
          </a:p>
          <a:p>
            <a:pPr indent="0" lvl="0" marL="0" rtl="0" algn="l">
              <a:spcBef>
                <a:spcPts val="1200"/>
              </a:spcBef>
              <a:spcAft>
                <a:spcPts val="0"/>
              </a:spcAft>
              <a:buNone/>
            </a:pPr>
            <a:r>
              <a:t/>
            </a:r>
            <a:endParaRPr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59ad60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59ad60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schematic for the Grove GSR sensor that I will be using to record the conductivity of the user’s skin. When the wearer sweats, this sensor will measure the conductance of their skin by sending a small burst of </a:t>
            </a:r>
            <a:r>
              <a:rPr lang="en"/>
              <a:t>electricity</a:t>
            </a:r>
            <a:r>
              <a:rPr lang="en"/>
              <a:t> through one probe and into the other. The time that it takes for the burst to get from the first probe to the second determines the overall conductance of the wearer. By using this sensor, we are able to record a stimuli when it occurs due to the increase in sweat production when an individual is </a:t>
            </a:r>
            <a:r>
              <a:rPr lang="en"/>
              <a:t>aroused.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59ad607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59ad607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image above depicts how the GSR </a:t>
            </a:r>
            <a:r>
              <a:rPr lang="en"/>
              <a:t>sensor</a:t>
            </a:r>
            <a:r>
              <a:rPr lang="en"/>
              <a:t> will be connected to the breadboard. We will have all of our sensors attached to one breadboard but for this presentation, we are displaying them all </a:t>
            </a:r>
            <a:r>
              <a:rPr lang="en"/>
              <a:t>individually</a:t>
            </a:r>
            <a:r>
              <a:rPr lang="en"/>
              <a:t> connected. When the user experiences and stimuli, there will be a break in the average conductance recorded and that will trigger the LED to turn on. This will allow for a visual notification if any arousal is present in the wearer.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59ad607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59ad607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59ad6070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59ad6070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e541ad6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e541ad6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Michael Simon. I am the team lead. Yunru Liu and Jarrett Dietz are working on the software portion of this project. Zachary Astree, Jason Abdool and myself are working on the hardware portion with Zach spending </a:t>
            </a:r>
            <a:r>
              <a:rPr lang="en"/>
              <a:t>sometime</a:t>
            </a:r>
            <a:r>
              <a:rPr lang="en"/>
              <a:t> working with the xAPI portion as well. The main goal of this project is build a “bio aware” glove that records the wearers </a:t>
            </a:r>
            <a:r>
              <a:rPr lang="en"/>
              <a:t>health </a:t>
            </a:r>
            <a:r>
              <a:rPr lang="en"/>
              <a:t>stimuli and gives a more accurate picture of how </a:t>
            </a:r>
            <a:r>
              <a:rPr lang="en"/>
              <a:t>users</a:t>
            </a:r>
            <a:r>
              <a:rPr lang="en"/>
              <a:t> are experiencing the simulation. In line with our sponsors vision, this glove will be an iteration of the final product which will be used in training amongst Navy soldiers.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4e541ad6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4e541ad6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4e541ad6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4e541ad6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e541ad6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4e541ad6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578f153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578f153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f249812e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ff249812e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19ce290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19ce290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dk1"/>
                </a:solidFill>
                <a:latin typeface="Lato"/>
                <a:ea typeface="Lato"/>
                <a:cs typeface="Lato"/>
                <a:sym typeface="Lato"/>
              </a:rPr>
              <a:t>A learning record store is essentially a dedicated database for storing events that occurred throughout a users learning experience using a learning application. They are meant to conglomerate learning events and depict them in a easily understandable format for a website admin. Using the information stored on the LRS, developers can recommend additional training programs and areas of study to improve on the weaker aspects exhibited by a participant. They show a variety of learning analytics depending on the LRS you are using and is highly customizable by an experienced developer. Companies will typically use multiple kinds of LRS’s because each one comes with certain benefits and drawbacks depending on your use case. In most scenarios multiple kinds of LRS’s may be required.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19ce290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19ce290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API is typically referred to as xAPI. xAPI is basically a </a:t>
            </a:r>
            <a:r>
              <a:rPr lang="en">
                <a:solidFill>
                  <a:schemeClr val="dk1"/>
                </a:solidFill>
              </a:rPr>
              <a:t>syntactic</a:t>
            </a:r>
            <a:r>
              <a:rPr lang="en"/>
              <a:t> </a:t>
            </a:r>
            <a:r>
              <a:rPr lang="en"/>
              <a:t>basis</a:t>
            </a:r>
            <a:r>
              <a:rPr lang="en"/>
              <a:t> of communication utilizing an Application Programming Interface. The communication pattern requires that each statement be composed of three core components: an actor, verb, and object. The system should be comprehensive and capture information that provides a deeper understanding of the users learning patterns weaknesses and strengths. A statement is typically sent in JSON format from the Learning Management system to the LRS.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drive.google.com/file/d/14aB5ehjw84W_ZKEUr5qMUUrc-dE_5jYK/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drive.google.com/file/d/1u1dlBTeLQGsB3SYqt3YSIP0TdFlGMb4D/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drive.google.com/file/d/1xjSgnlMi23o3YEFnW-BadKExMzZhe-_T/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drive.google.com/file/d/11WZjPBsTXdWasquKf-QStP3qBQLiOIit/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drive.google.com/file/d/1r2z_UKqbcOse232vLPez6YxQmQOWsjv5/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2Wy_T-n5hdQjI8kxjxHFrvG51qp84mDZ/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iF7QunaHxsPnJTTkcxQLQA1QcuXKGG7X/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drive.google.com/file/d/1okHScHw6qotgxD9y5eJSSq_UX_F_-iLO/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JNqAMR4Lmv1mRSHq8Z9swRNRw1Vk7ozl/view" TargetMode="External"/><Relationship Id="rId4" Type="http://schemas.openxmlformats.org/officeDocument/2006/relationships/image" Target="../media/image2.png"/><Relationship Id="rId5" Type="http://schemas.openxmlformats.org/officeDocument/2006/relationships/hyperlink" Target="http://drive.google.com/file/d/1ciMUFe4GWkgCH1APBR76_2NkSyn5PmLV/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x7SHkzsLS0T78FpUKUq1h55Qo5KxUemZ/view" TargetMode="External"/><Relationship Id="rId4" Type="http://schemas.openxmlformats.org/officeDocument/2006/relationships/image" Target="../media/image2.png"/><Relationship Id="rId5" Type="http://schemas.openxmlformats.org/officeDocument/2006/relationships/hyperlink" Target="http://drive.google.com/file/d/1Td9BR9Ub0Mj1srbRJIOfe_t_Z0MTErsn/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3FXOHaR_yv8" TargetMode="External"/><Relationship Id="rId4" Type="http://schemas.openxmlformats.org/officeDocument/2006/relationships/image" Target="../media/image5.jpg"/><Relationship Id="rId5" Type="http://schemas.openxmlformats.org/officeDocument/2006/relationships/hyperlink" Target="http://drive.google.com/file/d/1GEjuIDZx1lJ8GQc4zae56RaMVjwyimeK/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drive.google.com/file/d/14Y1ZdCaHRP4lj1ub-TeuRICyCQ1xExMe/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hyperlink" Target="http://drive.google.com/file/d/14Y17JfDLhMmALRV_b6ALC7tbeIqfYrl5/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14700" y="1132050"/>
            <a:ext cx="6390300" cy="215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 Performance Evaluation in</a:t>
            </a:r>
            <a:endParaRPr/>
          </a:p>
          <a:p>
            <a:pPr indent="0" lvl="0" marL="0" rtl="0" algn="l">
              <a:spcBef>
                <a:spcPts val="0"/>
              </a:spcBef>
              <a:spcAft>
                <a:spcPts val="0"/>
              </a:spcAft>
              <a:buNone/>
            </a:pPr>
            <a:r>
              <a:rPr lang="en"/>
              <a:t>Training Activities:</a:t>
            </a:r>
            <a:r>
              <a:rPr lang="en"/>
              <a:t> Subsystem Demo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Group 6: Michael Simon, Jason Abdool, Zachary Astree, Yunru Liu, Jarret Dietz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Trax LRS &amp; XAPI</a:t>
            </a:r>
            <a:endParaRPr/>
          </a:p>
        </p:txBody>
      </p:sp>
      <p:sp>
        <p:nvSpPr>
          <p:cNvPr id="203" name="Google Shape;203;p22"/>
          <p:cNvSpPr txBox="1"/>
          <p:nvPr>
            <p:ph idx="1" type="body"/>
          </p:nvPr>
        </p:nvSpPr>
        <p:spPr>
          <a:xfrm>
            <a:off x="392100" y="1443700"/>
            <a:ext cx="2989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Trax is highly customizable</a:t>
            </a:r>
            <a:endParaRPr/>
          </a:p>
          <a:p>
            <a:pPr indent="-311150" lvl="0" marL="457200" rtl="0" algn="l">
              <a:spcBef>
                <a:spcPts val="0"/>
              </a:spcBef>
              <a:spcAft>
                <a:spcPts val="0"/>
              </a:spcAft>
              <a:buSzPts val="1300"/>
              <a:buChar char="●"/>
            </a:pPr>
            <a:r>
              <a:rPr lang="en"/>
              <a:t>Utilizes the Laravel framework</a:t>
            </a:r>
            <a:endParaRPr/>
          </a:p>
          <a:p>
            <a:pPr indent="-311150" lvl="0" marL="457200" rtl="0" algn="l">
              <a:spcBef>
                <a:spcPts val="0"/>
              </a:spcBef>
              <a:spcAft>
                <a:spcPts val="0"/>
              </a:spcAft>
              <a:buSzPts val="1300"/>
              <a:buChar char="●"/>
            </a:pPr>
            <a:r>
              <a:rPr lang="en"/>
              <a:t>Hosted using AWS </a:t>
            </a:r>
            <a:endParaRPr/>
          </a:p>
          <a:p>
            <a:pPr indent="-311150" lvl="0" marL="457200" rtl="0" algn="l">
              <a:spcBef>
                <a:spcPts val="0"/>
              </a:spcBef>
              <a:spcAft>
                <a:spcPts val="0"/>
              </a:spcAft>
              <a:buSzPts val="1300"/>
              <a:buChar char="●"/>
            </a:pPr>
            <a:r>
              <a:rPr lang="en"/>
              <a:t>Docker ensures compatibility and consistency</a:t>
            </a:r>
            <a:endParaRPr/>
          </a:p>
          <a:p>
            <a:pPr indent="-311150" lvl="0" marL="457200" rtl="0" algn="l">
              <a:spcBef>
                <a:spcPts val="0"/>
              </a:spcBef>
              <a:spcAft>
                <a:spcPts val="0"/>
              </a:spcAft>
              <a:buSzPts val="1300"/>
              <a:buChar char="●"/>
            </a:pPr>
            <a:r>
              <a:rPr lang="en"/>
              <a:t>Prototyping xAPI statements to ensure syntactic correctness</a:t>
            </a:r>
            <a:endParaRPr/>
          </a:p>
          <a:p>
            <a:pPr indent="-311150" lvl="0" marL="457200" rtl="0" algn="l">
              <a:spcBef>
                <a:spcPts val="0"/>
              </a:spcBef>
              <a:spcAft>
                <a:spcPts val="0"/>
              </a:spcAft>
              <a:buSzPts val="1300"/>
              <a:buChar char="●"/>
            </a:pPr>
            <a:r>
              <a:rPr lang="en"/>
              <a:t>http://18.118.114.20</a:t>
            </a:r>
            <a:endParaRPr/>
          </a:p>
        </p:txBody>
      </p:sp>
      <p:pic>
        <p:nvPicPr>
          <p:cNvPr id="204" name="Google Shape;204;p22"/>
          <p:cNvPicPr preferRelativeResize="0"/>
          <p:nvPr/>
        </p:nvPicPr>
        <p:blipFill rotWithShape="1">
          <a:blip r:embed="rId3">
            <a:alphaModFix/>
          </a:blip>
          <a:srcRect b="0" l="0" r="0" t="8933"/>
          <a:stretch/>
        </p:blipFill>
        <p:spPr>
          <a:xfrm>
            <a:off x="3892800" y="1463712"/>
            <a:ext cx="5251200" cy="2838075"/>
          </a:xfrm>
          <a:prstGeom prst="rect">
            <a:avLst/>
          </a:prstGeom>
          <a:noFill/>
          <a:ln>
            <a:noFill/>
          </a:ln>
        </p:spPr>
      </p:pic>
      <p:pic>
        <p:nvPicPr>
          <p:cNvPr id="205" name="Google Shape;205;p22" title="Trax LRS.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PCB and Build Schematics</a:t>
            </a:r>
            <a:endParaRPr/>
          </a:p>
          <a:p>
            <a:pPr indent="0" lvl="0" marL="0" rtl="0" algn="ctr">
              <a:spcBef>
                <a:spcPts val="0"/>
              </a:spcBef>
              <a:spcAft>
                <a:spcPts val="0"/>
              </a:spcAft>
              <a:buNone/>
            </a:pPr>
            <a:r>
              <a:rPr lang="en"/>
              <a:t>Galvanic Skin Response/GSR Sensor</a:t>
            </a:r>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3"/>
          <p:cNvPicPr preferRelativeResize="0"/>
          <p:nvPr/>
        </p:nvPicPr>
        <p:blipFill>
          <a:blip r:embed="rId3">
            <a:alphaModFix/>
          </a:blip>
          <a:stretch>
            <a:fillRect/>
          </a:stretch>
        </p:blipFill>
        <p:spPr>
          <a:xfrm>
            <a:off x="591100" y="1376700"/>
            <a:ext cx="7961800" cy="3292901"/>
          </a:xfrm>
          <a:prstGeom prst="rect">
            <a:avLst/>
          </a:prstGeom>
          <a:noFill/>
          <a:ln>
            <a:noFill/>
          </a:ln>
        </p:spPr>
      </p:pic>
      <p:pic>
        <p:nvPicPr>
          <p:cNvPr id="213" name="Google Shape;213;p23" title="Schematic Slide.mp3">
            <a:hlinkClick r:id="rId4"/>
          </p:cNvPr>
          <p:cNvPicPr preferRelativeResize="0"/>
          <p:nvPr/>
        </p:nvPicPr>
        <p:blipFill>
          <a:blip r:embed="rId5">
            <a:alphaModFix/>
          </a:blip>
          <a:stretch>
            <a:fillRect/>
          </a:stretch>
        </p:blipFill>
        <p:spPr>
          <a:xfrm>
            <a:off x="0" y="4669600"/>
            <a:ext cx="473900" cy="47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GSR Connection to Breadboard</a:t>
            </a:r>
            <a:endParaRPr/>
          </a:p>
        </p:txBody>
      </p:sp>
      <p:sp>
        <p:nvSpPr>
          <p:cNvPr id="219" name="Google Shape;219;p24"/>
          <p:cNvSpPr txBox="1"/>
          <p:nvPr>
            <p:ph idx="1" type="body"/>
          </p:nvPr>
        </p:nvSpPr>
        <p:spPr>
          <a:xfrm>
            <a:off x="5319625" y="1567550"/>
            <a:ext cx="3016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photo we are demonstrating the connection of the GSR sensor to the breadboard. When the GSR sensor reads a stimuli to the average of the readings, the LED will illuminate.</a:t>
            </a:r>
            <a:endParaRPr/>
          </a:p>
        </p:txBody>
      </p:sp>
      <p:pic>
        <p:nvPicPr>
          <p:cNvPr id="220" name="Google Shape;220;p24"/>
          <p:cNvPicPr preferRelativeResize="0"/>
          <p:nvPr/>
        </p:nvPicPr>
        <p:blipFill>
          <a:blip r:embed="rId3">
            <a:alphaModFix/>
          </a:blip>
          <a:stretch>
            <a:fillRect/>
          </a:stretch>
        </p:blipFill>
        <p:spPr>
          <a:xfrm>
            <a:off x="1297500" y="1331413"/>
            <a:ext cx="3972676" cy="3383475"/>
          </a:xfrm>
          <a:prstGeom prst="rect">
            <a:avLst/>
          </a:prstGeom>
          <a:noFill/>
          <a:ln>
            <a:noFill/>
          </a:ln>
        </p:spPr>
      </p:pic>
      <p:pic>
        <p:nvPicPr>
          <p:cNvPr id="221" name="Google Shape;221;p24" title="Breadboard Slide.mp3">
            <a:hlinkClick r:id="rId4"/>
          </p:cNvPr>
          <p:cNvPicPr preferRelativeResize="0"/>
          <p:nvPr/>
        </p:nvPicPr>
        <p:blipFill>
          <a:blip r:embed="rId5">
            <a:alphaModFix/>
          </a:blip>
          <a:stretch>
            <a:fillRect/>
          </a:stretch>
        </p:blipFill>
        <p:spPr>
          <a:xfrm>
            <a:off x="0" y="4654150"/>
            <a:ext cx="489350" cy="48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PCB and Build Schematics</a:t>
            </a:r>
            <a:endParaRPr/>
          </a:p>
          <a:p>
            <a:pPr indent="0" lvl="0" marL="0" rtl="0" algn="ctr">
              <a:spcBef>
                <a:spcPts val="0"/>
              </a:spcBef>
              <a:spcAft>
                <a:spcPts val="0"/>
              </a:spcAft>
              <a:buNone/>
            </a:pPr>
            <a:r>
              <a:rPr lang="en"/>
              <a:t>Pulse Sensor/PPG</a:t>
            </a:r>
            <a:endParaRPr/>
          </a:p>
        </p:txBody>
      </p:sp>
      <p:sp>
        <p:nvSpPr>
          <p:cNvPr id="227" name="Google Shape;22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25"/>
          <p:cNvPicPr preferRelativeResize="0"/>
          <p:nvPr/>
        </p:nvPicPr>
        <p:blipFill>
          <a:blip r:embed="rId3">
            <a:alphaModFix/>
          </a:blip>
          <a:stretch>
            <a:fillRect/>
          </a:stretch>
        </p:blipFill>
        <p:spPr>
          <a:xfrm>
            <a:off x="503625" y="1567550"/>
            <a:ext cx="8336774" cy="3048000"/>
          </a:xfrm>
          <a:prstGeom prst="rect">
            <a:avLst/>
          </a:prstGeom>
          <a:noFill/>
          <a:ln>
            <a:noFill/>
          </a:ln>
        </p:spPr>
      </p:pic>
      <p:pic>
        <p:nvPicPr>
          <p:cNvPr id="229" name="Google Shape;229;p25" title="PS Schematic.mp3">
            <a:hlinkClick r:id="rId4"/>
          </p:cNvPr>
          <p:cNvPicPr preferRelativeResize="0"/>
          <p:nvPr/>
        </p:nvPicPr>
        <p:blipFill>
          <a:blip r:embed="rId5">
            <a:alphaModFix/>
          </a:blip>
          <a:stretch>
            <a:fillRect/>
          </a:stretch>
        </p:blipFill>
        <p:spPr>
          <a:xfrm>
            <a:off x="0" y="4693450"/>
            <a:ext cx="450050" cy="45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
              <a:t>Pulse Sensor/PPG Breadboard Connection</a:t>
            </a:r>
            <a:endParaRPr/>
          </a:p>
          <a:p>
            <a:pPr indent="0" lvl="0" marL="0" rtl="0" algn="ctr">
              <a:spcBef>
                <a:spcPts val="0"/>
              </a:spcBef>
              <a:spcAft>
                <a:spcPts val="0"/>
              </a:spcAft>
              <a:buNone/>
            </a:pPr>
            <a:r>
              <a:t/>
            </a:r>
            <a:endParaRPr/>
          </a:p>
        </p:txBody>
      </p:sp>
      <p:pic>
        <p:nvPicPr>
          <p:cNvPr id="235" name="Google Shape;235;p26"/>
          <p:cNvPicPr preferRelativeResize="0"/>
          <p:nvPr/>
        </p:nvPicPr>
        <p:blipFill>
          <a:blip r:embed="rId3">
            <a:alphaModFix/>
          </a:blip>
          <a:stretch>
            <a:fillRect/>
          </a:stretch>
        </p:blipFill>
        <p:spPr>
          <a:xfrm>
            <a:off x="2312338" y="986200"/>
            <a:ext cx="4859225" cy="3762250"/>
          </a:xfrm>
          <a:prstGeom prst="rect">
            <a:avLst/>
          </a:prstGeom>
          <a:noFill/>
          <a:ln>
            <a:noFill/>
          </a:ln>
        </p:spPr>
      </p:pic>
      <p:pic>
        <p:nvPicPr>
          <p:cNvPr id="236" name="Google Shape;236;p26" title="PS breadboard.mp3">
            <a:hlinkClick r:id="rId4"/>
          </p:cNvPr>
          <p:cNvPicPr preferRelativeResize="0"/>
          <p:nvPr/>
        </p:nvPicPr>
        <p:blipFill>
          <a:blip r:embed="rId5">
            <a:alphaModFix/>
          </a:blip>
          <a:stretch>
            <a:fillRect/>
          </a:stretch>
        </p:blipFill>
        <p:spPr>
          <a:xfrm>
            <a:off x="55950" y="46863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our Project?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project consists of the design and production of a bio aware glove that measures the user’s heart rate, blood pressure, and galvanic skin responses. The measurement of this data allows for the collection in real time of any stimuli that the user experiences while carrying out tasks within an augmented reality. Using this collected data, we will be able to further analyse the user’s reactions and response times to a higher accuracy than by simply using the onboard tracking </a:t>
            </a:r>
            <a:r>
              <a:rPr lang="en"/>
              <a:t>measurements</a:t>
            </a:r>
            <a:r>
              <a:rPr lang="en"/>
              <a:t> by the HoloLens 2 itself.</a:t>
            </a:r>
            <a:endParaRPr/>
          </a:p>
        </p:txBody>
      </p:sp>
      <p:pic>
        <p:nvPicPr>
          <p:cNvPr id="142" name="Google Shape;142;p14" title="What is our Project.mp3.mp3">
            <a:hlinkClick r:id="rId3"/>
          </p:cNvPr>
          <p:cNvPicPr preferRelativeResize="0"/>
          <p:nvPr/>
        </p:nvPicPr>
        <p:blipFill>
          <a:blip r:embed="rId4">
            <a:alphaModFix/>
          </a:blip>
          <a:stretch>
            <a:fillRect/>
          </a:stretch>
        </p:blipFill>
        <p:spPr>
          <a:xfrm>
            <a:off x="0" y="46863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708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subsystems and roles</a:t>
            </a:r>
            <a:endParaRPr/>
          </a:p>
        </p:txBody>
      </p:sp>
      <p:sp>
        <p:nvSpPr>
          <p:cNvPr id="148" name="Google Shape;148;p15"/>
          <p:cNvSpPr txBox="1"/>
          <p:nvPr>
            <p:ph idx="1" type="body"/>
          </p:nvPr>
        </p:nvSpPr>
        <p:spPr>
          <a:xfrm>
            <a:off x="965300" y="1034300"/>
            <a:ext cx="7650000" cy="36000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n" sz="1405"/>
              <a:t>Haptic glove </a:t>
            </a:r>
            <a:endParaRPr sz="1405"/>
          </a:p>
          <a:p>
            <a:pPr indent="-307022" lvl="1" marL="914400" rtl="0" algn="l">
              <a:lnSpc>
                <a:spcPct val="95000"/>
              </a:lnSpc>
              <a:spcBef>
                <a:spcPts val="0"/>
              </a:spcBef>
              <a:spcAft>
                <a:spcPts val="0"/>
              </a:spcAft>
              <a:buSzPts val="1235"/>
              <a:buChar char="○"/>
            </a:pPr>
            <a:r>
              <a:rPr lang="en" sz="1235"/>
              <a:t>Galvanic Sensor - Michael Simon</a:t>
            </a:r>
            <a:endParaRPr sz="1235"/>
          </a:p>
          <a:p>
            <a:pPr indent="-307022" lvl="2" marL="1371600" rtl="0" algn="l">
              <a:lnSpc>
                <a:spcPct val="95000"/>
              </a:lnSpc>
              <a:spcBef>
                <a:spcPts val="0"/>
              </a:spcBef>
              <a:spcAft>
                <a:spcPts val="0"/>
              </a:spcAft>
              <a:buSzPts val="1235"/>
              <a:buChar char="■"/>
            </a:pPr>
            <a:r>
              <a:rPr lang="en" sz="1235"/>
              <a:t> Measures the sweat gland activity by conductance</a:t>
            </a:r>
            <a:endParaRPr sz="1235"/>
          </a:p>
          <a:p>
            <a:pPr indent="-307022" lvl="1" marL="914400" rtl="0" algn="l">
              <a:lnSpc>
                <a:spcPct val="95000"/>
              </a:lnSpc>
              <a:spcBef>
                <a:spcPts val="0"/>
              </a:spcBef>
              <a:spcAft>
                <a:spcPts val="0"/>
              </a:spcAft>
              <a:buSzPts val="1235"/>
              <a:buChar char="○"/>
            </a:pPr>
            <a:r>
              <a:rPr lang="en" sz="1235"/>
              <a:t>Heart Rate Sensor - Zachary Astree</a:t>
            </a:r>
            <a:endParaRPr sz="1235"/>
          </a:p>
          <a:p>
            <a:pPr indent="-307022" lvl="2" marL="1371600" rtl="0" algn="l">
              <a:lnSpc>
                <a:spcPct val="95000"/>
              </a:lnSpc>
              <a:spcBef>
                <a:spcPts val="0"/>
              </a:spcBef>
              <a:spcAft>
                <a:spcPts val="0"/>
              </a:spcAft>
              <a:buSzPts val="1235"/>
              <a:buChar char="■"/>
            </a:pPr>
            <a:r>
              <a:rPr lang="en" sz="1235"/>
              <a:t>Tracks the Heart Rate (BPM) of the user at an interval</a:t>
            </a:r>
            <a:endParaRPr sz="1235"/>
          </a:p>
          <a:p>
            <a:pPr indent="-307022" lvl="1" marL="914400" rtl="0" algn="l">
              <a:lnSpc>
                <a:spcPct val="95000"/>
              </a:lnSpc>
              <a:spcBef>
                <a:spcPts val="0"/>
              </a:spcBef>
              <a:spcAft>
                <a:spcPts val="0"/>
              </a:spcAft>
              <a:buSzPts val="1235"/>
              <a:buChar char="○"/>
            </a:pPr>
            <a:r>
              <a:rPr lang="en" sz="1235"/>
              <a:t>Blood Pressure Sensor - Jason Abdool</a:t>
            </a:r>
            <a:endParaRPr sz="1235"/>
          </a:p>
          <a:p>
            <a:pPr indent="-307022" lvl="2" marL="1371600" rtl="0" algn="l">
              <a:lnSpc>
                <a:spcPct val="95000"/>
              </a:lnSpc>
              <a:spcBef>
                <a:spcPts val="0"/>
              </a:spcBef>
              <a:spcAft>
                <a:spcPts val="0"/>
              </a:spcAft>
              <a:buSzPts val="1235"/>
              <a:buChar char="■"/>
            </a:pPr>
            <a:r>
              <a:rPr lang="en" sz="1235"/>
              <a:t>Tracks the Blood Pressure (mmHg) of the user after interval of heart rate</a:t>
            </a:r>
            <a:endParaRPr sz="1235"/>
          </a:p>
          <a:p>
            <a:pPr indent="-317817" lvl="0" marL="457200" rtl="0" algn="l">
              <a:lnSpc>
                <a:spcPct val="95000"/>
              </a:lnSpc>
              <a:spcBef>
                <a:spcPts val="0"/>
              </a:spcBef>
              <a:spcAft>
                <a:spcPts val="0"/>
              </a:spcAft>
              <a:buSzPts val="1405"/>
              <a:buChar char="●"/>
            </a:pPr>
            <a:r>
              <a:rPr lang="en" sz="1405"/>
              <a:t>Unity</a:t>
            </a:r>
            <a:endParaRPr sz="1405"/>
          </a:p>
          <a:p>
            <a:pPr indent="-307022" lvl="1" marL="914400" rtl="0" algn="l">
              <a:lnSpc>
                <a:spcPct val="95000"/>
              </a:lnSpc>
              <a:spcBef>
                <a:spcPts val="0"/>
              </a:spcBef>
              <a:spcAft>
                <a:spcPts val="0"/>
              </a:spcAft>
              <a:buSzPts val="1235"/>
              <a:buChar char="○"/>
            </a:pPr>
            <a:r>
              <a:rPr lang="en" sz="1235"/>
              <a:t>Backend Connection - Jarrett Dietz, Yunru Liu, Zachary Astree</a:t>
            </a:r>
            <a:endParaRPr sz="1235"/>
          </a:p>
          <a:p>
            <a:pPr indent="-307022" lvl="2" marL="1371600" rtl="0" algn="l">
              <a:lnSpc>
                <a:spcPct val="95000"/>
              </a:lnSpc>
              <a:spcBef>
                <a:spcPts val="0"/>
              </a:spcBef>
              <a:spcAft>
                <a:spcPts val="0"/>
              </a:spcAft>
              <a:buSzPts val="1235"/>
              <a:buChar char="■"/>
            </a:pPr>
            <a:r>
              <a:rPr lang="en" sz="1235"/>
              <a:t>Creating a connection between hololens, sensors, and the LRS via xAPI</a:t>
            </a:r>
            <a:endParaRPr sz="1235"/>
          </a:p>
          <a:p>
            <a:pPr indent="-307022" lvl="1" marL="914400" rtl="0" algn="l">
              <a:lnSpc>
                <a:spcPct val="95000"/>
              </a:lnSpc>
              <a:spcBef>
                <a:spcPts val="0"/>
              </a:spcBef>
              <a:spcAft>
                <a:spcPts val="0"/>
              </a:spcAft>
              <a:buSzPts val="1235"/>
              <a:buChar char="○"/>
            </a:pPr>
            <a:r>
              <a:rPr lang="en" sz="1235"/>
              <a:t>App engine - Jarrett Dietz, Yunru Liu</a:t>
            </a:r>
            <a:endParaRPr sz="1235"/>
          </a:p>
          <a:p>
            <a:pPr indent="-307022" lvl="2" marL="1371600" rtl="0" algn="l">
              <a:lnSpc>
                <a:spcPct val="95000"/>
              </a:lnSpc>
              <a:spcBef>
                <a:spcPts val="0"/>
              </a:spcBef>
              <a:spcAft>
                <a:spcPts val="0"/>
              </a:spcAft>
              <a:buSzPts val="1235"/>
              <a:buChar char="■"/>
            </a:pPr>
            <a:r>
              <a:rPr lang="en" sz="1235"/>
              <a:t>Cross platform tool used to create a 3d </a:t>
            </a:r>
            <a:r>
              <a:rPr lang="en" sz="1235"/>
              <a:t>environment</a:t>
            </a:r>
            <a:r>
              <a:rPr lang="en" sz="1235"/>
              <a:t> and design the application.</a:t>
            </a:r>
            <a:endParaRPr sz="1235"/>
          </a:p>
          <a:p>
            <a:pPr indent="-307022" lvl="1" marL="914400" rtl="0" algn="l">
              <a:lnSpc>
                <a:spcPct val="95000"/>
              </a:lnSpc>
              <a:spcBef>
                <a:spcPts val="0"/>
              </a:spcBef>
              <a:spcAft>
                <a:spcPts val="0"/>
              </a:spcAft>
              <a:buSzPts val="1235"/>
              <a:buChar char="○"/>
            </a:pPr>
            <a:r>
              <a:rPr lang="en" sz="1235"/>
              <a:t>Hand Tracking - </a:t>
            </a:r>
            <a:r>
              <a:rPr lang="en" sz="1235"/>
              <a:t>Jarrett Dietz, Yunru Liu</a:t>
            </a:r>
            <a:endParaRPr sz="1235"/>
          </a:p>
          <a:p>
            <a:pPr indent="-307022" lvl="2" marL="1371600" rtl="0" algn="l">
              <a:lnSpc>
                <a:spcPct val="95000"/>
              </a:lnSpc>
              <a:spcBef>
                <a:spcPts val="0"/>
              </a:spcBef>
              <a:spcAft>
                <a:spcPts val="0"/>
              </a:spcAft>
              <a:buSzPts val="1235"/>
              <a:buChar char="■"/>
            </a:pPr>
            <a:r>
              <a:rPr lang="en" sz="1235"/>
              <a:t>Script created in unity and VS which </a:t>
            </a:r>
            <a:r>
              <a:rPr lang="en" sz="1235"/>
              <a:t>attaches</a:t>
            </a:r>
            <a:r>
              <a:rPr lang="en" sz="1235"/>
              <a:t> a ball to each finger on the hand and these balls determine the x,y,z coordinates</a:t>
            </a:r>
            <a:endParaRPr sz="1235"/>
          </a:p>
          <a:p>
            <a:pPr indent="-317817" lvl="0" marL="457200" rtl="0" algn="l">
              <a:lnSpc>
                <a:spcPct val="95000"/>
              </a:lnSpc>
              <a:spcBef>
                <a:spcPts val="0"/>
              </a:spcBef>
              <a:spcAft>
                <a:spcPts val="0"/>
              </a:spcAft>
              <a:buSzPts val="1405"/>
              <a:buChar char="●"/>
            </a:pPr>
            <a:r>
              <a:rPr lang="en" sz="1405"/>
              <a:t>Learning Record Store</a:t>
            </a:r>
            <a:endParaRPr sz="1405"/>
          </a:p>
          <a:p>
            <a:pPr indent="-307022" lvl="1" marL="914400" rtl="0" algn="l">
              <a:lnSpc>
                <a:spcPct val="95000"/>
              </a:lnSpc>
              <a:spcBef>
                <a:spcPts val="0"/>
              </a:spcBef>
              <a:spcAft>
                <a:spcPts val="0"/>
              </a:spcAft>
              <a:buSzPts val="1235"/>
              <a:buChar char="○"/>
            </a:pPr>
            <a:r>
              <a:rPr lang="en" sz="1235"/>
              <a:t>Trax LRS  - Zachary  Astree</a:t>
            </a:r>
            <a:endParaRPr sz="1235"/>
          </a:p>
          <a:p>
            <a:pPr indent="-307022" lvl="2" marL="1371600" rtl="0" algn="l">
              <a:lnSpc>
                <a:spcPct val="95000"/>
              </a:lnSpc>
              <a:spcBef>
                <a:spcPts val="0"/>
              </a:spcBef>
              <a:spcAft>
                <a:spcPts val="0"/>
              </a:spcAft>
              <a:buSzPts val="1235"/>
              <a:buChar char="■"/>
            </a:pPr>
            <a:r>
              <a:rPr lang="en" sz="1235"/>
              <a:t>A database used to store and </a:t>
            </a:r>
            <a:r>
              <a:rPr lang="en" sz="1235"/>
              <a:t>retrieve</a:t>
            </a:r>
            <a:r>
              <a:rPr lang="en" sz="1235"/>
              <a:t> data that is generated from Experience API statements.</a:t>
            </a:r>
            <a:endParaRPr sz="1235"/>
          </a:p>
          <a:p>
            <a:pPr indent="-307022" lvl="1" marL="914400" rtl="0" algn="l">
              <a:lnSpc>
                <a:spcPct val="95000"/>
              </a:lnSpc>
              <a:spcBef>
                <a:spcPts val="0"/>
              </a:spcBef>
              <a:spcAft>
                <a:spcPts val="0"/>
              </a:spcAft>
              <a:buSzPts val="1235"/>
              <a:buChar char="○"/>
            </a:pPr>
            <a:r>
              <a:rPr lang="en" sz="1235"/>
              <a:t>xAPI - Zachary Astree</a:t>
            </a:r>
            <a:endParaRPr sz="1235"/>
          </a:p>
          <a:p>
            <a:pPr indent="-307022" lvl="2" marL="1371600" rtl="0" algn="l">
              <a:lnSpc>
                <a:spcPct val="95000"/>
              </a:lnSpc>
              <a:spcBef>
                <a:spcPts val="0"/>
              </a:spcBef>
              <a:spcAft>
                <a:spcPts val="0"/>
              </a:spcAft>
              <a:buSzPts val="1235"/>
              <a:buChar char="■"/>
            </a:pPr>
            <a:r>
              <a:rPr lang="en" sz="1235"/>
              <a:t>A syntactic standard of communication from a learning software to an LRS</a:t>
            </a:r>
            <a:endParaRPr sz="1235"/>
          </a:p>
        </p:txBody>
      </p:sp>
      <p:pic>
        <p:nvPicPr>
          <p:cNvPr id="149" name="Google Shape;149;p15" title="SLIDE 3.mp3">
            <a:hlinkClick r:id="rId3"/>
          </p:cNvPr>
          <p:cNvPicPr preferRelativeResize="0"/>
          <p:nvPr/>
        </p:nvPicPr>
        <p:blipFill>
          <a:blip r:embed="rId4">
            <a:alphaModFix/>
          </a:blip>
          <a:stretch>
            <a:fillRect/>
          </a:stretch>
        </p:blipFill>
        <p:spPr>
          <a:xfrm>
            <a:off x="55950" y="458865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Block Diagram</a:t>
            </a:r>
            <a:endParaRPr/>
          </a:p>
        </p:txBody>
      </p:sp>
      <p:pic>
        <p:nvPicPr>
          <p:cNvPr id="155" name="Google Shape;155;p16"/>
          <p:cNvPicPr preferRelativeResize="0"/>
          <p:nvPr/>
        </p:nvPicPr>
        <p:blipFill>
          <a:blip r:embed="rId3">
            <a:alphaModFix/>
          </a:blip>
          <a:stretch>
            <a:fillRect/>
          </a:stretch>
        </p:blipFill>
        <p:spPr>
          <a:xfrm>
            <a:off x="1359700" y="950275"/>
            <a:ext cx="6553200" cy="4038600"/>
          </a:xfrm>
          <a:prstGeom prst="rect">
            <a:avLst/>
          </a:prstGeom>
          <a:noFill/>
          <a:ln>
            <a:noFill/>
          </a:ln>
        </p:spPr>
      </p:pic>
      <p:pic>
        <p:nvPicPr>
          <p:cNvPr id="156" name="Google Shape;156;p16" title="components diagram.mp3">
            <a:hlinkClick r:id="rId4"/>
          </p:cNvPr>
          <p:cNvPicPr preferRelativeResize="0"/>
          <p:nvPr/>
        </p:nvPicPr>
        <p:blipFill>
          <a:blip r:embed="rId5">
            <a:alphaModFix/>
          </a:blip>
          <a:stretch>
            <a:fillRect/>
          </a:stretch>
        </p:blipFill>
        <p:spPr>
          <a:xfrm>
            <a:off x="0" y="4325975"/>
            <a:ext cx="662900" cy="66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 unity to make app engine and interact with hands </a:t>
            </a:r>
            <a:endParaRPr/>
          </a:p>
        </p:txBody>
      </p:sp>
      <p:sp>
        <p:nvSpPr>
          <p:cNvPr id="162" name="Google Shape;162;p17"/>
          <p:cNvSpPr txBox="1"/>
          <p:nvPr>
            <p:ph idx="1" type="body"/>
          </p:nvPr>
        </p:nvSpPr>
        <p:spPr>
          <a:xfrm>
            <a:off x="959725" y="2039300"/>
            <a:ext cx="4112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use Unity to make the app engine and build </a:t>
            </a:r>
            <a:r>
              <a:rPr lang="en"/>
              <a:t>functions via MTRK. Unity allows users add different scripts so the user could be able to grab/ move objects with hands interactions in AR/VR.  </a:t>
            </a:r>
            <a:endParaRPr/>
          </a:p>
          <a:p>
            <a:pPr indent="-311150" lvl="0" marL="457200" rtl="0" algn="l">
              <a:spcBef>
                <a:spcPts val="0"/>
              </a:spcBef>
              <a:spcAft>
                <a:spcPts val="0"/>
              </a:spcAft>
              <a:buSzPts val="1300"/>
              <a:buChar char="●"/>
            </a:pPr>
            <a:r>
              <a:rPr lang="en"/>
              <a:t>We will need to add manipulator, collider, and near interaction grabbable components to the objects so that we could move the objects via Hololens 2 . </a:t>
            </a:r>
            <a:endParaRPr/>
          </a:p>
        </p:txBody>
      </p:sp>
      <p:pic>
        <p:nvPicPr>
          <p:cNvPr id="163" name="Google Shape;163;p17" title="FAU senior project - hololens 2 - scene1test - Universal Windows Platform - Unity 2020.3.14f1 Personal _DX11_ 2021-09-29 22-02-42.mp4">
            <a:hlinkClick r:id="rId3"/>
          </p:cNvPr>
          <p:cNvPicPr preferRelativeResize="0"/>
          <p:nvPr/>
        </p:nvPicPr>
        <p:blipFill>
          <a:blip r:embed="rId4">
            <a:alphaModFix/>
          </a:blip>
          <a:stretch>
            <a:fillRect/>
          </a:stretch>
        </p:blipFill>
        <p:spPr>
          <a:xfrm>
            <a:off x="5305550" y="2039300"/>
            <a:ext cx="3135676" cy="2351750"/>
          </a:xfrm>
          <a:prstGeom prst="rect">
            <a:avLst/>
          </a:prstGeom>
          <a:noFill/>
          <a:ln>
            <a:noFill/>
          </a:ln>
        </p:spPr>
      </p:pic>
      <p:pic>
        <p:nvPicPr>
          <p:cNvPr id="164" name="Google Shape;164;p17" title="app engine.mp3">
            <a:hlinkClick r:id="rId5"/>
          </p:cNvPr>
          <p:cNvPicPr preferRelativeResize="0"/>
          <p:nvPr/>
        </p:nvPicPr>
        <p:blipFill>
          <a:blip r:embed="rId6">
            <a:alphaModFix/>
          </a:blip>
          <a:stretch>
            <a:fillRect/>
          </a:stretch>
        </p:blipFill>
        <p:spPr>
          <a:xfrm>
            <a:off x="91100" y="4523850"/>
            <a:ext cx="426650" cy="42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Particle effects </a:t>
            </a:r>
            <a:endParaRPr/>
          </a:p>
        </p:txBody>
      </p:sp>
      <p:sp>
        <p:nvSpPr>
          <p:cNvPr id="170" name="Google Shape;170;p18"/>
          <p:cNvSpPr txBox="1"/>
          <p:nvPr>
            <p:ph idx="1" type="body"/>
          </p:nvPr>
        </p:nvSpPr>
        <p:spPr>
          <a:xfrm>
            <a:off x="1297500" y="1307850"/>
            <a:ext cx="3190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game we are developing is a firefighter training simulation, we’ve created two particles: Fire and Water. </a:t>
            </a:r>
            <a:endParaRPr/>
          </a:p>
          <a:p>
            <a:pPr indent="-311150" lvl="0" marL="457200" rtl="0" algn="l">
              <a:spcBef>
                <a:spcPts val="0"/>
              </a:spcBef>
              <a:spcAft>
                <a:spcPts val="0"/>
              </a:spcAft>
              <a:buSzPts val="1300"/>
              <a:buChar char="●"/>
            </a:pPr>
            <a:r>
              <a:rPr lang="en"/>
              <a:t>W</a:t>
            </a:r>
            <a:r>
              <a:rPr lang="en"/>
              <a:t>ith these two particles, a particle collider script lets them interact with each other by disabling the fire when water hits it.</a:t>
            </a:r>
            <a:endParaRPr/>
          </a:p>
          <a:p>
            <a:pPr indent="-311150" lvl="0" marL="457200" rtl="0" algn="l">
              <a:spcBef>
                <a:spcPts val="0"/>
              </a:spcBef>
              <a:spcAft>
                <a:spcPts val="0"/>
              </a:spcAft>
              <a:buSzPts val="1300"/>
              <a:buChar char="●"/>
            </a:pPr>
            <a:r>
              <a:rPr lang="en"/>
              <a:t>We plan to attach the water particles to a fire extinguisher which the user will then use to put out the fire.</a:t>
            </a:r>
            <a:endParaRPr/>
          </a:p>
        </p:txBody>
      </p:sp>
      <p:pic>
        <p:nvPicPr>
          <p:cNvPr id="171" name="Google Shape;171;p18" title="firetest.mp4">
            <a:hlinkClick r:id="rId3"/>
          </p:cNvPr>
          <p:cNvPicPr preferRelativeResize="0"/>
          <p:nvPr/>
        </p:nvPicPr>
        <p:blipFill>
          <a:blip r:embed="rId4">
            <a:alphaModFix/>
          </a:blip>
          <a:stretch>
            <a:fillRect/>
          </a:stretch>
        </p:blipFill>
        <p:spPr>
          <a:xfrm>
            <a:off x="4488300" y="1131863"/>
            <a:ext cx="4350900" cy="3263175"/>
          </a:xfrm>
          <a:prstGeom prst="rect">
            <a:avLst/>
          </a:prstGeom>
          <a:noFill/>
          <a:ln>
            <a:noFill/>
          </a:ln>
        </p:spPr>
      </p:pic>
      <p:pic>
        <p:nvPicPr>
          <p:cNvPr id="172" name="Google Shape;172;p18" title="particle.mp3">
            <a:hlinkClick r:id="rId5"/>
          </p:cNvPr>
          <p:cNvPicPr preferRelativeResize="0"/>
          <p:nvPr/>
        </p:nvPicPr>
        <p:blipFill>
          <a:blip r:embed="rId6">
            <a:alphaModFix/>
          </a:blip>
          <a:stretch>
            <a:fillRect/>
          </a:stretch>
        </p:blipFill>
        <p:spPr>
          <a:xfrm>
            <a:off x="152400" y="4547438"/>
            <a:ext cx="443663" cy="4436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 assets and add functionality to it</a:t>
            </a:r>
            <a:endParaRPr/>
          </a:p>
        </p:txBody>
      </p:sp>
      <p:sp>
        <p:nvSpPr>
          <p:cNvPr id="178" name="Google Shape;178;p19"/>
          <p:cNvSpPr txBox="1"/>
          <p:nvPr>
            <p:ph idx="1" type="body"/>
          </p:nvPr>
        </p:nvSpPr>
        <p:spPr>
          <a:xfrm>
            <a:off x="1297500" y="1567550"/>
            <a:ext cx="3186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imported a fire extinguisher asset from the unity store that the last group used.</a:t>
            </a:r>
            <a:endParaRPr/>
          </a:p>
          <a:p>
            <a:pPr indent="-311150" lvl="0" marL="457200" rtl="0" algn="l">
              <a:spcBef>
                <a:spcPts val="0"/>
              </a:spcBef>
              <a:spcAft>
                <a:spcPts val="0"/>
              </a:spcAft>
              <a:buSzPts val="1300"/>
              <a:buChar char="●"/>
            </a:pPr>
            <a:r>
              <a:rPr lang="en"/>
              <a:t>We then added </a:t>
            </a:r>
            <a:r>
              <a:rPr lang="en"/>
              <a:t>functionality</a:t>
            </a:r>
            <a:r>
              <a:rPr lang="en"/>
              <a:t> to it by letting user </a:t>
            </a:r>
            <a:r>
              <a:rPr lang="en"/>
              <a:t>interact</a:t>
            </a:r>
            <a:r>
              <a:rPr lang="en"/>
              <a:t> with it and use it in the environment.</a:t>
            </a:r>
            <a:endParaRPr/>
          </a:p>
          <a:p>
            <a:pPr indent="-311150" lvl="0" marL="457200" rtl="0" algn="l">
              <a:spcBef>
                <a:spcPts val="0"/>
              </a:spcBef>
              <a:spcAft>
                <a:spcPts val="0"/>
              </a:spcAft>
              <a:buSzPts val="1300"/>
              <a:buChar char="●"/>
            </a:pPr>
            <a:r>
              <a:rPr lang="en"/>
              <a:t>Next we </a:t>
            </a:r>
            <a:r>
              <a:rPr lang="en"/>
              <a:t>attached</a:t>
            </a:r>
            <a:r>
              <a:rPr lang="en"/>
              <a:t> the particle collider script to it which will allow it to interact with the fire particles.</a:t>
            </a:r>
            <a:endParaRPr/>
          </a:p>
          <a:p>
            <a:pPr indent="-311150" lvl="0" marL="457200" rtl="0" algn="l">
              <a:spcBef>
                <a:spcPts val="0"/>
              </a:spcBef>
              <a:spcAft>
                <a:spcPts val="0"/>
              </a:spcAft>
              <a:buSzPts val="1300"/>
              <a:buChar char="●"/>
            </a:pPr>
            <a:r>
              <a:rPr lang="en"/>
              <a:t>These are all created and used in unity MRTK.</a:t>
            </a:r>
            <a:endParaRPr/>
          </a:p>
        </p:txBody>
      </p:sp>
      <p:pic>
        <p:nvPicPr>
          <p:cNvPr descr="A fire extinguisher with particle effect. &#10;&#10;The smoke particles collide and react to the environment. Two variations of the fire extinguisher are included, along with sound effects.&#10;&#10;Now available to download from the Unity Asset Store here:&#10;https://assetstore.unity.com/packages/slug/48508" id="179" name="Google Shape;179;p19" title="Fire Extinguisher for Unity">
            <a:hlinkClick r:id="rId3"/>
          </p:cNvPr>
          <p:cNvPicPr preferRelativeResize="0"/>
          <p:nvPr/>
        </p:nvPicPr>
        <p:blipFill>
          <a:blip r:embed="rId4">
            <a:alphaModFix/>
          </a:blip>
          <a:stretch>
            <a:fillRect/>
          </a:stretch>
        </p:blipFill>
        <p:spPr>
          <a:xfrm>
            <a:off x="4572000" y="1212650"/>
            <a:ext cx="4354800" cy="3266100"/>
          </a:xfrm>
          <a:prstGeom prst="rect">
            <a:avLst/>
          </a:prstGeom>
          <a:noFill/>
          <a:ln>
            <a:noFill/>
          </a:ln>
        </p:spPr>
      </p:pic>
      <p:pic>
        <p:nvPicPr>
          <p:cNvPr id="180" name="Google Shape;180;p19" title="fire exting.mp3">
            <a:hlinkClick r:id="rId5"/>
          </p:cNvPr>
          <p:cNvPicPr preferRelativeResize="0"/>
          <p:nvPr/>
        </p:nvPicPr>
        <p:blipFill>
          <a:blip r:embed="rId6">
            <a:alphaModFix/>
          </a:blip>
          <a:stretch>
            <a:fillRect/>
          </a:stretch>
        </p:blipFill>
        <p:spPr>
          <a:xfrm>
            <a:off x="130975" y="4556525"/>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Learning Record Store</a:t>
            </a:r>
            <a:endParaRPr/>
          </a:p>
        </p:txBody>
      </p:sp>
      <p:sp>
        <p:nvSpPr>
          <p:cNvPr id="186" name="Google Shape;186;p20"/>
          <p:cNvSpPr txBox="1"/>
          <p:nvPr>
            <p:ph idx="1" type="body"/>
          </p:nvPr>
        </p:nvSpPr>
        <p:spPr>
          <a:xfrm>
            <a:off x="621050" y="1514175"/>
            <a:ext cx="327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Dedicated database for storing user </a:t>
            </a:r>
            <a:r>
              <a:rPr lang="en"/>
              <a:t>experiences</a:t>
            </a:r>
            <a:r>
              <a:rPr lang="en"/>
              <a:t> in learning applications of all kinds</a:t>
            </a:r>
            <a:endParaRPr/>
          </a:p>
          <a:p>
            <a:pPr indent="-311150" lvl="0" marL="457200" rtl="0" algn="l">
              <a:spcBef>
                <a:spcPts val="0"/>
              </a:spcBef>
              <a:spcAft>
                <a:spcPts val="0"/>
              </a:spcAft>
              <a:buSzPts val="1300"/>
              <a:buChar char="●"/>
            </a:pPr>
            <a:r>
              <a:rPr lang="en"/>
              <a:t>Conglomerates all data and creates a graphical report of the users learning analytics </a:t>
            </a:r>
            <a:endParaRPr/>
          </a:p>
          <a:p>
            <a:pPr indent="-311150" lvl="0" marL="457200" rtl="0" algn="l">
              <a:spcBef>
                <a:spcPts val="0"/>
              </a:spcBef>
              <a:spcAft>
                <a:spcPts val="0"/>
              </a:spcAft>
              <a:buSzPts val="1300"/>
              <a:buChar char="●"/>
            </a:pPr>
            <a:r>
              <a:rPr lang="en"/>
              <a:t>Typically has a clean UI and is very easily navigable by even adept users</a:t>
            </a:r>
            <a:endParaRPr/>
          </a:p>
          <a:p>
            <a:pPr indent="-311150" lvl="0" marL="457200" rtl="0" algn="l">
              <a:spcBef>
                <a:spcPts val="0"/>
              </a:spcBef>
              <a:spcAft>
                <a:spcPts val="0"/>
              </a:spcAft>
              <a:buSzPts val="1300"/>
              <a:buChar char="●"/>
            </a:pPr>
            <a:r>
              <a:rPr lang="en"/>
              <a:t>Companies will  usually use multiple LRS’s for certain aspects that are unique to each record store</a:t>
            </a:r>
            <a:endParaRPr/>
          </a:p>
        </p:txBody>
      </p:sp>
      <p:pic>
        <p:nvPicPr>
          <p:cNvPr id="187" name="Google Shape;187;p20"/>
          <p:cNvPicPr preferRelativeResize="0"/>
          <p:nvPr/>
        </p:nvPicPr>
        <p:blipFill>
          <a:blip r:embed="rId3">
            <a:alphaModFix/>
          </a:blip>
          <a:stretch>
            <a:fillRect/>
          </a:stretch>
        </p:blipFill>
        <p:spPr>
          <a:xfrm>
            <a:off x="4737350" y="1369575"/>
            <a:ext cx="4267200" cy="3200400"/>
          </a:xfrm>
          <a:prstGeom prst="rect">
            <a:avLst/>
          </a:prstGeom>
          <a:noFill/>
          <a:ln>
            <a:noFill/>
          </a:ln>
        </p:spPr>
      </p:pic>
      <p:pic>
        <p:nvPicPr>
          <p:cNvPr id="188" name="Google Shape;188;p20" title="What is a lrs.mp3">
            <a:hlinkClick r:id="rId4"/>
          </p:cNvPr>
          <p:cNvPicPr preferRelativeResize="0"/>
          <p:nvPr/>
        </p:nvPicPr>
        <p:blipFill>
          <a:blip r:embed="rId5">
            <a:alphaModFix/>
          </a:blip>
          <a:stretch>
            <a:fillRect/>
          </a:stretch>
        </p:blipFill>
        <p:spPr>
          <a:xfrm>
            <a:off x="0" y="4640150"/>
            <a:ext cx="503350" cy="50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410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Experience API</a:t>
            </a:r>
            <a:endParaRPr/>
          </a:p>
        </p:txBody>
      </p:sp>
      <p:sp>
        <p:nvSpPr>
          <p:cNvPr id="194" name="Google Shape;194;p21"/>
          <p:cNvSpPr txBox="1"/>
          <p:nvPr>
            <p:ph idx="1" type="body"/>
          </p:nvPr>
        </p:nvSpPr>
        <p:spPr>
          <a:xfrm>
            <a:off x="1709700" y="1648175"/>
            <a:ext cx="5724600" cy="1431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xAPI is a standard of communication utilizing an Application Programming Interface</a:t>
            </a:r>
            <a:endParaRPr/>
          </a:p>
          <a:p>
            <a:pPr indent="-311150" lvl="0" marL="457200" rtl="0" algn="l">
              <a:lnSpc>
                <a:spcPct val="100000"/>
              </a:lnSpc>
              <a:spcBef>
                <a:spcPts val="0"/>
              </a:spcBef>
              <a:spcAft>
                <a:spcPts val="0"/>
              </a:spcAft>
              <a:buSzPts val="1300"/>
              <a:buChar char="●"/>
            </a:pPr>
            <a:r>
              <a:rPr lang="en"/>
              <a:t>An xAPI</a:t>
            </a:r>
            <a:r>
              <a:rPr lang="en"/>
              <a:t> statement must be composed of:  an actor, verb, and object</a:t>
            </a:r>
            <a:endParaRPr/>
          </a:p>
          <a:p>
            <a:pPr indent="-311150" lvl="0" marL="457200" rtl="0" algn="l">
              <a:lnSpc>
                <a:spcPct val="100000"/>
              </a:lnSpc>
              <a:spcBef>
                <a:spcPts val="0"/>
              </a:spcBef>
              <a:spcAft>
                <a:spcPts val="0"/>
              </a:spcAft>
              <a:buSzPts val="1300"/>
              <a:buChar char="●"/>
            </a:pPr>
            <a:r>
              <a:rPr lang="en"/>
              <a:t>Should be comprehensive and capture a variety of information for deeper learning insight</a:t>
            </a:r>
            <a:endParaRPr/>
          </a:p>
          <a:p>
            <a:pPr indent="-311150" lvl="0" marL="457200" rtl="0" algn="l">
              <a:lnSpc>
                <a:spcPct val="100000"/>
              </a:lnSpc>
              <a:spcBef>
                <a:spcPts val="0"/>
              </a:spcBef>
              <a:spcAft>
                <a:spcPts val="0"/>
              </a:spcAft>
              <a:buSzPts val="1300"/>
              <a:buChar char="●"/>
            </a:pPr>
            <a:r>
              <a:rPr lang="en"/>
              <a:t>Sent in JSON format</a:t>
            </a:r>
            <a:endParaRPr/>
          </a:p>
          <a:p>
            <a:pPr indent="0" lvl="0" marL="0" rtl="0" algn="l">
              <a:lnSpc>
                <a:spcPct val="100000"/>
              </a:lnSpc>
              <a:spcBef>
                <a:spcPts val="1200"/>
              </a:spcBef>
              <a:spcAft>
                <a:spcPts val="0"/>
              </a:spcAft>
              <a:buNone/>
            </a:pPr>
            <a:r>
              <a:t/>
            </a:r>
            <a:endParaRPr/>
          </a:p>
          <a:p>
            <a:pPr indent="0" lvl="0" marL="457200" rtl="0" algn="l">
              <a:lnSpc>
                <a:spcPct val="100000"/>
              </a:lnSpc>
              <a:spcBef>
                <a:spcPts val="1200"/>
              </a:spcBef>
              <a:spcAft>
                <a:spcPts val="1200"/>
              </a:spcAft>
              <a:buNone/>
            </a:pPr>
            <a:r>
              <a:t/>
            </a:r>
            <a:endParaRPr/>
          </a:p>
        </p:txBody>
      </p:sp>
      <p:pic>
        <p:nvPicPr>
          <p:cNvPr id="195" name="Google Shape;195;p21"/>
          <p:cNvPicPr preferRelativeResize="0"/>
          <p:nvPr/>
        </p:nvPicPr>
        <p:blipFill>
          <a:blip r:embed="rId3">
            <a:alphaModFix/>
          </a:blip>
          <a:stretch>
            <a:fillRect/>
          </a:stretch>
        </p:blipFill>
        <p:spPr>
          <a:xfrm>
            <a:off x="2314575" y="3237738"/>
            <a:ext cx="4514850" cy="1704975"/>
          </a:xfrm>
          <a:prstGeom prst="rect">
            <a:avLst/>
          </a:prstGeom>
          <a:noFill/>
          <a:ln>
            <a:noFill/>
          </a:ln>
        </p:spPr>
      </p:pic>
      <p:pic>
        <p:nvPicPr>
          <p:cNvPr id="196" name="Google Shape;196;p21"/>
          <p:cNvPicPr preferRelativeResize="0"/>
          <p:nvPr/>
        </p:nvPicPr>
        <p:blipFill rotWithShape="1">
          <a:blip r:embed="rId4">
            <a:alphaModFix/>
          </a:blip>
          <a:srcRect b="2400" l="0" r="22069" t="0"/>
          <a:stretch/>
        </p:blipFill>
        <p:spPr>
          <a:xfrm>
            <a:off x="7679250" y="2309788"/>
            <a:ext cx="1285725" cy="2632950"/>
          </a:xfrm>
          <a:prstGeom prst="rect">
            <a:avLst/>
          </a:prstGeom>
          <a:noFill/>
          <a:ln>
            <a:noFill/>
          </a:ln>
        </p:spPr>
      </p:pic>
      <p:pic>
        <p:nvPicPr>
          <p:cNvPr id="197" name="Google Shape;197;p21" title="What is xAPI.mp3">
            <a:hlinkClick r:id="rId5"/>
          </p:cNvPr>
          <p:cNvPicPr preferRelativeResize="0"/>
          <p:nvPr/>
        </p:nvPicPr>
        <p:blipFill>
          <a:blip r:embed="rId6">
            <a:alphaModFix/>
          </a:blip>
          <a:stretch>
            <a:fillRect/>
          </a:stretch>
        </p:blipFill>
        <p:spPr>
          <a:xfrm>
            <a:off x="0" y="46863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