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</p:sldIdLst>
  <p:sldSz cx="9144000" cy="6858000" type="screen4x3"/>
  <p:notesSz cx="6980238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7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jtTs6nWraxu7zvWRvJn4box+o0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a Ciganik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76" y="56"/>
      </p:cViewPr>
      <p:guideLst>
        <p:guide orient="horz" pos="22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41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54463" y="0"/>
            <a:ext cx="302418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2150"/>
            <a:ext cx="4618038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8500" y="4387850"/>
            <a:ext cx="558323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525"/>
            <a:ext cx="30241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54463" y="8772525"/>
            <a:ext cx="302418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98500" y="4387850"/>
            <a:ext cx="5583238" cy="4156075"/>
          </a:xfrm>
          <a:prstGeom prst="rect">
            <a:avLst/>
          </a:prstGeom>
        </p:spPr>
        <p:txBody>
          <a:bodyPr spcFirstLastPara="1" wrap="square" lIns="92625" tIns="46300" rIns="92625" bIns="46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2150"/>
            <a:ext cx="4618038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sldNum" idx="12"/>
          </p:nvPr>
        </p:nvSpPr>
        <p:spPr>
          <a:xfrm>
            <a:off x="3954463" y="8772525"/>
            <a:ext cx="302418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2150"/>
            <a:ext cx="4618038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98500" y="4387850"/>
            <a:ext cx="558323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Status</a:t>
            </a:r>
            <a:endParaRPr/>
          </a:p>
          <a:p>
            <a:pPr marL="457200" lvl="1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Use greater then 20 point Arial font</a:t>
            </a:r>
            <a:endParaRPr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sldNum" idx="12"/>
          </p:nvPr>
        </p:nvSpPr>
        <p:spPr>
          <a:xfrm>
            <a:off x="3954463" y="8772525"/>
            <a:ext cx="302418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2150"/>
            <a:ext cx="4618038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98500" y="4387850"/>
            <a:ext cx="558323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Industrial Relevance</a:t>
            </a:r>
            <a:endParaRPr/>
          </a:p>
          <a:p>
            <a:pPr marL="457200" lvl="1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Include a clear statement of industrial relevance</a:t>
            </a:r>
            <a:endParaRPr/>
          </a:p>
          <a:p>
            <a:pPr marL="457200" lvl="1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Use greater then 20 point Arial font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sldNum" idx="12"/>
          </p:nvPr>
        </p:nvSpPr>
        <p:spPr>
          <a:xfrm>
            <a:off x="3954463" y="8772525"/>
            <a:ext cx="302418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2150"/>
            <a:ext cx="4618038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98500" y="4387850"/>
            <a:ext cx="558323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Plan</a:t>
            </a:r>
            <a:endParaRPr/>
          </a:p>
          <a:p>
            <a:pPr marL="6858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Working Hypothesis or Project Objective:  </a:t>
            </a:r>
            <a:r>
              <a:rPr lang="en-US">
                <a:solidFill>
                  <a:srgbClr val="FF0000"/>
                </a:solidFill>
              </a:rPr>
              <a:t>(Insert a clear statement that identifies the hypothesis, that clarifies why you are doing what you are doing.)</a:t>
            </a:r>
            <a:endParaRPr/>
          </a:p>
          <a:p>
            <a:pPr marL="6858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Expected Results:  </a:t>
            </a:r>
            <a:r>
              <a:rPr lang="en-US">
                <a:solidFill>
                  <a:srgbClr val="FF0000"/>
                </a:solidFill>
              </a:rPr>
              <a:t>(a succinct statement of your expected results – presented in a manner to assist sponsors in assessing how they should plan to use your results.) </a:t>
            </a:r>
            <a:endParaRPr/>
          </a:p>
          <a:p>
            <a:pPr marL="6858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Project Scope:  </a:t>
            </a:r>
            <a:r>
              <a:rPr lang="en-US">
                <a:solidFill>
                  <a:srgbClr val="FF0000"/>
                </a:solidFill>
              </a:rPr>
              <a:t>(a clear statement of the scope of your program that clarifies what you are doing and how you are doing it – if necessary the scope could be on a separate page)</a:t>
            </a:r>
            <a:endParaRPr/>
          </a:p>
          <a:p>
            <a:pPr marL="6858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Use greater then 20 point Arial font</a:t>
            </a:r>
            <a:endParaRPr/>
          </a:p>
          <a:p>
            <a:pPr marL="685800" lvl="1" indent="-1524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sldNum" idx="12"/>
          </p:nvPr>
        </p:nvSpPr>
        <p:spPr>
          <a:xfrm>
            <a:off x="3954463" y="8772525"/>
            <a:ext cx="302418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2150"/>
            <a:ext cx="4618038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98500" y="4387850"/>
            <a:ext cx="558323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25" tIns="46300" rIns="92625" bIns="46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Industrial Relevance</a:t>
            </a:r>
            <a:endParaRPr/>
          </a:p>
          <a:p>
            <a:pPr marL="457200" lvl="1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Include a clear statement of industrial relevance</a:t>
            </a:r>
            <a:endParaRPr/>
          </a:p>
          <a:p>
            <a:pPr marL="457200" lvl="1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Use greater then 20 point Arial font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457200" y="2332037"/>
            <a:ext cx="8229600" cy="429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274638" y="274638"/>
            <a:ext cx="8594725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274638" y="1050925"/>
            <a:ext cx="8594725" cy="539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12163" y="6446838"/>
            <a:ext cx="4587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274638" y="274638"/>
            <a:ext cx="8594725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274638" y="1050925"/>
            <a:ext cx="4221162" cy="539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2"/>
          </p:nvPr>
        </p:nvSpPr>
        <p:spPr>
          <a:xfrm>
            <a:off x="4648200" y="1050925"/>
            <a:ext cx="4221163" cy="539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412163" y="6446838"/>
            <a:ext cx="4587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274638" y="274638"/>
            <a:ext cx="8594725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412163" y="6446838"/>
            <a:ext cx="4587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2332037"/>
            <a:ext cx="8229600" cy="429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6"/>
          <p:cNvCxnSpPr/>
          <p:nvPr/>
        </p:nvCxnSpPr>
        <p:spPr>
          <a:xfrm>
            <a:off x="457200" y="2239963"/>
            <a:ext cx="8229600" cy="0"/>
          </a:xfrm>
          <a:prstGeom prst="straightConnector1">
            <a:avLst/>
          </a:prstGeom>
          <a:noFill/>
          <a:ln w="38100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6"/>
          <p:cNvCxnSpPr/>
          <p:nvPr/>
        </p:nvCxnSpPr>
        <p:spPr>
          <a:xfrm>
            <a:off x="457200" y="2239963"/>
            <a:ext cx="8229600" cy="0"/>
          </a:xfrm>
          <a:prstGeom prst="straightConnector1">
            <a:avLst/>
          </a:prstGeom>
          <a:noFill/>
          <a:ln w="38100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274638" y="274638"/>
            <a:ext cx="8594725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1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274638" y="1050925"/>
            <a:ext cx="8594725" cy="539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412163" y="6446838"/>
            <a:ext cx="4587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8"/>
          <p:cNvCxnSpPr/>
          <p:nvPr/>
        </p:nvCxnSpPr>
        <p:spPr>
          <a:xfrm>
            <a:off x="274638" y="960438"/>
            <a:ext cx="8594725" cy="0"/>
          </a:xfrm>
          <a:prstGeom prst="straightConnector1">
            <a:avLst/>
          </a:prstGeom>
          <a:noFill/>
          <a:ln w="38100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/>
        </p:nvSpPr>
        <p:spPr>
          <a:xfrm>
            <a:off x="1289406" y="2292920"/>
            <a:ext cx="6565187" cy="64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</a:rPr>
              <a:t>Caleb Schenck &amp; Max Garman</a:t>
            </a:r>
            <a:endParaRPr dirty="0"/>
          </a:p>
        </p:txBody>
      </p:sp>
      <p:sp>
        <p:nvSpPr>
          <p:cNvPr id="41" name="Google Shape;41;p1"/>
          <p:cNvSpPr txBox="1"/>
          <p:nvPr/>
        </p:nvSpPr>
        <p:spPr>
          <a:xfrm>
            <a:off x="457245" y="3214834"/>
            <a:ext cx="8229510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Date: 	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February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20, 2022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Advisors:  	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Dr. Adam </a:t>
            </a:r>
            <a:r>
              <a:rPr lang="en-US" sz="280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Creuziger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Newton (MS)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Dr. Kip Findley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/>
              <a:t>Developing a Calculator for the Phase Fraction and Uncertainty of Austenite in Steel</a:t>
            </a:r>
            <a:endParaRPr i="0" dirty="0"/>
          </a:p>
        </p:txBody>
      </p:sp>
      <p:sp>
        <p:nvSpPr>
          <p:cNvPr id="43" name="Google Shape;43;p1"/>
          <p:cNvSpPr txBox="1"/>
          <p:nvPr/>
        </p:nvSpPr>
        <p:spPr>
          <a:xfrm>
            <a:off x="4212405" y="5972269"/>
            <a:ext cx="472613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and </a:t>
            </a: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Coated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Steels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>
            <a:spLocks noGrp="1"/>
          </p:cNvSpPr>
          <p:nvPr>
            <p:ph type="title"/>
          </p:nvPr>
        </p:nvSpPr>
        <p:spPr>
          <a:xfrm>
            <a:off x="274638" y="274638"/>
            <a:ext cx="8594725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2"/>
                </a:solidFill>
              </a:rPr>
              <a:t>Undergraduate Research</a:t>
            </a:r>
            <a:endParaRPr dirty="0"/>
          </a:p>
        </p:txBody>
      </p:sp>
      <p:sp>
        <p:nvSpPr>
          <p:cNvPr id="50" name="Google Shape;50;p2"/>
          <p:cNvSpPr txBox="1">
            <a:spLocks noGrp="1"/>
          </p:cNvSpPr>
          <p:nvPr>
            <p:ph type="body" idx="1"/>
          </p:nvPr>
        </p:nvSpPr>
        <p:spPr>
          <a:xfrm>
            <a:off x="274638" y="1050925"/>
            <a:ext cx="8594725" cy="539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Initiated:	September, 2021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Anticipated Completion Date:	May, 2022  </a:t>
            </a:r>
            <a:br>
              <a:rPr lang="en-US" sz="1800" dirty="0">
                <a:solidFill>
                  <a:srgbClr val="FF0000"/>
                </a:solidFill>
              </a:rPr>
            </a:br>
            <a:endParaRPr lang="en-US" sz="18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Timetable:	</a:t>
            </a: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Task 1:  Completion date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Task 2:  Completion date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……………………..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Google Shape;51;p2"/>
          <p:cNvSpPr txBox="1">
            <a:spLocks noGrp="1"/>
          </p:cNvSpPr>
          <p:nvPr>
            <p:ph type="sldNum" idx="12"/>
          </p:nvPr>
        </p:nvSpPr>
        <p:spPr>
          <a:xfrm>
            <a:off x="8412163" y="6446838"/>
            <a:ext cx="4587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74638" y="274638"/>
            <a:ext cx="8594725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2"/>
                </a:solidFill>
              </a:rPr>
              <a:t>Industrial Relevance</a:t>
            </a:r>
            <a:endParaRPr dirty="0"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274638" y="1407560"/>
            <a:ext cx="8594725" cy="4561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Lightweighting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Retained Austenite (TRIP, TWIP,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Sheet Thickness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Safety and Toughness</a:t>
            </a:r>
          </a:p>
          <a:p>
            <a:pPr marL="635000" lvl="1" indent="0">
              <a:spcBef>
                <a:spcPts val="0"/>
              </a:spcBef>
              <a:buSzPts val="28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Production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412163" y="6446838"/>
            <a:ext cx="4587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B66DDC00-1245-44A6-9569-A7CEE9F3F42A}"/>
              </a:ext>
            </a:extLst>
          </p:cNvPr>
          <p:cNvSpPr/>
          <p:nvPr/>
        </p:nvSpPr>
        <p:spPr>
          <a:xfrm>
            <a:off x="765420" y="4474396"/>
            <a:ext cx="2558265" cy="136645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5CA7DC-934A-4409-AC26-B174491AA6BF}"/>
              </a:ext>
            </a:extLst>
          </p:cNvPr>
          <p:cNvCxnSpPr>
            <a:cxnSpLocks/>
          </p:cNvCxnSpPr>
          <p:nvPr/>
        </p:nvCxnSpPr>
        <p:spPr>
          <a:xfrm>
            <a:off x="3432943" y="5157623"/>
            <a:ext cx="22486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E63540-16E5-4AD3-AC98-3AB7F7A8CCCB}"/>
              </a:ext>
            </a:extLst>
          </p:cNvPr>
          <p:cNvSpPr txBox="1"/>
          <p:nvPr/>
        </p:nvSpPr>
        <p:spPr>
          <a:xfrm>
            <a:off x="1109603" y="4844686"/>
            <a:ext cx="191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C9AEFD-4DF3-4955-9216-A4D67AE9F26F}"/>
              </a:ext>
            </a:extLst>
          </p:cNvPr>
          <p:cNvSpPr/>
          <p:nvPr/>
        </p:nvSpPr>
        <p:spPr>
          <a:xfrm>
            <a:off x="5774074" y="4474396"/>
            <a:ext cx="2558265" cy="136645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7282-B2E4-4197-BF58-37DD544E604F}"/>
              </a:ext>
            </a:extLst>
          </p:cNvPr>
          <p:cNvSpPr txBox="1"/>
          <p:nvPr/>
        </p:nvSpPr>
        <p:spPr>
          <a:xfrm>
            <a:off x="6162611" y="4854959"/>
            <a:ext cx="1842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CFD58-78B6-4557-8627-D131A1C86491}"/>
              </a:ext>
            </a:extLst>
          </p:cNvPr>
          <p:cNvSpPr txBox="1"/>
          <p:nvPr/>
        </p:nvSpPr>
        <p:spPr>
          <a:xfrm>
            <a:off x="3504866" y="4347646"/>
            <a:ext cx="20431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AC6C8B-84DD-41C5-9000-679EFAD58004}"/>
              </a:ext>
            </a:extLst>
          </p:cNvPr>
          <p:cNvSpPr txBox="1"/>
          <p:nvPr/>
        </p:nvSpPr>
        <p:spPr>
          <a:xfrm>
            <a:off x="3617880" y="5343401"/>
            <a:ext cx="18120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274638" y="274638"/>
            <a:ext cx="8594725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2"/>
                </a:solidFill>
              </a:rPr>
              <a:t>Project Plan</a:t>
            </a:r>
            <a:endParaRPr dirty="0"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274638" y="1050925"/>
            <a:ext cx="8594725" cy="539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To develop a web-based application (calculator) that takes XRD data inputs from the user and outputs a table detailing the phase fractions in the material. Importantly, the calculator includes an uncertainty of the measurement which has been largely ignored in the past.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3" lvl="0" indent="-8096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Results:</a:t>
            </a:r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Pre-recorded demo here?</a:t>
            </a:r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dirty="0">
                <a:solidFill>
                  <a:srgbClr val="FF0000"/>
                </a:solidFill>
              </a:rPr>
              <a:t>(a succinct statement of your expected results – presented in a manner to assist sponsors in assessing how they should plan to use your results.)</a:t>
            </a:r>
            <a:endParaRPr sz="1800" dirty="0"/>
          </a:p>
        </p:txBody>
      </p:sp>
      <p:sp>
        <p:nvSpPr>
          <p:cNvPr id="68" name="Google Shape;68;p4"/>
          <p:cNvSpPr txBox="1">
            <a:spLocks noGrp="1"/>
          </p:cNvSpPr>
          <p:nvPr>
            <p:ph type="sldNum" idx="12"/>
          </p:nvPr>
        </p:nvSpPr>
        <p:spPr>
          <a:xfrm>
            <a:off x="8412163" y="6446838"/>
            <a:ext cx="4587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4626-F93A-49DC-A77A-C6CE0621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7FEFC-D875-4F20-8E3B-41F8E91B5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 over for correctness of content not actual presentation format)</a:t>
            </a:r>
            <a:endParaRPr lang="en-US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calculator is a python-based application which leverages the GSAS II code base to calculate the fractions of the phases contained in the sample. It does this by taking a standard XRD data file along with specific instrument parameters, and automatically fitting the Intensity vs 2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plot.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In order to find the phase fractions, a theoretical intensity of each phase is generated and then compared to the experimental data. This method is further described in the following slides.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(a clear statement of the scope of your program that clarifies what you are doing and how you are doing it – if necessary, the scope could be on a separate page)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EBA0D-17C3-4122-8FE1-5481D255F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4626-F93A-49DC-A77A-C6CE0621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7FEFC-D875-4F20-8E3B-41F8E91B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636" y="1201035"/>
            <a:ext cx="8594725" cy="5395562"/>
          </a:xfrm>
        </p:spPr>
        <p:txBody>
          <a:bodyPr/>
          <a:lstStyle/>
          <a:p>
            <a:pPr marL="114300" indent="0">
              <a:buNone/>
            </a:pPr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input of XRD data is placed into the python-based application. Using calculated theoretical intensity values of each phase present and comparing that to the empirical data, the phase fraction in the material can be found.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EBA0D-17C3-4122-8FE1-5481D255F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7D4DA30-9B4C-4EE5-93C3-CCF0CFD0A67C}"/>
              </a:ext>
            </a:extLst>
          </p:cNvPr>
          <p:cNvSpPr/>
          <p:nvPr/>
        </p:nvSpPr>
        <p:spPr>
          <a:xfrm>
            <a:off x="2979505" y="3893906"/>
            <a:ext cx="3184989" cy="1913169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BBC616-6D68-4524-B6A3-D9F19CEA8E05}"/>
              </a:ext>
            </a:extLst>
          </p:cNvPr>
          <p:cNvCxnSpPr>
            <a:cxnSpLocks/>
          </p:cNvCxnSpPr>
          <p:nvPr/>
        </p:nvCxnSpPr>
        <p:spPr>
          <a:xfrm>
            <a:off x="842481" y="5455573"/>
            <a:ext cx="20445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8A23D3-1DDA-4871-97CE-4975B48865AE}"/>
              </a:ext>
            </a:extLst>
          </p:cNvPr>
          <p:cNvCxnSpPr>
            <a:cxnSpLocks/>
          </p:cNvCxnSpPr>
          <p:nvPr/>
        </p:nvCxnSpPr>
        <p:spPr>
          <a:xfrm>
            <a:off x="842481" y="4479529"/>
            <a:ext cx="20445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823461-E5BF-4449-8303-5CFDCDEAFDAD}"/>
              </a:ext>
            </a:extLst>
          </p:cNvPr>
          <p:cNvCxnSpPr>
            <a:cxnSpLocks/>
          </p:cNvCxnSpPr>
          <p:nvPr/>
        </p:nvCxnSpPr>
        <p:spPr>
          <a:xfrm>
            <a:off x="6268610" y="4448703"/>
            <a:ext cx="18685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84FE1C-0729-4075-B5DE-D9FBEBECC907}"/>
              </a:ext>
            </a:extLst>
          </p:cNvPr>
          <p:cNvCxnSpPr>
            <a:cxnSpLocks/>
          </p:cNvCxnSpPr>
          <p:nvPr/>
        </p:nvCxnSpPr>
        <p:spPr>
          <a:xfrm>
            <a:off x="6268610" y="5455573"/>
            <a:ext cx="18685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FB1AE9-29BB-4DB8-AC31-F88658AD75E7}"/>
              </a:ext>
            </a:extLst>
          </p:cNvPr>
          <p:cNvSpPr txBox="1"/>
          <p:nvPr/>
        </p:nvSpPr>
        <p:spPr>
          <a:xfrm>
            <a:off x="3092519" y="4558102"/>
            <a:ext cx="295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1D778-28A1-4B5B-AA13-604534E7E2D1}"/>
              </a:ext>
            </a:extLst>
          </p:cNvPr>
          <p:cNvSpPr txBox="1"/>
          <p:nvPr/>
        </p:nvSpPr>
        <p:spPr>
          <a:xfrm>
            <a:off x="821933" y="4017864"/>
            <a:ext cx="20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XRD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5A33A-BAA1-4D41-9523-C1C5CF12EDBA}"/>
              </a:ext>
            </a:extLst>
          </p:cNvPr>
          <p:cNvSpPr txBox="1"/>
          <p:nvPr/>
        </p:nvSpPr>
        <p:spPr>
          <a:xfrm>
            <a:off x="821933" y="4624576"/>
            <a:ext cx="2044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8C439-5098-49BE-BE4A-198A38D24513}"/>
              </a:ext>
            </a:extLst>
          </p:cNvPr>
          <p:cNvSpPr txBox="1"/>
          <p:nvPr/>
        </p:nvSpPr>
        <p:spPr>
          <a:xfrm>
            <a:off x="6215867" y="4624676"/>
            <a:ext cx="2044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Fractions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EE36B-ECD5-4F00-9CD4-F5C908B4A90F}"/>
              </a:ext>
            </a:extLst>
          </p:cNvPr>
          <p:cNvSpPr txBox="1"/>
          <p:nvPr/>
        </p:nvSpPr>
        <p:spPr>
          <a:xfrm>
            <a:off x="6215867" y="3984449"/>
            <a:ext cx="20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</a:t>
            </a:r>
          </a:p>
        </p:txBody>
      </p:sp>
    </p:spTree>
    <p:extLst>
      <p:ext uri="{BB962C8B-B14F-4D97-AF65-F5344CB8AC3E}">
        <p14:creationId xmlns:p14="http://schemas.microsoft.com/office/powerpoint/2010/main" val="377218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274638" y="274638"/>
            <a:ext cx="8594725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2"/>
                </a:solidFill>
              </a:rPr>
              <a:t>Theoretical Intensity</a:t>
            </a:r>
            <a:endParaRPr dirty="0"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1"/>
          </p:nvPr>
        </p:nvSpPr>
        <p:spPr>
          <a:xfrm>
            <a:off x="274638" y="1050925"/>
            <a:ext cx="8594725" cy="1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*need source*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reference for the integrated area of the pure phases in a microstructure must be developed. See below: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Google Shape;76;p5"/>
          <p:cNvSpPr txBox="1">
            <a:spLocks noGrp="1"/>
          </p:cNvSpPr>
          <p:nvPr>
            <p:ph type="sldNum" idx="12"/>
          </p:nvPr>
        </p:nvSpPr>
        <p:spPr>
          <a:xfrm>
            <a:off x="8412163" y="6446838"/>
            <a:ext cx="4587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90B78-6998-40F8-8C76-B69F2413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5" y="3359280"/>
            <a:ext cx="8774130" cy="5966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3D9-697F-4ECC-8DF5-9C02F0AF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23267"/>
            <a:ext cx="8594725" cy="593725"/>
          </a:xfrm>
        </p:spPr>
        <p:txBody>
          <a:bodyPr/>
          <a:lstStyle/>
          <a:p>
            <a:r>
              <a:rPr lang="en-US" dirty="0"/>
              <a:t>Experimental Phase Fraction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8CCBC-9193-44A8-9C7D-A10A5B6836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349BA-AE2B-444C-B8FB-CB97AA79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42" y="1120415"/>
            <a:ext cx="5754047" cy="501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0428B-EE93-4F49-8EFD-808723D0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42" y="1919146"/>
            <a:ext cx="3610045" cy="1108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9638B-196A-4778-96BF-4602EE555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41" y="3315986"/>
            <a:ext cx="3610046" cy="1223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1C0D9B-5565-4558-80DF-48CC4E90B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02" y="4831735"/>
            <a:ext cx="3180313" cy="11261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206579-690E-448E-B2DA-479F4D0BCA6A}"/>
                  </a:ext>
                </a:extLst>
              </p:cNvPr>
              <p:cNvSpPr txBox="1"/>
              <p:nvPr/>
            </p:nvSpPr>
            <p:spPr>
              <a:xfrm>
                <a:off x="4530904" y="1671938"/>
                <a:ext cx="4315254" cy="4832092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the integrated experimental intensity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 peak values are normalized by dividing by the corresponding theoretical intensity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Summing all peak values for a phase (      ) and dividing by the total integrated peak area, gives the phase fraction of interest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206579-690E-448E-B2DA-479F4D0BC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04" y="1671938"/>
                <a:ext cx="4315254" cy="4832092"/>
              </a:xfrm>
              <a:prstGeom prst="rect">
                <a:avLst/>
              </a:prstGeom>
              <a:blipFill>
                <a:blip r:embed="rId6"/>
                <a:stretch>
                  <a:fillRect l="-2676" t="-1132" r="-4789" b="-2390"/>
                </a:stretch>
              </a:blipFill>
              <a:ln w="1270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A691D11-E4E0-4EC1-94F5-E46C8BF4DFB6}"/>
              </a:ext>
            </a:extLst>
          </p:cNvPr>
          <p:cNvSpPr txBox="1"/>
          <p:nvPr/>
        </p:nvSpPr>
        <p:spPr>
          <a:xfrm>
            <a:off x="225508" y="1021034"/>
            <a:ext cx="5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6244A-B07E-49A0-A4F7-387679BBCB0C}"/>
              </a:ext>
            </a:extLst>
          </p:cNvPr>
          <p:cNvSpPr txBox="1"/>
          <p:nvPr/>
        </p:nvSpPr>
        <p:spPr>
          <a:xfrm>
            <a:off x="225507" y="5087718"/>
            <a:ext cx="5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AC4A9-07C8-4449-B78E-67BDCDBA50DE}"/>
              </a:ext>
            </a:extLst>
          </p:cNvPr>
          <p:cNvSpPr txBox="1"/>
          <p:nvPr/>
        </p:nvSpPr>
        <p:spPr>
          <a:xfrm>
            <a:off x="225507" y="3568707"/>
            <a:ext cx="5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1F00E-E7DB-483A-90DF-E72491ADCC13}"/>
              </a:ext>
            </a:extLst>
          </p:cNvPr>
          <p:cNvSpPr txBox="1"/>
          <p:nvPr/>
        </p:nvSpPr>
        <p:spPr>
          <a:xfrm>
            <a:off x="225507" y="2116511"/>
            <a:ext cx="5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F70B04-B31F-4D01-983B-7DABB9306B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5884" y="4701022"/>
            <a:ext cx="486619" cy="4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2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B11C-5BCC-42D4-9DC2-F60D5606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48B1F-2859-4DEA-8D6C-107A23687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1F7A-FD44-41A8-B982-E0E48B7E9B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636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649</Words>
  <Application>Microsoft Office PowerPoint</Application>
  <PresentationFormat>On-screen Show (4:3)</PresentationFormat>
  <Paragraphs>81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Times New Roman</vt:lpstr>
      <vt:lpstr>1_Default Design</vt:lpstr>
      <vt:lpstr>Default Design</vt:lpstr>
      <vt:lpstr>Developing a Calculator for the Phase Fraction and Uncertainty of Austenite in Steel</vt:lpstr>
      <vt:lpstr>Undergraduate Research</vt:lpstr>
      <vt:lpstr>Industrial Relevance</vt:lpstr>
      <vt:lpstr>Project Plan</vt:lpstr>
      <vt:lpstr>Project Plan Cont.</vt:lpstr>
      <vt:lpstr>Project Plan Cont.</vt:lpstr>
      <vt:lpstr>Theoretical Intensity</vt:lpstr>
      <vt:lpstr>Experimental Phase Fraction</vt:lpstr>
      <vt:lpstr>Sources of Uncertainty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Phase Fraction and Corresponding Uncertainty of Austenite in Advanced Steels</dc:title>
  <dc:creator>David Matlock</dc:creator>
  <cp:lastModifiedBy>caleb schenck</cp:lastModifiedBy>
  <cp:revision>4</cp:revision>
  <dcterms:created xsi:type="dcterms:W3CDTF">2005-08-24T13:09:38Z</dcterms:created>
  <dcterms:modified xsi:type="dcterms:W3CDTF">2022-03-04T04:31:14Z</dcterms:modified>
</cp:coreProperties>
</file>