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2_0.xml" ContentType="application/vnd.ms-powerpoint.comments+xml"/>
  <Override PartName="/ppt/notesSlides/notesSlide4.xml" ContentType="application/vnd.openxmlformats-officedocument.presentationml.notesSlide+xml"/>
  <Override PartName="/ppt/comments/modernComment_103_0.xml" ContentType="application/vnd.ms-powerpoint.comments+xml"/>
  <Override PartName="/ppt/comments/modernComment_10C_4108EEA8.xml" ContentType="application/vnd.ms-powerpoint.comments+xml"/>
  <Override PartName="/ppt/comments/modernComment_10A_533D5ABE.xml" ContentType="application/vnd.ms-powerpoint.comments+xml"/>
  <Override PartName="/ppt/notesSlides/notesSlide5.xml" ContentType="application/vnd.openxmlformats-officedocument.presentationml.notesSlide+xml"/>
  <Override PartName="/ppt/comments/modernComment_109_5BC7156.xml" ContentType="application/vnd.ms-powerpoint.comments+xml"/>
  <Override PartName="/ppt/notesSlides/notesSlide6.xml" ContentType="application/vnd.openxmlformats-officedocument.presentationml.notesSlide+xml"/>
  <Override PartName="/ppt/comments/modernComment_10B_268E04F6.xml" ContentType="application/vnd.ms-powerpoint.comments+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17"/>
  </p:notesMasterIdLst>
  <p:sldIdLst>
    <p:sldId id="256" r:id="rId3"/>
    <p:sldId id="257" r:id="rId4"/>
    <p:sldId id="258" r:id="rId5"/>
    <p:sldId id="259" r:id="rId6"/>
    <p:sldId id="262" r:id="rId7"/>
    <p:sldId id="268" r:id="rId8"/>
    <p:sldId id="266" r:id="rId9"/>
    <p:sldId id="269" r:id="rId10"/>
    <p:sldId id="265" r:id="rId11"/>
    <p:sldId id="271" r:id="rId12"/>
    <p:sldId id="267" r:id="rId13"/>
    <p:sldId id="260" r:id="rId14"/>
    <p:sldId id="263" r:id="rId15"/>
    <p:sldId id="270" r:id="rId16"/>
  </p:sldIdLst>
  <p:sldSz cx="9144000" cy="6858000" type="screen4x3"/>
  <p:notesSz cx="6980238"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75">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jtTs6nWraxu7zvWRvJn4box+o0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975211-6454-2622-23DE-C4F228A95BB1}" name="caleb schenck" initials="cs" userId="787946d61a7c1773" providerId="Windows Live"/>
  <p188:author id="{9B79A112-ABDC-4163-5474-EB7FFBB981EA}" name="Creuziger, Adam Abel (Fed)" initials="CAA(" userId="S::creuzige@nist.gov::f05e7e51-3798-42d1-86d0-478283f802f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Christina Cigani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2"/>
    <p:restoredTop sz="80816" autoAdjust="0"/>
  </p:normalViewPr>
  <p:slideViewPr>
    <p:cSldViewPr snapToGrid="0">
      <p:cViewPr varScale="1">
        <p:scale>
          <a:sx n="54" d="100"/>
          <a:sy n="54" d="100"/>
        </p:scale>
        <p:origin x="724" y="44"/>
      </p:cViewPr>
      <p:guideLst>
        <p:guide orient="horz" pos="2275"/>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5EF6B2B-28A6-294F-AFCC-26C4930A69E7}" authorId="{9B79A112-ABDC-4163-5474-EB7FFBB981EA}" created="2022-03-07T17:59:26.644">
    <pc:sldMkLst xmlns:pc="http://schemas.microsoft.com/office/powerpoint/2013/main/command">
      <pc:docMk/>
      <pc:sldMk cId="0" sldId="256"/>
    </pc:sldMkLst>
    <p188:txBody>
      <a:bodyPr/>
      <a:lstStyle/>
      <a:p>
        <a:r>
          <a:rPr lang="en-US"/>
          <a:t>Do you want to include department affiliations?</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A3D0130E-C6A2-034E-A51E-30C313D67702}" authorId="{9B79A112-ABDC-4163-5474-EB7FFBB981EA}" created="2022-03-07T18:00:25.037">
    <pc:sldMkLst xmlns:pc="http://schemas.microsoft.com/office/powerpoint/2013/main/command">
      <pc:docMk/>
      <pc:sldMk cId="0" sldId="258"/>
    </pc:sldMkLst>
    <p188:txBody>
      <a:bodyPr/>
      <a:lstStyle/>
      <a:p>
        <a:r>
          <a:rPr lang="en-US"/>
          <a:t>I changed the font size on this a bit, having only one or two words per line seemed a bit hard to read.</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DE1E528F-B28F-0545-92B3-3524345585B7}" authorId="{9B79A112-ABDC-4163-5474-EB7FFBB981EA}" created="2022-03-07T18:01:40.815">
    <pc:sldMkLst xmlns:pc="http://schemas.microsoft.com/office/powerpoint/2013/main/command">
      <pc:docMk/>
      <pc:sldMk cId="0" sldId="259"/>
    </pc:sldMkLst>
    <p188:replyLst>
      <p188:reply id="{F27FB3F2-BA52-45EC-9A32-62394D730888}" authorId="{DE975211-6454-2622-23DE-C4F228A95BB1}" created="2022-03-08T04:58:09.035">
        <p188:txBody>
          <a:bodyPr/>
          <a:lstStyle/>
          <a:p>
            <a:r>
              <a:rPr lang="en-US"/>
              <a:t>The CIF file is discussed later so it shouldn't be an issue.</a:t>
            </a:r>
          </a:p>
        </p188:txBody>
      </p188:reply>
    </p188:replyLst>
    <p188:txBody>
      <a:bodyPr/>
      <a:lstStyle/>
      <a:p>
        <a:r>
          <a:rPr lang="en-US"/>
          <a:t>Maybe instead of ‘Cif File’, ‘Crystal Structure’?  Making it more descriptive might help those who don’t know what a CIF file is.  Also add microstructure as another input</a:t>
        </a:r>
      </a:p>
    </p188:txBody>
  </p188:cm>
</p188:cmLst>
</file>

<file path=ppt/comments/modernComment_109_5BC7156.xml><?xml version="1.0" encoding="utf-8"?>
<p188:cmLst xmlns:a="http://schemas.openxmlformats.org/drawingml/2006/main" xmlns:r="http://schemas.openxmlformats.org/officeDocument/2006/relationships" xmlns:p188="http://schemas.microsoft.com/office/powerpoint/2018/8/main">
  <p188:cm id="{7FFE16CA-71D7-104C-9ABB-7D408EB523D6}" authorId="{9B79A112-ABDC-4163-5474-EB7FFBB981EA}" created="2022-03-07T18:12:14.081">
    <ac:txMkLst xmlns:ac="http://schemas.microsoft.com/office/drawing/2013/main/command">
      <pc:docMk xmlns:pc="http://schemas.microsoft.com/office/powerpoint/2013/main/command"/>
      <pc:sldMk xmlns:pc="http://schemas.microsoft.com/office/powerpoint/2013/main/command" cId="96235862" sldId="265"/>
      <ac:spMk id="3" creationId="{2769F863-4DD1-4D7C-B3D4-4CD6AF1D8EDF}"/>
      <ac:txMk cp="0" len="198">
        <ac:context len="417" hash="3237766097"/>
      </ac:txMk>
    </ac:txMkLst>
    <p188:pos x="7954962" y="489776"/>
    <p188:txBody>
      <a:bodyPr/>
      <a:lstStyle/>
      <a:p>
        <a:r>
          <a:rPr lang="en-US"/>
          <a:t>I think the blue font items are the ones to lead with.  The first black bullet seems like it’s better to just cover on slide 6, texture effects already covered on slide 2, the automatic peak fitting maybe mention in demo?</a:t>
        </a:r>
      </a:p>
    </p188:txBody>
  </p188:cm>
</p188:cmLst>
</file>

<file path=ppt/comments/modernComment_10A_533D5ABE.xml><?xml version="1.0" encoding="utf-8"?>
<p188:cmLst xmlns:a="http://schemas.openxmlformats.org/drawingml/2006/main" xmlns:r="http://schemas.openxmlformats.org/officeDocument/2006/relationships" xmlns:p188="http://schemas.microsoft.com/office/powerpoint/2018/8/main">
  <p188:cm id="{750B9238-9ADD-A545-86F4-CC429128BC9B}" authorId="{9B79A112-ABDC-4163-5474-EB7FFBB981EA}" created="2022-03-07T18:03:41.540">
    <ac:txMkLst xmlns:ac="http://schemas.microsoft.com/office/drawing/2013/main/command">
      <pc:docMk xmlns:pc="http://schemas.microsoft.com/office/powerpoint/2013/main/command"/>
      <pc:sldMk xmlns:pc="http://schemas.microsoft.com/office/powerpoint/2013/main/command" cId="1396529854" sldId="266"/>
      <ac:spMk id="3" creationId="{6235CA03-04DF-4EAB-9019-166C0A999492}"/>
      <ac:txMk cp="179" len="8">
        <ac:context len="293" hash="3983543090"/>
      </ac:txMk>
    </ac:txMkLst>
    <p188:pos x="1980047" y="3007508"/>
    <p188:txBody>
      <a:bodyPr/>
      <a:lstStyle/>
      <a:p>
        <a:r>
          <a:rPr lang="en-US"/>
          <a:t>Rename similar to slide 4</a:t>
        </a:r>
      </a:p>
    </p188:txBody>
  </p188:cm>
  <p188:cm id="{85919C5D-DA2D-884D-AC1F-1A10CC3C206E}" authorId="{9B79A112-ABDC-4163-5474-EB7FFBB981EA}" created="2022-03-07T18:04:45.510">
    <ac:deMkLst xmlns:ac="http://schemas.microsoft.com/office/drawing/2013/main/command">
      <pc:docMk xmlns:pc="http://schemas.microsoft.com/office/powerpoint/2013/main/command"/>
      <pc:sldMk xmlns:pc="http://schemas.microsoft.com/office/powerpoint/2013/main/command" cId="1396529854" sldId="266"/>
      <ac:spMk id="3" creationId="{6235CA03-04DF-4EAB-9019-166C0A999492}"/>
    </ac:deMkLst>
    <p188:txBody>
      <a:bodyPr/>
      <a:lstStyle/>
      <a:p>
        <a:r>
          <a:rPr lang="en-US"/>
          <a:t>Also maybe add an input for ‘microstructure’.  That gets at the grains number, interaction volume question</a:t>
        </a:r>
      </a:p>
    </p188:txBody>
  </p188:cm>
</p188:cmLst>
</file>

<file path=ppt/comments/modernComment_10B_268E04F6.xml><?xml version="1.0" encoding="utf-8"?>
<p188:cmLst xmlns:a="http://schemas.openxmlformats.org/drawingml/2006/main" xmlns:r="http://schemas.openxmlformats.org/officeDocument/2006/relationships" xmlns:p188="http://schemas.microsoft.com/office/powerpoint/2018/8/main">
  <p188:cm id="{9002536E-0204-1349-829A-9B482630C8E0}" authorId="{9B79A112-ABDC-4163-5474-EB7FFBB981EA}" created="2022-03-07T18:05:48.429">
    <pc:sldMkLst xmlns:pc="http://schemas.microsoft.com/office/powerpoint/2013/main/command">
      <pc:docMk/>
      <pc:sldMk cId="646841590" sldId="267"/>
    </pc:sldMkLst>
    <p188:txBody>
      <a:bodyPr/>
      <a:lstStyle/>
      <a:p>
        <a:r>
          <a:rPr lang="en-US"/>
          <a:t>Open to keeping this or including it as part of the demo</a:t>
        </a:r>
      </a:p>
    </p188:txBody>
  </p188:cm>
</p188:cmLst>
</file>

<file path=ppt/comments/modernComment_10C_4108EEA8.xml><?xml version="1.0" encoding="utf-8"?>
<p188:cmLst xmlns:a="http://schemas.openxmlformats.org/drawingml/2006/main" xmlns:r="http://schemas.openxmlformats.org/officeDocument/2006/relationships" xmlns:p188="http://schemas.microsoft.com/office/powerpoint/2018/8/main">
  <p188:cm id="{6ED7C853-46E5-482E-890B-5ED68DB3F025}" authorId="{DE975211-6454-2622-23DE-C4F228A95BB1}" created="2022-03-07T02:52:55.304">
    <ac:txMkLst xmlns:ac="http://schemas.microsoft.com/office/drawing/2013/main/command">
      <pc:docMk xmlns:pc="http://schemas.microsoft.com/office/powerpoint/2013/main/command"/>
      <pc:sldMk xmlns:pc="http://schemas.microsoft.com/office/powerpoint/2013/main/command" cId="1091104424" sldId="268"/>
      <ac:spMk id="2" creationId="{9DBC174F-E1BE-47F5-89F9-D9B02F99FE09}"/>
      <ac:txMk cp="0" len="31">
        <ac:context len="32" hash="3328020103"/>
      </ac:txMk>
    </ac:txMkLst>
    <p188:pos x="7883710" y="295378"/>
    <p188:txBody>
      <a:bodyPr/>
      <a:lstStyle/>
      <a:p>
        <a:r>
          <a:rPr lang="en-US"/>
          <a:t>need to be checked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4188" cy="461963"/>
          </a:xfrm>
          <a:prstGeom prst="rect">
            <a:avLst/>
          </a:prstGeom>
          <a:noFill/>
          <a:ln>
            <a:noFill/>
          </a:ln>
        </p:spPr>
        <p:txBody>
          <a:bodyPr spcFirstLastPara="1" wrap="square" lIns="92625" tIns="46300" rIns="92625" bIns="463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54463" y="0"/>
            <a:ext cx="3024187" cy="461963"/>
          </a:xfrm>
          <a:prstGeom prst="rect">
            <a:avLst/>
          </a:prstGeom>
          <a:noFill/>
          <a:ln>
            <a:noFill/>
          </a:ln>
        </p:spPr>
        <p:txBody>
          <a:bodyPr spcFirstLastPara="1" wrap="square" lIns="92625" tIns="46300" rIns="92625" bIns="463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525"/>
            <a:ext cx="3024188" cy="461963"/>
          </a:xfrm>
          <a:prstGeom prst="rect">
            <a:avLst/>
          </a:prstGeom>
          <a:noFill/>
          <a:ln>
            <a:noFill/>
          </a:ln>
        </p:spPr>
        <p:txBody>
          <a:bodyPr spcFirstLastPara="1" wrap="square" lIns="92625" tIns="46300" rIns="92625" bIns="463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98500" y="4387850"/>
            <a:ext cx="5583238" cy="4156075"/>
          </a:xfrm>
          <a:prstGeom prst="rect">
            <a:avLst/>
          </a:prstGeom>
        </p:spPr>
        <p:txBody>
          <a:bodyPr spcFirstLastPara="1" wrap="square" lIns="92625" tIns="46300" rIns="92625" bIns="46300" anchor="t" anchorCtr="0">
            <a:noAutofit/>
          </a:bodyPr>
          <a:lstStyle/>
          <a:p>
            <a:pPr marL="0" lvl="0" indent="0" algn="l" rtl="0">
              <a:spcBef>
                <a:spcPts val="360"/>
              </a:spcBef>
              <a:spcAft>
                <a:spcPts val="0"/>
              </a:spcAft>
              <a:buNone/>
            </a:pPr>
            <a:endParaRPr/>
          </a:p>
        </p:txBody>
      </p:sp>
      <p:sp>
        <p:nvSpPr>
          <p:cNvPr id="38" name="Google Shape;38;p1: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46" name="Google Shape;46;p2: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2: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0" lvl="0" indent="0" algn="l" rtl="0">
              <a:spcBef>
                <a:spcPts val="0"/>
              </a:spcBef>
              <a:spcAft>
                <a:spcPts val="0"/>
              </a:spcAft>
              <a:buNone/>
            </a:pPr>
            <a:r>
              <a:rPr lang="en-US"/>
              <a:t>Project Status</a:t>
            </a:r>
            <a:endParaRPr/>
          </a:p>
          <a:p>
            <a:pPr marL="457200" lvl="1" indent="-76200" algn="l" rtl="0">
              <a:spcBef>
                <a:spcPts val="360"/>
              </a:spcBef>
              <a:spcAft>
                <a:spcPts val="0"/>
              </a:spcAft>
              <a:buClr>
                <a:schemeClr val="dk1"/>
              </a:buClr>
              <a:buSzPts val="1200"/>
              <a:buFont typeface="Arial"/>
              <a:buChar char="•"/>
            </a:pPr>
            <a:r>
              <a:rPr lang="en-US"/>
              <a:t>Use greater then 20 point Arial font</a:t>
            </a:r>
            <a:endParaRPr/>
          </a:p>
          <a:p>
            <a:pPr marL="457200" lvl="1" indent="0" algn="l" rtl="0">
              <a:spcBef>
                <a:spcPts val="360"/>
              </a:spcBef>
              <a:spcAft>
                <a:spcPts val="0"/>
              </a:spcAft>
              <a:buClr>
                <a:schemeClr val="dk1"/>
              </a:buClr>
              <a:buSzPts val="12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54" name="Google Shape;54;p3: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 name="Google Shape;55;p3: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0" lvl="0" indent="0" algn="l" rtl="0">
              <a:spcBef>
                <a:spcPts val="0"/>
              </a:spcBef>
              <a:spcAft>
                <a:spcPts val="0"/>
              </a:spcAft>
              <a:buNone/>
            </a:pPr>
            <a:r>
              <a:rPr lang="en-US"/>
              <a:t>Industrial Relevance</a:t>
            </a:r>
            <a:endParaRPr/>
          </a:p>
          <a:p>
            <a:pPr marL="457200" lvl="1" indent="-76200" algn="l" rtl="0">
              <a:spcBef>
                <a:spcPts val="360"/>
              </a:spcBef>
              <a:spcAft>
                <a:spcPts val="0"/>
              </a:spcAft>
              <a:buClr>
                <a:schemeClr val="dk1"/>
              </a:buClr>
              <a:buSzPts val="1200"/>
              <a:buFont typeface="Arial"/>
              <a:buChar char="•"/>
            </a:pPr>
            <a:r>
              <a:rPr lang="en-US"/>
              <a:t>Include a clear statement of industrial relevance</a:t>
            </a:r>
            <a:endParaRPr/>
          </a:p>
          <a:p>
            <a:pPr marL="457200" lvl="1" indent="-76200" algn="l" rtl="0">
              <a:spcBef>
                <a:spcPts val="360"/>
              </a:spcBef>
              <a:spcAft>
                <a:spcPts val="0"/>
              </a:spcAft>
              <a:buClr>
                <a:schemeClr val="dk1"/>
              </a:buClr>
              <a:buSzPts val="1200"/>
              <a:buFont typeface="Arial"/>
              <a:buChar char="•"/>
            </a:pPr>
            <a:r>
              <a:rPr lang="en-US"/>
              <a:t>Use greater then 20 point Arial font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63" name="Google Shape;63;p4: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228600" lvl="0" indent="-228600" algn="l" rtl="0">
              <a:spcBef>
                <a:spcPts val="0"/>
              </a:spcBef>
              <a:spcAft>
                <a:spcPts val="0"/>
              </a:spcAft>
              <a:buNone/>
            </a:pPr>
            <a:r>
              <a:rPr lang="en-US" dirty="0"/>
              <a:t>Project Plan</a:t>
            </a:r>
            <a:endParaRPr dirty="0"/>
          </a:p>
          <a:p>
            <a:pPr marL="685800" lvl="1" indent="-228600" algn="l" rtl="0">
              <a:spcBef>
                <a:spcPts val="360"/>
              </a:spcBef>
              <a:spcAft>
                <a:spcPts val="0"/>
              </a:spcAft>
              <a:buClr>
                <a:schemeClr val="dk1"/>
              </a:buClr>
              <a:buSzPts val="1200"/>
              <a:buFont typeface="Arial"/>
              <a:buAutoNum type="arabicPeriod"/>
            </a:pPr>
            <a:r>
              <a:rPr lang="en-US" dirty="0"/>
              <a:t>Working Hypothesis or Project Objective:  </a:t>
            </a:r>
            <a:r>
              <a:rPr lang="en-US" dirty="0">
                <a:solidFill>
                  <a:srgbClr val="FF0000"/>
                </a:solidFill>
              </a:rPr>
              <a:t>(Insert a clear statement that identifies the hypothesis, that clarifies why you are doing what you are doing.)</a:t>
            </a:r>
            <a:endParaRPr dirty="0"/>
          </a:p>
          <a:p>
            <a:pPr marL="685800" lvl="1" indent="-228600" algn="l" rtl="0">
              <a:spcBef>
                <a:spcPts val="360"/>
              </a:spcBef>
              <a:spcAft>
                <a:spcPts val="0"/>
              </a:spcAft>
              <a:buClr>
                <a:schemeClr val="dk1"/>
              </a:buClr>
              <a:buSzPts val="1200"/>
              <a:buFont typeface="Arial"/>
              <a:buAutoNum type="arabicPeriod"/>
            </a:pPr>
            <a:r>
              <a:rPr lang="en-US" dirty="0"/>
              <a:t>Expected Results:  </a:t>
            </a:r>
            <a:r>
              <a:rPr lang="en-US" dirty="0">
                <a:solidFill>
                  <a:srgbClr val="FF0000"/>
                </a:solidFill>
              </a:rPr>
              <a:t>(a succinct statement of your expected results – presented in a manner to assist sponsors in assessing how they should plan to use your results.) </a:t>
            </a:r>
            <a:endParaRPr dirty="0"/>
          </a:p>
          <a:p>
            <a:pPr marL="685800" lvl="1" indent="-228600" algn="l" rtl="0">
              <a:spcBef>
                <a:spcPts val="360"/>
              </a:spcBef>
              <a:spcAft>
                <a:spcPts val="0"/>
              </a:spcAft>
              <a:buClr>
                <a:schemeClr val="dk1"/>
              </a:buClr>
              <a:buSzPts val="1200"/>
              <a:buFont typeface="Arial"/>
              <a:buAutoNum type="arabicPeriod"/>
            </a:pPr>
            <a:r>
              <a:rPr lang="en-US" dirty="0"/>
              <a:t>Project Scope:  </a:t>
            </a:r>
            <a:r>
              <a:rPr lang="en-US" dirty="0">
                <a:solidFill>
                  <a:srgbClr val="FF0000"/>
                </a:solidFill>
              </a:rPr>
              <a:t>(a clear statement of the scope of your program that clarifies what you are doing and how you are doing it – if necessary the scope could be on a separate page)</a:t>
            </a:r>
            <a:endParaRPr dirty="0"/>
          </a:p>
          <a:p>
            <a:pPr marL="685800" lvl="1" indent="-228600" algn="l" rtl="0">
              <a:spcBef>
                <a:spcPts val="360"/>
              </a:spcBef>
              <a:spcAft>
                <a:spcPts val="0"/>
              </a:spcAft>
              <a:buClr>
                <a:schemeClr val="dk1"/>
              </a:buClr>
              <a:buSzPts val="1200"/>
              <a:buFont typeface="Arial"/>
              <a:buChar char="•"/>
            </a:pPr>
            <a:r>
              <a:rPr lang="en-US" dirty="0"/>
              <a:t>Use greater then 20 point Arial font</a:t>
            </a:r>
            <a:endParaRPr dirty="0"/>
          </a:p>
          <a:p>
            <a:pPr marL="685800" lvl="1" indent="-152400" algn="l" rtl="0">
              <a:spcBef>
                <a:spcPts val="360"/>
              </a:spcBef>
              <a:spcAft>
                <a:spcPts val="0"/>
              </a:spcAft>
              <a:buClr>
                <a:schemeClr val="dk1"/>
              </a:buClr>
              <a:buSzPts val="12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05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CIF file, theoretical intensities of each phase as an area under the Int. vs 2theta plot are calculated. The experimental XRD data is plotted, fit, and the area under each peak is found through integration. Fitting will be automated and needs to be highly accurate, currently wrapping development. The area from each experimental peak is normalized by dividing the value by the theoretical value. Each normalized peak for a single phase is summed to get the total normalized area of a single phase. Subsequently, the total normalized area of this phase is divided by the total normalized area from all phases. This results in the fraction of the phase present.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49944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71" name="Google Shape;71;p5: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5: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0" lvl="0" indent="0" algn="l" rtl="0">
              <a:spcBef>
                <a:spcPts val="0"/>
              </a:spcBef>
              <a:spcAft>
                <a:spcPts val="0"/>
              </a:spcAft>
              <a:buNone/>
            </a:pPr>
            <a:r>
              <a:rPr lang="en-US"/>
              <a:t>Industrial Relevance</a:t>
            </a:r>
            <a:endParaRPr/>
          </a:p>
          <a:p>
            <a:pPr marL="457200" lvl="1" indent="-76200" algn="l" rtl="0">
              <a:spcBef>
                <a:spcPts val="360"/>
              </a:spcBef>
              <a:spcAft>
                <a:spcPts val="0"/>
              </a:spcAft>
              <a:buClr>
                <a:schemeClr val="dk1"/>
              </a:buClr>
              <a:buSzPts val="1200"/>
              <a:buFont typeface="Arial"/>
              <a:buChar char="•"/>
            </a:pPr>
            <a:r>
              <a:rPr lang="en-US"/>
              <a:t>Include a clear statement of industrial relevance</a:t>
            </a:r>
            <a:endParaRPr/>
          </a:p>
          <a:p>
            <a:pPr marL="457200" lvl="1" indent="-76200" algn="l" rtl="0">
              <a:spcBef>
                <a:spcPts val="360"/>
              </a:spcBef>
              <a:spcAft>
                <a:spcPts val="0"/>
              </a:spcAft>
              <a:buClr>
                <a:schemeClr val="dk1"/>
              </a:buClr>
              <a:buSzPts val="1200"/>
              <a:buFont typeface="Arial"/>
              <a:buChar char="•"/>
            </a:pPr>
            <a:r>
              <a:rPr lang="en-US"/>
              <a:t>Use greater then 20 point Arial font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7"/>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10"/>
          <p:cNvSpPr txBox="1">
            <a:spLocks noGrp="1"/>
          </p:cNvSpPr>
          <p:nvPr>
            <p:ph type="body" idx="1"/>
          </p:nvPr>
        </p:nvSpPr>
        <p:spPr>
          <a:xfrm>
            <a:off x="457200" y="2332037"/>
            <a:ext cx="8229600" cy="429732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274638" y="1050925"/>
            <a:ext cx="8594725" cy="53955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9"/>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1">
                <a:solidFill>
                  <a:schemeClr val="accent2"/>
                </a:solidFill>
                <a:latin typeface="Arial"/>
                <a:ea typeface="Arial"/>
                <a:cs typeface="Arial"/>
                <a:sym typeface="Arial"/>
              </a:defRPr>
            </a:lvl1pPr>
            <a:lvl2pPr marL="0" lvl="1" indent="0" algn="r">
              <a:spcBef>
                <a:spcPts val="0"/>
              </a:spcBef>
              <a:spcAft>
                <a:spcPts val="0"/>
              </a:spcAft>
              <a:buNone/>
              <a:defRPr sz="1400" b="1" i="1">
                <a:solidFill>
                  <a:schemeClr val="accent2"/>
                </a:solidFill>
                <a:latin typeface="Arial"/>
                <a:ea typeface="Arial"/>
                <a:cs typeface="Arial"/>
                <a:sym typeface="Arial"/>
              </a:defRPr>
            </a:lvl2pPr>
            <a:lvl3pPr marL="0" lvl="2" indent="0" algn="r">
              <a:spcBef>
                <a:spcPts val="0"/>
              </a:spcBef>
              <a:spcAft>
                <a:spcPts val="0"/>
              </a:spcAft>
              <a:buNone/>
              <a:defRPr sz="1400" b="1" i="1">
                <a:solidFill>
                  <a:schemeClr val="accent2"/>
                </a:solidFill>
                <a:latin typeface="Arial"/>
                <a:ea typeface="Arial"/>
                <a:cs typeface="Arial"/>
                <a:sym typeface="Arial"/>
              </a:defRPr>
            </a:lvl3pPr>
            <a:lvl4pPr marL="0" lvl="3" indent="0" algn="r">
              <a:spcBef>
                <a:spcPts val="0"/>
              </a:spcBef>
              <a:spcAft>
                <a:spcPts val="0"/>
              </a:spcAft>
              <a:buNone/>
              <a:defRPr sz="1400" b="1" i="1">
                <a:solidFill>
                  <a:schemeClr val="accent2"/>
                </a:solidFill>
                <a:latin typeface="Arial"/>
                <a:ea typeface="Arial"/>
                <a:cs typeface="Arial"/>
                <a:sym typeface="Arial"/>
              </a:defRPr>
            </a:lvl4pPr>
            <a:lvl5pPr marL="0" lvl="4" indent="0" algn="r">
              <a:spcBef>
                <a:spcPts val="0"/>
              </a:spcBef>
              <a:spcAft>
                <a:spcPts val="0"/>
              </a:spcAft>
              <a:buNone/>
              <a:defRPr sz="1400" b="1" i="1">
                <a:solidFill>
                  <a:schemeClr val="accent2"/>
                </a:solidFill>
                <a:latin typeface="Arial"/>
                <a:ea typeface="Arial"/>
                <a:cs typeface="Arial"/>
                <a:sym typeface="Arial"/>
              </a:defRPr>
            </a:lvl5pPr>
            <a:lvl6pPr marL="0" lvl="5" indent="0" algn="r">
              <a:spcBef>
                <a:spcPts val="0"/>
              </a:spcBef>
              <a:spcAft>
                <a:spcPts val="0"/>
              </a:spcAft>
              <a:buNone/>
              <a:defRPr sz="1400" b="1" i="1">
                <a:solidFill>
                  <a:schemeClr val="accent2"/>
                </a:solidFill>
                <a:latin typeface="Arial"/>
                <a:ea typeface="Arial"/>
                <a:cs typeface="Arial"/>
                <a:sym typeface="Arial"/>
              </a:defRPr>
            </a:lvl6pPr>
            <a:lvl7pPr marL="0" lvl="6" indent="0" algn="r">
              <a:spcBef>
                <a:spcPts val="0"/>
              </a:spcBef>
              <a:spcAft>
                <a:spcPts val="0"/>
              </a:spcAft>
              <a:buNone/>
              <a:defRPr sz="1400" b="1" i="1">
                <a:solidFill>
                  <a:schemeClr val="accent2"/>
                </a:solidFill>
                <a:latin typeface="Arial"/>
                <a:ea typeface="Arial"/>
                <a:cs typeface="Arial"/>
                <a:sym typeface="Arial"/>
              </a:defRPr>
            </a:lvl7pPr>
            <a:lvl8pPr marL="0" lvl="7" indent="0" algn="r">
              <a:spcBef>
                <a:spcPts val="0"/>
              </a:spcBef>
              <a:spcAft>
                <a:spcPts val="0"/>
              </a:spcAft>
              <a:buNone/>
              <a:defRPr sz="1400" b="1" i="1">
                <a:solidFill>
                  <a:schemeClr val="accent2"/>
                </a:solidFill>
                <a:latin typeface="Arial"/>
                <a:ea typeface="Arial"/>
                <a:cs typeface="Arial"/>
                <a:sym typeface="Arial"/>
              </a:defRPr>
            </a:lvl8pPr>
            <a:lvl9pPr marL="0" lvl="8" indent="0" algn="r">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11"/>
          <p:cNvSpPr txBox="1">
            <a:spLocks noGrp="1"/>
          </p:cNvSpPr>
          <p:nvPr>
            <p:ph type="body" idx="1"/>
          </p:nvPr>
        </p:nvSpPr>
        <p:spPr>
          <a:xfrm>
            <a:off x="274638" y="1050925"/>
            <a:ext cx="4221162" cy="539556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1" name="Google Shape;31;p11"/>
          <p:cNvSpPr txBox="1">
            <a:spLocks noGrp="1"/>
          </p:cNvSpPr>
          <p:nvPr>
            <p:ph type="body" idx="2"/>
          </p:nvPr>
        </p:nvSpPr>
        <p:spPr>
          <a:xfrm>
            <a:off x="4648200" y="1050925"/>
            <a:ext cx="4221163" cy="539556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2" name="Google Shape;32;p11"/>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1">
                <a:solidFill>
                  <a:schemeClr val="accent2"/>
                </a:solidFill>
                <a:latin typeface="Arial"/>
                <a:ea typeface="Arial"/>
                <a:cs typeface="Arial"/>
                <a:sym typeface="Arial"/>
              </a:defRPr>
            </a:lvl1pPr>
            <a:lvl2pPr marL="0" lvl="1" indent="0" algn="r">
              <a:spcBef>
                <a:spcPts val="0"/>
              </a:spcBef>
              <a:spcAft>
                <a:spcPts val="0"/>
              </a:spcAft>
              <a:buNone/>
              <a:defRPr sz="1400" b="1" i="1">
                <a:solidFill>
                  <a:schemeClr val="accent2"/>
                </a:solidFill>
                <a:latin typeface="Arial"/>
                <a:ea typeface="Arial"/>
                <a:cs typeface="Arial"/>
                <a:sym typeface="Arial"/>
              </a:defRPr>
            </a:lvl2pPr>
            <a:lvl3pPr marL="0" lvl="2" indent="0" algn="r">
              <a:spcBef>
                <a:spcPts val="0"/>
              </a:spcBef>
              <a:spcAft>
                <a:spcPts val="0"/>
              </a:spcAft>
              <a:buNone/>
              <a:defRPr sz="1400" b="1" i="1">
                <a:solidFill>
                  <a:schemeClr val="accent2"/>
                </a:solidFill>
                <a:latin typeface="Arial"/>
                <a:ea typeface="Arial"/>
                <a:cs typeface="Arial"/>
                <a:sym typeface="Arial"/>
              </a:defRPr>
            </a:lvl3pPr>
            <a:lvl4pPr marL="0" lvl="3" indent="0" algn="r">
              <a:spcBef>
                <a:spcPts val="0"/>
              </a:spcBef>
              <a:spcAft>
                <a:spcPts val="0"/>
              </a:spcAft>
              <a:buNone/>
              <a:defRPr sz="1400" b="1" i="1">
                <a:solidFill>
                  <a:schemeClr val="accent2"/>
                </a:solidFill>
                <a:latin typeface="Arial"/>
                <a:ea typeface="Arial"/>
                <a:cs typeface="Arial"/>
                <a:sym typeface="Arial"/>
              </a:defRPr>
            </a:lvl4pPr>
            <a:lvl5pPr marL="0" lvl="4" indent="0" algn="r">
              <a:spcBef>
                <a:spcPts val="0"/>
              </a:spcBef>
              <a:spcAft>
                <a:spcPts val="0"/>
              </a:spcAft>
              <a:buNone/>
              <a:defRPr sz="1400" b="1" i="1">
                <a:solidFill>
                  <a:schemeClr val="accent2"/>
                </a:solidFill>
                <a:latin typeface="Arial"/>
                <a:ea typeface="Arial"/>
                <a:cs typeface="Arial"/>
                <a:sym typeface="Arial"/>
              </a:defRPr>
            </a:lvl5pPr>
            <a:lvl6pPr marL="0" lvl="5" indent="0" algn="r">
              <a:spcBef>
                <a:spcPts val="0"/>
              </a:spcBef>
              <a:spcAft>
                <a:spcPts val="0"/>
              </a:spcAft>
              <a:buNone/>
              <a:defRPr sz="1400" b="1" i="1">
                <a:solidFill>
                  <a:schemeClr val="accent2"/>
                </a:solidFill>
                <a:latin typeface="Arial"/>
                <a:ea typeface="Arial"/>
                <a:cs typeface="Arial"/>
                <a:sym typeface="Arial"/>
              </a:defRPr>
            </a:lvl6pPr>
            <a:lvl7pPr marL="0" lvl="6" indent="0" algn="r">
              <a:spcBef>
                <a:spcPts val="0"/>
              </a:spcBef>
              <a:spcAft>
                <a:spcPts val="0"/>
              </a:spcAft>
              <a:buNone/>
              <a:defRPr sz="1400" b="1" i="1">
                <a:solidFill>
                  <a:schemeClr val="accent2"/>
                </a:solidFill>
                <a:latin typeface="Arial"/>
                <a:ea typeface="Arial"/>
                <a:cs typeface="Arial"/>
                <a:sym typeface="Arial"/>
              </a:defRPr>
            </a:lvl7pPr>
            <a:lvl8pPr marL="0" lvl="7" indent="0" algn="r">
              <a:spcBef>
                <a:spcPts val="0"/>
              </a:spcBef>
              <a:spcAft>
                <a:spcPts val="0"/>
              </a:spcAft>
              <a:buNone/>
              <a:defRPr sz="1400" b="1" i="1">
                <a:solidFill>
                  <a:schemeClr val="accent2"/>
                </a:solidFill>
                <a:latin typeface="Arial"/>
                <a:ea typeface="Arial"/>
                <a:cs typeface="Arial"/>
                <a:sym typeface="Arial"/>
              </a:defRPr>
            </a:lvl8pPr>
            <a:lvl9pPr marL="0" lvl="8" indent="0" algn="r">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1">
                <a:solidFill>
                  <a:schemeClr val="accent2"/>
                </a:solidFill>
                <a:latin typeface="Arial"/>
                <a:ea typeface="Arial"/>
                <a:cs typeface="Arial"/>
                <a:sym typeface="Arial"/>
              </a:defRPr>
            </a:lvl1pPr>
            <a:lvl2pPr marL="0" lvl="1" indent="0" algn="r">
              <a:spcBef>
                <a:spcPts val="0"/>
              </a:spcBef>
              <a:spcAft>
                <a:spcPts val="0"/>
              </a:spcAft>
              <a:buNone/>
              <a:defRPr sz="1400" b="1" i="1">
                <a:solidFill>
                  <a:schemeClr val="accent2"/>
                </a:solidFill>
                <a:latin typeface="Arial"/>
                <a:ea typeface="Arial"/>
                <a:cs typeface="Arial"/>
                <a:sym typeface="Arial"/>
              </a:defRPr>
            </a:lvl2pPr>
            <a:lvl3pPr marL="0" lvl="2" indent="0" algn="r">
              <a:spcBef>
                <a:spcPts val="0"/>
              </a:spcBef>
              <a:spcAft>
                <a:spcPts val="0"/>
              </a:spcAft>
              <a:buNone/>
              <a:defRPr sz="1400" b="1" i="1">
                <a:solidFill>
                  <a:schemeClr val="accent2"/>
                </a:solidFill>
                <a:latin typeface="Arial"/>
                <a:ea typeface="Arial"/>
                <a:cs typeface="Arial"/>
                <a:sym typeface="Arial"/>
              </a:defRPr>
            </a:lvl3pPr>
            <a:lvl4pPr marL="0" lvl="3" indent="0" algn="r">
              <a:spcBef>
                <a:spcPts val="0"/>
              </a:spcBef>
              <a:spcAft>
                <a:spcPts val="0"/>
              </a:spcAft>
              <a:buNone/>
              <a:defRPr sz="1400" b="1" i="1">
                <a:solidFill>
                  <a:schemeClr val="accent2"/>
                </a:solidFill>
                <a:latin typeface="Arial"/>
                <a:ea typeface="Arial"/>
                <a:cs typeface="Arial"/>
                <a:sym typeface="Arial"/>
              </a:defRPr>
            </a:lvl4pPr>
            <a:lvl5pPr marL="0" lvl="4" indent="0" algn="r">
              <a:spcBef>
                <a:spcPts val="0"/>
              </a:spcBef>
              <a:spcAft>
                <a:spcPts val="0"/>
              </a:spcAft>
              <a:buNone/>
              <a:defRPr sz="1400" b="1" i="1">
                <a:solidFill>
                  <a:schemeClr val="accent2"/>
                </a:solidFill>
                <a:latin typeface="Arial"/>
                <a:ea typeface="Arial"/>
                <a:cs typeface="Arial"/>
                <a:sym typeface="Arial"/>
              </a:defRPr>
            </a:lvl5pPr>
            <a:lvl6pPr marL="0" lvl="5" indent="0" algn="r">
              <a:spcBef>
                <a:spcPts val="0"/>
              </a:spcBef>
              <a:spcAft>
                <a:spcPts val="0"/>
              </a:spcAft>
              <a:buNone/>
              <a:defRPr sz="1400" b="1" i="1">
                <a:solidFill>
                  <a:schemeClr val="accent2"/>
                </a:solidFill>
                <a:latin typeface="Arial"/>
                <a:ea typeface="Arial"/>
                <a:cs typeface="Arial"/>
                <a:sym typeface="Arial"/>
              </a:defRPr>
            </a:lvl6pPr>
            <a:lvl7pPr marL="0" lvl="6" indent="0" algn="r">
              <a:spcBef>
                <a:spcPts val="0"/>
              </a:spcBef>
              <a:spcAft>
                <a:spcPts val="0"/>
              </a:spcAft>
              <a:buNone/>
              <a:defRPr sz="1400" b="1" i="1">
                <a:solidFill>
                  <a:schemeClr val="accent2"/>
                </a:solidFill>
                <a:latin typeface="Arial"/>
                <a:ea typeface="Arial"/>
                <a:cs typeface="Arial"/>
                <a:sym typeface="Arial"/>
              </a:defRPr>
            </a:lvl7pPr>
            <a:lvl8pPr marL="0" lvl="7" indent="0" algn="r">
              <a:spcBef>
                <a:spcPts val="0"/>
              </a:spcBef>
              <a:spcAft>
                <a:spcPts val="0"/>
              </a:spcAft>
              <a:buNone/>
              <a:defRPr sz="1400" b="1" i="1">
                <a:solidFill>
                  <a:schemeClr val="accent2"/>
                </a:solidFill>
                <a:latin typeface="Arial"/>
                <a:ea typeface="Arial"/>
                <a:cs typeface="Arial"/>
                <a:sym typeface="Arial"/>
              </a:defRPr>
            </a:lvl8pPr>
            <a:lvl9pPr marL="0" lvl="8" indent="0" algn="r">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1" i="1" u="none" strike="noStrike" cap="none">
                <a:solidFill>
                  <a:srgbClr val="333399"/>
                </a:solidFill>
                <a:latin typeface="Arial"/>
                <a:ea typeface="Arial"/>
                <a:cs typeface="Arial"/>
                <a:sym typeface="Arial"/>
              </a:defRPr>
            </a:lvl1pPr>
            <a:lvl2pPr marR="0" lvl="1" algn="ctr" rtl="0">
              <a:spcBef>
                <a:spcPts val="0"/>
              </a:spcBef>
              <a:spcAft>
                <a:spcPts val="0"/>
              </a:spcAft>
              <a:buSzPts val="1400"/>
              <a:buNone/>
              <a:defRPr sz="3600" b="1" i="1" u="none" strike="noStrike" cap="none">
                <a:solidFill>
                  <a:srgbClr val="333399"/>
                </a:solidFill>
                <a:latin typeface="Arial"/>
                <a:ea typeface="Arial"/>
                <a:cs typeface="Arial"/>
                <a:sym typeface="Arial"/>
              </a:defRPr>
            </a:lvl2pPr>
            <a:lvl3pPr marR="0" lvl="2" algn="ctr" rtl="0">
              <a:spcBef>
                <a:spcPts val="0"/>
              </a:spcBef>
              <a:spcAft>
                <a:spcPts val="0"/>
              </a:spcAft>
              <a:buSzPts val="1400"/>
              <a:buNone/>
              <a:defRPr sz="3600" b="1" i="1" u="none" strike="noStrike" cap="none">
                <a:solidFill>
                  <a:srgbClr val="333399"/>
                </a:solidFill>
                <a:latin typeface="Arial"/>
                <a:ea typeface="Arial"/>
                <a:cs typeface="Arial"/>
                <a:sym typeface="Arial"/>
              </a:defRPr>
            </a:lvl3pPr>
            <a:lvl4pPr marR="0" lvl="3" algn="ctr" rtl="0">
              <a:spcBef>
                <a:spcPts val="0"/>
              </a:spcBef>
              <a:spcAft>
                <a:spcPts val="0"/>
              </a:spcAft>
              <a:buSzPts val="1400"/>
              <a:buNone/>
              <a:defRPr sz="3600" b="1" i="1" u="none" strike="noStrike" cap="none">
                <a:solidFill>
                  <a:srgbClr val="333399"/>
                </a:solidFill>
                <a:latin typeface="Arial"/>
                <a:ea typeface="Arial"/>
                <a:cs typeface="Arial"/>
                <a:sym typeface="Arial"/>
              </a:defRPr>
            </a:lvl4pPr>
            <a:lvl5pPr marR="0" lvl="4" algn="ctr" rtl="0">
              <a:spcBef>
                <a:spcPts val="0"/>
              </a:spcBef>
              <a:spcAft>
                <a:spcPts val="0"/>
              </a:spcAft>
              <a:buSzPts val="1400"/>
              <a:buNone/>
              <a:defRPr sz="3600" b="1" i="1" u="none" strike="noStrike" cap="none">
                <a:solidFill>
                  <a:srgbClr val="333399"/>
                </a:solidFill>
                <a:latin typeface="Arial"/>
                <a:ea typeface="Arial"/>
                <a:cs typeface="Arial"/>
                <a:sym typeface="Arial"/>
              </a:defRPr>
            </a:lvl5pPr>
            <a:lvl6pPr marR="0" lvl="5" algn="ctr" rtl="0">
              <a:spcBef>
                <a:spcPts val="0"/>
              </a:spcBef>
              <a:spcAft>
                <a:spcPts val="0"/>
              </a:spcAft>
              <a:buSzPts val="1400"/>
              <a:buNone/>
              <a:defRPr sz="3600" b="1" i="1" u="none" strike="noStrike" cap="none">
                <a:solidFill>
                  <a:srgbClr val="333399"/>
                </a:solidFill>
                <a:latin typeface="Arial"/>
                <a:ea typeface="Arial"/>
                <a:cs typeface="Arial"/>
                <a:sym typeface="Arial"/>
              </a:defRPr>
            </a:lvl6pPr>
            <a:lvl7pPr marR="0" lvl="6" algn="ctr" rtl="0">
              <a:spcBef>
                <a:spcPts val="0"/>
              </a:spcBef>
              <a:spcAft>
                <a:spcPts val="0"/>
              </a:spcAft>
              <a:buSzPts val="1400"/>
              <a:buNone/>
              <a:defRPr sz="3600" b="1" i="1" u="none" strike="noStrike" cap="none">
                <a:solidFill>
                  <a:srgbClr val="333399"/>
                </a:solidFill>
                <a:latin typeface="Arial"/>
                <a:ea typeface="Arial"/>
                <a:cs typeface="Arial"/>
                <a:sym typeface="Arial"/>
              </a:defRPr>
            </a:lvl7pPr>
            <a:lvl8pPr marR="0" lvl="7" algn="ctr" rtl="0">
              <a:spcBef>
                <a:spcPts val="0"/>
              </a:spcBef>
              <a:spcAft>
                <a:spcPts val="0"/>
              </a:spcAft>
              <a:buSzPts val="1400"/>
              <a:buNone/>
              <a:defRPr sz="3600" b="1" i="1" u="none" strike="noStrike" cap="none">
                <a:solidFill>
                  <a:srgbClr val="333399"/>
                </a:solidFill>
                <a:latin typeface="Arial"/>
                <a:ea typeface="Arial"/>
                <a:cs typeface="Arial"/>
                <a:sym typeface="Arial"/>
              </a:defRPr>
            </a:lvl8pPr>
            <a:lvl9pPr marR="0" lvl="8" algn="ctr" rtl="0">
              <a:spcBef>
                <a:spcPts val="0"/>
              </a:spcBef>
              <a:spcAft>
                <a:spcPts val="0"/>
              </a:spcAft>
              <a:buSzPts val="1400"/>
              <a:buNone/>
              <a:defRPr sz="3600" b="1" i="1" u="none" strike="noStrike" cap="none">
                <a:solidFill>
                  <a:srgbClr val="333399"/>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2332037"/>
            <a:ext cx="8229600" cy="4297327"/>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1"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1"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1"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2" name="Google Shape;12;p6"/>
          <p:cNvCxnSpPr/>
          <p:nvPr/>
        </p:nvCxnSpPr>
        <p:spPr>
          <a:xfrm>
            <a:off x="457200" y="2239963"/>
            <a:ext cx="8229600" cy="0"/>
          </a:xfrm>
          <a:prstGeom prst="straightConnector1">
            <a:avLst/>
          </a:prstGeom>
          <a:noFill/>
          <a:ln w="38100" cap="flat" cmpd="sng">
            <a:solidFill>
              <a:srgbClr val="333399"/>
            </a:solidFill>
            <a:prstDash val="solid"/>
            <a:round/>
            <a:headEnd type="none" w="med" len="med"/>
            <a:tailEnd type="none" w="med" len="med"/>
          </a:ln>
        </p:spPr>
      </p:cxnSp>
      <p:cxnSp>
        <p:nvCxnSpPr>
          <p:cNvPr id="13" name="Google Shape;13;p6"/>
          <p:cNvCxnSpPr/>
          <p:nvPr/>
        </p:nvCxnSpPr>
        <p:spPr>
          <a:xfrm>
            <a:off x="457200" y="2239963"/>
            <a:ext cx="8229600" cy="0"/>
          </a:xfrm>
          <a:prstGeom prst="straightConnector1">
            <a:avLst/>
          </a:prstGeom>
          <a:noFill/>
          <a:ln w="38100" cap="flat" cmpd="sng">
            <a:solidFill>
              <a:srgbClr val="333399"/>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1" i="1" u="none" strike="noStrike" cap="none">
                <a:solidFill>
                  <a:srgbClr val="333399"/>
                </a:solidFill>
                <a:latin typeface="Arial"/>
                <a:ea typeface="Arial"/>
                <a:cs typeface="Arial"/>
                <a:sym typeface="Arial"/>
              </a:defRPr>
            </a:lvl1pPr>
            <a:lvl2pPr marR="0" lvl="1" algn="ctr" rtl="0">
              <a:spcBef>
                <a:spcPts val="0"/>
              </a:spcBef>
              <a:spcAft>
                <a:spcPts val="0"/>
              </a:spcAft>
              <a:buSzPts val="1400"/>
              <a:buNone/>
              <a:defRPr sz="3600" b="1" i="1" u="none" strike="noStrike" cap="none">
                <a:solidFill>
                  <a:srgbClr val="333399"/>
                </a:solidFill>
                <a:latin typeface="Arial"/>
                <a:ea typeface="Arial"/>
                <a:cs typeface="Arial"/>
                <a:sym typeface="Arial"/>
              </a:defRPr>
            </a:lvl2pPr>
            <a:lvl3pPr marR="0" lvl="2" algn="ctr" rtl="0">
              <a:spcBef>
                <a:spcPts val="0"/>
              </a:spcBef>
              <a:spcAft>
                <a:spcPts val="0"/>
              </a:spcAft>
              <a:buSzPts val="1400"/>
              <a:buNone/>
              <a:defRPr sz="3600" b="1" i="1" u="none" strike="noStrike" cap="none">
                <a:solidFill>
                  <a:srgbClr val="333399"/>
                </a:solidFill>
                <a:latin typeface="Arial"/>
                <a:ea typeface="Arial"/>
                <a:cs typeface="Arial"/>
                <a:sym typeface="Arial"/>
              </a:defRPr>
            </a:lvl3pPr>
            <a:lvl4pPr marR="0" lvl="3" algn="ctr" rtl="0">
              <a:spcBef>
                <a:spcPts val="0"/>
              </a:spcBef>
              <a:spcAft>
                <a:spcPts val="0"/>
              </a:spcAft>
              <a:buSzPts val="1400"/>
              <a:buNone/>
              <a:defRPr sz="3600" b="1" i="1" u="none" strike="noStrike" cap="none">
                <a:solidFill>
                  <a:srgbClr val="333399"/>
                </a:solidFill>
                <a:latin typeface="Arial"/>
                <a:ea typeface="Arial"/>
                <a:cs typeface="Arial"/>
                <a:sym typeface="Arial"/>
              </a:defRPr>
            </a:lvl4pPr>
            <a:lvl5pPr marR="0" lvl="4" algn="ctr" rtl="0">
              <a:spcBef>
                <a:spcPts val="0"/>
              </a:spcBef>
              <a:spcAft>
                <a:spcPts val="0"/>
              </a:spcAft>
              <a:buSzPts val="1400"/>
              <a:buNone/>
              <a:defRPr sz="3600" b="1" i="1" u="none" strike="noStrike" cap="none">
                <a:solidFill>
                  <a:srgbClr val="333399"/>
                </a:solidFill>
                <a:latin typeface="Arial"/>
                <a:ea typeface="Arial"/>
                <a:cs typeface="Arial"/>
                <a:sym typeface="Arial"/>
              </a:defRPr>
            </a:lvl5pPr>
            <a:lvl6pPr marR="0" lvl="5" algn="ctr" rtl="0">
              <a:spcBef>
                <a:spcPts val="0"/>
              </a:spcBef>
              <a:spcAft>
                <a:spcPts val="0"/>
              </a:spcAft>
              <a:buSzPts val="1400"/>
              <a:buNone/>
              <a:defRPr sz="3600" b="1" i="1" u="none" strike="noStrike" cap="none">
                <a:solidFill>
                  <a:srgbClr val="333399"/>
                </a:solidFill>
                <a:latin typeface="Arial"/>
                <a:ea typeface="Arial"/>
                <a:cs typeface="Arial"/>
                <a:sym typeface="Arial"/>
              </a:defRPr>
            </a:lvl6pPr>
            <a:lvl7pPr marR="0" lvl="6" algn="ctr" rtl="0">
              <a:spcBef>
                <a:spcPts val="0"/>
              </a:spcBef>
              <a:spcAft>
                <a:spcPts val="0"/>
              </a:spcAft>
              <a:buSzPts val="1400"/>
              <a:buNone/>
              <a:defRPr sz="3600" b="1" i="1" u="none" strike="noStrike" cap="none">
                <a:solidFill>
                  <a:srgbClr val="333399"/>
                </a:solidFill>
                <a:latin typeface="Arial"/>
                <a:ea typeface="Arial"/>
                <a:cs typeface="Arial"/>
                <a:sym typeface="Arial"/>
              </a:defRPr>
            </a:lvl7pPr>
            <a:lvl8pPr marR="0" lvl="7" algn="ctr" rtl="0">
              <a:spcBef>
                <a:spcPts val="0"/>
              </a:spcBef>
              <a:spcAft>
                <a:spcPts val="0"/>
              </a:spcAft>
              <a:buSzPts val="1400"/>
              <a:buNone/>
              <a:defRPr sz="3600" b="1" i="1" u="none" strike="noStrike" cap="none">
                <a:solidFill>
                  <a:srgbClr val="333399"/>
                </a:solidFill>
                <a:latin typeface="Arial"/>
                <a:ea typeface="Arial"/>
                <a:cs typeface="Arial"/>
                <a:sym typeface="Arial"/>
              </a:defRPr>
            </a:lvl8pPr>
            <a:lvl9pPr marR="0" lvl="8" algn="ctr" rtl="0">
              <a:spcBef>
                <a:spcPts val="0"/>
              </a:spcBef>
              <a:spcAft>
                <a:spcPts val="0"/>
              </a:spcAft>
              <a:buSzPts val="1400"/>
              <a:buNone/>
              <a:defRPr sz="3600" b="1" i="1" u="none" strike="noStrike" cap="none">
                <a:solidFill>
                  <a:srgbClr val="333399"/>
                </a:solidFill>
                <a:latin typeface="Arial"/>
                <a:ea typeface="Arial"/>
                <a:cs typeface="Arial"/>
                <a:sym typeface="Arial"/>
              </a:defRPr>
            </a:lvl9pPr>
          </a:lstStyle>
          <a:p>
            <a:endParaRPr/>
          </a:p>
        </p:txBody>
      </p:sp>
      <p:sp>
        <p:nvSpPr>
          <p:cNvPr id="21" name="Google Shape;21;p8"/>
          <p:cNvSpPr txBox="1">
            <a:spLocks noGrp="1"/>
          </p:cNvSpPr>
          <p:nvPr>
            <p:ph type="body" idx="1"/>
          </p:nvPr>
        </p:nvSpPr>
        <p:spPr>
          <a:xfrm>
            <a:off x="274638" y="1050925"/>
            <a:ext cx="8594725" cy="5395562"/>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1"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1"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1"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8"/>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1" i="1">
                <a:solidFill>
                  <a:schemeClr val="accent2"/>
                </a:solidFill>
                <a:latin typeface="Arial"/>
                <a:ea typeface="Arial"/>
                <a:cs typeface="Arial"/>
                <a:sym typeface="Arial"/>
              </a:defRPr>
            </a:lvl1pPr>
            <a:lvl2pPr marL="0" marR="0" lvl="1" indent="0" algn="r" rtl="0">
              <a:spcBef>
                <a:spcPts val="0"/>
              </a:spcBef>
              <a:spcAft>
                <a:spcPts val="0"/>
              </a:spcAft>
              <a:buNone/>
              <a:defRPr sz="1400" b="1" i="1">
                <a:solidFill>
                  <a:schemeClr val="accent2"/>
                </a:solidFill>
                <a:latin typeface="Arial"/>
                <a:ea typeface="Arial"/>
                <a:cs typeface="Arial"/>
                <a:sym typeface="Arial"/>
              </a:defRPr>
            </a:lvl2pPr>
            <a:lvl3pPr marL="0" marR="0" lvl="2" indent="0" algn="r" rtl="0">
              <a:spcBef>
                <a:spcPts val="0"/>
              </a:spcBef>
              <a:spcAft>
                <a:spcPts val="0"/>
              </a:spcAft>
              <a:buNone/>
              <a:defRPr sz="1400" b="1" i="1">
                <a:solidFill>
                  <a:schemeClr val="accent2"/>
                </a:solidFill>
                <a:latin typeface="Arial"/>
                <a:ea typeface="Arial"/>
                <a:cs typeface="Arial"/>
                <a:sym typeface="Arial"/>
              </a:defRPr>
            </a:lvl3pPr>
            <a:lvl4pPr marL="0" marR="0" lvl="3" indent="0" algn="r" rtl="0">
              <a:spcBef>
                <a:spcPts val="0"/>
              </a:spcBef>
              <a:spcAft>
                <a:spcPts val="0"/>
              </a:spcAft>
              <a:buNone/>
              <a:defRPr sz="1400" b="1" i="1">
                <a:solidFill>
                  <a:schemeClr val="accent2"/>
                </a:solidFill>
                <a:latin typeface="Arial"/>
                <a:ea typeface="Arial"/>
                <a:cs typeface="Arial"/>
                <a:sym typeface="Arial"/>
              </a:defRPr>
            </a:lvl4pPr>
            <a:lvl5pPr marL="0" marR="0" lvl="4" indent="0" algn="r" rtl="0">
              <a:spcBef>
                <a:spcPts val="0"/>
              </a:spcBef>
              <a:spcAft>
                <a:spcPts val="0"/>
              </a:spcAft>
              <a:buNone/>
              <a:defRPr sz="1400" b="1" i="1">
                <a:solidFill>
                  <a:schemeClr val="accent2"/>
                </a:solidFill>
                <a:latin typeface="Arial"/>
                <a:ea typeface="Arial"/>
                <a:cs typeface="Arial"/>
                <a:sym typeface="Arial"/>
              </a:defRPr>
            </a:lvl5pPr>
            <a:lvl6pPr marL="0" marR="0" lvl="5" indent="0" algn="r" rtl="0">
              <a:spcBef>
                <a:spcPts val="0"/>
              </a:spcBef>
              <a:spcAft>
                <a:spcPts val="0"/>
              </a:spcAft>
              <a:buNone/>
              <a:defRPr sz="1400" b="1" i="1">
                <a:solidFill>
                  <a:schemeClr val="accent2"/>
                </a:solidFill>
                <a:latin typeface="Arial"/>
                <a:ea typeface="Arial"/>
                <a:cs typeface="Arial"/>
                <a:sym typeface="Arial"/>
              </a:defRPr>
            </a:lvl6pPr>
            <a:lvl7pPr marL="0" marR="0" lvl="6" indent="0" algn="r" rtl="0">
              <a:spcBef>
                <a:spcPts val="0"/>
              </a:spcBef>
              <a:spcAft>
                <a:spcPts val="0"/>
              </a:spcAft>
              <a:buNone/>
              <a:defRPr sz="1400" b="1" i="1">
                <a:solidFill>
                  <a:schemeClr val="accent2"/>
                </a:solidFill>
                <a:latin typeface="Arial"/>
                <a:ea typeface="Arial"/>
                <a:cs typeface="Arial"/>
                <a:sym typeface="Arial"/>
              </a:defRPr>
            </a:lvl7pPr>
            <a:lvl8pPr marL="0" marR="0" lvl="7" indent="0" algn="r" rtl="0">
              <a:spcBef>
                <a:spcPts val="0"/>
              </a:spcBef>
              <a:spcAft>
                <a:spcPts val="0"/>
              </a:spcAft>
              <a:buNone/>
              <a:defRPr sz="1400" b="1" i="1">
                <a:solidFill>
                  <a:schemeClr val="accent2"/>
                </a:solidFill>
                <a:latin typeface="Arial"/>
                <a:ea typeface="Arial"/>
                <a:cs typeface="Arial"/>
                <a:sym typeface="Arial"/>
              </a:defRPr>
            </a:lvl8pPr>
            <a:lvl9pPr marL="0" marR="0" lvl="8" indent="0" algn="r" rtl="0">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8"/>
          <p:cNvCxnSpPr/>
          <p:nvPr/>
        </p:nvCxnSpPr>
        <p:spPr>
          <a:xfrm>
            <a:off x="274638" y="960438"/>
            <a:ext cx="8594725" cy="0"/>
          </a:xfrm>
          <a:prstGeom prst="straightConnector1">
            <a:avLst/>
          </a:prstGeom>
          <a:noFill/>
          <a:ln w="38100" cap="flat" cmpd="sng">
            <a:solidFill>
              <a:srgbClr val="333399"/>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B_268E04F6.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C_4108EEA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A_533D5ABE.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9_5BC715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
          <p:cNvSpPr txBox="1"/>
          <p:nvPr/>
        </p:nvSpPr>
        <p:spPr>
          <a:xfrm>
            <a:off x="1289406" y="2292920"/>
            <a:ext cx="6565187" cy="6454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dk1"/>
                </a:solidFill>
              </a:rPr>
              <a:t>Caleb Schenck &amp; Max Garman</a:t>
            </a:r>
            <a:endParaRPr dirty="0"/>
          </a:p>
        </p:txBody>
      </p:sp>
      <p:sp>
        <p:nvSpPr>
          <p:cNvPr id="41" name="Google Shape;41;p1"/>
          <p:cNvSpPr txBox="1"/>
          <p:nvPr/>
        </p:nvSpPr>
        <p:spPr>
          <a:xfrm>
            <a:off x="457245" y="3214834"/>
            <a:ext cx="8229510" cy="3290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Date: 	</a:t>
            </a:r>
            <a:r>
              <a:rPr lang="en-US" sz="2800" dirty="0">
                <a:solidFill>
                  <a:schemeClr val="dk1"/>
                </a:solidFill>
                <a:latin typeface="Times New Roman" panose="02020603050405020304" pitchFamily="18" charset="0"/>
                <a:cs typeface="Times New Roman" panose="02020603050405020304" pitchFamily="18" charset="0"/>
              </a:rPr>
              <a:t>March</a:t>
            </a:r>
            <a:r>
              <a:rPr lang="en-US" sz="2800" i="0" u="none" strike="noStrike" cap="none" dirty="0">
                <a:solidFill>
                  <a:schemeClr val="dk1"/>
                </a:solidFill>
                <a:latin typeface="Times New Roman" panose="02020603050405020304" pitchFamily="18" charset="0"/>
                <a:cs typeface="Times New Roman" panose="02020603050405020304" pitchFamily="18" charset="0"/>
                <a:sym typeface="Arial"/>
              </a:rPr>
              <a:t> 15</a:t>
            </a:r>
            <a:r>
              <a:rPr lang="en-US" sz="2800" b="0" i="0" u="none" strike="noStrike" cap="none" dirty="0">
                <a:solidFill>
                  <a:schemeClr val="dk1"/>
                </a:solidFill>
                <a:latin typeface="Times New Roman" panose="02020603050405020304" pitchFamily="18" charset="0"/>
                <a:cs typeface="Times New Roman" panose="02020603050405020304" pitchFamily="18" charset="0"/>
                <a:sym typeface="Arial"/>
              </a:rPr>
              <a:t>, 2022</a:t>
            </a:r>
            <a:endParaRPr sz="2800" dirty="0">
              <a:latin typeface="Times New Roman" panose="02020603050405020304" pitchFamily="18" charset="0"/>
              <a:cs typeface="Times New Roman" panose="02020603050405020304" pitchFamily="18" charset="0"/>
            </a:endParaRPr>
          </a:p>
          <a:p>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Advisors:  	</a:t>
            </a:r>
            <a:r>
              <a:rPr lang="en-US" sz="2800" i="0" u="none" strike="noStrike" cap="none" dirty="0">
                <a:solidFill>
                  <a:schemeClr val="dk1"/>
                </a:solidFill>
                <a:latin typeface="Times New Roman" panose="02020603050405020304" pitchFamily="18" charset="0"/>
                <a:cs typeface="Times New Roman" panose="02020603050405020304" pitchFamily="18" charset="0"/>
                <a:sym typeface="Arial"/>
              </a:rPr>
              <a:t>Dr. Adam </a:t>
            </a:r>
            <a:r>
              <a:rPr lang="en-US" sz="2800" i="0" u="none" strike="noStrike" cap="none" dirty="0" err="1">
                <a:solidFill>
                  <a:schemeClr val="dk1"/>
                </a:solidFill>
                <a:latin typeface="Times New Roman" panose="02020603050405020304" pitchFamily="18" charset="0"/>
                <a:cs typeface="Times New Roman" panose="02020603050405020304" pitchFamily="18" charset="0"/>
                <a:sym typeface="Arial"/>
              </a:rPr>
              <a:t>Creuziger</a:t>
            </a:r>
            <a:r>
              <a:rPr lang="en-US" sz="280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dirty="0">
                <a:solidFill>
                  <a:schemeClr val="dk1"/>
                </a:solidFill>
                <a:latin typeface="Times New Roman" panose="02020603050405020304" pitchFamily="18" charset="0"/>
                <a:cs typeface="Times New Roman" panose="02020603050405020304" pitchFamily="18" charset="0"/>
              </a:rPr>
              <a:t>David Newton (MS)</a:t>
            </a:r>
            <a:endParaRPr lang="en-US" sz="2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800" dirty="0">
                <a:solidFill>
                  <a:schemeClr val="dk1"/>
                </a:solidFill>
                <a:latin typeface="Times New Roman" panose="02020603050405020304" pitchFamily="18" charset="0"/>
                <a:cs typeface="Times New Roman" panose="02020603050405020304" pitchFamily="18" charset="0"/>
              </a:rPr>
              <a:t> 		&amp; Dr. Kip Findley</a:t>
            </a:r>
          </a:p>
          <a:p>
            <a:pPr marL="0" marR="0" lvl="0" indent="0" algn="l" rtl="0">
              <a:spcBef>
                <a:spcPts val="0"/>
              </a:spcBef>
              <a:spcAft>
                <a:spcPts val="0"/>
              </a:spcAft>
              <a:buNone/>
            </a:pPr>
            <a:endParaRPr lang="en-US" sz="2400" dirty="0">
              <a:solidFill>
                <a:schemeClr val="dk1"/>
              </a:solidFill>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400" dirty="0">
                <a:solidFill>
                  <a:schemeClr val="dk1"/>
                </a:solidFill>
                <a:latin typeface="Times New Roman" panose="02020603050405020304" pitchFamily="18" charset="0"/>
                <a:cs typeface="Times New Roman" panose="02020603050405020304" pitchFamily="18" charset="0"/>
              </a:rPr>
              <a:t>National Institute of Standards and Technology (NIST)</a:t>
            </a:r>
          </a:p>
          <a:p>
            <a:pPr marL="0" marR="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Material Measurement Lab (MML)</a:t>
            </a:r>
          </a:p>
          <a:p>
            <a:pPr marL="0" marR="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Materials Science &amp; Engineering Division (MSED)</a:t>
            </a:r>
          </a:p>
          <a:p>
            <a:pPr marL="0" marR="0" lvl="0" indent="0" algn="ctr" rtl="0">
              <a:spcBef>
                <a:spcPts val="0"/>
              </a:spcBef>
              <a:spcAft>
                <a:spcPts val="0"/>
              </a:spcAft>
              <a:buNone/>
            </a:pPr>
            <a:endParaRPr lang="en-US"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b="1" i="0" u="none" strike="noStrike" cap="none" dirty="0">
              <a:solidFill>
                <a:schemeClr val="dk1"/>
              </a:solidFill>
              <a:latin typeface="Arial"/>
              <a:ea typeface="Arial"/>
              <a:cs typeface="Arial"/>
              <a:sym typeface="Arial"/>
            </a:endParaRPr>
          </a:p>
        </p:txBody>
      </p:sp>
      <p:sp>
        <p:nvSpPr>
          <p:cNvPr id="42" name="Google Shape;42;p1"/>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i="0" dirty="0"/>
              <a:t>Developing a Calculator for the Phase Fraction and Uncertainty of Austenite in Steel</a:t>
            </a:r>
            <a:endParaRPr i="0" dirty="0"/>
          </a:p>
        </p:txBody>
      </p:sp>
      <p:sp>
        <p:nvSpPr>
          <p:cNvPr id="43" name="Google Shape;43;p1"/>
          <p:cNvSpPr txBox="1"/>
          <p:nvPr/>
        </p:nvSpPr>
        <p:spPr>
          <a:xfrm>
            <a:off x="4414282" y="6067269"/>
            <a:ext cx="446846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panose="02020603050405020304" pitchFamily="18" charset="0"/>
                <a:cs typeface="Times New Roman" panose="02020603050405020304" pitchFamily="18" charset="0"/>
              </a:rPr>
              <a:t>Sheet</a:t>
            </a:r>
            <a:r>
              <a:rPr lang="en-US" sz="3200" b="1" i="0" u="none" strike="noStrike" cap="none" dirty="0">
                <a:solidFill>
                  <a:schemeClr val="dk1"/>
                </a:solidFill>
                <a:latin typeface="Times New Roman" panose="02020603050405020304" pitchFamily="18" charset="0"/>
                <a:cs typeface="Times New Roman" panose="02020603050405020304" pitchFamily="18" charset="0"/>
                <a:sym typeface="Arial"/>
              </a:rPr>
              <a:t> and </a:t>
            </a:r>
            <a:r>
              <a:rPr lang="en-US" sz="3200" b="1" dirty="0">
                <a:solidFill>
                  <a:schemeClr val="dk1"/>
                </a:solidFill>
                <a:latin typeface="Times New Roman" panose="02020603050405020304" pitchFamily="18" charset="0"/>
                <a:cs typeface="Times New Roman" panose="02020603050405020304" pitchFamily="18" charset="0"/>
              </a:rPr>
              <a:t>Coated</a:t>
            </a:r>
            <a:r>
              <a:rPr lang="en-US" sz="3200" b="1" i="0" u="none" strike="noStrike" cap="none" dirty="0">
                <a:solidFill>
                  <a:schemeClr val="dk1"/>
                </a:solidFill>
                <a:latin typeface="Times New Roman" panose="02020603050405020304" pitchFamily="18" charset="0"/>
                <a:cs typeface="Times New Roman" panose="02020603050405020304" pitchFamily="18" charset="0"/>
                <a:sym typeface="Arial"/>
              </a:rPr>
              <a:t> Steels</a:t>
            </a:r>
            <a:endParaRPr sz="3200" dirty="0">
              <a:latin typeface="Times New Roman" panose="02020603050405020304" pitchFamily="18" charset="0"/>
              <a:cs typeface="Times New Roman" panose="02020603050405020304" pitchFamily="18" charset="0"/>
            </a:endParaRPr>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B992B7-CDDE-AB47-A178-015218D68662}"/>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5EA7C389-1062-6C49-AB61-58CEB2CF2B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97425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DB85-ACA2-414A-8F25-684B11002DC4}"/>
              </a:ext>
            </a:extLst>
          </p:cNvPr>
          <p:cNvSpPr>
            <a:spLocks noGrp="1"/>
          </p:cNvSpPr>
          <p:nvPr>
            <p:ph type="title"/>
          </p:nvPr>
        </p:nvSpPr>
        <p:spPr/>
        <p:txBody>
          <a:bodyPr/>
          <a:lstStyle/>
          <a:p>
            <a:r>
              <a:rPr lang="en-US" dirty="0"/>
              <a:t>Phase Fraction</a:t>
            </a:r>
          </a:p>
        </p:txBody>
      </p:sp>
      <p:sp>
        <p:nvSpPr>
          <p:cNvPr id="3" name="Text Placeholder 2">
            <a:extLst>
              <a:ext uri="{FF2B5EF4-FFF2-40B4-BE49-F238E27FC236}">
                <a16:creationId xmlns:a16="http://schemas.microsoft.com/office/drawing/2014/main" id="{4F6811A3-A186-44AC-9AAB-A3B5A8D6475D}"/>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What is the calculator doing to determine phase fractions?</a:t>
            </a:r>
          </a:p>
        </p:txBody>
      </p:sp>
      <p:sp>
        <p:nvSpPr>
          <p:cNvPr id="4" name="Slide Number Placeholder 3">
            <a:extLst>
              <a:ext uri="{FF2B5EF4-FFF2-40B4-BE49-F238E27FC236}">
                <a16:creationId xmlns:a16="http://schemas.microsoft.com/office/drawing/2014/main" id="{1F236DAA-3322-458F-804C-A2C63A35F6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a:extLst>
              <a:ext uri="{FF2B5EF4-FFF2-40B4-BE49-F238E27FC236}">
                <a16:creationId xmlns:a16="http://schemas.microsoft.com/office/drawing/2014/main" id="{6B3AAE1F-0A8A-4F51-9FCF-0603CEE7AA58}"/>
              </a:ext>
            </a:extLst>
          </p:cNvPr>
          <p:cNvPicPr>
            <a:picLocks noChangeAspect="1"/>
          </p:cNvPicPr>
          <p:nvPr/>
        </p:nvPicPr>
        <p:blipFill>
          <a:blip r:embed="rId4"/>
          <a:stretch>
            <a:fillRect/>
          </a:stretch>
        </p:blipFill>
        <p:spPr>
          <a:xfrm>
            <a:off x="1481060" y="2105759"/>
            <a:ext cx="6181880" cy="4340728"/>
          </a:xfrm>
          <a:prstGeom prst="rect">
            <a:avLst/>
          </a:prstGeom>
        </p:spPr>
      </p:pic>
    </p:spTree>
    <p:extLst>
      <p:ext uri="{BB962C8B-B14F-4D97-AF65-F5344CB8AC3E}">
        <p14:creationId xmlns:p14="http://schemas.microsoft.com/office/powerpoint/2010/main" val="646841590"/>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Theoretical Intensity</a:t>
            </a:r>
            <a:endParaRPr dirty="0"/>
          </a:p>
        </p:txBody>
      </p:sp>
      <p:sp>
        <p:nvSpPr>
          <p:cNvPr id="75" name="Google Shape;75;p5"/>
          <p:cNvSpPr txBox="1">
            <a:spLocks noGrp="1"/>
          </p:cNvSpPr>
          <p:nvPr>
            <p:ph type="body" idx="1"/>
          </p:nvPr>
        </p:nvSpPr>
        <p:spPr>
          <a:xfrm>
            <a:off x="274638" y="1050925"/>
            <a:ext cx="8594725" cy="184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dirty="0"/>
              <a:t>*need source*</a:t>
            </a:r>
          </a:p>
          <a:p>
            <a:pPr lvl="0" indent="-457200" algn="l" rtl="0">
              <a:spcBef>
                <a:spcPts val="0"/>
              </a:spcBef>
              <a:spcAft>
                <a:spcPts val="0"/>
              </a:spcAft>
              <a:buClr>
                <a:schemeClr val="dk1"/>
              </a:buClr>
              <a:buSzPts val="28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 reference for the integrated area of the pure phases in a microstructure must be developed. See below:</a:t>
            </a:r>
            <a:endParaRPr sz="3000" dirty="0">
              <a:latin typeface="Times New Roman" panose="02020603050405020304" pitchFamily="18" charset="0"/>
              <a:cs typeface="Times New Roman" panose="02020603050405020304" pitchFamily="18" charset="0"/>
            </a:endParaRPr>
          </a:p>
        </p:txBody>
      </p:sp>
      <p:sp>
        <p:nvSpPr>
          <p:cNvPr id="76" name="Google Shape;76;p5"/>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pic>
        <p:nvPicPr>
          <p:cNvPr id="5" name="Picture 4">
            <a:extLst>
              <a:ext uri="{FF2B5EF4-FFF2-40B4-BE49-F238E27FC236}">
                <a16:creationId xmlns:a16="http://schemas.microsoft.com/office/drawing/2014/main" id="{A6E90B78-6998-40F8-8C76-B69F2413371E}"/>
              </a:ext>
            </a:extLst>
          </p:cNvPr>
          <p:cNvPicPr>
            <a:picLocks noChangeAspect="1"/>
          </p:cNvPicPr>
          <p:nvPr/>
        </p:nvPicPr>
        <p:blipFill>
          <a:blip r:embed="rId3"/>
          <a:stretch>
            <a:fillRect/>
          </a:stretch>
        </p:blipFill>
        <p:spPr>
          <a:xfrm>
            <a:off x="184935" y="3359280"/>
            <a:ext cx="8774130" cy="5966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33D9-697F-4ECC-8DF5-9C02F0AFEE47}"/>
              </a:ext>
            </a:extLst>
          </p:cNvPr>
          <p:cNvSpPr>
            <a:spLocks noGrp="1"/>
          </p:cNvSpPr>
          <p:nvPr>
            <p:ph type="title"/>
          </p:nvPr>
        </p:nvSpPr>
        <p:spPr>
          <a:xfrm>
            <a:off x="274638" y="223267"/>
            <a:ext cx="8594725" cy="593725"/>
          </a:xfrm>
        </p:spPr>
        <p:txBody>
          <a:bodyPr/>
          <a:lstStyle/>
          <a:p>
            <a:r>
              <a:rPr lang="en-US" dirty="0"/>
              <a:t>Experimental Phase Fraction</a:t>
            </a:r>
          </a:p>
        </p:txBody>
      </p:sp>
      <p:sp>
        <p:nvSpPr>
          <p:cNvPr id="4" name="Slide Number Placeholder 3">
            <a:extLst>
              <a:ext uri="{FF2B5EF4-FFF2-40B4-BE49-F238E27FC236}">
                <a16:creationId xmlns:a16="http://schemas.microsoft.com/office/drawing/2014/main" id="{AB98CCBC-9193-44A8-9C7D-A10A5B6836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a:extLst>
              <a:ext uri="{FF2B5EF4-FFF2-40B4-BE49-F238E27FC236}">
                <a16:creationId xmlns:a16="http://schemas.microsoft.com/office/drawing/2014/main" id="{97D349BA-AE2B-444C-B8FB-CB97AA794BFC}"/>
              </a:ext>
            </a:extLst>
          </p:cNvPr>
          <p:cNvPicPr>
            <a:picLocks noChangeAspect="1"/>
          </p:cNvPicPr>
          <p:nvPr/>
        </p:nvPicPr>
        <p:blipFill>
          <a:blip r:embed="rId2"/>
          <a:stretch>
            <a:fillRect/>
          </a:stretch>
        </p:blipFill>
        <p:spPr>
          <a:xfrm>
            <a:off x="728942" y="1120415"/>
            <a:ext cx="5754047" cy="501499"/>
          </a:xfrm>
          <a:prstGeom prst="rect">
            <a:avLst/>
          </a:prstGeom>
        </p:spPr>
      </p:pic>
      <p:pic>
        <p:nvPicPr>
          <p:cNvPr id="6" name="Picture 5">
            <a:extLst>
              <a:ext uri="{FF2B5EF4-FFF2-40B4-BE49-F238E27FC236}">
                <a16:creationId xmlns:a16="http://schemas.microsoft.com/office/drawing/2014/main" id="{F2A0428B-EE93-4F49-8EFD-808723D05D78}"/>
              </a:ext>
            </a:extLst>
          </p:cNvPr>
          <p:cNvPicPr>
            <a:picLocks noChangeAspect="1"/>
          </p:cNvPicPr>
          <p:nvPr/>
        </p:nvPicPr>
        <p:blipFill>
          <a:blip r:embed="rId3"/>
          <a:stretch>
            <a:fillRect/>
          </a:stretch>
        </p:blipFill>
        <p:spPr>
          <a:xfrm>
            <a:off x="728942" y="1919146"/>
            <a:ext cx="3610045" cy="1108888"/>
          </a:xfrm>
          <a:prstGeom prst="rect">
            <a:avLst/>
          </a:prstGeom>
        </p:spPr>
      </p:pic>
      <p:pic>
        <p:nvPicPr>
          <p:cNvPr id="7" name="Picture 6">
            <a:extLst>
              <a:ext uri="{FF2B5EF4-FFF2-40B4-BE49-F238E27FC236}">
                <a16:creationId xmlns:a16="http://schemas.microsoft.com/office/drawing/2014/main" id="{2779638B-196A-4778-96BF-4602EE5558FD}"/>
              </a:ext>
            </a:extLst>
          </p:cNvPr>
          <p:cNvPicPr>
            <a:picLocks noChangeAspect="1"/>
          </p:cNvPicPr>
          <p:nvPr/>
        </p:nvPicPr>
        <p:blipFill>
          <a:blip r:embed="rId4"/>
          <a:stretch>
            <a:fillRect/>
          </a:stretch>
        </p:blipFill>
        <p:spPr>
          <a:xfrm>
            <a:off x="728941" y="3315986"/>
            <a:ext cx="3610046" cy="1223744"/>
          </a:xfrm>
          <a:prstGeom prst="rect">
            <a:avLst/>
          </a:prstGeom>
        </p:spPr>
      </p:pic>
      <p:pic>
        <p:nvPicPr>
          <p:cNvPr id="8" name="Picture 7">
            <a:extLst>
              <a:ext uri="{FF2B5EF4-FFF2-40B4-BE49-F238E27FC236}">
                <a16:creationId xmlns:a16="http://schemas.microsoft.com/office/drawing/2014/main" id="{8D1C0D9B-5565-4558-80DF-48CC4E90B3B2}"/>
              </a:ext>
            </a:extLst>
          </p:cNvPr>
          <p:cNvPicPr>
            <a:picLocks noChangeAspect="1"/>
          </p:cNvPicPr>
          <p:nvPr/>
        </p:nvPicPr>
        <p:blipFill>
          <a:blip r:embed="rId5"/>
          <a:stretch>
            <a:fillRect/>
          </a:stretch>
        </p:blipFill>
        <p:spPr>
          <a:xfrm>
            <a:off x="748602" y="4831735"/>
            <a:ext cx="3180313" cy="112610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206579-690E-448E-B2DA-479F4D0BCA6A}"/>
                  </a:ext>
                </a:extLst>
              </p:cNvPr>
              <p:cNvSpPr txBox="1"/>
              <p:nvPr/>
            </p:nvSpPr>
            <p:spPr>
              <a:xfrm>
                <a:off x="4530904" y="1671938"/>
                <a:ext cx="4315254" cy="4832092"/>
              </a:xfrm>
              <a:prstGeom prst="rect">
                <a:avLst/>
              </a:prstGeom>
              <a:noFill/>
              <a:ln w="12700">
                <a:solidFill>
                  <a:schemeClr val="bg2"/>
                </a:solidFill>
              </a:ln>
            </p:spPr>
            <p:txBody>
              <a:bodyPr wrap="square" rtlCol="0">
                <a:spAutoFit/>
              </a:bodyPr>
              <a:lstStyle/>
              <a:p>
                <a:r>
                  <a:rPr lang="en-US" sz="2800" dirty="0">
                    <a:latin typeface="Times New Roman" panose="02020603050405020304" pitchFamily="18" charset="0"/>
                    <a:cs typeface="Times New Roman" panose="02020603050405020304" pitchFamily="18" charset="0"/>
                  </a:rPr>
                  <a:t>Taking the integrated experimental intensity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𝐼</m:t>
                        </m:r>
                      </m:e>
                      <m:sub>
                        <m:r>
                          <a:rPr lang="en-US" sz="2800" b="0" i="1" smtClean="0">
                            <a:latin typeface="Cambria Math" panose="02040503050406030204" pitchFamily="18" charset="0"/>
                            <a:cs typeface="Times New Roman" panose="02020603050405020304" pitchFamily="18" charset="0"/>
                          </a:rPr>
                          <m:t>𝑖</m:t>
                        </m:r>
                      </m:sub>
                    </m:sSub>
                  </m:oMath>
                </a14:m>
                <a:r>
                  <a:rPr lang="en-US" sz="2800" dirty="0">
                    <a:latin typeface="Times New Roman" panose="02020603050405020304" pitchFamily="18" charset="0"/>
                    <a:cs typeface="Times New Roman" panose="02020603050405020304" pitchFamily="18" charset="0"/>
                  </a:rPr>
                  <a:t>), the peak values are normalized by dividing by the corresponding theoretical intensity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𝑖</m:t>
                        </m:r>
                      </m:sub>
                    </m:sSub>
                  </m:oMath>
                </a14:m>
                <a:r>
                  <a:rPr lang="en-US" sz="2800" dirty="0">
                    <a:latin typeface="Times New Roman" panose="02020603050405020304" pitchFamily="18" charset="0"/>
                    <a:cs typeface="Times New Roman" panose="02020603050405020304" pitchFamily="18" charset="0"/>
                  </a:rPr>
                  <a:t>). Summing all peak values for a phase (      ) and dividing by the total integrated peak area, gives the phase fraction of interest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𝑉</m:t>
                        </m:r>
                      </m:e>
                      <m:sub>
                        <m:r>
                          <a:rPr lang="en-US" sz="2800" b="0" i="1" smtClean="0">
                            <a:latin typeface="Cambria Math" panose="02040503050406030204" pitchFamily="18" charset="0"/>
                            <a:cs typeface="Times New Roman" panose="02020603050405020304" pitchFamily="18" charset="0"/>
                          </a:rPr>
                          <m:t>𝑎</m:t>
                        </m:r>
                      </m:sub>
                    </m:sSub>
                  </m:oMath>
                </a14:m>
                <a:r>
                  <a:rPr lang="en-US" sz="2800" dirty="0">
                    <a:latin typeface="Times New Roman" panose="02020603050405020304" pitchFamily="18" charset="0"/>
                    <a:cs typeface="Times New Roman" panose="02020603050405020304" pitchFamily="18" charset="0"/>
                  </a:rPr>
                  <a:t>). </a:t>
                </a:r>
              </a:p>
            </p:txBody>
          </p:sp>
        </mc:Choice>
        <mc:Fallback xmlns="">
          <p:sp>
            <p:nvSpPr>
              <p:cNvPr id="9" name="TextBox 8">
                <a:extLst>
                  <a:ext uri="{FF2B5EF4-FFF2-40B4-BE49-F238E27FC236}">
                    <a16:creationId xmlns:a16="http://schemas.microsoft.com/office/drawing/2014/main" id="{34206579-690E-448E-B2DA-479F4D0BCA6A}"/>
                  </a:ext>
                </a:extLst>
              </p:cNvPr>
              <p:cNvSpPr txBox="1">
                <a:spLocks noRot="1" noChangeAspect="1" noMove="1" noResize="1" noEditPoints="1" noAdjustHandles="1" noChangeArrowheads="1" noChangeShapeType="1" noTextEdit="1"/>
              </p:cNvSpPr>
              <p:nvPr/>
            </p:nvSpPr>
            <p:spPr>
              <a:xfrm>
                <a:off x="4530904" y="1671938"/>
                <a:ext cx="4315254" cy="4832092"/>
              </a:xfrm>
              <a:prstGeom prst="rect">
                <a:avLst/>
              </a:prstGeom>
              <a:blipFill>
                <a:blip r:embed="rId6"/>
                <a:stretch>
                  <a:fillRect l="-2676" t="-1132" r="-4789" b="-2390"/>
                </a:stretch>
              </a:blipFill>
              <a:ln w="12700">
                <a:solidFill>
                  <a:schemeClr val="bg2"/>
                </a:solid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8A691D11-E4E0-4EC1-94F5-E46C8BF4DFB6}"/>
              </a:ext>
            </a:extLst>
          </p:cNvPr>
          <p:cNvSpPr txBox="1"/>
          <p:nvPr/>
        </p:nvSpPr>
        <p:spPr>
          <a:xfrm>
            <a:off x="225508" y="1021034"/>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E6F6244A-B07E-49A0-A4F7-387679BBCB0C}"/>
              </a:ext>
            </a:extLst>
          </p:cNvPr>
          <p:cNvSpPr txBox="1"/>
          <p:nvPr/>
        </p:nvSpPr>
        <p:spPr>
          <a:xfrm>
            <a:off x="225507" y="5087718"/>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4)</a:t>
            </a:r>
          </a:p>
        </p:txBody>
      </p:sp>
      <p:sp>
        <p:nvSpPr>
          <p:cNvPr id="12" name="TextBox 11">
            <a:extLst>
              <a:ext uri="{FF2B5EF4-FFF2-40B4-BE49-F238E27FC236}">
                <a16:creationId xmlns:a16="http://schemas.microsoft.com/office/drawing/2014/main" id="{439AC4A9-07C8-4449-B78E-67BDCDBA50DE}"/>
              </a:ext>
            </a:extLst>
          </p:cNvPr>
          <p:cNvSpPr txBox="1"/>
          <p:nvPr/>
        </p:nvSpPr>
        <p:spPr>
          <a:xfrm>
            <a:off x="225507" y="3568707"/>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a:t>
            </a:r>
          </a:p>
        </p:txBody>
      </p:sp>
      <p:sp>
        <p:nvSpPr>
          <p:cNvPr id="13" name="TextBox 12">
            <a:extLst>
              <a:ext uri="{FF2B5EF4-FFF2-40B4-BE49-F238E27FC236}">
                <a16:creationId xmlns:a16="http://schemas.microsoft.com/office/drawing/2014/main" id="{BB41F00E-E7DB-483A-90DF-E72491ADCC13}"/>
              </a:ext>
            </a:extLst>
          </p:cNvPr>
          <p:cNvSpPr txBox="1"/>
          <p:nvPr/>
        </p:nvSpPr>
        <p:spPr>
          <a:xfrm>
            <a:off x="225507" y="2116511"/>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a:t>
            </a:r>
          </a:p>
        </p:txBody>
      </p:sp>
      <p:pic>
        <p:nvPicPr>
          <p:cNvPr id="17" name="Picture 16">
            <a:extLst>
              <a:ext uri="{FF2B5EF4-FFF2-40B4-BE49-F238E27FC236}">
                <a16:creationId xmlns:a16="http://schemas.microsoft.com/office/drawing/2014/main" id="{1CF70B04-B31F-4D01-983B-7DABB9306B60}"/>
              </a:ext>
            </a:extLst>
          </p:cNvPr>
          <p:cNvPicPr>
            <a:picLocks noChangeAspect="1"/>
          </p:cNvPicPr>
          <p:nvPr/>
        </p:nvPicPr>
        <p:blipFill>
          <a:blip r:embed="rId7"/>
          <a:stretch>
            <a:fillRect/>
          </a:stretch>
        </p:blipFill>
        <p:spPr>
          <a:xfrm>
            <a:off x="5905884" y="4701022"/>
            <a:ext cx="486619" cy="425791"/>
          </a:xfrm>
          <a:prstGeom prst="rect">
            <a:avLst/>
          </a:prstGeom>
        </p:spPr>
      </p:pic>
    </p:spTree>
    <p:extLst>
      <p:ext uri="{BB962C8B-B14F-4D97-AF65-F5344CB8AC3E}">
        <p14:creationId xmlns:p14="http://schemas.microsoft.com/office/powerpoint/2010/main" val="166792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2E9F-68D2-48C7-89A0-66EC4177F683}"/>
              </a:ext>
            </a:extLst>
          </p:cNvPr>
          <p:cNvSpPr>
            <a:spLocks noGrp="1"/>
          </p:cNvSpPr>
          <p:nvPr>
            <p:ph type="title"/>
          </p:nvPr>
        </p:nvSpPr>
        <p:spPr/>
        <p:txBody>
          <a:bodyPr/>
          <a:lstStyle/>
          <a:p>
            <a:r>
              <a:rPr lang="en-US" dirty="0"/>
              <a:t>Modeling</a:t>
            </a:r>
          </a:p>
        </p:txBody>
      </p:sp>
      <p:sp>
        <p:nvSpPr>
          <p:cNvPr id="3" name="Text Placeholder 2">
            <a:extLst>
              <a:ext uri="{FF2B5EF4-FFF2-40B4-BE49-F238E27FC236}">
                <a16:creationId xmlns:a16="http://schemas.microsoft.com/office/drawing/2014/main" id="{BC63E7DF-E2DD-4239-B96C-2B5A7C12ECC3}"/>
              </a:ext>
            </a:extLst>
          </p:cNvPr>
          <p:cNvSpPr>
            <a:spLocks noGrp="1"/>
          </p:cNvSpPr>
          <p:nvPr>
            <p:ph type="body" idx="1"/>
          </p:nvPr>
        </p:nvSpPr>
        <p:spPr/>
        <p:txBody>
          <a:bodyPr/>
          <a:lstStyle/>
          <a:p>
            <a:r>
              <a:rPr lang="en-US" dirty="0"/>
              <a:t>*Add interaction models and dual phase microstructure model*</a:t>
            </a:r>
          </a:p>
        </p:txBody>
      </p:sp>
      <p:sp>
        <p:nvSpPr>
          <p:cNvPr id="4" name="Slide Number Placeholder 3">
            <a:extLst>
              <a:ext uri="{FF2B5EF4-FFF2-40B4-BE49-F238E27FC236}">
                <a16:creationId xmlns:a16="http://schemas.microsoft.com/office/drawing/2014/main" id="{13262B1D-18D1-419C-8520-BB6DF03A2B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8699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Undergraduate Research</a:t>
            </a:r>
            <a:endParaRPr dirty="0"/>
          </a:p>
        </p:txBody>
      </p:sp>
      <p:sp>
        <p:nvSpPr>
          <p:cNvPr id="50" name="Google Shape;50;p2"/>
          <p:cNvSpPr txBox="1">
            <a:spLocks noGrp="1"/>
          </p:cNvSpPr>
          <p:nvPr>
            <p:ph type="body" idx="1"/>
          </p:nvPr>
        </p:nvSpPr>
        <p:spPr>
          <a:xfrm>
            <a:off x="274638" y="1140431"/>
            <a:ext cx="8594725" cy="530605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Arial"/>
              <a:buNone/>
            </a:pPr>
            <a:r>
              <a:rPr lang="en-US" sz="3200" u="sng" dirty="0">
                <a:latin typeface="Times New Roman" panose="02020603050405020304" pitchFamily="18" charset="0"/>
                <a:cs typeface="Times New Roman" panose="02020603050405020304" pitchFamily="18" charset="0"/>
              </a:rPr>
              <a:t>Date Initiated:</a:t>
            </a:r>
            <a:r>
              <a:rPr lang="en-US" sz="3200" dirty="0">
                <a:latin typeface="Times New Roman" panose="02020603050405020304" pitchFamily="18" charset="0"/>
                <a:cs typeface="Times New Roman" panose="02020603050405020304" pitchFamily="18" charset="0"/>
              </a:rPr>
              <a:t>	September 2021</a:t>
            </a:r>
            <a:endParaRPr sz="3200" dirty="0">
              <a:latin typeface="Times New Roman" panose="02020603050405020304" pitchFamily="18" charset="0"/>
              <a:cs typeface="Times New Roman" panose="02020603050405020304" pitchFamily="18" charset="0"/>
            </a:endParaRPr>
          </a:p>
          <a:p>
            <a:pPr marL="0" lvl="0" indent="0" algn="l" rtl="0">
              <a:spcBef>
                <a:spcPts val="480"/>
              </a:spcBef>
              <a:spcAft>
                <a:spcPts val="0"/>
              </a:spcAft>
              <a:buClr>
                <a:schemeClr val="dk1"/>
              </a:buClr>
              <a:buSzPts val="2400"/>
              <a:buFont typeface="Arial"/>
              <a:buNone/>
            </a:pPr>
            <a:r>
              <a:rPr lang="en-US" sz="3200" u="sng" dirty="0">
                <a:latin typeface="Times New Roman" panose="02020603050405020304" pitchFamily="18" charset="0"/>
                <a:cs typeface="Times New Roman" panose="02020603050405020304" pitchFamily="18" charset="0"/>
              </a:rPr>
              <a:t>Anticipated Completion Date:</a:t>
            </a:r>
            <a:r>
              <a:rPr lang="en-US" sz="3200" dirty="0">
                <a:latin typeface="Times New Roman" panose="02020603050405020304" pitchFamily="18" charset="0"/>
                <a:cs typeface="Times New Roman" panose="02020603050405020304" pitchFamily="18" charset="0"/>
              </a:rPr>
              <a:t>	August 2022</a:t>
            </a:r>
            <a:br>
              <a:rPr lang="en-US" sz="1800" dirty="0">
                <a:solidFill>
                  <a:srgbClr val="FF0000"/>
                </a:solidFill>
              </a:rPr>
            </a:br>
            <a:endParaRPr lang="en-US" sz="1800" dirty="0">
              <a:solidFill>
                <a:srgbClr val="FF0000"/>
              </a:solidFill>
            </a:endParaRPr>
          </a:p>
          <a:p>
            <a:pPr marL="0" lvl="0" indent="0" algn="l" rtl="0">
              <a:spcBef>
                <a:spcPts val="480"/>
              </a:spcBef>
              <a:spcAft>
                <a:spcPts val="0"/>
              </a:spcAft>
              <a:buClr>
                <a:schemeClr val="dk1"/>
              </a:buClr>
              <a:buSzPts val="2400"/>
              <a:buFont typeface="Arial"/>
              <a:buNone/>
            </a:pPr>
            <a:endParaRPr lang="en-US" sz="1800" dirty="0">
              <a:solidFill>
                <a:srgbClr val="FF0000"/>
              </a:solidFill>
            </a:endParaRPr>
          </a:p>
          <a:p>
            <a:pPr marL="0" lvl="0" indent="0" algn="l" rtl="0">
              <a:spcBef>
                <a:spcPts val="480"/>
              </a:spcBef>
              <a:spcAft>
                <a:spcPts val="0"/>
              </a:spcAft>
              <a:buClr>
                <a:schemeClr val="dk1"/>
              </a:buClr>
              <a:buSzPts val="2400"/>
              <a:buFont typeface="Arial"/>
              <a:buNone/>
            </a:pPr>
            <a:r>
              <a:rPr lang="en-US" sz="2600" u="sng">
                <a:latin typeface="Times New Roman" panose="02020603050405020304" pitchFamily="18" charset="0"/>
                <a:cs typeface="Times New Roman" panose="02020603050405020304" pitchFamily="18" charset="0"/>
              </a:rPr>
              <a:t>Acknowledgments:</a:t>
            </a:r>
            <a:endParaRPr lang="en-US" sz="2600" dirty="0">
              <a:latin typeface="Times New Roman" panose="02020603050405020304" pitchFamily="18" charset="0"/>
              <a:cs typeface="Times New Roman" panose="02020603050405020304" pitchFamily="18" charset="0"/>
            </a:endParaRPr>
          </a:p>
          <a:p>
            <a:pPr marL="0" indent="0">
              <a:spcBef>
                <a:spcPts val="480"/>
              </a:spcBef>
              <a:buSzPts val="2400"/>
              <a:buNone/>
            </a:pPr>
            <a:r>
              <a:rPr lang="en-US" sz="2600" dirty="0">
                <a:latin typeface="Times New Roman" panose="02020603050405020304" pitchFamily="18" charset="0"/>
                <a:cs typeface="Times New Roman" panose="02020603050405020304" pitchFamily="18" charset="0"/>
              </a:rPr>
              <a:t>	* Brian Toby &amp; Robert Von </a:t>
            </a:r>
            <a:r>
              <a:rPr lang="en-US" sz="2600" dirty="0" err="1">
                <a:latin typeface="Times New Roman" panose="02020603050405020304" pitchFamily="18" charset="0"/>
                <a:cs typeface="Times New Roman" panose="02020603050405020304" pitchFamily="18" charset="0"/>
              </a:rPr>
              <a:t>Dreele</a:t>
            </a:r>
            <a:r>
              <a:rPr lang="en-US" sz="2600" dirty="0">
                <a:latin typeface="Times New Roman" panose="02020603050405020304" pitchFamily="18" charset="0"/>
                <a:cs typeface="Times New Roman" panose="02020603050405020304" pitchFamily="18" charset="0"/>
              </a:rPr>
              <a:t> – GSAS II</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 Melissa </a:t>
            </a:r>
            <a:r>
              <a:rPr lang="en-US" sz="2600" dirty="0" err="1">
                <a:latin typeface="Times New Roman" panose="02020603050405020304" pitchFamily="18" charset="0"/>
                <a:cs typeface="Times New Roman" panose="02020603050405020304" pitchFamily="18" charset="0"/>
              </a:rPr>
              <a:t>Thrun</a:t>
            </a:r>
            <a:r>
              <a:rPr lang="en-US" sz="2600" dirty="0">
                <a:latin typeface="Times New Roman" panose="02020603050405020304" pitchFamily="18" charset="0"/>
                <a:cs typeface="Times New Roman" panose="02020603050405020304" pitchFamily="18" charset="0"/>
              </a:rPr>
              <a:t> – Austenite Stability Equations</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 Michael Cox – Texture effects of phase fraction 		   measurement</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 Dream3D software</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a:t>
            </a:r>
            <a:endParaRPr sz="2600" dirty="0">
              <a:latin typeface="Times New Roman" panose="02020603050405020304" pitchFamily="18" charset="0"/>
              <a:cs typeface="Times New Roman" panose="02020603050405020304" pitchFamily="18" charset="0"/>
            </a:endParaRPr>
          </a:p>
        </p:txBody>
      </p:sp>
      <p:sp>
        <p:nvSpPr>
          <p:cNvPr id="51" name="Google Shape;51;p2"/>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Relevance</a:t>
            </a:r>
            <a:endParaRPr dirty="0"/>
          </a:p>
        </p:txBody>
      </p:sp>
      <p:sp>
        <p:nvSpPr>
          <p:cNvPr id="58" name="Google Shape;58;p3"/>
          <p:cNvSpPr txBox="1">
            <a:spLocks noGrp="1"/>
          </p:cNvSpPr>
          <p:nvPr>
            <p:ph type="body" idx="1"/>
          </p:nvPr>
        </p:nvSpPr>
        <p:spPr>
          <a:xfrm>
            <a:off x="274638" y="1188338"/>
            <a:ext cx="3886396" cy="5258500"/>
          </a:xfrm>
          <a:prstGeom prst="rect">
            <a:avLst/>
          </a:prstGeom>
          <a:noFill/>
          <a:ln>
            <a:noFill/>
          </a:ln>
        </p:spPr>
        <p:txBody>
          <a:bodyPr spcFirstLastPara="1" wrap="square" lIns="91425" tIns="45700" rIns="91425" bIns="45700" anchor="t" anchorCtr="0">
            <a:noAutofit/>
          </a:bodyPr>
          <a:lstStyle/>
          <a:p>
            <a:pPr marL="635000" indent="-457200">
              <a:spcBef>
                <a:spcPts val="0"/>
              </a:spcBef>
              <a:buSzPts val="2800"/>
            </a:pPr>
            <a:r>
              <a:rPr lang="en-US" sz="2400" dirty="0">
                <a:latin typeface="Times New Roman" panose="02020603050405020304" pitchFamily="18" charset="0"/>
                <a:cs typeface="Times New Roman" panose="02020603050405020304" pitchFamily="18" charset="0"/>
              </a:rPr>
              <a:t>In both industry and research, the uncertainty and/or error of measuring phase fractions is commonly overlooked.</a:t>
            </a:r>
          </a:p>
          <a:p>
            <a:pPr marL="177800" indent="0">
              <a:spcBef>
                <a:spcPts val="0"/>
              </a:spcBef>
              <a:buSzPts val="2800"/>
              <a:buNone/>
            </a:pPr>
            <a:endParaRPr lang="en-US" sz="2400" dirty="0">
              <a:latin typeface="Times New Roman" panose="02020603050405020304" pitchFamily="18" charset="0"/>
              <a:cs typeface="Times New Roman" panose="02020603050405020304" pitchFamily="18" charset="0"/>
            </a:endParaRPr>
          </a:p>
          <a:p>
            <a:pPr marL="635000" indent="-457200">
              <a:spcBef>
                <a:spcPts val="0"/>
              </a:spcBef>
              <a:buSzPts val="2800"/>
            </a:pPr>
            <a:r>
              <a:rPr lang="en-US" sz="2400" dirty="0">
                <a:latin typeface="Times New Roman" panose="02020603050405020304" pitchFamily="18" charset="0"/>
                <a:cs typeface="Times New Roman" panose="02020603050405020304" pitchFamily="18" charset="0"/>
              </a:rPr>
              <a:t>In the case of measuring retained austenite, this is especially disagreeable.</a:t>
            </a:r>
          </a:p>
        </p:txBody>
      </p:sp>
      <p:sp>
        <p:nvSpPr>
          <p:cNvPr id="59" name="Google Shape;59;p3"/>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pic>
        <p:nvPicPr>
          <p:cNvPr id="3" name="Picture 2">
            <a:extLst>
              <a:ext uri="{FF2B5EF4-FFF2-40B4-BE49-F238E27FC236}">
                <a16:creationId xmlns:a16="http://schemas.microsoft.com/office/drawing/2014/main" id="{05FC7895-6EA8-41E0-909E-4F8C312961B2}"/>
              </a:ext>
            </a:extLst>
          </p:cNvPr>
          <p:cNvPicPr>
            <a:picLocks noChangeAspect="1"/>
          </p:cNvPicPr>
          <p:nvPr/>
        </p:nvPicPr>
        <p:blipFill>
          <a:blip r:embed="rId4"/>
          <a:stretch>
            <a:fillRect/>
          </a:stretch>
        </p:blipFill>
        <p:spPr>
          <a:xfrm>
            <a:off x="4078839" y="1188337"/>
            <a:ext cx="4790521" cy="4812959"/>
          </a:xfrm>
          <a:prstGeom prst="rect">
            <a:avLst/>
          </a:prstGeom>
        </p:spPr>
      </p:pic>
    </p:spTree>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Project Plan</a:t>
            </a:r>
            <a:endParaRPr dirty="0"/>
          </a:p>
        </p:txBody>
      </p:sp>
      <p:sp>
        <p:nvSpPr>
          <p:cNvPr id="67" name="Google Shape;67;p4"/>
          <p:cNvSpPr txBox="1">
            <a:spLocks noGrp="1"/>
          </p:cNvSpPr>
          <p:nvPr>
            <p:ph type="body" idx="1"/>
          </p:nvPr>
        </p:nvSpPr>
        <p:spPr>
          <a:xfrm>
            <a:off x="274638" y="1051276"/>
            <a:ext cx="8594725" cy="53955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3000" u="sng" dirty="0">
                <a:latin typeface="Times New Roman" panose="02020603050405020304" pitchFamily="18" charset="0"/>
                <a:cs typeface="Times New Roman" panose="02020603050405020304" pitchFamily="18" charset="0"/>
              </a:rPr>
              <a:t>Project Objective: </a:t>
            </a:r>
          </a:p>
          <a:p>
            <a:pPr marL="0" lvl="0" indent="0" algn="l" rtl="0">
              <a:lnSpc>
                <a:spcPct val="90000"/>
              </a:lnSpc>
              <a:spcBef>
                <a:spcPts val="0"/>
              </a:spcBef>
              <a:spcAft>
                <a:spcPts val="0"/>
              </a:spcAft>
              <a:buClr>
                <a:schemeClr val="dk1"/>
              </a:buClr>
              <a:buSzPts val="2400"/>
              <a:buNone/>
            </a:pPr>
            <a:r>
              <a:rPr lang="en-US" sz="2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To develop a web-based application (calculator) that takes simple inputs from the user and outputs details of the material's phase fractions, corresponding uncertainty, and how the measurement may be improved.</a:t>
            </a:r>
            <a:endParaRPr dirty="0">
              <a:solidFill>
                <a:srgbClr val="FF0000"/>
              </a:solidFill>
            </a:endParaRPr>
          </a:p>
          <a:p>
            <a:pPr marL="0" lvl="0" indent="0" algn="l" rtl="0">
              <a:lnSpc>
                <a:spcPct val="90000"/>
              </a:lnSpc>
              <a:spcBef>
                <a:spcPts val="480"/>
              </a:spcBef>
              <a:spcAft>
                <a:spcPts val="0"/>
              </a:spcAft>
              <a:buClr>
                <a:schemeClr val="dk1"/>
              </a:buClr>
              <a:buSzPts val="2400"/>
              <a:buNone/>
            </a:pPr>
            <a:r>
              <a:rPr lang="en-US" sz="3000" u="sng" dirty="0">
                <a:latin typeface="Times New Roman" panose="02020603050405020304" pitchFamily="18" charset="0"/>
                <a:cs typeface="Times New Roman" panose="02020603050405020304" pitchFamily="18" charset="0"/>
              </a:rPr>
              <a:t>Expected Product:</a:t>
            </a:r>
          </a:p>
        </p:txBody>
      </p:sp>
      <p:sp>
        <p:nvSpPr>
          <p:cNvPr id="68" name="Google Shape;68;p4"/>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cxnSp>
        <p:nvCxnSpPr>
          <p:cNvPr id="6" name="Straight Arrow Connector 5">
            <a:extLst>
              <a:ext uri="{FF2B5EF4-FFF2-40B4-BE49-F238E27FC236}">
                <a16:creationId xmlns:a16="http://schemas.microsoft.com/office/drawing/2014/main" id="{290AEFCE-BE42-486C-AAC6-BD865DE043FF}"/>
              </a:ext>
            </a:extLst>
          </p:cNvPr>
          <p:cNvCxnSpPr>
            <a:cxnSpLocks/>
          </p:cNvCxnSpPr>
          <p:nvPr/>
        </p:nvCxnSpPr>
        <p:spPr>
          <a:xfrm>
            <a:off x="1188719" y="5308496"/>
            <a:ext cx="1893527"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D8A5F76-05A8-4B2D-BDA3-51777C07AE0C}"/>
              </a:ext>
            </a:extLst>
          </p:cNvPr>
          <p:cNvCxnSpPr>
            <a:cxnSpLocks/>
          </p:cNvCxnSpPr>
          <p:nvPr/>
        </p:nvCxnSpPr>
        <p:spPr>
          <a:xfrm>
            <a:off x="1213723" y="4453391"/>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13E2E33-F8B6-47FC-B9EA-B38AA38794C6}"/>
              </a:ext>
            </a:extLst>
          </p:cNvPr>
          <p:cNvCxnSpPr>
            <a:cxnSpLocks/>
          </p:cNvCxnSpPr>
          <p:nvPr/>
        </p:nvCxnSpPr>
        <p:spPr>
          <a:xfrm>
            <a:off x="5615515" y="4374183"/>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4FFBC90-197F-4F38-BE2F-DC705952383A}"/>
              </a:ext>
            </a:extLst>
          </p:cNvPr>
          <p:cNvCxnSpPr>
            <a:cxnSpLocks/>
          </p:cNvCxnSpPr>
          <p:nvPr/>
        </p:nvCxnSpPr>
        <p:spPr>
          <a:xfrm>
            <a:off x="5615515" y="5277674"/>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EE066A1-F0B1-45F2-9624-BB1A037608B7}"/>
              </a:ext>
            </a:extLst>
          </p:cNvPr>
          <p:cNvSpPr txBox="1"/>
          <p:nvPr/>
        </p:nvSpPr>
        <p:spPr>
          <a:xfrm>
            <a:off x="1375153" y="4006615"/>
            <a:ext cx="204455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XRD Data</a:t>
            </a:r>
          </a:p>
        </p:txBody>
      </p:sp>
      <p:sp>
        <p:nvSpPr>
          <p:cNvPr id="12" name="TextBox 11">
            <a:extLst>
              <a:ext uri="{FF2B5EF4-FFF2-40B4-BE49-F238E27FC236}">
                <a16:creationId xmlns:a16="http://schemas.microsoft.com/office/drawing/2014/main" id="{E87A952B-B837-4B34-B4C6-728B8EBDB86F}"/>
              </a:ext>
            </a:extLst>
          </p:cNvPr>
          <p:cNvSpPr txBox="1"/>
          <p:nvPr/>
        </p:nvSpPr>
        <p:spPr>
          <a:xfrm>
            <a:off x="1375153" y="4498047"/>
            <a:ext cx="170709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Instrument Parameters</a:t>
            </a:r>
          </a:p>
        </p:txBody>
      </p:sp>
      <p:sp>
        <p:nvSpPr>
          <p:cNvPr id="13" name="TextBox 12">
            <a:extLst>
              <a:ext uri="{FF2B5EF4-FFF2-40B4-BE49-F238E27FC236}">
                <a16:creationId xmlns:a16="http://schemas.microsoft.com/office/drawing/2014/main" id="{9D45C2A1-86CE-4364-99F8-4961ABFF7F33}"/>
              </a:ext>
            </a:extLst>
          </p:cNvPr>
          <p:cNvSpPr txBox="1"/>
          <p:nvPr/>
        </p:nvSpPr>
        <p:spPr>
          <a:xfrm>
            <a:off x="5631431" y="4459127"/>
            <a:ext cx="2044556"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Phase Fractions</a:t>
            </a:r>
          </a:p>
        </p:txBody>
      </p:sp>
      <p:sp>
        <p:nvSpPr>
          <p:cNvPr id="14" name="TextBox 13">
            <a:extLst>
              <a:ext uri="{FF2B5EF4-FFF2-40B4-BE49-F238E27FC236}">
                <a16:creationId xmlns:a16="http://schemas.microsoft.com/office/drawing/2014/main" id="{B33D61CD-0227-463E-97F4-8556B9CEA4AF}"/>
              </a:ext>
            </a:extLst>
          </p:cNvPr>
          <p:cNvSpPr txBox="1"/>
          <p:nvPr/>
        </p:nvSpPr>
        <p:spPr>
          <a:xfrm>
            <a:off x="5627870" y="3925402"/>
            <a:ext cx="204455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Uncertainty </a:t>
            </a:r>
          </a:p>
        </p:txBody>
      </p:sp>
      <p:sp>
        <p:nvSpPr>
          <p:cNvPr id="15" name="Rectangle: Diagonal Corners Rounded 14">
            <a:extLst>
              <a:ext uri="{FF2B5EF4-FFF2-40B4-BE49-F238E27FC236}">
                <a16:creationId xmlns:a16="http://schemas.microsoft.com/office/drawing/2014/main" id="{1C9870FB-4519-46D8-B358-FD169B7281B1}"/>
              </a:ext>
            </a:extLst>
          </p:cNvPr>
          <p:cNvSpPr/>
          <p:nvPr/>
        </p:nvSpPr>
        <p:spPr>
          <a:xfrm>
            <a:off x="3159307" y="4079588"/>
            <a:ext cx="2404151" cy="2239019"/>
          </a:xfrm>
          <a:prstGeom prst="round2Diag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39DECD0-ADD2-4686-8D17-25F836A29C4B}"/>
              </a:ext>
            </a:extLst>
          </p:cNvPr>
          <p:cNvSpPr txBox="1"/>
          <p:nvPr/>
        </p:nvSpPr>
        <p:spPr>
          <a:xfrm>
            <a:off x="3243676" y="4906709"/>
            <a:ext cx="223353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Calculator</a:t>
            </a:r>
          </a:p>
        </p:txBody>
      </p:sp>
      <p:cxnSp>
        <p:nvCxnSpPr>
          <p:cNvPr id="19" name="Straight Arrow Connector 18">
            <a:extLst>
              <a:ext uri="{FF2B5EF4-FFF2-40B4-BE49-F238E27FC236}">
                <a16:creationId xmlns:a16="http://schemas.microsoft.com/office/drawing/2014/main" id="{79D0221B-3D0C-4FA2-8C51-7C6C97F41E85}"/>
              </a:ext>
            </a:extLst>
          </p:cNvPr>
          <p:cNvCxnSpPr>
            <a:cxnSpLocks/>
          </p:cNvCxnSpPr>
          <p:nvPr/>
        </p:nvCxnSpPr>
        <p:spPr>
          <a:xfrm>
            <a:off x="5627870" y="6039856"/>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0D55759-B9A3-4001-87D5-D294D3F78A1B}"/>
              </a:ext>
            </a:extLst>
          </p:cNvPr>
          <p:cNvCxnSpPr>
            <a:cxnSpLocks/>
          </p:cNvCxnSpPr>
          <p:nvPr/>
        </p:nvCxnSpPr>
        <p:spPr>
          <a:xfrm>
            <a:off x="1255911" y="6039856"/>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0A133768-3974-4FA5-88CB-7DDE9258D0DB}"/>
              </a:ext>
            </a:extLst>
          </p:cNvPr>
          <p:cNvSpPr txBox="1"/>
          <p:nvPr/>
        </p:nvSpPr>
        <p:spPr>
          <a:xfrm>
            <a:off x="1375153" y="5589836"/>
            <a:ext cx="15192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CIF File</a:t>
            </a:r>
          </a:p>
        </p:txBody>
      </p:sp>
      <p:sp>
        <p:nvSpPr>
          <p:cNvPr id="27" name="TextBox 26">
            <a:extLst>
              <a:ext uri="{FF2B5EF4-FFF2-40B4-BE49-F238E27FC236}">
                <a16:creationId xmlns:a16="http://schemas.microsoft.com/office/drawing/2014/main" id="{5E5F3BC8-82CE-4518-9A15-D6BDAFF15706}"/>
              </a:ext>
            </a:extLst>
          </p:cNvPr>
          <p:cNvSpPr txBox="1"/>
          <p:nvPr/>
        </p:nvSpPr>
        <p:spPr>
          <a:xfrm>
            <a:off x="5636296" y="5579926"/>
            <a:ext cx="186009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Guidance </a:t>
            </a:r>
          </a:p>
        </p:txBody>
      </p:sp>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4626-F93A-49DC-A77A-C6CE0621C546}"/>
              </a:ext>
            </a:extLst>
          </p:cNvPr>
          <p:cNvSpPr>
            <a:spLocks noGrp="1"/>
          </p:cNvSpPr>
          <p:nvPr>
            <p:ph type="title"/>
          </p:nvPr>
        </p:nvSpPr>
        <p:spPr/>
        <p:txBody>
          <a:bodyPr/>
          <a:lstStyle/>
          <a:p>
            <a:r>
              <a:rPr lang="en-US" dirty="0"/>
              <a:t>Project Plan Cont.</a:t>
            </a:r>
          </a:p>
        </p:txBody>
      </p:sp>
      <p:sp>
        <p:nvSpPr>
          <p:cNvPr id="3" name="Text Placeholder 2">
            <a:extLst>
              <a:ext uri="{FF2B5EF4-FFF2-40B4-BE49-F238E27FC236}">
                <a16:creationId xmlns:a16="http://schemas.microsoft.com/office/drawing/2014/main" id="{99D7FEFC-D875-4F20-8E3B-41F8E91B5D22}"/>
              </a:ext>
            </a:extLst>
          </p:cNvPr>
          <p:cNvSpPr>
            <a:spLocks noGrp="1"/>
          </p:cNvSpPr>
          <p:nvPr>
            <p:ph type="body" idx="1"/>
          </p:nvPr>
        </p:nvSpPr>
        <p:spPr>
          <a:xfrm>
            <a:off x="274636" y="1201035"/>
            <a:ext cx="8594725" cy="5395562"/>
          </a:xfrm>
        </p:spPr>
        <p:txBody>
          <a:bodyPr/>
          <a:lstStyle/>
          <a:p>
            <a:pPr marL="114300" indent="0">
              <a:buNone/>
            </a:pPr>
            <a:r>
              <a:rPr lang="en-US" sz="3000" u="sng" dirty="0">
                <a:solidFill>
                  <a:schemeClr val="tx1"/>
                </a:solidFill>
                <a:latin typeface="Times New Roman" panose="02020603050405020304" pitchFamily="18" charset="0"/>
                <a:cs typeface="Times New Roman" panose="02020603050405020304" pitchFamily="18" charset="0"/>
              </a:rPr>
              <a:t>Project Scope</a:t>
            </a:r>
            <a:r>
              <a:rPr lang="en-US" sz="3000" dirty="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Coding</a:t>
            </a:r>
          </a:p>
          <a:p>
            <a:pPr lvl="1">
              <a:buFont typeface="Arial" panose="020B0604020202020204" pitchFamily="34" charset="0"/>
              <a:buChar char="•"/>
            </a:pPr>
            <a:r>
              <a:rPr lang="en-US" sz="2800" i="0" dirty="0">
                <a:solidFill>
                  <a:schemeClr val="tx1"/>
                </a:solidFill>
                <a:latin typeface="Times New Roman" panose="02020603050405020304" pitchFamily="18" charset="0"/>
                <a:cs typeface="Times New Roman" panose="02020603050405020304" pitchFamily="18" charset="0"/>
              </a:rPr>
              <a:t>Done in python, leveraging the GSAS II library</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Material Characteristics</a:t>
            </a:r>
          </a:p>
          <a:p>
            <a:pPr lvl="1">
              <a:buFont typeface="Arial" panose="020B0604020202020204" pitchFamily="34" charset="0"/>
              <a:buChar char="•"/>
            </a:pPr>
            <a:r>
              <a:rPr lang="en-US" sz="2800" i="0" dirty="0">
                <a:solidFill>
                  <a:schemeClr val="tx1"/>
                </a:solidFill>
                <a:latin typeface="Times New Roman" panose="02020603050405020304" pitchFamily="18" charset="0"/>
                <a:cs typeface="Times New Roman" panose="02020603050405020304" pitchFamily="18" charset="0"/>
              </a:rPr>
              <a:t>Microstructural texture, x-ray interactions, composition, lattice parameters, etc.</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Defining Uncertainties</a:t>
            </a:r>
          </a:p>
          <a:p>
            <a:pPr lvl="1">
              <a:buFont typeface="Arial" panose="020B0604020202020204" pitchFamily="34" charset="0"/>
              <a:buChar char="•"/>
            </a:pPr>
            <a:r>
              <a:rPr lang="en-US" sz="2800" i="0" dirty="0">
                <a:solidFill>
                  <a:schemeClr val="tx1"/>
                </a:solidFill>
                <a:latin typeface="Times New Roman" panose="02020603050405020304" pitchFamily="18" charset="0"/>
                <a:cs typeface="Times New Roman" panose="02020603050405020304" pitchFamily="18" charset="0"/>
              </a:rPr>
              <a:t>Finding ways to model the various uncertainties via statistical analysis</a:t>
            </a:r>
          </a:p>
        </p:txBody>
      </p:sp>
      <p:sp>
        <p:nvSpPr>
          <p:cNvPr id="4" name="Slide Number Placeholder 3">
            <a:extLst>
              <a:ext uri="{FF2B5EF4-FFF2-40B4-BE49-F238E27FC236}">
                <a16:creationId xmlns:a16="http://schemas.microsoft.com/office/drawing/2014/main" id="{68AEBA0D-17C3-4122-8FE1-5481D255FC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77218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174F-E1BE-47F5-89F9-D9B02F99FE09}"/>
              </a:ext>
            </a:extLst>
          </p:cNvPr>
          <p:cNvSpPr>
            <a:spLocks noGrp="1"/>
          </p:cNvSpPr>
          <p:nvPr>
            <p:ph type="title"/>
          </p:nvPr>
        </p:nvSpPr>
        <p:spPr/>
        <p:txBody>
          <a:bodyPr/>
          <a:lstStyle/>
          <a:p>
            <a:r>
              <a:rPr lang="en-US" dirty="0"/>
              <a:t>Sources of Uncertainty or Error</a:t>
            </a:r>
          </a:p>
        </p:txBody>
      </p:sp>
      <p:sp>
        <p:nvSpPr>
          <p:cNvPr id="3" name="Text Placeholder 2">
            <a:extLst>
              <a:ext uri="{FF2B5EF4-FFF2-40B4-BE49-F238E27FC236}">
                <a16:creationId xmlns:a16="http://schemas.microsoft.com/office/drawing/2014/main" id="{FB767FB3-A6D9-481F-8AB2-C3551414A0FE}"/>
              </a:ext>
            </a:extLst>
          </p:cNvPr>
          <p:cNvSpPr>
            <a:spLocks noGrp="1"/>
          </p:cNvSpPr>
          <p:nvPr>
            <p:ph type="body" idx="1"/>
          </p:nvPr>
        </p:nvSpPr>
        <p:spPr/>
        <p:txBody>
          <a:bodyPr/>
          <a:lstStyle/>
          <a:p>
            <a:r>
              <a:rPr lang="en-US" sz="2400" dirty="0">
                <a:latin typeface="Times New Roman" panose="02020603050405020304" pitchFamily="18" charset="0"/>
                <a:cs typeface="Times New Roman" panose="02020603050405020304" pitchFamily="18" charset="0"/>
              </a:rPr>
              <a:t>Diffraction Counting Statistics (Frequently the only value used)</a:t>
            </a:r>
          </a:p>
          <a:p>
            <a:r>
              <a:rPr lang="en-US" sz="2400" dirty="0">
                <a:latin typeface="Times New Roman" panose="02020603050405020304" pitchFamily="18" charset="0"/>
                <a:cs typeface="Times New Roman" panose="02020603050405020304" pitchFamily="18" charset="0"/>
              </a:rPr>
              <a:t>Deviation between theoretical intensities and measured intensities</a:t>
            </a:r>
          </a:p>
          <a:p>
            <a:r>
              <a:rPr lang="en-US" sz="2400" dirty="0">
                <a:solidFill>
                  <a:schemeClr val="accent6">
                    <a:lumMod val="60000"/>
                    <a:lumOff val="40000"/>
                  </a:schemeClr>
                </a:solidFill>
                <a:latin typeface="Times New Roman" panose="02020603050405020304" pitchFamily="18" charset="0"/>
                <a:cs typeface="Times New Roman" panose="02020603050405020304" pitchFamily="18" charset="0"/>
              </a:rPr>
              <a:t>Composition (bulk uncertainty and phase segregation)</a:t>
            </a:r>
          </a:p>
          <a:p>
            <a:r>
              <a:rPr lang="en-US" sz="2400" dirty="0">
                <a:solidFill>
                  <a:schemeClr val="accent6">
                    <a:lumMod val="60000"/>
                    <a:lumOff val="40000"/>
                  </a:schemeClr>
                </a:solidFill>
                <a:latin typeface="Times New Roman" panose="02020603050405020304" pitchFamily="18" charset="0"/>
                <a:cs typeface="Times New Roman" panose="02020603050405020304" pitchFamily="18" charset="0"/>
              </a:rPr>
              <a:t>Method of calculation (individual peaks or full pattern fitting)</a:t>
            </a:r>
          </a:p>
          <a:p>
            <a:r>
              <a:rPr lang="en-US" sz="2400" dirty="0">
                <a:solidFill>
                  <a:schemeClr val="accent6">
                    <a:lumMod val="60000"/>
                    <a:lumOff val="40000"/>
                  </a:schemeClr>
                </a:solidFill>
                <a:latin typeface="Times New Roman" panose="02020603050405020304" pitchFamily="18" charset="0"/>
                <a:cs typeface="Times New Roman" panose="02020603050405020304" pitchFamily="18" charset="0"/>
              </a:rPr>
              <a:t>Unit cell determination</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Sampling volume and crystallites illuminated</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Pole figure coverage and crystallographic texture effects</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Number of replicate measurements or samples</a:t>
            </a:r>
          </a:p>
          <a:p>
            <a:pPr marL="114300" indent="0">
              <a:buNone/>
            </a:pP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a:p>
            <a:pPr marL="114300" indent="0">
              <a:buNone/>
            </a:pPr>
            <a:r>
              <a:rPr lang="en-US" dirty="0">
                <a:solidFill>
                  <a:schemeClr val="tx1"/>
                </a:solidFill>
                <a:latin typeface="Times New Roman" panose="02020603050405020304" pitchFamily="18" charset="0"/>
                <a:cs typeface="Times New Roman" panose="02020603050405020304" pitchFamily="18" charset="0"/>
              </a:rPr>
              <a:t>*Black – present	     </a:t>
            </a:r>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*Blue – Next	      </a:t>
            </a:r>
            <a:r>
              <a:rPr lang="en-US" dirty="0">
                <a:solidFill>
                  <a:schemeClr val="accent5">
                    <a:lumMod val="50000"/>
                  </a:schemeClr>
                </a:solidFill>
                <a:latin typeface="Times New Roman" panose="02020603050405020304" pitchFamily="18" charset="0"/>
                <a:cs typeface="Times New Roman" panose="02020603050405020304" pitchFamily="18" charset="0"/>
              </a:rPr>
              <a:t>*Teal – Future</a:t>
            </a:r>
            <a:r>
              <a:rPr lang="en-US" sz="1800" dirty="0">
                <a:solidFill>
                  <a:schemeClr val="accent5">
                    <a:lumMod val="50000"/>
                  </a:schemeClr>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0CA110C-8443-451D-B73C-CFBAB94190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09110442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F7EA-FBD7-4F86-8968-1350D86F119D}"/>
              </a:ext>
            </a:extLst>
          </p:cNvPr>
          <p:cNvSpPr>
            <a:spLocks noGrp="1"/>
          </p:cNvSpPr>
          <p:nvPr>
            <p:ph type="title"/>
          </p:nvPr>
        </p:nvSpPr>
        <p:spPr/>
        <p:txBody>
          <a:bodyPr/>
          <a:lstStyle/>
          <a:p>
            <a:r>
              <a:rPr lang="en-US" dirty="0"/>
              <a:t>Inputs</a:t>
            </a:r>
          </a:p>
        </p:txBody>
      </p:sp>
      <p:sp>
        <p:nvSpPr>
          <p:cNvPr id="3" name="Text Placeholder 2">
            <a:extLst>
              <a:ext uri="{FF2B5EF4-FFF2-40B4-BE49-F238E27FC236}">
                <a16:creationId xmlns:a16="http://schemas.microsoft.com/office/drawing/2014/main" id="{6235CA03-04DF-4EAB-9019-166C0A999492}"/>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XRD data</a:t>
            </a:r>
          </a:p>
          <a:p>
            <a:pPr lvl="1"/>
            <a:r>
              <a:rPr lang="en-US" i="0" dirty="0">
                <a:latin typeface="Times New Roman" panose="02020603050405020304" pitchFamily="18" charset="0"/>
                <a:cs typeface="Times New Roman" panose="02020603050405020304" pitchFamily="18" charset="0"/>
              </a:rPr>
              <a:t>Intensity vs 2</a:t>
            </a:r>
            <a:r>
              <a:rPr lang="el-GR" i="0" dirty="0">
                <a:latin typeface="Times New Roman" panose="02020603050405020304" pitchFamily="18" charset="0"/>
                <a:cs typeface="Times New Roman" panose="02020603050405020304" pitchFamily="18" charset="0"/>
              </a:rPr>
              <a:t>θ</a:t>
            </a:r>
            <a:r>
              <a:rPr lang="en-US" i="0" dirty="0">
                <a:latin typeface="Times New Roman" panose="02020603050405020304" pitchFamily="18" charset="0"/>
                <a:cs typeface="Times New Roman" panose="02020603050405020304" pitchFamily="18" charset="0"/>
              </a:rPr>
              <a:t> data collected via powder x-ray diffraction methods and tools</a:t>
            </a:r>
          </a:p>
          <a:p>
            <a:r>
              <a:rPr lang="en-US" dirty="0">
                <a:latin typeface="Times New Roman" panose="02020603050405020304" pitchFamily="18" charset="0"/>
                <a:cs typeface="Times New Roman" panose="02020603050405020304" pitchFamily="18" charset="0"/>
              </a:rPr>
              <a:t>Instrument Parameters</a:t>
            </a:r>
          </a:p>
          <a:p>
            <a:pPr lvl="1"/>
            <a:r>
              <a:rPr lang="en-US" i="0" dirty="0">
                <a:latin typeface="Times New Roman" panose="02020603050405020304" pitchFamily="18" charset="0"/>
                <a:cs typeface="Times New Roman" panose="02020603050405020304" pitchFamily="18" charset="0"/>
              </a:rPr>
              <a:t>X-ray system configuration, source material, filters, scan type, etc.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CIF File</a:t>
            </a:r>
          </a:p>
          <a:p>
            <a:pPr lvl="1"/>
            <a:r>
              <a:rPr lang="en-US" i="0" dirty="0">
                <a:latin typeface="Times New Roman" panose="02020603050405020304" pitchFamily="18" charset="0"/>
                <a:cs typeface="Times New Roman" panose="02020603050405020304" pitchFamily="18" charset="0"/>
              </a:rPr>
              <a:t>Crystallographic information, and elemental composition </a:t>
            </a:r>
            <a:r>
              <a:rPr lang="en-US" i="0" dirty="0">
                <a:highlight>
                  <a:srgbClr val="FFFF00"/>
                </a:highlight>
                <a:latin typeface="Times New Roman" panose="02020603050405020304" pitchFamily="18" charset="0"/>
                <a:cs typeface="Times New Roman" panose="02020603050405020304" pitchFamily="18" charset="0"/>
              </a:rPr>
              <a:t>used in theoretical intensity calculation and ? </a:t>
            </a:r>
          </a:p>
        </p:txBody>
      </p:sp>
      <p:sp>
        <p:nvSpPr>
          <p:cNvPr id="4" name="Slide Number Placeholder 3">
            <a:extLst>
              <a:ext uri="{FF2B5EF4-FFF2-40B4-BE49-F238E27FC236}">
                <a16:creationId xmlns:a16="http://schemas.microsoft.com/office/drawing/2014/main" id="{3D655E0A-40FC-4BEA-AEC6-60BC5495EA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39652985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2511-D9B9-406F-B7C4-2ADCAD7488A0}"/>
              </a:ext>
            </a:extLst>
          </p:cNvPr>
          <p:cNvSpPr>
            <a:spLocks noGrp="1"/>
          </p:cNvSpPr>
          <p:nvPr>
            <p:ph type="title"/>
          </p:nvPr>
        </p:nvSpPr>
        <p:spPr/>
        <p:txBody>
          <a:bodyPr/>
          <a:lstStyle/>
          <a:p>
            <a:r>
              <a:rPr lang="en-US" dirty="0"/>
              <a:t>Calculator Demo</a:t>
            </a:r>
          </a:p>
        </p:txBody>
      </p:sp>
      <p:sp>
        <p:nvSpPr>
          <p:cNvPr id="3" name="Text Placeholder 2">
            <a:extLst>
              <a:ext uri="{FF2B5EF4-FFF2-40B4-BE49-F238E27FC236}">
                <a16:creationId xmlns:a16="http://schemas.microsoft.com/office/drawing/2014/main" id="{91A9E75E-3C2F-4B4F-9124-F94361B335E1}"/>
              </a:ext>
            </a:extLst>
          </p:cNvPr>
          <p:cNvSpPr>
            <a:spLocks noGrp="1"/>
          </p:cNvSpPr>
          <p:nvPr>
            <p:ph type="body" idx="1"/>
          </p:nvPr>
        </p:nvSpPr>
        <p:spPr/>
        <p:txBody>
          <a:bodyPr/>
          <a:lstStyle/>
          <a:p>
            <a:r>
              <a:rPr lang="en-US" dirty="0">
                <a:highlight>
                  <a:srgbClr val="FFFF00"/>
                </a:highlight>
                <a:latin typeface="Times New Roman" panose="02020603050405020304" pitchFamily="18" charset="0"/>
                <a:cs typeface="Times New Roman" panose="02020603050405020304" pitchFamily="18" charset="0"/>
              </a:rPr>
              <a:t>Max – all you</a:t>
            </a:r>
          </a:p>
        </p:txBody>
      </p:sp>
      <p:sp>
        <p:nvSpPr>
          <p:cNvPr id="4" name="Slide Number Placeholder 3">
            <a:extLst>
              <a:ext uri="{FF2B5EF4-FFF2-40B4-BE49-F238E27FC236}">
                <a16:creationId xmlns:a16="http://schemas.microsoft.com/office/drawing/2014/main" id="{13A354AC-77CC-44C5-A036-F3959BF30A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TextBox 4">
            <a:extLst>
              <a:ext uri="{FF2B5EF4-FFF2-40B4-BE49-F238E27FC236}">
                <a16:creationId xmlns:a16="http://schemas.microsoft.com/office/drawing/2014/main" id="{173A8C81-7E88-B648-9963-D8DF055C3929}"/>
              </a:ext>
            </a:extLst>
          </p:cNvPr>
          <p:cNvSpPr txBox="1"/>
          <p:nvPr/>
        </p:nvSpPr>
        <p:spPr>
          <a:xfrm>
            <a:off x="939452" y="2029216"/>
            <a:ext cx="7484741" cy="1169551"/>
          </a:xfrm>
          <a:prstGeom prst="rect">
            <a:avLst/>
          </a:prstGeom>
          <a:noFill/>
        </p:spPr>
        <p:txBody>
          <a:bodyPr wrap="none" rtlCol="0">
            <a:spAutoFit/>
          </a:bodyPr>
          <a:lstStyle/>
          <a:p>
            <a:r>
              <a:rPr lang="en-US" dirty="0"/>
              <a:t>Outline of topics to cover:</a:t>
            </a:r>
          </a:p>
          <a:p>
            <a:pPr marL="285750" indent="-285750">
              <a:buFontTx/>
              <a:buChar char="-"/>
            </a:pPr>
            <a:r>
              <a:rPr lang="en-US" dirty="0"/>
              <a:t>App orientation (tabs, buttons, </a:t>
            </a:r>
            <a:r>
              <a:rPr lang="en-US" dirty="0" err="1"/>
              <a:t>etc</a:t>
            </a:r>
            <a:r>
              <a:rPr lang="en-US" dirty="0"/>
              <a:t>)</a:t>
            </a:r>
          </a:p>
          <a:p>
            <a:pPr marL="285750" indent="-285750">
              <a:buFontTx/>
              <a:buChar char="-"/>
            </a:pPr>
            <a:r>
              <a:rPr lang="en-US" dirty="0"/>
              <a:t>Input tab, How to load a file, prebuilt examples</a:t>
            </a:r>
          </a:p>
          <a:p>
            <a:pPr marL="285750" indent="-285750">
              <a:buFontTx/>
              <a:buChar char="-"/>
            </a:pPr>
            <a:r>
              <a:rPr lang="en-US" dirty="0"/>
              <a:t>Data tab, data plot and fit plot.  Maybe talk a bit about algorithm we’re using to do the fit?</a:t>
            </a:r>
          </a:p>
          <a:p>
            <a:pPr marL="285750" indent="-285750">
              <a:buFontTx/>
              <a:buChar char="-"/>
            </a:pPr>
            <a:r>
              <a:rPr lang="en-US" dirty="0"/>
              <a:t>Results tab, phase fraction table, uncertainties, expanded data, diagnostic plots</a:t>
            </a:r>
          </a:p>
        </p:txBody>
      </p:sp>
    </p:spTree>
    <p:extLst>
      <p:ext uri="{BB962C8B-B14F-4D97-AF65-F5344CB8AC3E}">
        <p14:creationId xmlns:p14="http://schemas.microsoft.com/office/powerpoint/2010/main" val="23911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6EAB-6F22-42AC-AFC7-5E5FD822B0EA}"/>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2769F863-4DD1-4D7C-B3D4-4CD6AF1D8EDF}"/>
              </a:ext>
            </a:extLst>
          </p:cNvPr>
          <p:cNvSpPr>
            <a:spLocks noGrp="1"/>
          </p:cNvSpPr>
          <p:nvPr>
            <p:ph type="body" idx="1"/>
          </p:nvPr>
        </p:nvSpPr>
        <p:spPr>
          <a:xfrm>
            <a:off x="274638" y="1050925"/>
            <a:ext cx="8594725" cy="5395913"/>
          </a:xfrm>
        </p:spPr>
        <p:txBody>
          <a:bodyPr/>
          <a:lstStyle/>
          <a:p>
            <a:r>
              <a:rPr lang="en-US" sz="2600" dirty="0">
                <a:latin typeface="Times New Roman" panose="02020603050405020304" pitchFamily="18" charset="0"/>
                <a:cs typeface="Times New Roman" panose="02020603050405020304" pitchFamily="18" charset="0"/>
              </a:rPr>
              <a:t>Preliminary: interaction modeling, microstructure modeling</a:t>
            </a:r>
          </a:p>
          <a:p>
            <a:r>
              <a:rPr lang="en-US" sz="2600" dirty="0">
                <a:latin typeface="Times New Roman" panose="02020603050405020304" pitchFamily="18" charset="0"/>
                <a:cs typeface="Times New Roman" panose="02020603050405020304" pitchFamily="18" charset="0"/>
              </a:rPr>
              <a:t>Texture effects have been looked at by Michael Cox</a:t>
            </a:r>
          </a:p>
          <a:p>
            <a:r>
              <a:rPr lang="en-US" sz="2600" dirty="0">
                <a:latin typeface="Times New Roman" panose="02020603050405020304" pitchFamily="18" charset="0"/>
                <a:cs typeface="Times New Roman" panose="02020603050405020304" pitchFamily="18" charset="0"/>
              </a:rPr>
              <a:t>Automated peak fitting is ongoing, uncertainty calculations have started to be developed</a:t>
            </a:r>
          </a:p>
          <a:p>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Are you interested in use of this application?</a:t>
            </a:r>
          </a:p>
          <a:p>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What did we forget?</a:t>
            </a:r>
          </a:p>
          <a:p>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How can it be improved?</a:t>
            </a:r>
          </a:p>
          <a:p>
            <a:r>
              <a:rPr lang="en-US" sz="2600" dirty="0">
                <a:solidFill>
                  <a:srgbClr val="FF0000"/>
                </a:solidFill>
                <a:latin typeface="Times New Roman" panose="02020603050405020304" pitchFamily="18" charset="0"/>
                <a:cs typeface="Times New Roman" panose="02020603050405020304" pitchFamily="18" charset="0"/>
              </a:rPr>
              <a:t>*Prerelease, very early testing*</a:t>
            </a:r>
          </a:p>
          <a:p>
            <a:r>
              <a:rPr lang="en-US" sz="2600" dirty="0">
                <a:latin typeface="Times New Roman" panose="02020603050405020304" pitchFamily="18" charset="0"/>
                <a:cs typeface="Times New Roman" panose="02020603050405020304" pitchFamily="18" charset="0"/>
              </a:rPr>
              <a:t>Contact Dr. </a:t>
            </a:r>
            <a:r>
              <a:rPr lang="en-US" sz="2600" dirty="0" err="1">
                <a:latin typeface="Times New Roman" panose="02020603050405020304" pitchFamily="18" charset="0"/>
                <a:cs typeface="Times New Roman" panose="02020603050405020304" pitchFamily="18" charset="0"/>
              </a:rPr>
              <a:t>Creuziger</a:t>
            </a:r>
            <a:r>
              <a:rPr lang="en-US" sz="2600" dirty="0">
                <a:latin typeface="Times New Roman" panose="02020603050405020304" pitchFamily="18" charset="0"/>
                <a:cs typeface="Times New Roman" panose="02020603050405020304" pitchFamily="18" charset="0"/>
              </a:rPr>
              <a:t> at NIST for information and to give feedback:</a:t>
            </a:r>
          </a:p>
          <a:p>
            <a:pPr marL="571500" lvl="1" indent="0">
              <a:buNone/>
            </a:pPr>
            <a:r>
              <a:rPr lang="en-US" sz="3200" b="1" i="0" dirty="0">
                <a:latin typeface="Times New Roman" panose="02020603050405020304" pitchFamily="18" charset="0"/>
                <a:cs typeface="Times New Roman" panose="02020603050405020304" pitchFamily="18" charset="0"/>
              </a:rPr>
              <a:t>- adam.creuziger@nist.gov</a:t>
            </a:r>
          </a:p>
        </p:txBody>
      </p:sp>
      <p:sp>
        <p:nvSpPr>
          <p:cNvPr id="4" name="Slide Number Placeholder 3">
            <a:extLst>
              <a:ext uri="{FF2B5EF4-FFF2-40B4-BE49-F238E27FC236}">
                <a16:creationId xmlns:a16="http://schemas.microsoft.com/office/drawing/2014/main" id="{9B7084AC-3D12-4FBD-BC6A-85F30B8B48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9623586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4134</TotalTime>
  <Words>933</Words>
  <Application>Microsoft Office PowerPoint</Application>
  <PresentationFormat>On-screen Show (4:3)</PresentationFormat>
  <Paragraphs>124</Paragraphs>
  <Slides>14</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Cambria Math</vt:lpstr>
      <vt:lpstr>Times New Roman</vt:lpstr>
      <vt:lpstr>1_Default Design</vt:lpstr>
      <vt:lpstr>Default Design</vt:lpstr>
      <vt:lpstr>Developing a Calculator for the Phase Fraction and Uncertainty of Austenite in Steel</vt:lpstr>
      <vt:lpstr>Undergraduate Research</vt:lpstr>
      <vt:lpstr>Relevance</vt:lpstr>
      <vt:lpstr>Project Plan</vt:lpstr>
      <vt:lpstr>Project Plan Cont.</vt:lpstr>
      <vt:lpstr>Sources of Uncertainty or Error</vt:lpstr>
      <vt:lpstr>Inputs</vt:lpstr>
      <vt:lpstr>Calculator Demo</vt:lpstr>
      <vt:lpstr>Conclusions</vt:lpstr>
      <vt:lpstr>PowerPoint Presentation</vt:lpstr>
      <vt:lpstr>Phase Fraction</vt:lpstr>
      <vt:lpstr>Theoretical Intensity</vt:lpstr>
      <vt:lpstr>Experimental Phase Fraction</vt:lpstr>
      <vt:lpstr>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Phase Fraction and Corresponding Uncertainty of Austenite in Advanced Steels</dc:title>
  <dc:creator>David Matlock</dc:creator>
  <cp:lastModifiedBy>caleb schenck</cp:lastModifiedBy>
  <cp:revision>9</cp:revision>
  <dcterms:created xsi:type="dcterms:W3CDTF">2005-08-24T13:09:38Z</dcterms:created>
  <dcterms:modified xsi:type="dcterms:W3CDTF">2022-03-08T05:01:05Z</dcterms:modified>
</cp:coreProperties>
</file>