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notesMasterIdLst>
    <p:notesMasterId r:id="rId13"/>
  </p:notesMasterIdLst>
  <p:sldIdLst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968"/>
    <a:srgbClr val="202730"/>
    <a:srgbClr val="5D9577"/>
    <a:srgbClr val="A7AAAD"/>
    <a:srgbClr val="C4DCFF"/>
    <a:srgbClr val="153259"/>
    <a:srgbClr val="5D8B72"/>
    <a:srgbClr val="B9491E"/>
    <a:srgbClr val="1C4177"/>
    <a:srgbClr val="204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80680"/>
  </p:normalViewPr>
  <p:slideViewPr>
    <p:cSldViewPr snapToGrid="0" snapToObjects="1" showGuides="1">
      <p:cViewPr varScale="1">
        <p:scale>
          <a:sx n="88" d="100"/>
          <a:sy n="88" d="100"/>
        </p:scale>
        <p:origin x="576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251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F6E1-0A4A-D745-ABA3-2094B2ECBF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BA844-DEE4-C746-B0B9-DA9D9D9B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BA844-DEE4-C746-B0B9-DA9D9D9B4B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BA844-DEE4-C746-B0B9-DA9D9D9B4B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BA844-DEE4-C746-B0B9-DA9D9D9B4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BE0BDF-0C95-8B49-84ED-905DED0D6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0338"/>
            <a:ext cx="12228755" cy="68786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57BFF6-77BE-8442-93ED-FFDC8E161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1575" y="947513"/>
            <a:ext cx="12290612" cy="0"/>
          </a:xfrm>
          <a:prstGeom prst="line">
            <a:avLst/>
          </a:prstGeom>
          <a:ln w="25400">
            <a:solidFill>
              <a:srgbClr val="275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794A8F-6352-2B45-86C5-9179E4BB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39" y="1682347"/>
            <a:ext cx="10463809" cy="675323"/>
          </a:xfrm>
        </p:spPr>
        <p:txBody>
          <a:bodyPr anchor="b">
            <a:noAutofit/>
          </a:bodyPr>
          <a:lstStyle>
            <a:lvl1pPr algn="l">
              <a:defRPr sz="6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B5CE-1A1B-9D41-B8D8-6D06D433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4CD8-9E63-C64D-B6B8-84B3B06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97E240-8704-184F-B984-A9C3621F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840" y="268823"/>
            <a:ext cx="3973068" cy="53195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E5BB74-2191-4A46-A928-051FD2C6A5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2030" y="6336323"/>
            <a:ext cx="3669323" cy="521677"/>
          </a:xfrm>
        </p:spPr>
        <p:txBody>
          <a:bodyPr/>
          <a:lstStyle>
            <a:lvl1pPr marL="0" indent="0" algn="r">
              <a:buNone/>
              <a:defRPr b="0">
                <a:solidFill>
                  <a:srgbClr val="C4DC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24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5F1A-A3CF-0047-A8BA-C75E8073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7262-4D83-C545-A69D-11927CC9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44A2B-0445-E748-87AD-3F27274B8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CA071-370B-3645-B900-7F3E13BC3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8D157-4D67-3B46-B8AF-958CE97FC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20AF5-5E67-6F4F-AD26-29826B2D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25E99-A588-1F40-A418-48406BCB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E35B4-7239-0644-99A1-9F0EBD32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9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FEFE-EB08-8142-A9C1-BF86AC84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52CA-0609-6A40-88C7-B5B3603A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C122A-DB09-6441-B421-444556F9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93787-BB75-E043-A6AA-76B546CD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9C1BD-5EDB-DF4B-BE1D-1A782E52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C54EB-E29C-1B44-B63D-C10BDE81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0FCCB-373E-CB49-A0CB-050C6BE6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7AF4-42D2-CD4B-85FC-75234682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8928-3BFE-F447-B402-65F50FA4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19467-CD7D-8D41-83D5-3ED02468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7D00-AADD-D446-8253-81CC2603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8F71-67DD-F941-8627-9F8F4BA8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144A8-7257-C544-B581-FDF4613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2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6E0F-9A23-E04A-A83B-D457797A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94851-F6F6-D54E-AADB-F130E90C4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61F5F-9702-0644-9DC0-31047C5FF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71729-7B3C-264F-AE58-4ADAFFBC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5553D-02E8-0C4B-896F-22CFD8A9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C3B7-5EDC-C649-B68B-005FB7B6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591B-3EF3-EF49-837D-78F018AD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98533-3EC2-1946-AEFC-AD2A0A05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BD49-E4DB-1640-8630-143D35F2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ABBC-D87D-654B-9B16-CDB03F61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31FC-0854-4445-B748-79D852B7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0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8B955-F8EA-C747-88B3-035F96FD7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F46B6-D95E-994B-B612-1D27BC9A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1DC1-7BEF-0142-9C09-FD10C8DC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FD19-0E10-2D44-A97A-B90BAE2A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E1B7-5110-764D-BB3E-06138BCB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F4BE-40B8-144A-9D54-23B78E3AA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13215-FDAA-154F-967B-CE23C3346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F5BF-A748-DB47-BF3F-3ADB26A4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F5AF-E0DF-6E43-A1D7-F5FEFFC7316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A668-5308-374A-A0F0-7F1E52D0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07C0-9B05-8F45-903D-46447652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D35-3A4C-544C-8023-6D77DCD91F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55C6F-E7F4-A34D-83D6-1B9F5F22E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0675"/>
            <a:ext cx="12228755" cy="68786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215427-2CB9-7249-AAA0-192D17B2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0675"/>
            <a:ext cx="12228755" cy="968188"/>
          </a:xfrm>
          <a:prstGeom prst="rect">
            <a:avLst/>
          </a:prstGeom>
          <a:solidFill>
            <a:srgbClr val="071525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799A77-F852-864D-8D2E-6A3FA2BF0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1575" y="947513"/>
            <a:ext cx="12290612" cy="0"/>
          </a:xfrm>
          <a:prstGeom prst="line">
            <a:avLst/>
          </a:prstGeom>
          <a:ln w="25400">
            <a:solidFill>
              <a:srgbClr val="275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F4BE-40B8-144A-9D54-23B78E3AA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13215-FDAA-154F-967B-CE23C3346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F5BF-A748-DB47-BF3F-3ADB26A4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F5AF-E0DF-6E43-A1D7-F5FEFFC7316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A668-5308-374A-A0F0-7F1E52D0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07C0-9B05-8F45-903D-46447652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1D35-3A4C-544C-8023-6D77DCD91F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55C6F-E7F4-A34D-83D6-1B9F5F22E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0675"/>
            <a:ext cx="12228755" cy="68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C90A5-F44E-D742-B74E-CEBB672FE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056191"/>
            <a:ext cx="12192000" cy="3939555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A71C6-160C-1841-90A5-876C4158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E40-C079-EE45-965F-E397E3D9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F9348-28A0-6945-96CF-85CF0F45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1D03CF-4195-8B4C-8440-C8D5A200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8712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AD648C0-456D-5343-BD61-038F35AE0ED4}"/>
              </a:ext>
            </a:extLst>
          </p:cNvPr>
          <p:cNvSpPr txBox="1">
            <a:spLocks/>
          </p:cNvSpPr>
          <p:nvPr userDrawn="1"/>
        </p:nvSpPr>
        <p:spPr>
          <a:xfrm>
            <a:off x="574040" y="-284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Gill Sans SemiBold" panose="020B0502020104020203" pitchFamily="34" charset="-79"/>
                <a:ea typeface="+mj-ea"/>
                <a:cs typeface="Gill Sans SemiBold" panose="020B0502020104020203" pitchFamily="34" charset="-79"/>
              </a:defRPr>
            </a:lvl1pPr>
          </a:lstStyle>
          <a:p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C28DA88-3FC6-314D-8BB4-B45B12D7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819" y="5213933"/>
            <a:ext cx="9824225" cy="10753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C1793-2604-6D47-BBA8-DF58C3476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696074" y="508222"/>
            <a:ext cx="1119415" cy="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8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4" userDrawn="1">
          <p15:clr>
            <a:srgbClr val="FBAE40"/>
          </p15:clr>
        </p15:guide>
        <p15:guide id="2" pos="3816" userDrawn="1">
          <p15:clr>
            <a:srgbClr val="FBAE40"/>
          </p15:clr>
        </p15:guide>
        <p15:guide id="3" pos="368" userDrawn="1">
          <p15:clr>
            <a:srgbClr val="FBAE40"/>
          </p15:clr>
        </p15:guide>
        <p15:guide id="4" pos="7315" userDrawn="1">
          <p15:clr>
            <a:srgbClr val="FBAE40"/>
          </p15:clr>
        </p15:guide>
        <p15:guide id="5" orient="horz" pos="5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9533BF-1B93-2A43-BA34-0F3A82D7F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87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5A012D-B070-7A49-BBFF-079F2561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-22034"/>
            <a:ext cx="10515600" cy="1325563"/>
          </a:xfrm>
        </p:spPr>
        <p:txBody>
          <a:bodyPr>
            <a:normAutofit/>
          </a:bodyPr>
          <a:lstStyle>
            <a:lvl1pPr>
              <a:defRPr sz="4000" b="0" i="0">
                <a:solidFill>
                  <a:schemeClr val="bg1"/>
                </a:solidFill>
                <a:latin typeface="+mn-lt"/>
                <a:cs typeface="Gill Sans SemiBold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8373-B974-7948-9839-60119604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90693"/>
            <a:ext cx="3869473" cy="2508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F32D-C8B6-BA4F-BA24-DA606CEC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B533-0985-E44A-9957-3DDE711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A9F8-B433-CD4D-B0E5-00FDB974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64AE5A-5633-B34B-B7DD-4DCEFBFC0B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4248" y="3590693"/>
            <a:ext cx="3939168" cy="2508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884886-4728-6142-8698-38627184E6B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83498" y="3590693"/>
            <a:ext cx="3908502" cy="250821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17D88D-1B35-A843-BA46-506AB4A87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253" y="1622502"/>
            <a:ext cx="10753493" cy="11430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D91200-3642-8946-A772-E48D2472F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696074" y="508222"/>
            <a:ext cx="1119415" cy="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56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  <p15:guide id="5" orient="horz" pos="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A35D9A-EEF1-DD46-987E-6CF872511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87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C6585-2022-8F42-81FB-4B5D5B37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96" y="365125"/>
            <a:ext cx="10515600" cy="527241"/>
          </a:xfrm>
        </p:spPr>
        <p:txBody>
          <a:bodyPr>
            <a:noAutofit/>
          </a:bodyPr>
          <a:lstStyle>
            <a:lvl1pPr>
              <a:defRPr sz="4000" b="0" i="0">
                <a:solidFill>
                  <a:schemeClr val="bg1"/>
                </a:solidFill>
                <a:latin typeface="+mn-lt"/>
                <a:cs typeface="Gill Sans SemiBold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D1336-869F-DC49-B576-75531AB2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37B73-0EC3-AE48-9FAC-E88B29D8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31F2E-9BEB-634E-BB98-A0F61BD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7963FD0-7962-5C46-90EE-E8851053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079653"/>
            <a:ext cx="6099717" cy="57783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FACD73-4E5D-A345-B9F2-A050263D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18609" y="1757943"/>
            <a:ext cx="5183188" cy="3684588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002060"/>
                </a:solidFill>
              </a:defRPr>
            </a:lvl1pPr>
            <a:lvl2pPr marL="800100" indent="-342900">
              <a:buClr>
                <a:srgbClr val="5D8B72"/>
              </a:buClr>
              <a:buFont typeface="Wingdings" pitchFamily="2" charset="2"/>
              <a:buChar char="§"/>
              <a:defRPr sz="32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28B23-895C-5C4C-B680-35A98899E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696074" y="508222"/>
            <a:ext cx="1119415" cy="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3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A35D9A-EEF1-DD46-987E-6CF872511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87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C6585-2022-8F42-81FB-4B5D5B37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96" y="365125"/>
            <a:ext cx="10515600" cy="527241"/>
          </a:xfrm>
        </p:spPr>
        <p:txBody>
          <a:bodyPr>
            <a:noAutofit/>
          </a:bodyPr>
          <a:lstStyle>
            <a:lvl1pPr>
              <a:defRPr sz="4000" b="0" i="0">
                <a:solidFill>
                  <a:schemeClr val="bg1"/>
                </a:solidFill>
                <a:latin typeface="+mn-lt"/>
                <a:cs typeface="Gill Sans SemiBold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D1336-869F-DC49-B576-75531AB2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37B73-0EC3-AE48-9FAC-E88B29D8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31F2E-9BEB-634E-BB98-A0F61BD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7963FD0-7962-5C46-90EE-E8851053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079653"/>
            <a:ext cx="6875332" cy="57783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FACD73-4E5D-A345-B9F2-A050263D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35312" y="1638334"/>
            <a:ext cx="5183188" cy="3684588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800100" indent="-342900">
              <a:buClr>
                <a:srgbClr val="5D8B7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28B23-895C-5C4C-B680-35A98899E6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696074" y="508222"/>
            <a:ext cx="1119415" cy="2954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038276-3D99-374D-8C08-8B4EE9100505}"/>
              </a:ext>
            </a:extLst>
          </p:cNvPr>
          <p:cNvGrpSpPr/>
          <p:nvPr userDrawn="1"/>
        </p:nvGrpSpPr>
        <p:grpSpPr>
          <a:xfrm>
            <a:off x="6875332" y="4948518"/>
            <a:ext cx="5316667" cy="1909482"/>
            <a:chOff x="6875332" y="4948518"/>
            <a:chExt cx="5316667" cy="19094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822032-AB25-264F-84DF-832153AB9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75332" y="4948518"/>
              <a:ext cx="5316667" cy="1909482"/>
            </a:xfrm>
            <a:prstGeom prst="rect">
              <a:avLst/>
            </a:prstGeom>
            <a:solidFill>
              <a:srgbClr val="5D8B7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6B19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1D026-7836-5C4C-8D2C-5CE052626F44}"/>
                </a:ext>
              </a:extLst>
            </p:cNvPr>
            <p:cNvSpPr/>
            <p:nvPr/>
          </p:nvSpPr>
          <p:spPr>
            <a:xfrm>
              <a:off x="7235312" y="5517685"/>
              <a:ext cx="48654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sz="2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441141-9365-7740-8DBA-7BD811A087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5312" y="5219700"/>
            <a:ext cx="4675188" cy="1397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0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5BF363-59FF-E54E-A0B5-E35D493FB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87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2D7EB-E182-4543-8CCE-37CF8E50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95" y="-22034"/>
            <a:ext cx="10515600" cy="1325563"/>
          </a:xfrm>
        </p:spPr>
        <p:txBody>
          <a:bodyPr>
            <a:normAutofit/>
          </a:bodyPr>
          <a:lstStyle>
            <a:lvl1pPr>
              <a:defRPr sz="4000" b="0" i="0">
                <a:solidFill>
                  <a:schemeClr val="bg1"/>
                </a:solidFill>
                <a:latin typeface="+mn-lt"/>
                <a:cs typeface="Gill Sans SemiBold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4195B3-35E3-C543-9CBB-AD4A8EB72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696074" y="508222"/>
            <a:ext cx="1119415" cy="29540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7A970-8AEE-EF42-BDF8-26B87235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99B2C-3002-AC47-B9C2-6C74CD2E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634A8-2332-E045-8B38-51EC9F81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B434-E236-8945-8FEB-F9940E59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23053-7412-EC42-952B-F3D3ED93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0226-E7CE-8143-8307-BD4050B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007E-C621-3048-98EA-20DED673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A9D9-5F67-8448-BB27-B648D727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B02D6-E535-0945-9835-AF44B4A7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2FC90-D1DA-CB42-87D3-934382067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56EC-5AF3-B541-8BF2-8E9DEBBC2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6868-B405-CA44-B412-5D6C4F518A0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A3C9-62A7-B646-A8AA-A05815B4F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2593-F01B-3C40-B17B-E5E7A4EC5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5A3A-841E-C04D-A6C3-2A644B41F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52" r:id="rId4"/>
    <p:sldLayoutId id="2147483650" r:id="rId5"/>
    <p:sldLayoutId id="2147483662" r:id="rId6"/>
    <p:sldLayoutId id="2147483664" r:id="rId7"/>
    <p:sldLayoutId id="2147483663" r:id="rId8"/>
    <p:sldLayoutId id="2147483651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5829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1FA6-92D4-B945-9015-1C671C4A6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39" y="1816161"/>
            <a:ext cx="10463809" cy="675323"/>
          </a:xfrm>
        </p:spPr>
        <p:txBody>
          <a:bodyPr>
            <a:normAutofit fontScale="90000"/>
          </a:bodyPr>
          <a:lstStyle/>
          <a:p>
            <a:r>
              <a:rPr lang="en-US" dirty="0"/>
              <a:t>OSCAL document-id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EDF7-ACB9-B941-9E7B-63A2190EC7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2030" y="6235962"/>
            <a:ext cx="3669323" cy="521677"/>
          </a:xfrm>
        </p:spPr>
        <p:txBody>
          <a:bodyPr/>
          <a:lstStyle/>
          <a:p>
            <a:r>
              <a:rPr lang="en-US" dirty="0"/>
              <a:t>March 5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43040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86DC33-DAC7-BE4F-87D7-D24660A13232}"/>
              </a:ext>
            </a:extLst>
          </p:cNvPr>
          <p:cNvSpPr txBox="1"/>
          <p:nvPr/>
        </p:nvSpPr>
        <p:spPr>
          <a:xfrm>
            <a:off x="8236146" y="6075396"/>
            <a:ext cx="3214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alpha val="70000"/>
                  </a:schemeClr>
                </a:solidFill>
                <a:cs typeface="Arial" panose="020B0604020202020204" pitchFamily="34" charset="0"/>
              </a:rPr>
              <a:t>©Nicholas McIntosh Photography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C186E-3B1A-314B-A00F-06DD1941EFE5}"/>
              </a:ext>
            </a:extLst>
          </p:cNvPr>
          <p:cNvSpPr txBox="1"/>
          <p:nvPr/>
        </p:nvSpPr>
        <p:spPr>
          <a:xfrm>
            <a:off x="-9167" y="6064881"/>
            <a:ext cx="2164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alpha val="70000"/>
                  </a:schemeClr>
                </a:solidFill>
                <a:cs typeface="Arial" panose="020B0604020202020204" pitchFamily="34" charset="0"/>
              </a:rPr>
              <a:t>©Robert Rathe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DEAE3-7FD4-1847-BBC9-CED99B10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Currently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4A6F6-6F06-4BB7-A8DD-DDD292929B01}"/>
              </a:ext>
            </a:extLst>
          </p:cNvPr>
          <p:cNvSpPr txBox="1"/>
          <p:nvPr/>
        </p:nvSpPr>
        <p:spPr>
          <a:xfrm flipH="1">
            <a:off x="498928" y="1578428"/>
            <a:ext cx="10665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uuid</a:t>
            </a:r>
            <a:r>
              <a:rPr lang="en-US" dirty="0"/>
              <a:t>” – Attribute of the root (available at the highest 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a globally unique identifier of a </a:t>
            </a:r>
            <a:r>
              <a:rPr lang="en-US" b="1" dirty="0"/>
              <a:t>specific instance of a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“document-id” – Optional field inside “metadata”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identifier for the </a:t>
            </a:r>
            <a:r>
              <a:rPr lang="en-US" b="1" dirty="0"/>
              <a:t>class(or “true identity”) of document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E7BCC-1AD3-4AA2-8DE3-5FFF44B611FC}"/>
              </a:ext>
            </a:extLst>
          </p:cNvPr>
          <p:cNvSpPr/>
          <p:nvPr/>
        </p:nvSpPr>
        <p:spPr>
          <a:xfrm>
            <a:off x="827315" y="3690257"/>
            <a:ext cx="1458686" cy="158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8403D-867C-449B-A227-9BA953E69B1A}"/>
              </a:ext>
            </a:extLst>
          </p:cNvPr>
          <p:cNvSpPr txBox="1"/>
          <p:nvPr/>
        </p:nvSpPr>
        <p:spPr>
          <a:xfrm>
            <a:off x="574040" y="5377543"/>
            <a:ext cx="204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Uuid</a:t>
            </a:r>
            <a:r>
              <a:rPr lang="en-US" dirty="0"/>
              <a:t>: 12345</a:t>
            </a:r>
          </a:p>
          <a:p>
            <a:r>
              <a:rPr lang="en-US" dirty="0"/>
              <a:t>Document-id: foo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71A9E-BB6B-46B3-B4E5-5D083BBA8042}"/>
              </a:ext>
            </a:extLst>
          </p:cNvPr>
          <p:cNvSpPr/>
          <p:nvPr/>
        </p:nvSpPr>
        <p:spPr>
          <a:xfrm>
            <a:off x="3984173" y="3690257"/>
            <a:ext cx="1458686" cy="158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A7560-4990-4E2E-B09B-637C4D34616C}"/>
              </a:ext>
            </a:extLst>
          </p:cNvPr>
          <p:cNvSpPr txBox="1"/>
          <p:nvPr/>
        </p:nvSpPr>
        <p:spPr>
          <a:xfrm>
            <a:off x="3782423" y="5377543"/>
            <a:ext cx="204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Uuid</a:t>
            </a:r>
            <a:r>
              <a:rPr lang="en-US" dirty="0"/>
              <a:t>: 98767</a:t>
            </a:r>
          </a:p>
          <a:p>
            <a:r>
              <a:rPr lang="en-US" dirty="0"/>
              <a:t>Document-id: foo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955B2-03BC-4D27-9CE5-212101FDD1AC}"/>
              </a:ext>
            </a:extLst>
          </p:cNvPr>
          <p:cNvSpPr txBox="1"/>
          <p:nvPr/>
        </p:nvSpPr>
        <p:spPr>
          <a:xfrm>
            <a:off x="1021158" y="430024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Catalog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D4E9-065A-42F0-AD8C-0F00FCF72157}"/>
              </a:ext>
            </a:extLst>
          </p:cNvPr>
          <p:cNvSpPr txBox="1"/>
          <p:nvPr/>
        </p:nvSpPr>
        <p:spPr>
          <a:xfrm>
            <a:off x="4178016" y="4267982"/>
            <a:ext cx="107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Catalog A</a:t>
            </a:r>
          </a:p>
          <a:p>
            <a:r>
              <a:rPr lang="en-US" dirty="0"/>
              <a:t>Version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328781-F3FB-4013-9DE5-1F047C0F283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286001" y="4484915"/>
            <a:ext cx="169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5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8A44-F1AC-4438-8339-3F0BD8F2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problem/use case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1D881A-6962-4FBC-8404-A26543F90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5244" y="2297947"/>
            <a:ext cx="4495003" cy="46258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Current guidance is unclear on best/correct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Document-id is optional, potential interop or functionality gap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Versioning is complication and needs to be 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DD098DD-0C62-4FCB-A7F3-D26A265D84A8}"/>
              </a:ext>
            </a:extLst>
          </p:cNvPr>
          <p:cNvSpPr txBox="1">
            <a:spLocks/>
          </p:cNvSpPr>
          <p:nvPr/>
        </p:nvSpPr>
        <p:spPr>
          <a:xfrm>
            <a:off x="719254" y="2754616"/>
            <a:ext cx="4495003" cy="462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Tracking a document as it changes between versions is extremely important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Finding new and previous versions is difficult but valuable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8835A3-EEEA-4A70-ADD4-372448FD1BD2}"/>
              </a:ext>
            </a:extLst>
          </p:cNvPr>
          <p:cNvCxnSpPr>
            <a:cxnSpLocks/>
          </p:cNvCxnSpPr>
          <p:nvPr/>
        </p:nvCxnSpPr>
        <p:spPr>
          <a:xfrm>
            <a:off x="6019800" y="1303529"/>
            <a:ext cx="0" cy="542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E7A92E-BC79-4251-8419-FAE1167B5460}"/>
              </a:ext>
            </a:extLst>
          </p:cNvPr>
          <p:cNvSpPr txBox="1"/>
          <p:nvPr/>
        </p:nvSpPr>
        <p:spPr>
          <a:xfrm>
            <a:off x="1930856" y="1404257"/>
            <a:ext cx="1656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380E7-F258-4CBC-B720-C787D6C4B8D2}"/>
              </a:ext>
            </a:extLst>
          </p:cNvPr>
          <p:cNvSpPr txBox="1"/>
          <p:nvPr/>
        </p:nvSpPr>
        <p:spPr>
          <a:xfrm>
            <a:off x="7994199" y="140425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338016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E603-91B0-4C2C-AA77-33A3E66D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EB8F-2025-4E2C-ADF5-FC7028C63B68}"/>
              </a:ext>
            </a:extLst>
          </p:cNvPr>
          <p:cNvSpPr txBox="1"/>
          <p:nvPr/>
        </p:nvSpPr>
        <p:spPr>
          <a:xfrm>
            <a:off x="574040" y="1415143"/>
            <a:ext cx="107115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Update of guidance and documentation to define and clarify the use of document-id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 schema changes needed – only one normative change to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9977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E603-91B0-4C2C-AA77-33A3E66D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B82E4F-13DC-42FA-B64E-8E6FB3EB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8343" y="1622501"/>
            <a:ext cx="11124403" cy="521985"/>
          </a:xfrm>
        </p:spPr>
        <p:txBody>
          <a:bodyPr/>
          <a:lstStyle/>
          <a:p>
            <a:r>
              <a:rPr lang="en-US" dirty="0"/>
              <a:t>“If no document-id is present, it can be assumed to be equal to the </a:t>
            </a:r>
            <a:r>
              <a:rPr lang="en-US" dirty="0" err="1"/>
              <a:t>uuid</a:t>
            </a:r>
            <a:r>
              <a:rPr lang="en-US" dirty="0"/>
              <a:t>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24422-F085-41DB-9D8C-08A4F93E86D4}"/>
              </a:ext>
            </a:extLst>
          </p:cNvPr>
          <p:cNvSpPr/>
          <p:nvPr/>
        </p:nvSpPr>
        <p:spPr>
          <a:xfrm>
            <a:off x="206829" y="1303529"/>
            <a:ext cx="11593285" cy="1069557"/>
          </a:xfrm>
          <a:prstGeom prst="rect">
            <a:avLst/>
          </a:prstGeom>
          <a:noFill/>
          <a:ln w="952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EB8F-2025-4E2C-ADF5-FC7028C63B68}"/>
              </a:ext>
            </a:extLst>
          </p:cNvPr>
          <p:cNvSpPr txBox="1"/>
          <p:nvPr/>
        </p:nvSpPr>
        <p:spPr>
          <a:xfrm>
            <a:off x="674914" y="2906486"/>
            <a:ext cx="10711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producer can release version 1 of a document, and later release an update that declares itself (in a machine readable way) to be an update of the original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Versioning remains flexible and up to the producer</a:t>
            </a:r>
          </a:p>
        </p:txBody>
      </p:sp>
    </p:spTree>
    <p:extLst>
      <p:ext uri="{BB962C8B-B14F-4D97-AF65-F5344CB8AC3E}">
        <p14:creationId xmlns:p14="http://schemas.microsoft.com/office/powerpoint/2010/main" val="145737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4797-F2CF-4F60-839D-9B91D3ED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Linking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C637E-5BB0-4912-AB71-7956C27D8985}"/>
              </a:ext>
            </a:extLst>
          </p:cNvPr>
          <p:cNvSpPr txBox="1"/>
          <p:nvPr/>
        </p:nvSpPr>
        <p:spPr>
          <a:xfrm>
            <a:off x="326571" y="1303529"/>
            <a:ext cx="114844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Previous slides show how the document identifier issue will be addressed.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Additional issue was raised last meeting, finding newer and previous versions of a given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Also solvable without schema changes, will be in the form of updated guidance</a:t>
            </a:r>
          </a:p>
        </p:txBody>
      </p:sp>
    </p:spTree>
    <p:extLst>
      <p:ext uri="{BB962C8B-B14F-4D97-AF65-F5344CB8AC3E}">
        <p14:creationId xmlns:p14="http://schemas.microsoft.com/office/powerpoint/2010/main" val="311490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CF05-049E-4EEB-8569-C8AD75F3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RFC5829 and Link Relations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6C066-06AD-4C63-9515-51527698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653" y="6227159"/>
            <a:ext cx="10753493" cy="53286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https://tools.ietf.org/html/rfc5829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25E6A-3458-4F4A-848E-18464F5CB2C8}"/>
              </a:ext>
            </a:extLst>
          </p:cNvPr>
          <p:cNvSpPr txBox="1"/>
          <p:nvPr/>
        </p:nvSpPr>
        <p:spPr>
          <a:xfrm>
            <a:off x="109653" y="1303529"/>
            <a:ext cx="11831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OSCAL already supports “link”, an element that can appear in metadata (or other locations)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dirty="0" err="1"/>
              <a:t>href</a:t>
            </a:r>
            <a:r>
              <a:rPr lang="en-US" sz="3200" dirty="0"/>
              <a:t>” - resolvable URI,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dirty="0" err="1"/>
              <a:t>rel</a:t>
            </a:r>
            <a:r>
              <a:rPr lang="en-US" sz="3200" dirty="0"/>
              <a:t>” - a description of what the link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RFC5829 is an international standard on using “link” to handle versioning that is already in wide use</a:t>
            </a:r>
          </a:p>
        </p:txBody>
      </p:sp>
    </p:spTree>
    <p:extLst>
      <p:ext uri="{BB962C8B-B14F-4D97-AF65-F5344CB8AC3E}">
        <p14:creationId xmlns:p14="http://schemas.microsoft.com/office/powerpoint/2010/main" val="208824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2822-C7A8-46D6-8562-94522D21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Link for versions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2A5FB1-5D99-4E96-B311-A12125C4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253" y="1622502"/>
            <a:ext cx="10753493" cy="485449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Values defined to be used as “</a:t>
            </a:r>
            <a:r>
              <a:rPr lang="en-US" sz="3200" dirty="0" err="1"/>
              <a:t>rel</a:t>
            </a:r>
            <a:r>
              <a:rPr lang="en-US" sz="3200" dirty="0"/>
              <a:t>”: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“successor-version” (Resolves to OSCAL Document)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“predecessor-version” (Resolves to OSCAL Document)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“latest-version” (Resolves to OSCAL Document)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“version-history” (Resolution not defined)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Would these additional values be useful?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“working-copy”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“working-copy-of”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86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6DDC62D2E614B8349009FA2B533FE" ma:contentTypeVersion="4" ma:contentTypeDescription="Create a new document." ma:contentTypeScope="" ma:versionID="18725572ae5737337d1ea29df23a8a8f">
  <xsd:schema xmlns:xsd="http://www.w3.org/2001/XMLSchema" xmlns:xs="http://www.w3.org/2001/XMLSchema" xmlns:p="http://schemas.microsoft.com/office/2006/metadata/properties" xmlns:ns2="e2356c7f-9a1b-41db-8d89-51bb5d8463d9" xmlns:ns3="01fcfbda-9643-476e-88fb-ce7a1280f67e" targetNamespace="http://schemas.microsoft.com/office/2006/metadata/properties" ma:root="true" ma:fieldsID="b7bb254471d871a85256d5242377c131" ns2:_="" ns3:_="">
    <xsd:import namespace="e2356c7f-9a1b-41db-8d89-51bb5d8463d9"/>
    <xsd:import namespace="01fcfbda-9643-476e-88fb-ce7a1280f6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56c7f-9a1b-41db-8d89-51bb5d8463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fcfbda-9643-476e-88fb-ce7a1280f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53DE5F-7153-4DC3-AEDE-BDC2BC789C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56c7f-9a1b-41db-8d89-51bb5d8463d9"/>
    <ds:schemaRef ds:uri="01fcfbda-9643-476e-88fb-ce7a1280f6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00138A-D0B6-4BD3-A39F-6BE448948C5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1fcfbda-9643-476e-88fb-ce7a1280f67e"/>
    <ds:schemaRef ds:uri="e2356c7f-9a1b-41db-8d89-51bb5d8463d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4A7EDE-2846-4720-9905-EF57A5C0C3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401</Words>
  <Application>Microsoft Office PowerPoint</Application>
  <PresentationFormat>Widescreen</PresentationFormat>
  <Paragraphs>65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OSCAL document-id Discussion</vt:lpstr>
      <vt:lpstr>Currently</vt:lpstr>
      <vt:lpstr>The problem/use case</vt:lpstr>
      <vt:lpstr>Proposed Solution</vt:lpstr>
      <vt:lpstr>Proposed Solutions</vt:lpstr>
      <vt:lpstr>Version Linking</vt:lpstr>
      <vt:lpstr>RFC5829 and Link Relations</vt:lpstr>
      <vt:lpstr>Using Link for versions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Hanacek, Natasha C. (Fed)</dc:creator>
  <cp:lastModifiedBy>Banghart, Stephen A. (Fed)</cp:lastModifiedBy>
  <cp:revision>99</cp:revision>
  <dcterms:created xsi:type="dcterms:W3CDTF">2018-05-08T12:44:50Z</dcterms:created>
  <dcterms:modified xsi:type="dcterms:W3CDTF">2021-03-05T15:16:17Z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0x0101007B36DDC62D2E614B8349009FA2B533FE</vt:lpwstr>
  </property>
</Properties>
</file>