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20"/>
  </p:notesMasterIdLst>
  <p:sldIdLst>
    <p:sldId id="256" r:id="rId2"/>
    <p:sldId id="390" r:id="rId3"/>
    <p:sldId id="377" r:id="rId4"/>
    <p:sldId id="610" r:id="rId5"/>
    <p:sldId id="603" r:id="rId6"/>
    <p:sldId id="613" r:id="rId7"/>
    <p:sldId id="614" r:id="rId8"/>
    <p:sldId id="615" r:id="rId9"/>
    <p:sldId id="612" r:id="rId10"/>
    <p:sldId id="602" r:id="rId11"/>
    <p:sldId id="609" r:id="rId12"/>
    <p:sldId id="616" r:id="rId13"/>
    <p:sldId id="619" r:id="rId14"/>
    <p:sldId id="617" r:id="rId15"/>
    <p:sldId id="618" r:id="rId16"/>
    <p:sldId id="375" r:id="rId17"/>
    <p:sldId id="605" r:id="rId18"/>
    <p:sldId id="60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D3996-DE12-4CF1-942F-30D6D6F862DB}">
          <p14:sldIdLst>
            <p14:sldId id="256"/>
            <p14:sldId id="390"/>
            <p14:sldId id="377"/>
            <p14:sldId id="610"/>
            <p14:sldId id="603"/>
            <p14:sldId id="613"/>
            <p14:sldId id="614"/>
            <p14:sldId id="615"/>
            <p14:sldId id="612"/>
            <p14:sldId id="602"/>
            <p14:sldId id="609"/>
            <p14:sldId id="616"/>
            <p14:sldId id="619"/>
            <p14:sldId id="617"/>
            <p14:sldId id="618"/>
            <p14:sldId id="375"/>
            <p14:sldId id="605"/>
            <p14:sldId id="6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8" autoAdjust="0"/>
    <p:restoredTop sz="96730" autoAdjust="0"/>
  </p:normalViewPr>
  <p:slideViewPr>
    <p:cSldViewPr snapToGrid="0">
      <p:cViewPr varScale="1">
        <p:scale>
          <a:sx n="104" d="100"/>
          <a:sy n="104" d="100"/>
        </p:scale>
        <p:origin x="29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46B74-69FA-4FBE-8F7E-F462063E3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0B04B-4218-48DA-ABD5-F0AF361742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9470-F7A8-4398-A8EE-7FA53A74213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18673A-4EDC-4FA6-8650-7937D16858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41CF11-BB0C-4274-ACBF-177E2F0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857F-8C5E-48D3-9A42-A7C4D855A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1BE4-6823-4DC2-ADB1-56DFE4A8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3E17-8E3D-45D2-A777-EFA039884B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D62-D53C-4B1C-A161-36F5266F165E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81E-B08F-4856-8D63-A350864EE466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5179-344B-409D-9D49-2F865998A651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84-67BC-4477-8C8A-7EC8D88E3893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A34-25CF-47D2-ACF5-CB08A7038568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3C0E-443E-4A29-AC73-09213761DEA6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5EB2-70F5-485F-A3B7-447265FD33A1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3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1EC6-9490-4F3E-9451-807B4A4A4480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DD43-E092-4EE0-A4FB-0A433C09A57F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9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B320-1390-4058-A5C1-64E4789F10F3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4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8BB-2FEA-45E4-8475-C13EB5303665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A0C8-6E1B-4BB8-980D-2FD8617F722B}" type="datetime1">
              <a:rPr lang="en-US" smtClean="0"/>
              <a:t>7/30/2020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DBBDE2-1238-4207-8EAA-CD1A219A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103E293-A8CB-41E4-A421-9DB4553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C66EF8-9D6E-4D69-BBCC-8B5C4546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2074863"/>
            <a:ext cx="9378950" cy="389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76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E0D-E29A-487C-BA79-4B5B5992A623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76B0-24AE-4431-99F9-C59EB1ABF796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_with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5980" y="2126222"/>
            <a:ext cx="412400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0" y="2126222"/>
            <a:ext cx="5157151" cy="3777622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F2C-23C5-44FA-ADB3-C5CD7E8AB19E}" type="datetime1">
              <a:rPr lang="en-US" smtClean="0"/>
              <a:t>7/30/2020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63091" y="2126222"/>
            <a:ext cx="4541520" cy="4004214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09DC-CB83-4640-AB9C-48DAEACD4B19}" type="datetime1">
              <a:rPr lang="en-US" smtClean="0"/>
              <a:t>7/30/2020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9989B99-A91B-4B00-8EDC-678B85B2A98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25980" y="2126221"/>
            <a:ext cx="4541520" cy="4004215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989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141" y="1969475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5980" y="2545738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9034" y="2545738"/>
            <a:ext cx="4686597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88B-9E26-4774-BCE2-ABE3DBC3A586}" type="datetime1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097-8B27-43BB-95B2-DE6FA28AF0EE}" type="datetime1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DAC-9BC9-4E94-ACA5-C75B424E35EC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980" y="2133600"/>
            <a:ext cx="937863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CC70-F3CB-4DCC-8C5B-A025E3D4DA1A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oscal" TargetMode="External"/><Relationship Id="rId2" Type="http://schemas.openxmlformats.org/officeDocument/2006/relationships/hyperlink" Target="https://github.com/usnistgov/OSCA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gsa/fedramp-automation" TargetMode="External"/><Relationship Id="rId4" Type="http://schemas.openxmlformats.org/officeDocument/2006/relationships/hyperlink" Target="https://pages.nist.gov/OSCAL/contribut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818-0FA2-4D85-8F6C-25012FAE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Open Security Controls Assessment Language (OSCAL)</a:t>
            </a:r>
            <a:br>
              <a:rPr lang="en-US" dirty="0"/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Leveraged Authorizations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73A2-F6BA-4D97-8687-A20A69DB2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Brian J. Ruf, CISSP, CCSP, PMP</a:t>
            </a:r>
          </a:p>
          <a:p>
            <a:r>
              <a:rPr lang="en-US" dirty="0"/>
              <a:t>National Institute of Standards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23835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653138"/>
            <a:ext cx="4842554" cy="1280890"/>
          </a:xfrm>
        </p:spPr>
        <p:txBody>
          <a:bodyPr/>
          <a:lstStyle/>
          <a:p>
            <a:r>
              <a:rPr lang="en-US" dirty="0"/>
              <a:t>Three Scenarios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8" y="1293583"/>
            <a:ext cx="6072850" cy="5303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</a:t>
            </a:r>
            <a:r>
              <a:rPr lang="en-US" dirty="0"/>
              <a:t>: OSCAL SSP / With Access</a:t>
            </a:r>
          </a:p>
          <a:p>
            <a:pPr lvl="1"/>
            <a:r>
              <a:rPr lang="en-US" dirty="0"/>
              <a:t>The leveraged system is using an OSCAL SSP; and the leveraging system is permitted to access it. </a:t>
            </a:r>
          </a:p>
          <a:p>
            <a:pPr lvl="1"/>
            <a:r>
              <a:rPr lang="en-US" dirty="0"/>
              <a:t>No CRM is needed.</a:t>
            </a:r>
          </a:p>
          <a:p>
            <a:pPr lvl="1"/>
            <a:r>
              <a:rPr lang="en-US" b="1" dirty="0"/>
              <a:t>Preferred approach!</a:t>
            </a:r>
          </a:p>
          <a:p>
            <a:endParaRPr lang="en-US" b="1" dirty="0"/>
          </a:p>
          <a:p>
            <a:r>
              <a:rPr lang="en-US" b="1" dirty="0"/>
              <a:t>Scenario 2</a:t>
            </a:r>
            <a:r>
              <a:rPr lang="en-US" dirty="0"/>
              <a:t>: OSCAL SSP / No Access</a:t>
            </a:r>
          </a:p>
          <a:p>
            <a:pPr lvl="1"/>
            <a:r>
              <a:rPr lang="en-US" dirty="0"/>
              <a:t>The leveraged system is using an OSCAL SSP; however, the leveraging system is not permitted access it. </a:t>
            </a:r>
          </a:p>
          <a:p>
            <a:pPr lvl="1"/>
            <a:r>
              <a:rPr lang="en-US" dirty="0"/>
              <a:t>An OSCAL CRM is used.</a:t>
            </a:r>
          </a:p>
          <a:p>
            <a:pPr lvl="1"/>
            <a:endParaRPr lang="en-US" dirty="0"/>
          </a:p>
          <a:p>
            <a:r>
              <a:rPr lang="en-US" b="1" dirty="0"/>
              <a:t>Scenario 3</a:t>
            </a:r>
            <a:r>
              <a:rPr lang="en-US" dirty="0"/>
              <a:t>: Legacy SSP</a:t>
            </a:r>
          </a:p>
          <a:p>
            <a:pPr lvl="1"/>
            <a:r>
              <a:rPr lang="en-US" dirty="0"/>
              <a:t>A leveraged system is still using a legacy SSP.</a:t>
            </a:r>
          </a:p>
          <a:p>
            <a:pPr lvl="1"/>
            <a:r>
              <a:rPr lang="en-US" dirty="0"/>
              <a:t>A legacy Customer Responsibility Matrix (CRM) is used.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DFD41-68C3-4758-8D74-E9E55D6F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099" y="565337"/>
            <a:ext cx="1409700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69D29-4D0D-412E-9D38-3352204B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258" y="2418363"/>
            <a:ext cx="140970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E8B6B-6256-4F92-AA93-D4CA4962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720" y="4335921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4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1: OSCAL SSP With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0424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Preferred scenario</a:t>
            </a:r>
          </a:p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 </a:t>
            </a:r>
            <a:r>
              <a:rPr lang="en-US" dirty="0"/>
              <a:t>can "see"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</a:t>
            </a:r>
          </a:p>
          <a:p>
            <a:r>
              <a:rPr lang="en-US" dirty="0"/>
              <a:t>Tools can identify which statements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have a customer responsibility</a:t>
            </a:r>
          </a:p>
          <a:p>
            <a:r>
              <a:rPr lang="en-US" dirty="0"/>
              <a:t>Tools can further identify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components associated with these customer responsibility statements.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C011C-6365-42FB-AFA2-ADAC8F19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24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2: OSCAL SSP - No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is not permitted to "see" the full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owner, creates an OSCAL customer responsibility matrix (CRM), using the OSCAL Component model.</a:t>
            </a:r>
          </a:p>
          <a:p>
            <a:r>
              <a:rPr lang="en-US" dirty="0"/>
              <a:t>Every component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SSP, with a customer responsibility annotation is created in the OSCAL CRM with only basic information, such as the component title and general description. </a:t>
            </a:r>
          </a:p>
          <a:p>
            <a:pPr lvl="1"/>
            <a:r>
              <a:rPr lang="en-US" dirty="0"/>
              <a:t>The exact level of detail is a situation-specific decision.</a:t>
            </a:r>
          </a:p>
          <a:p>
            <a:pPr lvl="1"/>
            <a:r>
              <a:rPr lang="en-US" dirty="0"/>
              <a:t>The original Component UUID value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must be duplicated.</a:t>
            </a:r>
          </a:p>
          <a:p>
            <a:pPr lvl="1"/>
            <a:r>
              <a:rPr lang="en-US" dirty="0"/>
              <a:t>Every control, which cites that component AND associates it with a customer responsibility statement is cited in the control-implementation assembly within the component.</a:t>
            </a:r>
          </a:p>
          <a:p>
            <a:pPr lvl="1"/>
            <a:r>
              <a:rPr lang="en-US" dirty="0"/>
              <a:t>The entire "responsibility" annotation is duplicated from the SSP model by-component entry to the Component model statement-id assembly.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 is used,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import the component detail from the CRM into the leveraging system's SSP.</a:t>
            </a:r>
          </a:p>
          <a:p>
            <a:pPr lvl="1"/>
            <a:r>
              <a:rPr lang="en-US" dirty="0"/>
              <a:t>The original UUID must be maintained.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ensure they fully satisfy every customer responsibility statement in the CRM, which requires at least one entry within the cited statement.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83" y="85179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2: OSCAL SSP - No Access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16" y="68853"/>
            <a:ext cx="1409700" cy="1962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392-A625-4EDA-BF8C-0BF88E9B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458" y="1256559"/>
            <a:ext cx="8578961" cy="53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/>
              <a:t>Scenario 3: Legacy SSP or CRM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</a:t>
            </a:r>
            <a:r>
              <a:rPr lang="en-US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/>
              <a:t> SSP is not expressed in OSCAL, or its CRM is not. </a:t>
            </a:r>
          </a:p>
          <a:p>
            <a:r>
              <a:rPr lang="en-US"/>
              <a:t>The </a:t>
            </a:r>
            <a:r>
              <a:rPr lang="en-US">
                <a:solidFill>
                  <a:srgbClr val="C00000"/>
                </a:solidFill>
              </a:rPr>
              <a:t>leveraging system</a:t>
            </a:r>
            <a:r>
              <a:rPr lang="en-US"/>
              <a:t> SSP must define an additional component representing the </a:t>
            </a:r>
            <a:r>
              <a:rPr lang="en-US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/>
              <a:t> itself.</a:t>
            </a:r>
          </a:p>
          <a:p>
            <a:r>
              <a:rPr lang="en-US"/>
              <a:t>Every responsibility statement in the </a:t>
            </a:r>
            <a:r>
              <a:rPr lang="en-US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/>
              <a:t> legacy SSP/CRM must be addressed by the </a:t>
            </a:r>
            <a:r>
              <a:rPr lang="en-US">
                <a:solidFill>
                  <a:srgbClr val="C00000"/>
                </a:solidFill>
              </a:rPr>
              <a:t>leveraging system's </a:t>
            </a:r>
            <a:r>
              <a:rPr lang="en-US"/>
              <a:t>SSP within the cited control statement.</a:t>
            </a:r>
          </a:p>
          <a:p>
            <a:r>
              <a:rPr lang="en-US"/>
              <a:t>If the responsibility is addressed by customer action in the </a:t>
            </a:r>
            <a:r>
              <a:rPr lang="en-US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/>
              <a:t>, the </a:t>
            </a:r>
            <a:r>
              <a:rPr lang="en-US">
                <a:solidFill>
                  <a:srgbClr val="C00000"/>
                </a:solidFill>
              </a:rPr>
              <a:t>leveraging system's </a:t>
            </a:r>
            <a:r>
              <a:rPr lang="en-US"/>
              <a:t>statement should cite that component. Otherwise, it should cite the appropriate component.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78BD0-DAA3-674E-A8C4-36D4BCF5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488" y="171832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Inheritance in an OSCAL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represent components from the system even if there is no customer responsibility. </a:t>
            </a:r>
          </a:p>
          <a:p>
            <a:r>
              <a:rPr lang="en-US" dirty="0"/>
              <a:t>While individual component references are preferred, 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 or ISSO does not wish to expose individual components, they may still provide a CRM with a "this system" component.</a:t>
            </a:r>
          </a:p>
          <a:p>
            <a:r>
              <a:rPr lang="en-US" dirty="0"/>
              <a:t>Whether individual components or simply a "this system" component,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cite each control satisfied by the component and provide a customer-appropriate description of the satisfaction.</a:t>
            </a:r>
          </a:p>
          <a:p>
            <a:pPr lvl="1"/>
            <a:r>
              <a:rPr lang="en-US" dirty="0"/>
              <a:t>For example, FedRAMP requires the </a:t>
            </a:r>
            <a:r>
              <a:rPr lang="en-US" dirty="0">
                <a:solidFill>
                  <a:srgbClr val="C00000"/>
                </a:solidFill>
              </a:rPr>
              <a:t>leveraging system </a:t>
            </a:r>
            <a:r>
              <a:rPr lang="en-US" dirty="0"/>
              <a:t>to only describe “what” is being inherited from a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in satisfaction of a control but does not require a description of "how" in this case. The CRM can provide a control-statement-specific description of what is being inherited.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222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Thank you!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89D75D-A85E-42ED-A43F-D127B111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513" y="2118601"/>
            <a:ext cx="4862804" cy="398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OSCAL Repository: </a:t>
            </a:r>
            <a:r>
              <a:rPr lang="en-US" dirty="0">
                <a:hlinkClick r:id="rId2"/>
              </a:rPr>
              <a:t>https://github.com/usnistgov/OSCAL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Project Website: </a:t>
            </a:r>
            <a:r>
              <a:rPr lang="en-US" dirty="0">
                <a:hlinkClick r:id="rId3"/>
              </a:rPr>
              <a:t>https://www.nist.gov/oscal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Contribute: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https://pages.nist.gov/OSCAL/contribute/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FedRAMP Implementation Guides</a:t>
            </a:r>
            <a:br>
              <a:rPr lang="en-US" b="1" dirty="0"/>
            </a:br>
            <a:r>
              <a:rPr lang="en-US" dirty="0">
                <a:hlinkClick r:id="rId5"/>
              </a:rPr>
              <a:t>https://github.com/gsa/fedramp-automation</a:t>
            </a:r>
            <a:r>
              <a:rPr lang="en-US" dirty="0"/>
              <a:t> </a:t>
            </a:r>
            <a:r>
              <a:rPr lang="en-US" sz="1400" b="1" dirty="0"/>
              <a:t>(Available in July)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50795-4F77-4858-B1B6-D6E64DE6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047808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 want your feedback!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631" y="2898775"/>
            <a:ext cx="4148807" cy="1280890"/>
          </a:xfrm>
        </p:spPr>
        <p:txBody>
          <a:bodyPr>
            <a:normAutofit/>
          </a:bodyPr>
          <a:lstStyle/>
          <a:p>
            <a:r>
              <a:rPr lang="en-US" dirty="0"/>
              <a:t>BACKUP SLIDE(S)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08313"/>
            <a:ext cx="9903961" cy="1280890"/>
          </a:xfrm>
        </p:spPr>
        <p:txBody>
          <a:bodyPr>
            <a:normAutofit/>
          </a:bodyPr>
          <a:lstStyle/>
          <a:p>
            <a:r>
              <a:rPr lang="en-US" sz="3200" dirty="0"/>
              <a:t>System Approach vs. Component Approach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544631" y="1167750"/>
            <a:ext cx="3170952" cy="19383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System Approach</a:t>
            </a:r>
            <a:r>
              <a:rPr lang="en-US" dirty="0"/>
              <a:t> is more consistent with legacy SSP content, where a single description exists for the entire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0195C-AEEC-4788-9ED7-15393AD6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18" y="1216850"/>
            <a:ext cx="7181908" cy="1938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C28D50-E3F0-4E60-AB58-76FFCFE1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16" y="3349192"/>
            <a:ext cx="7181909" cy="2414607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5D9055D-3D63-4759-A529-A334B82D8821}"/>
              </a:ext>
            </a:extLst>
          </p:cNvPr>
          <p:cNvSpPr txBox="1">
            <a:spLocks/>
          </p:cNvSpPr>
          <p:nvPr/>
        </p:nvSpPr>
        <p:spPr>
          <a:xfrm>
            <a:off x="1544631" y="3451671"/>
            <a:ext cx="3170952" cy="19383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Component Approach</a:t>
            </a:r>
            <a:r>
              <a:rPr lang="en-US" dirty="0"/>
              <a:t> is preferred. It provides a description for each component contributing to the satisfaction of the control.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F5B4CFB-A86C-4924-8AB2-7D7C31BC32A6}"/>
              </a:ext>
            </a:extLst>
          </p:cNvPr>
          <p:cNvSpPr txBox="1">
            <a:spLocks/>
          </p:cNvSpPr>
          <p:nvPr/>
        </p:nvSpPr>
        <p:spPr>
          <a:xfrm>
            <a:off x="1544631" y="5824255"/>
            <a:ext cx="9903961" cy="731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System Approach is intended for converting legacy SSP content to OSCAL. Once converted, system owners are encouraged to migrate to the Component Approach. The design allows </a:t>
            </a:r>
            <a:r>
              <a:rPr lang="en-US" sz="1900" dirty="0"/>
              <a:t>for</a:t>
            </a:r>
            <a:r>
              <a:rPr lang="en-US" dirty="0"/>
              <a:t> a mix of both, enabling an organization to migrate slowly over time.</a:t>
            </a:r>
          </a:p>
        </p:txBody>
      </p:sp>
    </p:spTree>
    <p:extLst>
      <p:ext uri="{BB962C8B-B14F-4D97-AF65-F5344CB8AC3E}">
        <p14:creationId xmlns:p14="http://schemas.microsoft.com/office/powerpoint/2010/main" val="103635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F91BAF-1C01-4952-81CA-2025669D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9D1B8-9ACE-4420-949E-0769071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C3177A-8320-4082-A213-0C29EE56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048" y="1364777"/>
            <a:ext cx="4073204" cy="18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Leveraged Authorizations:</a:t>
            </a:r>
          </a:p>
          <a:p>
            <a:r>
              <a:rPr lang="en-US" dirty="0"/>
              <a:t>Primarily the SSP Model</a:t>
            </a:r>
          </a:p>
          <a:p>
            <a:r>
              <a:rPr lang="en-US" dirty="0"/>
              <a:t>Also the Component Model in some instances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52" y="423081"/>
            <a:ext cx="6724900" cy="59844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51603" y="2842311"/>
            <a:ext cx="4514907" cy="11380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What is a Leveraged Authorization (LA)?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162929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 leveraged authorization exists where: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 passes responsibility for control satisfaction to one or more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systems (Customer Responsibility); </a:t>
            </a:r>
            <a:br>
              <a:rPr lang="en-US" sz="1800" dirty="0">
                <a:solidFill>
                  <a:srgbClr val="000000"/>
                </a:solidFill>
              </a:rPr>
            </a:b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and/or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 inherits security control satisfaction from a separately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system. (Inherited Control)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Common examples: 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Cloud</a:t>
            </a:r>
            <a:r>
              <a:rPr lang="en-US" sz="1800" dirty="0">
                <a:solidFill>
                  <a:srgbClr val="000000"/>
                </a:solidFill>
              </a:rPr>
              <a:t>: Several SaaS systems running on a separately authorized IaaS.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Legacy</a:t>
            </a:r>
            <a:r>
              <a:rPr lang="en-US" sz="1800" dirty="0">
                <a:solidFill>
                  <a:srgbClr val="000000"/>
                </a:solidFill>
              </a:rPr>
              <a:t>: Several systems relying on a separately authorized storage array or other general support system (GSS)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2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Satisfaction: Responsibilities and Inheritance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162929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In fully satisfying a given control: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Some controls must be satisfied independently by each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Example: FedRAMP does not allow policies to be inherited. Each system owner must satisfy policy requirements  independently.</a:t>
            </a:r>
            <a:endParaRPr lang="en-US" sz="16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Some controls are only fully satisfied if individual each system does their part.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Example: Logical access control must be implemented on all components in “the stack”.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Some controls are fully satisfied at a lower level, thus fully inherited higher in the stack.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Example: Usually an IaaS takes care of all physical controls. Each SaaS has no ability to implement physical controls and fully inherits those controls from the IaaS.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653138"/>
            <a:ext cx="10040288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Two Approaches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1692774"/>
            <a:ext cx="9342823" cy="43131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Component Approach </a:t>
            </a:r>
            <a:r>
              <a:rPr lang="en-US" dirty="0"/>
              <a:t>(Preferred)</a:t>
            </a:r>
          </a:p>
          <a:p>
            <a:pPr lvl="1"/>
            <a:r>
              <a:rPr lang="en-US" dirty="0"/>
              <a:t>Each control response is broken down to the individual components involved.</a:t>
            </a:r>
          </a:p>
          <a:p>
            <a:pPr lvl="1"/>
            <a:r>
              <a:rPr lang="en-US" dirty="0"/>
              <a:t>Enables a more robust response to controls</a:t>
            </a:r>
          </a:p>
          <a:p>
            <a:pPr lvl="1"/>
            <a:r>
              <a:rPr lang="en-US" dirty="0"/>
              <a:t>Example: The access control implementation that satisfies </a:t>
            </a:r>
            <a:r>
              <a:rPr lang="en-US" i="1" dirty="0"/>
              <a:t>AC-2, part a</a:t>
            </a:r>
            <a:r>
              <a:rPr lang="en-US" dirty="0"/>
              <a:t> is described separately for the firewall, the router, the platform, the web server, etc.</a:t>
            </a:r>
          </a:p>
          <a:p>
            <a:r>
              <a:rPr lang="en-US" b="1" dirty="0"/>
              <a:t>System Approach </a:t>
            </a:r>
            <a:r>
              <a:rPr lang="en-US" dirty="0"/>
              <a:t>(Legacy)</a:t>
            </a:r>
          </a:p>
          <a:p>
            <a:pPr lvl="1"/>
            <a:r>
              <a:rPr lang="en-US" dirty="0"/>
              <a:t>Enables initial conversion of a document-based SSP to OSCAL with minimum re-organization of control responses.</a:t>
            </a:r>
          </a:p>
          <a:p>
            <a:pPr lvl="1"/>
            <a:r>
              <a:rPr lang="en-US" dirty="0"/>
              <a:t>Except for leveraged authorization content, each control response is tied to a single component: “This System”</a:t>
            </a:r>
          </a:p>
          <a:p>
            <a:pPr lvl="1"/>
            <a:r>
              <a:rPr lang="en-US" dirty="0"/>
              <a:t>Example: A legacy SSP has a single space for </a:t>
            </a:r>
            <a:r>
              <a:rPr lang="en-US" i="1" dirty="0"/>
              <a:t>AC-2, part a</a:t>
            </a:r>
            <a:r>
              <a:rPr lang="en-US" dirty="0"/>
              <a:t>, which has a free-text description the access controls within the system. This single description is associated with “This System” component in an OSCAL SSP.</a:t>
            </a:r>
          </a:p>
        </p:txBody>
      </p:sp>
    </p:spTree>
    <p:extLst>
      <p:ext uri="{BB962C8B-B14F-4D97-AF65-F5344CB8AC3E}">
        <p14:creationId xmlns:p14="http://schemas.microsoft.com/office/powerpoint/2010/main" val="150766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124148"/>
            <a:ext cx="6564056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System Approach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single component is defined in the </a:t>
            </a:r>
            <a:r>
              <a:rPr lang="en-US" i="1" dirty="0"/>
              <a:t>System Implementation </a:t>
            </a:r>
            <a:r>
              <a:rPr lang="en-US" dirty="0"/>
              <a:t>assembly.</a:t>
            </a:r>
          </a:p>
          <a:p>
            <a:pPr lvl="1"/>
            <a:r>
              <a:rPr lang="en-US" dirty="0"/>
              <a:t>This represents “This System”</a:t>
            </a:r>
          </a:p>
          <a:p>
            <a:r>
              <a:rPr lang="en-US" dirty="0"/>
              <a:t>For each control:</a:t>
            </a:r>
          </a:p>
          <a:p>
            <a:pPr lvl="1"/>
            <a:r>
              <a:rPr lang="en-US" dirty="0"/>
              <a:t>There is an </a:t>
            </a:r>
            <a:r>
              <a:rPr lang="en-US" i="1" dirty="0"/>
              <a:t>Implemented Requirement </a:t>
            </a:r>
            <a:r>
              <a:rPr lang="en-US" dirty="0"/>
              <a:t>assembly.</a:t>
            </a:r>
          </a:p>
          <a:p>
            <a:pPr lvl="1"/>
            <a:r>
              <a:rPr lang="en-US" dirty="0"/>
              <a:t>Within the implemented requirement assembly, there is one or more </a:t>
            </a:r>
            <a:r>
              <a:rPr lang="en-US" i="1" dirty="0"/>
              <a:t>Statement</a:t>
            </a:r>
            <a:r>
              <a:rPr lang="en-US" dirty="0"/>
              <a:t> assemblies. One for each required response point.</a:t>
            </a:r>
          </a:p>
          <a:p>
            <a:pPr lvl="1"/>
            <a:r>
              <a:rPr lang="en-US" dirty="0"/>
              <a:t>Each statement has exactly one </a:t>
            </a:r>
            <a:r>
              <a:rPr lang="en-US" i="1" dirty="0"/>
              <a:t>By Component </a:t>
            </a:r>
            <a:r>
              <a:rPr lang="en-US" dirty="0"/>
              <a:t>assembly, which references “This System”</a:t>
            </a:r>
          </a:p>
          <a:p>
            <a:pPr lvl="1"/>
            <a:r>
              <a:rPr lang="en-US" dirty="0"/>
              <a:t>The entire control satisfaction description is entered in this By Component assembly exactly as it appeared in the legacy SSP.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869E6-6049-44EA-9AAB-C95867AF4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9" y="1252380"/>
            <a:ext cx="2971800" cy="5305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3EC5B3-ED97-49B2-91A6-9CD1F51CD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090" y="300195"/>
            <a:ext cx="33337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8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124148"/>
            <a:ext cx="6564056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Component Approach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components are defined in the </a:t>
            </a:r>
            <a:r>
              <a:rPr lang="en-US" i="1" dirty="0"/>
              <a:t>System Implementation </a:t>
            </a:r>
            <a:r>
              <a:rPr lang="en-US" dirty="0"/>
              <a:t>assembly.</a:t>
            </a:r>
          </a:p>
          <a:p>
            <a:pPr lvl="1"/>
            <a:r>
              <a:rPr lang="en-US" dirty="0"/>
              <a:t>There must still be a component for “This System”</a:t>
            </a:r>
          </a:p>
          <a:p>
            <a:r>
              <a:rPr lang="en-US" dirty="0"/>
              <a:t>For each control:</a:t>
            </a:r>
          </a:p>
          <a:p>
            <a:pPr lvl="1"/>
            <a:r>
              <a:rPr lang="en-US" dirty="0"/>
              <a:t>There is an </a:t>
            </a:r>
            <a:r>
              <a:rPr lang="en-US" i="1" dirty="0"/>
              <a:t>Implemented Requirement </a:t>
            </a:r>
            <a:r>
              <a:rPr lang="en-US" dirty="0"/>
              <a:t>assembly.</a:t>
            </a:r>
          </a:p>
          <a:p>
            <a:pPr lvl="1"/>
            <a:r>
              <a:rPr lang="en-US" dirty="0"/>
              <a:t>Within the implemented requirement assembly, there is one or more </a:t>
            </a:r>
            <a:r>
              <a:rPr lang="en-US" i="1" dirty="0"/>
              <a:t>Statement</a:t>
            </a:r>
            <a:r>
              <a:rPr lang="en-US" dirty="0"/>
              <a:t> assemblies. One for each required response point.</a:t>
            </a:r>
          </a:p>
          <a:p>
            <a:pPr lvl="1"/>
            <a:r>
              <a:rPr lang="en-US" dirty="0"/>
              <a:t>Each statement has one or more </a:t>
            </a:r>
            <a:r>
              <a:rPr lang="en-US" i="1" dirty="0"/>
              <a:t>By Component </a:t>
            </a:r>
            <a:r>
              <a:rPr lang="en-US" dirty="0"/>
              <a:t>assemblies. Each references a component involved with control satisfaction. </a:t>
            </a:r>
          </a:p>
          <a:p>
            <a:pPr lvl="1"/>
            <a:r>
              <a:rPr lang="en-US" dirty="0"/>
              <a:t>Control satisfaction descriptions are provided within each by-component assembly.</a:t>
            </a:r>
          </a:p>
          <a:p>
            <a:pPr lvl="1"/>
            <a:r>
              <a:rPr lang="en-US" dirty="0"/>
              <a:t>Use the “This System” component for any control satisfaction explanation that does not fit cleanly with a more specific component, or to describe how the components work together.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9778C-19C2-4A08-B5C1-43CE6E68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25" y="1270451"/>
            <a:ext cx="2971800" cy="5305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194D46-1F1A-489C-A2B5-47DA4A8F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735" y="295573"/>
            <a:ext cx="33337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4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124148"/>
            <a:ext cx="6564056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 Placement of Customer Responsibility Statements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responsibility statements are placed within a </a:t>
            </a:r>
            <a:r>
              <a:rPr lang="en-US" i="1" dirty="0"/>
              <a:t>By Component </a:t>
            </a:r>
            <a:r>
              <a:rPr lang="en-US" dirty="0"/>
              <a:t>assembly</a:t>
            </a:r>
          </a:p>
          <a:p>
            <a:r>
              <a:rPr lang="en-US" dirty="0"/>
              <a:t>Ideally, they are placed in each </a:t>
            </a:r>
            <a:r>
              <a:rPr lang="en-US" i="1" dirty="0"/>
              <a:t>By Component </a:t>
            </a:r>
            <a:r>
              <a:rPr lang="en-US" dirty="0"/>
              <a:t>assembly for every component where a customer responsibility must be stated.</a:t>
            </a:r>
          </a:p>
          <a:p>
            <a:r>
              <a:rPr lang="en-US" dirty="0"/>
              <a:t>If a customer responsibility statement does not fit any specific component, place it in the “This System” component.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9778C-19C2-4A08-B5C1-43CE6E68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25" y="1270451"/>
            <a:ext cx="2971800" cy="5305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194D46-1F1A-489C-A2B5-47DA4A8F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735" y="295573"/>
            <a:ext cx="3333750" cy="5114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4BF7D3-1A15-412C-94B0-8A8394DDE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920" y="2615594"/>
            <a:ext cx="2190750" cy="581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9D716E-415A-4958-8804-59F6527BC224}"/>
              </a:ext>
            </a:extLst>
          </p:cNvPr>
          <p:cNvSpPr/>
          <p:nvPr/>
        </p:nvSpPr>
        <p:spPr>
          <a:xfrm>
            <a:off x="9283700" y="2615594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Looking at the OSCAL (Customer Responsibilities)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684204"/>
            <a:ext cx="9342823" cy="615461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"7a36cf53-156d-4d1f-9a8b-433f61cc57b7"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"admin-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"program-director"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"ac-2_prm_2" /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"ac-2_prm_3" /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"ac-2_prm_4" /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"24a85abb-25ad-4686-850c-5c0e8ab69a0c"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"8a72663c-28c7-41c2-8739-f1ee2d5761ac"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the portion of the control satisfied by this system or its owning organization, describe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how the control is satisfied.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General customer responsibility description.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"uuid-of-component-application"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"8a72663c-28c7-41c2-8739-f1ee2d5761ac"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the portion of the control satisfied application, describe how the control is satisfied.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Describe the customer's responsibility within the application to satisfy this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88980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Custom 4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4B84AA"/>
      </a:hlink>
      <a:folHlink>
        <a:srgbClr val="CDDEE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1787</Words>
  <Application>Microsoft Office PowerPoint</Application>
  <PresentationFormat>Widescreen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Lucida Sans Typewriter</vt:lpstr>
      <vt:lpstr>Wingdings 3</vt:lpstr>
      <vt:lpstr>1_Wisp</vt:lpstr>
      <vt:lpstr>Open Security Controls Assessment Language (OSCAL) Leveraged Authorizations</vt:lpstr>
      <vt:lpstr>Overview</vt:lpstr>
      <vt:lpstr>What is a Leveraged Authorization (LA)?</vt:lpstr>
      <vt:lpstr>Control Satisfaction: Responsibilities and Inheritance</vt:lpstr>
      <vt:lpstr>Responding to Controls in the SSP: Two Approaches</vt:lpstr>
      <vt:lpstr>Responding to Controls in the SSP: System Approach</vt:lpstr>
      <vt:lpstr>Responding to Controls in the SSP: Component Approach</vt:lpstr>
      <vt:lpstr>Correct Placement of Customer Responsibility Statements</vt:lpstr>
      <vt:lpstr>Looking at the OSCAL (Customer Responsibilities)</vt:lpstr>
      <vt:lpstr>Three Scenarios</vt:lpstr>
      <vt:lpstr>Scenario 1: OSCAL SSP With Access </vt:lpstr>
      <vt:lpstr>Scenario 2: OSCAL SSP - No Access </vt:lpstr>
      <vt:lpstr>Scenario 2: OSCAL SSP - No Access </vt:lpstr>
      <vt:lpstr>Scenario 3: Legacy SSP or CRM</vt:lpstr>
      <vt:lpstr>Inheritance in an OSCAL CRM</vt:lpstr>
      <vt:lpstr>Questions? Thank you!</vt:lpstr>
      <vt:lpstr>BACKUP SLIDE(S)</vt:lpstr>
      <vt:lpstr>System Approach vs. Component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Security Controls Assessment Language (OSCAL) Leveraged Authorizations</dc:title>
  <dc:creator>Brian Ruf</dc:creator>
  <cp:lastModifiedBy>David Waltermire</cp:lastModifiedBy>
  <cp:revision>3</cp:revision>
  <dcterms:created xsi:type="dcterms:W3CDTF">2020-07-22T13:57:14Z</dcterms:created>
  <dcterms:modified xsi:type="dcterms:W3CDTF">2020-07-30T12:37:31Z</dcterms:modified>
</cp:coreProperties>
</file>