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264" r:id="rId12"/>
  </p:sldIdLst>
  <p:sldSz cx="9906000" cy="6858000" type="A4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96"/>
    <a:srgbClr val="489CF3"/>
    <a:srgbClr val="60C351"/>
    <a:srgbClr val="003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7" autoAdjust="0"/>
  </p:normalViewPr>
  <p:slideViewPr>
    <p:cSldViewPr snapToGrid="0" snapToObjects="1">
      <p:cViewPr varScale="1">
        <p:scale>
          <a:sx n="108" d="100"/>
          <a:sy n="108" d="100"/>
        </p:scale>
        <p:origin x="144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E9812570-026C-4B4F-98DD-8602455E555C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E8AA97A0-0485-EA44-A7DB-7CD286C39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6AF7D01-DD04-E848-8EF3-C46AF61C0600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2150"/>
            <a:ext cx="50038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A7F2ADD5-C094-8745-B5D0-CFA2056FD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4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86533" y="268288"/>
            <a:ext cx="6307720" cy="3900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92292" y="268288"/>
            <a:ext cx="214215" cy="3900300"/>
          </a:xfrm>
          <a:prstGeom prst="rect">
            <a:avLst/>
          </a:prstGeom>
          <a:solidFill>
            <a:srgbClr val="003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533" y="1346836"/>
            <a:ext cx="6307719" cy="2191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2B9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532" y="4636008"/>
            <a:ext cx="6167042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ESTA8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88" y="2263075"/>
            <a:ext cx="2224845" cy="801445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33" y="6356351"/>
            <a:ext cx="2775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Project Name                                             Confidential and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21180" y="6356351"/>
            <a:ext cx="247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Client Name                                        February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20347" y="268290"/>
            <a:ext cx="372903" cy="646110"/>
          </a:xfrm>
          <a:prstGeom prst="rect">
            <a:avLst/>
          </a:prstGeom>
          <a:solidFill>
            <a:srgbClr val="003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298" y="361017"/>
            <a:ext cx="8997951" cy="730942"/>
          </a:xfrm>
        </p:spPr>
        <p:txBody>
          <a:bodyPr/>
          <a:lstStyle>
            <a:lvl1pPr>
              <a:defRPr sz="2800" baseline="0">
                <a:solidFill>
                  <a:srgbClr val="0039A7"/>
                </a:solidFill>
              </a:defRPr>
            </a:lvl1pPr>
          </a:lstStyle>
          <a:p>
            <a:r>
              <a:rPr lang="en-US" dirty="0"/>
              <a:t>Click to edit Master title style for one column slide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8" y="1205146"/>
            <a:ext cx="8997950" cy="5032368"/>
          </a:xfrm>
        </p:spPr>
        <p:txBody>
          <a:bodyPr/>
          <a:lstStyle>
            <a:lvl1pPr>
              <a:buClr>
                <a:srgbClr val="60C351"/>
              </a:buClr>
              <a:defRPr/>
            </a:lvl1pPr>
            <a:lvl2pPr>
              <a:buClr>
                <a:srgbClr val="60C351"/>
              </a:buClr>
              <a:defRPr/>
            </a:lvl2pPr>
            <a:lvl3pPr>
              <a:buClr>
                <a:srgbClr val="60C351"/>
              </a:buClr>
              <a:defRPr/>
            </a:lvl3pPr>
            <a:lvl4pPr>
              <a:buClr>
                <a:srgbClr val="60C351"/>
              </a:buClr>
              <a:defRPr/>
            </a:lvl4pPr>
            <a:lvl5pPr>
              <a:buClr>
                <a:srgbClr val="60C35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347" y="361017"/>
            <a:ext cx="37290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15ECDB1-2038-1644-BAD1-7BC693F1CE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2487" y="1102268"/>
            <a:ext cx="8997950" cy="1588"/>
          </a:xfrm>
          <a:prstGeom prst="line">
            <a:avLst/>
          </a:prstGeom>
          <a:ln w="38100" cap="flat" cmpd="sng" algn="ctr">
            <a:solidFill>
              <a:srgbClr val="60C35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020177" y="6356351"/>
            <a:ext cx="247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Client Name                                        February 2014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862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Project Name                                             Confidential and Proprietary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buClr>
                <a:srgbClr val="60C351"/>
              </a:buClr>
              <a:buSzPct val="100000"/>
              <a:buFont typeface="Courier New"/>
              <a:buChar char="o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Clr>
                <a:srgbClr val="60C351"/>
              </a:buClr>
              <a:buSzPct val="100000"/>
              <a:buFont typeface="Courier New"/>
              <a:buChar char="o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rgbClr val="60C351"/>
              </a:buClr>
              <a:buSzPct val="100000"/>
              <a:buFont typeface="Courier New"/>
              <a:buChar char="o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rgbClr val="60C351"/>
              </a:buClr>
              <a:buSzPct val="100000"/>
              <a:buFont typeface="Courier New"/>
              <a:buChar char="o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rgbClr val="60C351"/>
              </a:buClr>
              <a:buSzPct val="100000"/>
              <a:buFont typeface="Courier New"/>
              <a:buChar char="o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 i="1" baseline="0"/>
            </a:lvl1pPr>
          </a:lstStyle>
          <a:p>
            <a:r>
              <a:rPr lang="en-US">
                <a:solidFill>
                  <a:srgbClr val="333333">
                    <a:lumMod val="60000"/>
                    <a:lumOff val="40000"/>
                  </a:srgbClr>
                </a:solidFill>
              </a:rPr>
              <a:t>Client Name                                        February 2014</a:t>
            </a:r>
            <a:endParaRPr lang="en-US" dirty="0">
              <a:solidFill>
                <a:srgbClr val="33333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2488" y="6356351"/>
            <a:ext cx="2807656" cy="365125"/>
          </a:xfrm>
        </p:spPr>
        <p:txBody>
          <a:bodyPr/>
          <a:lstStyle>
            <a:lvl1pPr>
              <a:defRPr sz="1000" b="1" i="1" baseline="0"/>
            </a:lvl1pPr>
          </a:lstStyle>
          <a:p>
            <a:r>
              <a:rPr lang="en-US">
                <a:solidFill>
                  <a:srgbClr val="333333">
                    <a:lumMod val="60000"/>
                    <a:lumOff val="40000"/>
                  </a:srgbClr>
                </a:solidFill>
              </a:rPr>
              <a:t>Project Name                                             Confidential and Proprietary</a:t>
            </a:r>
            <a:endParaRPr lang="en-US" dirty="0">
              <a:solidFill>
                <a:srgbClr val="33333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5298" y="361017"/>
            <a:ext cx="8625049" cy="730942"/>
          </a:xfrm>
        </p:spPr>
        <p:txBody>
          <a:bodyPr/>
          <a:lstStyle>
            <a:lvl1pPr>
              <a:defRPr sz="2800" baseline="0">
                <a:solidFill>
                  <a:srgbClr val="0039A7"/>
                </a:solidFill>
              </a:defRPr>
            </a:lvl1pPr>
          </a:lstStyle>
          <a:p>
            <a:r>
              <a:rPr lang="en-US" dirty="0"/>
              <a:t>Click to edit Master title style for 2 column slide</a:t>
            </a:r>
            <a:endParaRPr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9120347" y="268290"/>
            <a:ext cx="372903" cy="646110"/>
          </a:xfrm>
          <a:prstGeom prst="rect">
            <a:avLst/>
          </a:prstGeom>
          <a:solidFill>
            <a:srgbClr val="003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347" y="361017"/>
            <a:ext cx="37290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15ECDB1-2038-1644-BAD1-7BC693F1CEF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12487" y="1102268"/>
            <a:ext cx="8997950" cy="1588"/>
          </a:xfrm>
          <a:prstGeom prst="line">
            <a:avLst/>
          </a:prstGeom>
          <a:ln w="38100" cap="flat" cmpd="sng" algn="ctr">
            <a:solidFill>
              <a:srgbClr val="60C35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 with Blank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 i="1" baseline="0"/>
            </a:lvl1pPr>
          </a:lstStyle>
          <a:p>
            <a:r>
              <a:rPr lang="en-US"/>
              <a:t>Client Name                                        February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12487" y="6356351"/>
            <a:ext cx="2851199" cy="365125"/>
          </a:xfrm>
        </p:spPr>
        <p:txBody>
          <a:bodyPr/>
          <a:lstStyle>
            <a:lvl1pPr>
              <a:defRPr sz="1000" b="1" i="1" baseline="0"/>
            </a:lvl1pPr>
          </a:lstStyle>
          <a:p>
            <a:r>
              <a:rPr lang="en-US"/>
              <a:t>Project Name                                             Confidential and Proprietary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2487" y="1102268"/>
            <a:ext cx="8997950" cy="1588"/>
          </a:xfrm>
          <a:prstGeom prst="line">
            <a:avLst/>
          </a:prstGeom>
          <a:ln w="38100" cap="flat" cmpd="sng" algn="ctr">
            <a:solidFill>
              <a:srgbClr val="60C35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9120347" y="268290"/>
            <a:ext cx="372903" cy="646110"/>
          </a:xfrm>
          <a:prstGeom prst="rect">
            <a:avLst/>
          </a:prstGeom>
          <a:solidFill>
            <a:srgbClr val="003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9120347" y="361017"/>
            <a:ext cx="37290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15ECDB1-2038-1644-BAD1-7BC693F1CE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8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STAinternational.com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299" y="341427"/>
            <a:ext cx="8997951" cy="76943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10857"/>
            <a:ext cx="8997951" cy="5015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20177" y="6356351"/>
            <a:ext cx="247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Client Name                                        February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4535" y="361017"/>
            <a:ext cx="548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60C351"/>
                </a:solidFill>
              </a:defRPr>
            </a:lvl1pPr>
          </a:lstStyle>
          <a:p>
            <a:fld id="{815ECDB1-2038-1644-BAD1-7BC693F1CE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280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Project Name                                             Confidential and Proprietary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3433" y="6352144"/>
            <a:ext cx="422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39A7"/>
                </a:solidFill>
              </a:rPr>
              <a:t>INTELLIGENCE</a:t>
            </a:r>
            <a:r>
              <a:rPr lang="en-US" sz="1200" b="1" baseline="0" dirty="0">
                <a:solidFill>
                  <a:srgbClr val="0039A7"/>
                </a:solidFill>
              </a:rPr>
              <a:t> . STRATEGY. TECHNOLOGY</a:t>
            </a:r>
          </a:p>
          <a:p>
            <a:pPr algn="ctr"/>
            <a:r>
              <a:rPr lang="en-US" sz="1200" b="1" baseline="0" dirty="0">
                <a:solidFill>
                  <a:srgbClr val="60C351"/>
                </a:solidFill>
                <a:hlinkClick r:id="rId6"/>
              </a:rPr>
              <a:t>www.ESTAinternational.com</a:t>
            </a:r>
            <a:endParaRPr lang="en-US" sz="1400" b="1" dirty="0">
              <a:solidFill>
                <a:srgbClr val="0039A7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6200" y="6352144"/>
            <a:ext cx="9214238" cy="5795"/>
          </a:xfrm>
          <a:prstGeom prst="line">
            <a:avLst/>
          </a:prstGeom>
          <a:ln w="9525" cap="flat" cmpd="sng" algn="ctr">
            <a:solidFill>
              <a:srgbClr val="60C35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39A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rgbClr val="60C351"/>
        </a:buClr>
        <a:buSzPct val="100000"/>
        <a:buFont typeface="Courier New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60C351"/>
        </a:buClr>
        <a:buSzPct val="100000"/>
        <a:buFont typeface="Courier New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rgbClr val="60C351"/>
        </a:buClr>
        <a:buSzPct val="100000"/>
        <a:buFont typeface="Courier New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rgbClr val="60C351"/>
        </a:buClr>
        <a:buSzPct val="100000"/>
        <a:buFont typeface="Courier New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rgbClr val="60C351"/>
        </a:buClr>
        <a:buSzPct val="100000"/>
        <a:buFont typeface="Courier New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ader.farah@ESTAInternational.com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info@ESTAinternational.com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533" y="262467"/>
            <a:ext cx="6307719" cy="3886200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Facilities Smart Grid Information Model Demonstration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532" y="4636008"/>
            <a:ext cx="6167042" cy="1121096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Abhinav Verma</a:t>
            </a:r>
          </a:p>
          <a:p>
            <a:r>
              <a:rPr lang="en-US" dirty="0"/>
              <a:t>Consultant/ Analyst</a:t>
            </a:r>
          </a:p>
          <a:p>
            <a:r>
              <a:rPr lang="en-US" dirty="0"/>
              <a:t>ESTA International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FSGIM</a:t>
            </a:r>
          </a:p>
          <a:p>
            <a:r>
              <a:rPr lang="en-US" dirty="0"/>
              <a:t>Confidential and Proprietary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F35FE-9FD2-4AEA-8C24-EB083584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6" y="181945"/>
            <a:ext cx="326707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Client – API Access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63A566-47D4-49CD-A68D-9CEBC30673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4543" y="1405107"/>
            <a:ext cx="5943600" cy="427228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667F607-2C22-4E92-BE1C-17E70E7B8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1DDAA0E-905F-4943-BF52-99B21807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31076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at ESTA</a:t>
            </a:r>
          </a:p>
        </p:txBody>
      </p:sp>
      <p:pic>
        <p:nvPicPr>
          <p:cNvPr id="7" name="Content Placeholder 6" descr="Nader Farah2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8133" r="-58133"/>
          <a:stretch>
            <a:fillRect/>
          </a:stretch>
        </p:blipFill>
        <p:spPr>
          <a:xfrm>
            <a:off x="319616" y="1766844"/>
            <a:ext cx="2390928" cy="1136949"/>
          </a:xfrm>
        </p:spPr>
      </p:pic>
      <p:sp>
        <p:nvSpPr>
          <p:cNvPr id="8" name="TextBox 7"/>
          <p:cNvSpPr txBox="1"/>
          <p:nvPr/>
        </p:nvSpPr>
        <p:spPr>
          <a:xfrm>
            <a:off x="2401414" y="1770503"/>
            <a:ext cx="36134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Nader Farah</a:t>
            </a:r>
          </a:p>
          <a:p>
            <a:r>
              <a:rPr lang="en-US" sz="1400" dirty="0"/>
              <a:t>Project Manager and Smart Grid Expert</a:t>
            </a:r>
          </a:p>
          <a:p>
            <a:r>
              <a:rPr lang="en-US" sz="1400" dirty="0"/>
              <a:t>Mobile:	+1 703 200 7381</a:t>
            </a:r>
          </a:p>
          <a:p>
            <a:r>
              <a:rPr lang="en-US" sz="1400" dirty="0">
                <a:hlinkClick r:id="rId3"/>
              </a:rPr>
              <a:t>nader.farah@ESTAInternational.com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01414" y="3370703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Allen Jones</a:t>
            </a:r>
          </a:p>
          <a:p>
            <a:r>
              <a:rPr lang="en-US" sz="1400" dirty="0"/>
              <a:t>FSGIM Model Subject Matter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6" y="4905435"/>
            <a:ext cx="1251857" cy="93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01414" y="4863772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ESTA International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2214 Rock Hill Road, Suite 180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Herndon, Virginia VA 20170, USA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Tel:  +1 703 579 1944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Fax: +1 703 579 1954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hlinkClick r:id="rId5"/>
              </a:rPr>
              <a:t>info@ESTAinternational.com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29731B13-C431-4E52-AE9E-F8DB3A35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35735509-E703-4990-A818-BB621FE1B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AADA-26CE-42A8-9A02-D42F03024EC6}"/>
              </a:ext>
            </a:extLst>
          </p:cNvPr>
          <p:cNvSpPr txBox="1"/>
          <p:nvPr/>
        </p:nvSpPr>
        <p:spPr>
          <a:xfrm>
            <a:off x="2407826" y="4096550"/>
            <a:ext cx="3600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Abhinav Verma</a:t>
            </a:r>
          </a:p>
          <a:p>
            <a:r>
              <a:rPr lang="en-US" sz="1400" dirty="0"/>
              <a:t>Software Developer (Java, C#, Python)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78C58-D3F5-4CBA-81DF-E6B21A5E3D68}"/>
              </a:ext>
            </a:extLst>
          </p:cNvPr>
          <p:cNvSpPr txBox="1"/>
          <p:nvPr/>
        </p:nvSpPr>
        <p:spPr>
          <a:xfrm>
            <a:off x="5706132" y="3387497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Donald F. Coffin</a:t>
            </a:r>
          </a:p>
          <a:p>
            <a:r>
              <a:rPr lang="en-US" sz="1400" dirty="0" err="1"/>
              <a:t>OpenESPI</a:t>
            </a:r>
            <a:r>
              <a:rPr lang="en-US" sz="1400" dirty="0"/>
              <a:t>/ Green Button Subject Matter Expert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25109-F524-4B0D-9419-B59FF99E5C92}"/>
              </a:ext>
            </a:extLst>
          </p:cNvPr>
          <p:cNvSpPr txBox="1"/>
          <p:nvPr/>
        </p:nvSpPr>
        <p:spPr>
          <a:xfrm>
            <a:off x="5144614" y="284789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1B7E74B-75C1-46E1-A5DE-A4D24D37B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857923"/>
            <a:ext cx="8997950" cy="3726354"/>
          </a:xfrm>
        </p:spPr>
      </p:pic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A308E48F-0FE0-44A7-AABD-8FA933CE6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7542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NOAA Client -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267382-CDC7-4ECC-AAFA-870679E055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7" y="1740409"/>
            <a:ext cx="7724775" cy="2771775"/>
          </a:xfrm>
          <a:prstGeom prst="rect">
            <a:avLst/>
          </a:prstGeom>
        </p:spPr>
      </p:pic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2C27B5D-A873-459A-9ABF-E6D50C865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3B695A4A-55EA-4F29-B600-1969DC570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7299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NOAA Client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71ABC820-4194-4F1D-A180-425A7CAA5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51A6655B-A01E-476E-AA0B-5C1B3807E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  <p:pic>
        <p:nvPicPr>
          <p:cNvPr id="8" name="Picture 7" descr="C:\Users\Abhin\AppData\Local\Microsoft\Windows\INetCache\Content.Word\GetWeatherData.png">
            <a:extLst>
              <a:ext uri="{FF2B5EF4-FFF2-40B4-BE49-F238E27FC236}">
                <a16:creationId xmlns:a16="http://schemas.microsoft.com/office/drawing/2014/main" id="{A4314E08-0526-410D-A172-D62AA2819D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39507"/>
            <a:ext cx="5943600" cy="4578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25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NOAA Client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Client Name                                        February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2F61391-D403-4947-9597-D3C9B500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  <p:pic>
        <p:nvPicPr>
          <p:cNvPr id="11" name="Picture 10" descr="C:\Users\Abhin\AppData\Local\Microsoft\Windows\INetCache\Content.Word\GetWeatherForecast.png">
            <a:extLst>
              <a:ext uri="{FF2B5EF4-FFF2-40B4-BE49-F238E27FC236}">
                <a16:creationId xmlns:a16="http://schemas.microsoft.com/office/drawing/2014/main" id="{B09BC7A3-5117-4F4F-B2A3-3E923E6DBC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07" y="1162686"/>
            <a:ext cx="5943600" cy="5193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57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NOAA Client – Application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E9B35-A7EA-4BB9-882D-000E2E445C68}"/>
              </a:ext>
            </a:extLst>
          </p:cNvPr>
          <p:cNvPicPr/>
          <p:nvPr/>
        </p:nvPicPr>
        <p:blipFill rotWithShape="1">
          <a:blip r:embed="rId2"/>
          <a:srcRect b="13993"/>
          <a:stretch/>
        </p:blipFill>
        <p:spPr bwMode="auto">
          <a:xfrm>
            <a:off x="2100771" y="1252833"/>
            <a:ext cx="4514850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13DBE05B-1F6A-4EE8-B05D-B9AD97E59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8A43181-1E9F-4323-B4BA-8FEA94B61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35633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NOAA Client – Debug Mode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D49E2-668B-4E72-9744-88714CD9CC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43150"/>
            <a:ext cx="59436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91B8A28C-F53D-4C76-99EB-9145B3998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65A4025-819D-41CE-B345-98B470A2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5544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Client –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88F0F-B652-42D4-A609-71051D317A83}"/>
              </a:ext>
            </a:extLst>
          </p:cNvPr>
          <p:cNvPicPr/>
          <p:nvPr/>
        </p:nvPicPr>
        <p:blipFill rotWithShape="1">
          <a:blip r:embed="rId2"/>
          <a:srcRect r="43350"/>
          <a:stretch/>
        </p:blipFill>
        <p:spPr>
          <a:xfrm>
            <a:off x="512487" y="1625698"/>
            <a:ext cx="3367055" cy="3464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FD4439-734E-4F44-8D40-4983EB60D4F4}"/>
              </a:ext>
            </a:extLst>
          </p:cNvPr>
          <p:cNvSpPr txBox="1"/>
          <p:nvPr/>
        </p:nvSpPr>
        <p:spPr>
          <a:xfrm>
            <a:off x="4998129" y="1625698"/>
            <a:ext cx="3888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3.5.0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Django 2.0.1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Python IDE 2017.3.1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3.3.7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664B9C78-D790-4B54-8D2A-771E2EBB6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9C85E84-87BD-44CA-B1B8-1D7E0474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5151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Client – Supported 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CDB1-2038-1644-BAD1-7BC693F1CE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F6C2A-5C14-47E3-9CCA-88E395D5A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8"/>
          <a:stretch/>
        </p:blipFill>
        <p:spPr>
          <a:xfrm>
            <a:off x="512487" y="1307284"/>
            <a:ext cx="6191250" cy="2066232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97CBEF2E-D362-455D-A67F-6CE7DB66F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93764" y="6356351"/>
            <a:ext cx="2900490" cy="365125"/>
          </a:xfrm>
        </p:spPr>
        <p:txBody>
          <a:bodyPr/>
          <a:lstStyle/>
          <a:p>
            <a:r>
              <a:rPr lang="en-US" dirty="0"/>
              <a:t>National Institute of Standards &amp; Technology</a:t>
            </a:r>
          </a:p>
          <a:p>
            <a:r>
              <a:rPr lang="en-US" dirty="0"/>
              <a:t>May 2018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99574CE-0A05-4DDC-8347-7287AF26D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487" y="6356351"/>
            <a:ext cx="2764113" cy="365125"/>
          </a:xfrm>
        </p:spPr>
        <p:txBody>
          <a:bodyPr/>
          <a:lstStyle/>
          <a:p>
            <a:r>
              <a:rPr lang="en-US" sz="1000" dirty="0"/>
              <a:t>FSGIM</a:t>
            </a:r>
          </a:p>
          <a:p>
            <a:r>
              <a:rPr lang="en-US" sz="1000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44963789"/>
      </p:ext>
    </p:extLst>
  </p:cSld>
  <p:clrMapOvr>
    <a:masterClrMapping/>
  </p:clrMapOvr>
</p:sld>
</file>

<file path=ppt/theme/theme1.xml><?xml version="1.0" encoding="utf-8"?>
<a:theme xmlns:a="http://schemas.openxmlformats.org/drawingml/2006/main" name="ESTA_Presentation_Template">
  <a:themeElements>
    <a:clrScheme name="Green Hyperlink color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60C351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ESTA_Presentation_Template</Template>
  <TotalTime>1725</TotalTime>
  <Words>269</Words>
  <Application>Microsoft Office PowerPoint</Application>
  <PresentationFormat>A4 Paper (210x297 mm)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2</vt:lpstr>
      <vt:lpstr>ESTA_Presentation_Template</vt:lpstr>
      <vt:lpstr>   Facilities Smart Grid Information Model Demonstration   </vt:lpstr>
      <vt:lpstr>Overview</vt:lpstr>
      <vt:lpstr>NOAA Client - Overview</vt:lpstr>
      <vt:lpstr>NOAA Client</vt:lpstr>
      <vt:lpstr>NOAA Client</vt:lpstr>
      <vt:lpstr>NOAA Client – Application Structure</vt:lpstr>
      <vt:lpstr>NOAA Client – Debug Mode</vt:lpstr>
      <vt:lpstr>Simple Client – Overview</vt:lpstr>
      <vt:lpstr>Simple Client – Supported URI</vt:lpstr>
      <vt:lpstr>Simple Client – API Access Page</vt:lpstr>
      <vt:lpstr>Contact at ESTA</vt:lpstr>
    </vt:vector>
  </TitlesOfParts>
  <Company>ESTA Internaional,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ESTA International  Presentation Title    </dc:title>
  <dc:creator>Elizabeth Farah</dc:creator>
  <cp:lastModifiedBy>Abhinav Verma</cp:lastModifiedBy>
  <cp:revision>6</cp:revision>
  <cp:lastPrinted>2011-02-09T19:55:07Z</cp:lastPrinted>
  <dcterms:created xsi:type="dcterms:W3CDTF">2018-05-02T19:35:57Z</dcterms:created>
  <dcterms:modified xsi:type="dcterms:W3CDTF">2018-05-16T13:15:40Z</dcterms:modified>
</cp:coreProperties>
</file>