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88" r:id="rId3"/>
    <p:sldId id="386" r:id="rId4"/>
    <p:sldId id="397" r:id="rId5"/>
    <p:sldId id="387" r:id="rId6"/>
    <p:sldId id="395" r:id="rId7"/>
    <p:sldId id="390" r:id="rId8"/>
    <p:sldId id="392" r:id="rId9"/>
    <p:sldId id="394" r:id="rId10"/>
    <p:sldId id="393" r:id="rId11"/>
    <p:sldId id="398" r:id="rId12"/>
    <p:sldId id="399" r:id="rId13"/>
    <p:sldId id="400" r:id="rId14"/>
    <p:sldId id="401" r:id="rId15"/>
    <p:sldId id="404" r:id="rId16"/>
    <p:sldId id="396" r:id="rId17"/>
    <p:sldId id="403" r:id="rId18"/>
    <p:sldId id="391" r:id="rId19"/>
    <p:sldId id="389" r:id="rId20"/>
    <p:sldId id="402" r:id="rId21"/>
    <p:sldId id="405" r:id="rId22"/>
    <p:sldId id="406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zyleva, Ala (Fed)" initials="BA(" lastIdx="1" clrIdx="0">
    <p:extLst>
      <p:ext uri="{19B8F6BF-5375-455C-9EA6-DF929625EA0E}">
        <p15:presenceInfo xmlns:p15="http://schemas.microsoft.com/office/powerpoint/2012/main" userId="S-1-5-21-1908027396-2059629336-315576832-756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3F"/>
    <a:srgbClr val="27386D"/>
    <a:srgbClr val="0002BF"/>
    <a:srgbClr val="00017F"/>
    <a:srgbClr val="385D8A"/>
    <a:srgbClr val="CAE8AA"/>
    <a:srgbClr val="FFFF99"/>
    <a:srgbClr val="00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9" autoAdjust="0"/>
    <p:restoredTop sz="93492" autoAdjust="0"/>
  </p:normalViewPr>
  <p:slideViewPr>
    <p:cSldViewPr>
      <p:cViewPr varScale="1">
        <p:scale>
          <a:sx n="96" d="100"/>
          <a:sy n="96" d="100"/>
        </p:scale>
        <p:origin x="252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52A2-B15D-48BE-8CDB-041B4C03B895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E4F55-0412-4FBB-BD6E-60E59B7FA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21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E0BB98-1FEA-4898-A07A-467D1A08D662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28030D9-B74A-46AD-8520-A4C551BA8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267200"/>
            <a:ext cx="7469163" cy="2057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Outline elements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62126"/>
            <a:ext cx="8229600" cy="14557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83136"/>
            <a:ext cx="4543200" cy="755064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buNone/>
              <a:defRPr sz="1200" i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Location and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2407802"/>
            <a:ext cx="4572000" cy="56399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>
                <a:solidFill>
                  <a:srgbClr val="00206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0" y="3022663"/>
            <a:ext cx="4572000" cy="1033805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buNone/>
              <a:defRPr sz="1600" i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Institution</a:t>
            </a:r>
          </a:p>
        </p:txBody>
      </p:sp>
    </p:spTree>
    <p:extLst>
      <p:ext uri="{BB962C8B-B14F-4D97-AF65-F5344CB8AC3E}">
        <p14:creationId xmlns:p14="http://schemas.microsoft.com/office/powerpoint/2010/main" val="40251901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71327"/>
            <a:ext cx="8229600" cy="30480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181600" y="83136"/>
            <a:ext cx="3939686" cy="755064"/>
          </a:xfrm>
          <a:prstGeom prst="rect">
            <a:avLst/>
          </a:prstGeom>
        </p:spPr>
        <p:txBody>
          <a:bodyPr/>
          <a:lstStyle>
            <a:lvl1pPr algn="r">
              <a:buNone/>
              <a:defRPr sz="1200" i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Location and Date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286000" y="4038734"/>
            <a:ext cx="4572000" cy="533266"/>
          </a:xfrm>
          <a:prstGeom prst="rect">
            <a:avLst/>
          </a:prstGeom>
        </p:spPr>
        <p:txBody>
          <a:bodyPr/>
          <a:lstStyle>
            <a:lvl1pPr algn="ctr">
              <a:buNone/>
              <a:defRPr>
                <a:solidFill>
                  <a:srgbClr val="002060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0" y="4648200"/>
            <a:ext cx="4572000" cy="1033805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i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Institution</a:t>
            </a:r>
          </a:p>
        </p:txBody>
      </p:sp>
    </p:spTree>
    <p:extLst>
      <p:ext uri="{BB962C8B-B14F-4D97-AF65-F5344CB8AC3E}">
        <p14:creationId xmlns:p14="http://schemas.microsoft.com/office/powerpoint/2010/main" val="103243045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57517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6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57517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48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48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814534"/>
            <a:ext cx="4033319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32" y="1535113"/>
            <a:ext cx="4040188" cy="46815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4" y="814534"/>
            <a:ext cx="4041776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35113"/>
            <a:ext cx="4041775" cy="45910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57517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10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57517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0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01" y="838200"/>
            <a:ext cx="3809999" cy="266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0"/>
          </p:nvPr>
        </p:nvSpPr>
        <p:spPr>
          <a:xfrm>
            <a:off x="4876801" y="3581400"/>
            <a:ext cx="3810000" cy="2741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57517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267200" cy="5486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  <a:lvl5pPr>
              <a:defRPr sz="1600">
                <a:latin typeface="Arial" pitchFamily="34" charset="0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7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51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43000">
              <a:schemeClr val="bg1"/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rgbClr val="273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3" descr="NISTlogo_oneline_white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553200"/>
            <a:ext cx="3203575" cy="11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 userDrawn="1"/>
        </p:nvGrpSpPr>
        <p:grpSpPr>
          <a:xfrm>
            <a:off x="274573" y="6391096"/>
            <a:ext cx="2163827" cy="430887"/>
            <a:chOff x="381000" y="6391096"/>
            <a:chExt cx="2163827" cy="430887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6505956"/>
              <a:ext cx="763446" cy="20116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 userDrawn="1"/>
          </p:nvSpPr>
          <p:spPr>
            <a:xfrm>
              <a:off x="381000" y="6391096"/>
              <a:ext cx="8435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TRC.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783080" y="6437376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solidFill>
                    <a:schemeClr val="bg1"/>
                  </a:solidFill>
                </a:rPr>
                <a:t>.GOV</a:t>
              </a:r>
            </a:p>
          </p:txBody>
        </p:sp>
      </p:grpSp>
      <p:sp>
        <p:nvSpPr>
          <p:cNvPr id="21" name="Rectangle 20"/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2738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8305800" y="6408738"/>
            <a:ext cx="801688" cy="365125"/>
          </a:xfrm>
          <a:prstGeom prst="rect">
            <a:avLst/>
          </a:prstGeom>
        </p:spPr>
        <p:txBody>
          <a:bodyPr anchor="ctr"/>
          <a:lstStyle>
            <a:lvl1pPr defTabSz="4572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5EA720B-61D8-48F8-8E13-AC2F473C4F51}" type="slidenum">
              <a:rPr lang="en-US" altLang="en-US" sz="120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pPr algn="r" eaLnBrk="1" hangingPunct="1"/>
              <a:t>‹#›</a:t>
            </a:fld>
            <a:endParaRPr lang="en-US" altLang="en-US" sz="120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7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63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3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2667000"/>
          </a:xfrm>
        </p:spPr>
        <p:txBody>
          <a:bodyPr>
            <a:normAutofit fontScale="90000"/>
          </a:bodyPr>
          <a:lstStyle/>
          <a:p>
            <a:r>
              <a:rPr lang="en-US" dirty="0"/>
              <a:t>WORKSHOP: “ALL ABOUT DATA”</a:t>
            </a:r>
            <a:br>
              <a:rPr lang="ru-RU" dirty="0"/>
            </a:br>
            <a:br>
              <a:rPr lang="ru-RU" dirty="0"/>
            </a:br>
            <a:r>
              <a:rPr lang="en-US" sz="4000" dirty="0"/>
              <a:t>Experimental data collection and </a:t>
            </a:r>
            <a:br>
              <a:rPr lang="en-US" sz="4000" dirty="0"/>
            </a:br>
            <a:r>
              <a:rPr lang="en-US" sz="4000" dirty="0"/>
              <a:t>initial analysis</a:t>
            </a:r>
            <a:br>
              <a:rPr lang="ru-RU" dirty="0"/>
            </a:b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7239000" y="152400"/>
            <a:ext cx="1783500" cy="75506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1800" dirty="0"/>
              <a:t>PPEPPD 2019</a:t>
            </a:r>
          </a:p>
          <a:p>
            <a:pPr algn="ctr"/>
            <a:r>
              <a:rPr lang="en-US" sz="1800" dirty="0"/>
              <a:t>Vancouver, Canada</a:t>
            </a:r>
          </a:p>
          <a:p>
            <a:pPr algn="ctr"/>
            <a:r>
              <a:rPr lang="en-US" sz="1800" dirty="0"/>
              <a:t>May 15, 2019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04800" y="4572000"/>
            <a:ext cx="8534400" cy="482537"/>
          </a:xfrm>
        </p:spPr>
        <p:txBody>
          <a:bodyPr>
            <a:normAutofit/>
          </a:bodyPr>
          <a:lstStyle/>
          <a:p>
            <a:r>
              <a:rPr lang="en-US" sz="2400" dirty="0"/>
              <a:t>Ala Bazyleva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14500" y="5105400"/>
            <a:ext cx="5715000" cy="1219200"/>
          </a:xfrm>
        </p:spPr>
        <p:txBody>
          <a:bodyPr>
            <a:noAutofit/>
          </a:bodyPr>
          <a:lstStyle/>
          <a:p>
            <a:pPr marL="0" indent="0"/>
            <a:r>
              <a:rPr lang="en-US" dirty="0"/>
              <a:t>Thermodynamics Research Center (TRC)</a:t>
            </a:r>
          </a:p>
          <a:p>
            <a:pPr marL="0" indent="0"/>
            <a:r>
              <a:rPr lang="en-US" dirty="0"/>
              <a:t>Applied  Chemicals and Materials Division</a:t>
            </a:r>
          </a:p>
          <a:p>
            <a:pPr marL="0" indent="0"/>
            <a:r>
              <a:rPr lang="en-US" dirty="0"/>
              <a:t>National Institute of Standards and Technology (NIST)</a:t>
            </a:r>
          </a:p>
          <a:p>
            <a:pPr marL="0" indent="0"/>
            <a:r>
              <a:rPr lang="en-US" dirty="0"/>
              <a:t>Boulder, Colorado, USA</a:t>
            </a:r>
          </a:p>
        </p:txBody>
      </p:sp>
    </p:spTree>
    <p:extLst>
      <p:ext uri="{BB962C8B-B14F-4D97-AF65-F5344CB8AC3E}">
        <p14:creationId xmlns:p14="http://schemas.microsoft.com/office/powerpoint/2010/main" val="66246188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B79A95-247E-40A0-A9DC-05E3B51B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393"/>
            <a:ext cx="5257800" cy="419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B6CD24-4684-46E9-84B9-A01BCFD01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783230"/>
            <a:ext cx="4800600" cy="35366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3BDBF6B-CF89-4410-A1BA-21AE9CB3577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27386D"/>
                </a:solidFill>
              </a:rPr>
              <a:t>Digitized data</a:t>
            </a:r>
          </a:p>
        </p:txBody>
      </p:sp>
    </p:spTree>
    <p:extLst>
      <p:ext uri="{BB962C8B-B14F-4D97-AF65-F5344CB8AC3E}">
        <p14:creationId xmlns:p14="http://schemas.microsoft.com/office/powerpoint/2010/main" val="9394457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Challenge 5: unclear separation between experimental and calculated data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7DF40F-DFC3-44B3-A067-572ED1A9B3CB}"/>
              </a:ext>
            </a:extLst>
          </p:cNvPr>
          <p:cNvGrpSpPr/>
          <p:nvPr/>
        </p:nvGrpSpPr>
        <p:grpSpPr>
          <a:xfrm>
            <a:off x="152400" y="1066800"/>
            <a:ext cx="8978475" cy="4994719"/>
            <a:chOff x="152400" y="1066800"/>
            <a:chExt cx="8978475" cy="49947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899227B-848D-4618-9B09-D7E27625D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" y="2209800"/>
              <a:ext cx="4267200" cy="29145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DEC94A-4FD9-4F04-8D02-5224F734F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2475" y="1066800"/>
              <a:ext cx="4568400" cy="4994719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EAD8DF-D939-49A1-8917-D98E1BEB96F6}"/>
              </a:ext>
            </a:extLst>
          </p:cNvPr>
          <p:cNvGrpSpPr/>
          <p:nvPr/>
        </p:nvGrpSpPr>
        <p:grpSpPr>
          <a:xfrm>
            <a:off x="524269" y="5257800"/>
            <a:ext cx="3523462" cy="998901"/>
            <a:chOff x="524269" y="5173986"/>
            <a:chExt cx="3523462" cy="9989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F3ACED0-28EE-4C55-B6B4-5150D092CB83}"/>
                </a:ext>
              </a:extLst>
            </p:cNvPr>
            <p:cNvGrpSpPr/>
            <p:nvPr/>
          </p:nvGrpSpPr>
          <p:grpSpPr>
            <a:xfrm>
              <a:off x="524269" y="5173986"/>
              <a:ext cx="3523462" cy="990600"/>
              <a:chOff x="134138" y="4800600"/>
              <a:chExt cx="4356900" cy="132756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7B3DB62A-48A8-400C-B667-6EC5428E7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138" y="4800600"/>
                <a:ext cx="4356900" cy="93121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BE5EDF7-C888-4A97-80BF-B00755F81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925" y="5704879"/>
                <a:ext cx="4314600" cy="423281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277DB9E-90E2-40C8-8987-FC0E34D91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9975" y="5991832"/>
              <a:ext cx="2826020" cy="18105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F80361-DC1B-483E-8F81-F1CF04FC3169}"/>
              </a:ext>
            </a:extLst>
          </p:cNvPr>
          <p:cNvGrpSpPr/>
          <p:nvPr/>
        </p:nvGrpSpPr>
        <p:grpSpPr>
          <a:xfrm>
            <a:off x="512533" y="1066800"/>
            <a:ext cx="3523462" cy="1037539"/>
            <a:chOff x="512533" y="1066800"/>
            <a:chExt cx="3523462" cy="103753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821F1E6-F1DF-48C2-AEED-BCA11516199D}"/>
                </a:ext>
              </a:extLst>
            </p:cNvPr>
            <p:cNvGrpSpPr/>
            <p:nvPr/>
          </p:nvGrpSpPr>
          <p:grpSpPr>
            <a:xfrm>
              <a:off x="512533" y="1409348"/>
              <a:ext cx="3523462" cy="694991"/>
              <a:chOff x="381000" y="1152661"/>
              <a:chExt cx="3523462" cy="69499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5A84495-EDE4-4AAC-AFBF-5F528A118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000" y="1152661"/>
                <a:ext cx="3523462" cy="69499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DB2E4DC-4809-40DD-9D97-EAC5CB039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9568" y="1649567"/>
                <a:ext cx="1714894" cy="183861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640586-4DDF-429F-90C5-555FA28D319D}"/>
                </a:ext>
              </a:extLst>
            </p:cNvPr>
            <p:cNvSpPr txBox="1"/>
            <p:nvPr/>
          </p:nvSpPr>
          <p:spPr>
            <a:xfrm>
              <a:off x="1447800" y="1066800"/>
              <a:ext cx="15376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27386D"/>
                  </a:solidFill>
                </a:rPr>
                <a:t>2006 lob </a:t>
              </a:r>
              <a:r>
                <a:rPr lang="en-US" sz="2000" dirty="0" err="1">
                  <a:solidFill>
                    <a:srgbClr val="27386D"/>
                  </a:solidFill>
                </a:rPr>
                <a:t>fer</a:t>
              </a:r>
              <a:endParaRPr lang="en-US" sz="2000" dirty="0">
                <a:solidFill>
                  <a:srgbClr val="27386D"/>
                </a:solidFill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881A8E1-0DB6-4105-AD4A-3F943C4FC555}"/>
              </a:ext>
            </a:extLst>
          </p:cNvPr>
          <p:cNvCxnSpPr/>
          <p:nvPr/>
        </p:nvCxnSpPr>
        <p:spPr>
          <a:xfrm>
            <a:off x="152400" y="4419600"/>
            <a:ext cx="2064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31F665-CF76-448D-AEB0-81EDEE846BAB}"/>
              </a:ext>
            </a:extLst>
          </p:cNvPr>
          <p:cNvGrpSpPr/>
          <p:nvPr/>
        </p:nvGrpSpPr>
        <p:grpSpPr>
          <a:xfrm>
            <a:off x="905175" y="2663210"/>
            <a:ext cx="1420418" cy="1847043"/>
            <a:chOff x="905175" y="2663210"/>
            <a:chExt cx="1420418" cy="18470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7A7793-5E16-4051-BB31-B35E78444672}"/>
                </a:ext>
              </a:extLst>
            </p:cNvPr>
            <p:cNvSpPr/>
            <p:nvPr/>
          </p:nvSpPr>
          <p:spPr>
            <a:xfrm>
              <a:off x="905175" y="2986253"/>
              <a:ext cx="609600" cy="1524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E8A2F9-B564-467D-9C17-8CE041CF3DCD}"/>
                </a:ext>
              </a:extLst>
            </p:cNvPr>
            <p:cNvSpPr txBox="1"/>
            <p:nvPr/>
          </p:nvSpPr>
          <p:spPr>
            <a:xfrm>
              <a:off x="1219200" y="2663210"/>
              <a:ext cx="1106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calculated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660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FE6A82F-3963-4278-ACB0-E0A42CA01BFC}"/>
              </a:ext>
            </a:extLst>
          </p:cNvPr>
          <p:cNvGrpSpPr/>
          <p:nvPr/>
        </p:nvGrpSpPr>
        <p:grpSpPr>
          <a:xfrm>
            <a:off x="4881661" y="681936"/>
            <a:ext cx="4101477" cy="2747064"/>
            <a:chOff x="4881661" y="681936"/>
            <a:chExt cx="4101477" cy="27470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1DD224-8776-4C35-A3B6-D840AF1E8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1661" y="1049559"/>
              <a:ext cx="4101477" cy="237944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603791-A7BA-4E56-90F8-BC0532387DE9}"/>
                </a:ext>
              </a:extLst>
            </p:cNvPr>
            <p:cNvSpPr txBox="1"/>
            <p:nvPr/>
          </p:nvSpPr>
          <p:spPr>
            <a:xfrm>
              <a:off x="5966430" y="681936"/>
              <a:ext cx="19319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7386D"/>
                  </a:solidFill>
                </a:rPr>
                <a:t>Data from the table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Challenge 6: typographical errors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F709B-F847-4043-BB2D-EBA08F16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38200"/>
            <a:ext cx="4568400" cy="49947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343EF7-BFE3-4F36-A4F6-81EEC88F9981}"/>
              </a:ext>
            </a:extLst>
          </p:cNvPr>
          <p:cNvSpPr/>
          <p:nvPr/>
        </p:nvSpPr>
        <p:spPr>
          <a:xfrm>
            <a:off x="152400" y="838200"/>
            <a:ext cx="4568399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Help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0630805-9D5B-416D-A4BF-9E7950B1AF1D}"/>
              </a:ext>
            </a:extLst>
          </p:cNvPr>
          <p:cNvSpPr/>
          <p:nvPr/>
        </p:nvSpPr>
        <p:spPr>
          <a:xfrm>
            <a:off x="6629400" y="1738545"/>
            <a:ext cx="1042416" cy="1042416"/>
          </a:xfrm>
          <a:prstGeom prst="actionButtonHelp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D4AB30-B22A-42DE-BC18-D6CA977CD3B0}"/>
              </a:ext>
            </a:extLst>
          </p:cNvPr>
          <p:cNvGrpSpPr/>
          <p:nvPr/>
        </p:nvGrpSpPr>
        <p:grpSpPr>
          <a:xfrm>
            <a:off x="4892210" y="3471446"/>
            <a:ext cx="4068075" cy="2717995"/>
            <a:chOff x="4892210" y="3471446"/>
            <a:chExt cx="4068075" cy="2717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9614C4-5692-4D25-8EE2-E91FFD51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2210" y="3810000"/>
              <a:ext cx="4068075" cy="237944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9BBE85-9C8C-4074-8CEC-9DABFE85D96D}"/>
                </a:ext>
              </a:extLst>
            </p:cNvPr>
            <p:cNvSpPr txBox="1"/>
            <p:nvPr/>
          </p:nvSpPr>
          <p:spPr>
            <a:xfrm>
              <a:off x="5502801" y="3471446"/>
              <a:ext cx="30315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7386D"/>
                  </a:solidFill>
                </a:rPr>
                <a:t>Corrigendum published in 2007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03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80">
            <a:extLst>
              <a:ext uri="{FF2B5EF4-FFF2-40B4-BE49-F238E27FC236}">
                <a16:creationId xmlns:a16="http://schemas.microsoft.com/office/drawing/2014/main" id="{24F90756-0AD2-4F39-A81F-45E8AFA7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" y="664899"/>
            <a:ext cx="4328001" cy="30689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Challenge 6: typographical errors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632076-3F1C-46C8-A9F7-6B5BD093056F}"/>
              </a:ext>
            </a:extLst>
          </p:cNvPr>
          <p:cNvGrpSpPr/>
          <p:nvPr/>
        </p:nvGrpSpPr>
        <p:grpSpPr>
          <a:xfrm>
            <a:off x="4434851" y="690456"/>
            <a:ext cx="4279327" cy="5477087"/>
            <a:chOff x="4434851" y="690456"/>
            <a:chExt cx="4279327" cy="547708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558C695-DF5B-453A-9974-301D196D6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4851" y="690456"/>
              <a:ext cx="4279327" cy="547708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ED655BB-4B11-4DED-96F5-1B9A336E7347}"/>
                </a:ext>
              </a:extLst>
            </p:cNvPr>
            <p:cNvSpPr/>
            <p:nvPr/>
          </p:nvSpPr>
          <p:spPr>
            <a:xfrm>
              <a:off x="4953000" y="2057400"/>
              <a:ext cx="10668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346D10-505A-45D7-AD64-CE93261536D4}"/>
                </a:ext>
              </a:extLst>
            </p:cNvPr>
            <p:cNvCxnSpPr/>
            <p:nvPr/>
          </p:nvCxnSpPr>
          <p:spPr>
            <a:xfrm flipH="1">
              <a:off x="8153400" y="2819400"/>
              <a:ext cx="228600" cy="762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D0DDB-DD79-4B78-B5A7-E79F20EF0A33}"/>
              </a:ext>
            </a:extLst>
          </p:cNvPr>
          <p:cNvGrpSpPr/>
          <p:nvPr/>
        </p:nvGrpSpPr>
        <p:grpSpPr>
          <a:xfrm>
            <a:off x="685800" y="1097280"/>
            <a:ext cx="3319229" cy="2179320"/>
            <a:chOff x="685800" y="1097280"/>
            <a:chExt cx="3319229" cy="217932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9F25D80-BEAD-45D5-AE51-08F6602A9A19}"/>
                </a:ext>
              </a:extLst>
            </p:cNvPr>
            <p:cNvSpPr/>
            <p:nvPr/>
          </p:nvSpPr>
          <p:spPr>
            <a:xfrm>
              <a:off x="685800" y="2926080"/>
              <a:ext cx="762000" cy="3505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86C7D5-0210-4297-B3D4-8F91A2DA11DE}"/>
                </a:ext>
              </a:extLst>
            </p:cNvPr>
            <p:cNvSpPr/>
            <p:nvPr/>
          </p:nvSpPr>
          <p:spPr>
            <a:xfrm>
              <a:off x="3429000" y="1097280"/>
              <a:ext cx="576029" cy="5791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93CFA1-9F59-45F7-9D6A-590E8C36942A}"/>
              </a:ext>
            </a:extLst>
          </p:cNvPr>
          <p:cNvGrpSpPr/>
          <p:nvPr/>
        </p:nvGrpSpPr>
        <p:grpSpPr>
          <a:xfrm>
            <a:off x="152400" y="3756660"/>
            <a:ext cx="2932838" cy="2567940"/>
            <a:chOff x="655320" y="3756660"/>
            <a:chExt cx="2932838" cy="25679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C6A1497-3384-4939-A6EE-A375CDC82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20" y="3756660"/>
              <a:ext cx="2932838" cy="2567940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95C40F-0442-41FE-B949-720FAC727398}"/>
                </a:ext>
              </a:extLst>
            </p:cNvPr>
            <p:cNvSpPr/>
            <p:nvPr/>
          </p:nvSpPr>
          <p:spPr>
            <a:xfrm>
              <a:off x="1905001" y="4114800"/>
              <a:ext cx="457199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7B3DA89-EB42-4E97-AED1-2AC1F34EDAFC}"/>
                </a:ext>
              </a:extLst>
            </p:cNvPr>
            <p:cNvSpPr/>
            <p:nvPr/>
          </p:nvSpPr>
          <p:spPr>
            <a:xfrm>
              <a:off x="1893139" y="5791200"/>
              <a:ext cx="457199" cy="152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6D53BE0-0BE0-4C00-9954-7742F1CDC846}"/>
              </a:ext>
            </a:extLst>
          </p:cNvPr>
          <p:cNvGrpSpPr/>
          <p:nvPr/>
        </p:nvGrpSpPr>
        <p:grpSpPr>
          <a:xfrm>
            <a:off x="6164463" y="705696"/>
            <a:ext cx="2405052" cy="2313683"/>
            <a:chOff x="6164463" y="705696"/>
            <a:chExt cx="2405052" cy="231368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A65A685-A553-49F0-82D4-4413B265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4463" y="705696"/>
              <a:ext cx="2405052" cy="2018077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53F9C0D-FA7A-4686-BE99-107AC0201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1400" y="1844040"/>
              <a:ext cx="457200" cy="11753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5BF6AF-9C9F-437F-88AD-ABE83EB86D61}"/>
              </a:ext>
            </a:extLst>
          </p:cNvPr>
          <p:cNvGrpSpPr/>
          <p:nvPr/>
        </p:nvGrpSpPr>
        <p:grpSpPr>
          <a:xfrm>
            <a:off x="5353948" y="3866304"/>
            <a:ext cx="3316355" cy="2286000"/>
            <a:chOff x="5353948" y="3866304"/>
            <a:chExt cx="3316355" cy="2286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C63AD5A-257D-4D0F-980F-03A4B2AF1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19800" y="3866304"/>
              <a:ext cx="2650503" cy="2286000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FB1E3F-7FE1-40AC-AC78-333C72BE5910}"/>
                </a:ext>
              </a:extLst>
            </p:cNvPr>
            <p:cNvCxnSpPr>
              <a:cxnSpLocks/>
            </p:cNvCxnSpPr>
            <p:nvPr/>
          </p:nvCxnSpPr>
          <p:spPr>
            <a:xfrm>
              <a:off x="5353948" y="5290140"/>
              <a:ext cx="1220566" cy="19626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A9D29D-1342-43FB-8CB0-F9C283C3FFF4}"/>
              </a:ext>
            </a:extLst>
          </p:cNvPr>
          <p:cNvGrpSpPr/>
          <p:nvPr/>
        </p:nvGrpSpPr>
        <p:grpSpPr>
          <a:xfrm>
            <a:off x="1905500" y="3928646"/>
            <a:ext cx="2232217" cy="2408174"/>
            <a:chOff x="1905500" y="3928646"/>
            <a:chExt cx="2232217" cy="240817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E5E5D6-F1A3-49B6-9A81-7008F9DFDDDA}"/>
                </a:ext>
              </a:extLst>
            </p:cNvPr>
            <p:cNvSpPr txBox="1"/>
            <p:nvPr/>
          </p:nvSpPr>
          <p:spPr>
            <a:xfrm>
              <a:off x="3359940" y="4200525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7386D"/>
                  </a:solidFill>
                </a:rPr>
                <a:t>Guess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9A09B2-82D3-4E3C-AF47-245570AF6FCD}"/>
                </a:ext>
              </a:extLst>
            </p:cNvPr>
            <p:cNvSpPr txBox="1"/>
            <p:nvPr/>
          </p:nvSpPr>
          <p:spPr>
            <a:xfrm>
              <a:off x="2422081" y="392864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27386D"/>
                  </a:solidFill>
                </a:rPr>
                <a:t>161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9C7385-CFE7-478C-974E-CFA318D01122}"/>
                </a:ext>
              </a:extLst>
            </p:cNvPr>
            <p:cNvSpPr txBox="1"/>
            <p:nvPr/>
          </p:nvSpPr>
          <p:spPr>
            <a:xfrm>
              <a:off x="1905500" y="5998266"/>
              <a:ext cx="526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27386D"/>
                  </a:solidFill>
                </a:rPr>
                <a:t>789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788ED4-F269-4BC8-9336-A090D528E6F4}"/>
              </a:ext>
            </a:extLst>
          </p:cNvPr>
          <p:cNvGrpSpPr/>
          <p:nvPr/>
        </p:nvGrpSpPr>
        <p:grpSpPr>
          <a:xfrm>
            <a:off x="2431606" y="4152900"/>
            <a:ext cx="1746844" cy="2183920"/>
            <a:chOff x="2431606" y="4152900"/>
            <a:chExt cx="1746844" cy="218392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C53ACB-EC01-4543-AA64-F51AF10D6845}"/>
                </a:ext>
              </a:extLst>
            </p:cNvPr>
            <p:cNvSpPr txBox="1"/>
            <p:nvPr/>
          </p:nvSpPr>
          <p:spPr>
            <a:xfrm>
              <a:off x="3323729" y="5218993"/>
              <a:ext cx="8547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923F"/>
                  </a:solidFill>
                </a:rPr>
                <a:t>Digitize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7437D1-0F87-4EED-9DBE-905E531824D5}"/>
                </a:ext>
              </a:extLst>
            </p:cNvPr>
            <p:cNvSpPr txBox="1"/>
            <p:nvPr/>
          </p:nvSpPr>
          <p:spPr>
            <a:xfrm>
              <a:off x="2431606" y="4152900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923F"/>
                  </a:solidFill>
                </a:rPr>
                <a:t>159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0AF557C-F355-4C3A-B405-1625A751F850}"/>
                </a:ext>
              </a:extLst>
            </p:cNvPr>
            <p:cNvSpPr txBox="1"/>
            <p:nvPr/>
          </p:nvSpPr>
          <p:spPr>
            <a:xfrm>
              <a:off x="2465687" y="5998266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923F"/>
                  </a:solidFill>
                </a:rPr>
                <a:t>789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D64087F-CB28-4B17-B2CC-ACB14881C450}"/>
              </a:ext>
            </a:extLst>
          </p:cNvPr>
          <p:cNvSpPr txBox="1"/>
          <p:nvPr/>
        </p:nvSpPr>
        <p:spPr>
          <a:xfrm>
            <a:off x="850018" y="1097280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386D"/>
                </a:solidFill>
              </a:rPr>
              <a:t>1953 kay ram</a:t>
            </a:r>
          </a:p>
        </p:txBody>
      </p:sp>
      <p:pic>
        <p:nvPicPr>
          <p:cNvPr id="331" name="Picture 330">
            <a:extLst>
              <a:ext uri="{FF2B5EF4-FFF2-40B4-BE49-F238E27FC236}">
                <a16:creationId xmlns:a16="http://schemas.microsoft.com/office/drawing/2014/main" id="{008DE40B-E376-464E-BEB0-8C203A9DC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9" y="3657600"/>
            <a:ext cx="4314560" cy="30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101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Challenge 7: inconsistency between repeated publications by the same authors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2617C-AAE4-430A-BE61-E85CB3D609F6}"/>
              </a:ext>
            </a:extLst>
          </p:cNvPr>
          <p:cNvSpPr txBox="1"/>
          <p:nvPr/>
        </p:nvSpPr>
        <p:spPr>
          <a:xfrm>
            <a:off x="266700" y="1143000"/>
            <a:ext cx="853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publication:</a:t>
            </a:r>
            <a:r>
              <a:rPr lang="en-US" dirty="0"/>
              <a:t> 1960 </a:t>
            </a:r>
            <a:r>
              <a:rPr lang="en-US" dirty="0" err="1"/>
              <a:t>bre</a:t>
            </a:r>
            <a:r>
              <a:rPr lang="en-US" dirty="0"/>
              <a:t> (dissertation, contains both raw experimental and smoothed values). </a:t>
            </a:r>
          </a:p>
          <a:p>
            <a:endParaRPr lang="en-US" sz="1000" dirty="0">
              <a:solidFill>
                <a:srgbClr val="27386D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Second publication:</a:t>
            </a:r>
            <a:r>
              <a:rPr lang="en-US" dirty="0">
                <a:solidFill>
                  <a:srgbClr val="FF0000"/>
                </a:solidFill>
              </a:rPr>
              <a:t> 1961 </a:t>
            </a:r>
            <a:r>
              <a:rPr lang="en-US" dirty="0" err="1">
                <a:solidFill>
                  <a:srgbClr val="FF0000"/>
                </a:solidFill>
              </a:rPr>
              <a:t>bre</a:t>
            </a:r>
            <a:r>
              <a:rPr lang="en-US" dirty="0">
                <a:solidFill>
                  <a:srgbClr val="FF0000"/>
                </a:solidFill>
              </a:rPr>
              <a:t> rod (article, contains only smoothed values).</a:t>
            </a:r>
          </a:p>
          <a:p>
            <a:endParaRPr lang="en-US" sz="1000" dirty="0">
              <a:solidFill>
                <a:srgbClr val="27386D"/>
              </a:solidFill>
            </a:endParaRPr>
          </a:p>
          <a:p>
            <a:r>
              <a:rPr lang="en-US" b="1" dirty="0">
                <a:solidFill>
                  <a:srgbClr val="27386D"/>
                </a:solidFill>
              </a:rPr>
              <a:t>Differences:</a:t>
            </a:r>
            <a:r>
              <a:rPr lang="en-US" dirty="0">
                <a:solidFill>
                  <a:srgbClr val="27386D"/>
                </a:solidFill>
              </a:rPr>
              <a:t> smoothed VLE isobars at 20, 50, and 100 psi; smoothed azeotropic compositions below -40</a:t>
            </a:r>
            <a:r>
              <a:rPr lang="en-US" baseline="30000" dirty="0">
                <a:solidFill>
                  <a:srgbClr val="27386D"/>
                </a:solidFill>
              </a:rPr>
              <a:t>o</a:t>
            </a:r>
            <a:r>
              <a:rPr lang="en-US" dirty="0">
                <a:solidFill>
                  <a:srgbClr val="27386D"/>
                </a:solidFill>
              </a:rPr>
              <a:t>F.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30C6A-B758-4BB2-8D70-76450E73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44874"/>
            <a:ext cx="6096000" cy="35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463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2954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Initial analysis of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8246134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Initial analysis of experimental data: </a:t>
            </a:r>
            <a:br>
              <a:rPr lang="en-US" sz="3000" dirty="0">
                <a:solidFill>
                  <a:srgbClr val="27386D"/>
                </a:solidFill>
              </a:rPr>
            </a:br>
            <a:r>
              <a:rPr lang="en-US" sz="3000" dirty="0">
                <a:solidFill>
                  <a:srgbClr val="27386D"/>
                </a:solidFill>
              </a:rPr>
              <a:t>what to look at?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EAC694-E21D-44AF-80B6-C2E9831945CF}"/>
              </a:ext>
            </a:extLst>
          </p:cNvPr>
          <p:cNvSpPr txBox="1">
            <a:spLocks/>
          </p:cNvSpPr>
          <p:nvPr/>
        </p:nvSpPr>
        <p:spPr>
          <a:xfrm>
            <a:off x="533400" y="1143000"/>
            <a:ext cx="8458200" cy="48768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7386D"/>
                </a:solidFill>
              </a:rPr>
              <a:t>Sample description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7386D"/>
                </a:solidFill>
              </a:rPr>
              <a:t>Method description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7386D"/>
                </a:solidFill>
              </a:rPr>
              <a:t>Experimental peculiarities and difficulties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7386D"/>
                </a:solidFill>
              </a:rPr>
              <a:t>Are there any anomalies and non-physical behavior?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7386D"/>
                </a:solidFill>
              </a:rPr>
              <a:t>Comparison with other sources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27386D"/>
                </a:solidFill>
              </a:rPr>
              <a:t>Comparison for endpoints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27386D"/>
              </a:solidFill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i="1" dirty="0">
                <a:solidFill>
                  <a:srgbClr val="27386D"/>
                </a:solidFill>
              </a:rPr>
              <a:t>Observations vs interpretation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i="1" dirty="0">
                <a:solidFill>
                  <a:srgbClr val="27386D"/>
                </a:solidFill>
              </a:rPr>
              <a:t>Primary vs derived data</a:t>
            </a:r>
            <a:endParaRPr lang="en-US" sz="2600" dirty="0">
              <a:solidFill>
                <a:srgbClr val="273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66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200" dirty="0">
                <a:solidFill>
                  <a:srgbClr val="27386D"/>
                </a:solidFill>
              </a:rPr>
              <a:t>Sample quality</a:t>
            </a:r>
            <a:endParaRPr lang="en-US" sz="3000" dirty="0">
              <a:solidFill>
                <a:srgbClr val="27386D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1CA5EC-6B57-49CF-951C-E744E94C5929}"/>
              </a:ext>
            </a:extLst>
          </p:cNvPr>
          <p:cNvSpPr txBox="1">
            <a:spLocks/>
          </p:cNvSpPr>
          <p:nvPr/>
        </p:nvSpPr>
        <p:spPr>
          <a:xfrm>
            <a:off x="419099" y="419100"/>
            <a:ext cx="8229600" cy="8382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27386D"/>
                </a:solidFill>
              </a:rPr>
              <a:t>1945 </a:t>
            </a:r>
            <a:r>
              <a:rPr lang="en-US" sz="2400" dirty="0" err="1">
                <a:solidFill>
                  <a:srgbClr val="27386D"/>
                </a:solidFill>
              </a:rPr>
              <a:t>ste</a:t>
            </a:r>
            <a:endParaRPr lang="en-US" sz="2400" dirty="0">
              <a:solidFill>
                <a:srgbClr val="27386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5AB2B-1A21-4D1C-88E6-359B8DB97376}"/>
              </a:ext>
            </a:extLst>
          </p:cNvPr>
          <p:cNvSpPr txBox="1"/>
          <p:nvPr/>
        </p:nvSpPr>
        <p:spPr>
          <a:xfrm>
            <a:off x="266700" y="1143000"/>
            <a:ext cx="853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386D"/>
                </a:solidFill>
              </a:rPr>
              <a:t>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S – synthesized by the author from </a:t>
            </a:r>
            <a:r>
              <a:rPr lang="en-US" dirty="0" err="1">
                <a:solidFill>
                  <a:srgbClr val="27386D"/>
                </a:solidFill>
              </a:rPr>
              <a:t>FeS</a:t>
            </a:r>
            <a:r>
              <a:rPr lang="en-US" dirty="0">
                <a:solidFill>
                  <a:srgbClr val="27386D"/>
                </a:solidFill>
              </a:rPr>
              <a:t> (Merck, pro </a:t>
            </a:r>
            <a:r>
              <a:rPr lang="en-US" dirty="0" err="1">
                <a:solidFill>
                  <a:srgbClr val="27386D"/>
                </a:solidFill>
              </a:rPr>
              <a:t>analysi</a:t>
            </a:r>
            <a:r>
              <a:rPr lang="en-US" dirty="0">
                <a:solidFill>
                  <a:srgbClr val="27386D"/>
                </a:solidFill>
              </a:rPr>
              <a:t>) +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SO</a:t>
            </a:r>
            <a:r>
              <a:rPr lang="en-US" baseline="-25000" dirty="0">
                <a:solidFill>
                  <a:srgbClr val="27386D"/>
                </a:solidFill>
              </a:rPr>
              <a:t>4</a:t>
            </a:r>
            <a:r>
              <a:rPr lang="en-US" dirty="0">
                <a:solidFill>
                  <a:srgbClr val="27386D"/>
                </a:solidFill>
              </a:rPr>
              <a:t> (diluted, pure), then condensed and redistilled; vapor pressure check and analysis “by </a:t>
            </a:r>
            <a:r>
              <a:rPr lang="en-US" dirty="0" err="1">
                <a:solidFill>
                  <a:srgbClr val="27386D"/>
                </a:solidFill>
              </a:rPr>
              <a:t>Schuftan</a:t>
            </a:r>
            <a:r>
              <a:rPr lang="en-US" dirty="0">
                <a:solidFill>
                  <a:srgbClr val="27386D"/>
                </a:solidFill>
              </a:rPr>
              <a:t>” showed “high purity”. </a:t>
            </a:r>
          </a:p>
          <a:p>
            <a:endParaRPr lang="en-US" dirty="0">
              <a:solidFill>
                <a:srgbClr val="27386D"/>
              </a:solidFill>
            </a:endParaRPr>
          </a:p>
          <a:p>
            <a:r>
              <a:rPr lang="en-US" dirty="0">
                <a:solidFill>
                  <a:srgbClr val="27386D"/>
                </a:solidFill>
              </a:rPr>
              <a:t>C</a:t>
            </a:r>
            <a:r>
              <a:rPr lang="en-US" baseline="-25000" dirty="0">
                <a:solidFill>
                  <a:srgbClr val="27386D"/>
                </a:solidFill>
              </a:rPr>
              <a:t>3</a:t>
            </a:r>
            <a:r>
              <a:rPr lang="en-US" dirty="0">
                <a:solidFill>
                  <a:srgbClr val="27386D"/>
                </a:solidFill>
              </a:rPr>
              <a:t>H</a:t>
            </a:r>
            <a:r>
              <a:rPr lang="en-US" baseline="-25000" dirty="0">
                <a:solidFill>
                  <a:srgbClr val="27386D"/>
                </a:solidFill>
              </a:rPr>
              <a:t>8</a:t>
            </a:r>
            <a:r>
              <a:rPr lang="en-US" dirty="0">
                <a:solidFill>
                  <a:srgbClr val="27386D"/>
                </a:solidFill>
              </a:rPr>
              <a:t> – synthesized by the author from propylene (99.6% purity) +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 (unspecified), then washed with concentrated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SO</a:t>
            </a:r>
            <a:r>
              <a:rPr lang="en-US" baseline="-25000" dirty="0">
                <a:solidFill>
                  <a:srgbClr val="27386D"/>
                </a:solidFill>
              </a:rPr>
              <a:t>4</a:t>
            </a:r>
            <a:r>
              <a:rPr lang="en-US" dirty="0">
                <a:solidFill>
                  <a:srgbClr val="27386D"/>
                </a:solidFill>
              </a:rPr>
              <a:t>, condensed and redistilled; no olefin detected; vapor pressure check showed “no air or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”. </a:t>
            </a:r>
          </a:p>
          <a:p>
            <a:endParaRPr lang="en-US" baseline="-25000" dirty="0">
              <a:solidFill>
                <a:srgbClr val="27386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78807-2CF5-4B24-BD0B-0DB8AF005DAA}"/>
              </a:ext>
            </a:extLst>
          </p:cNvPr>
          <p:cNvSpPr txBox="1"/>
          <p:nvPr/>
        </p:nvSpPr>
        <p:spPr>
          <a:xfrm>
            <a:off x="2315183" y="4191000"/>
            <a:ext cx="4437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Is that sufficient to conclude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about the sample quality?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824161-D4FC-473D-B3B0-656365B6CFB8}"/>
              </a:ext>
            </a:extLst>
          </p:cNvPr>
          <p:cNvGrpSpPr/>
          <p:nvPr/>
        </p:nvGrpSpPr>
        <p:grpSpPr>
          <a:xfrm>
            <a:off x="266700" y="3175337"/>
            <a:ext cx="8619516" cy="3400029"/>
            <a:chOff x="266700" y="3175337"/>
            <a:chExt cx="8619516" cy="340002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170F4C-0ABA-4B2E-81BA-E65DED4C2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" y="3200400"/>
              <a:ext cx="4191000" cy="3374966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128D15-710D-4E3A-8436-9B1646C3C407}"/>
                </a:ext>
              </a:extLst>
            </p:cNvPr>
            <p:cNvSpPr/>
            <p:nvPr/>
          </p:nvSpPr>
          <p:spPr>
            <a:xfrm>
              <a:off x="2628899" y="3175337"/>
              <a:ext cx="19050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7386D"/>
                  </a:solidFill>
                </a:rPr>
                <a:t>H</a:t>
              </a:r>
              <a:r>
                <a:rPr lang="en-US" baseline="-25000" dirty="0">
                  <a:solidFill>
                    <a:srgbClr val="27386D"/>
                  </a:solidFill>
                </a:rPr>
                <a:t>2</a:t>
              </a:r>
              <a:r>
                <a:rPr lang="en-US" dirty="0">
                  <a:solidFill>
                    <a:srgbClr val="27386D"/>
                  </a:solidFill>
                </a:rPr>
                <a:t>S</a:t>
              </a:r>
            </a:p>
            <a:p>
              <a:r>
                <a:rPr lang="en-US" sz="1400" dirty="0">
                  <a:solidFill>
                    <a:srgbClr val="27386D"/>
                  </a:solidFill>
                </a:rPr>
                <a:t>(including the data from two other binary mixtures)</a:t>
              </a:r>
              <a:endParaRPr lang="en-US" sz="1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3D35EA-27FD-49C3-A03F-F3B595734F9D}"/>
                </a:ext>
              </a:extLst>
            </p:cNvPr>
            <p:cNvSpPr/>
            <p:nvPr/>
          </p:nvSpPr>
          <p:spPr>
            <a:xfrm>
              <a:off x="1752600" y="3358991"/>
              <a:ext cx="152400" cy="1462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9A1593-4C2E-4AE4-AA2E-73D91420D84B}"/>
                </a:ext>
              </a:extLst>
            </p:cNvPr>
            <p:cNvSpPr/>
            <p:nvPr/>
          </p:nvSpPr>
          <p:spPr>
            <a:xfrm>
              <a:off x="2476498" y="4387185"/>
              <a:ext cx="342901" cy="1848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7C7881-3C52-4A6F-BD03-C3FCA0BF6C5C}"/>
                </a:ext>
              </a:extLst>
            </p:cNvPr>
            <p:cNvSpPr/>
            <p:nvPr/>
          </p:nvSpPr>
          <p:spPr>
            <a:xfrm>
              <a:off x="3524249" y="4616023"/>
              <a:ext cx="209552" cy="2587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174112-0297-4CD9-8EBA-2BC3550A1CED}"/>
                </a:ext>
              </a:extLst>
            </p:cNvPr>
            <p:cNvSpPr/>
            <p:nvPr/>
          </p:nvSpPr>
          <p:spPr>
            <a:xfrm>
              <a:off x="4029075" y="4708430"/>
              <a:ext cx="209552" cy="2587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65B4EC1-9EFA-40C6-9211-A9592A46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783" y="3250340"/>
              <a:ext cx="4437433" cy="332502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22F829-D60F-436A-B7DD-353E41B58629}"/>
                </a:ext>
              </a:extLst>
            </p:cNvPr>
            <p:cNvSpPr/>
            <p:nvPr/>
          </p:nvSpPr>
          <p:spPr>
            <a:xfrm>
              <a:off x="4843157" y="3224265"/>
              <a:ext cx="72390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7386D"/>
                  </a:solidFill>
                </a:rPr>
                <a:t>C</a:t>
              </a:r>
              <a:r>
                <a:rPr lang="en-US" baseline="-25000" dirty="0">
                  <a:solidFill>
                    <a:srgbClr val="27386D"/>
                  </a:solidFill>
                </a:rPr>
                <a:t>3</a:t>
              </a:r>
              <a:r>
                <a:rPr lang="en-US" dirty="0">
                  <a:solidFill>
                    <a:srgbClr val="27386D"/>
                  </a:solidFill>
                </a:rPr>
                <a:t>H</a:t>
              </a:r>
              <a:r>
                <a:rPr lang="en-US" baseline="-25000" dirty="0">
                  <a:solidFill>
                    <a:srgbClr val="27386D"/>
                  </a:solidFill>
                </a:rPr>
                <a:t>8</a:t>
              </a:r>
              <a:endParaRPr lang="en-US" sz="1400" baseline="-250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A7AE98E-48BE-430A-8DEB-0AF807BF08FA}"/>
                </a:ext>
              </a:extLst>
            </p:cNvPr>
            <p:cNvSpPr/>
            <p:nvPr/>
          </p:nvSpPr>
          <p:spPr>
            <a:xfrm>
              <a:off x="5096482" y="4406487"/>
              <a:ext cx="152400" cy="1462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D6A1D6-48A8-4B36-9FC6-95BCBB668367}"/>
                </a:ext>
              </a:extLst>
            </p:cNvPr>
            <p:cNvSpPr/>
            <p:nvPr/>
          </p:nvSpPr>
          <p:spPr>
            <a:xfrm>
              <a:off x="7310742" y="3590686"/>
              <a:ext cx="152400" cy="1462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001AB11-5EF1-432B-B610-49B9C7DF4238}"/>
                </a:ext>
              </a:extLst>
            </p:cNvPr>
            <p:cNvSpPr/>
            <p:nvPr/>
          </p:nvSpPr>
          <p:spPr>
            <a:xfrm>
              <a:off x="8468334" y="3385066"/>
              <a:ext cx="152400" cy="1462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0493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200" dirty="0">
                <a:solidFill>
                  <a:srgbClr val="27386D"/>
                </a:solidFill>
              </a:rPr>
              <a:t>Sample quality</a:t>
            </a:r>
            <a:endParaRPr lang="en-US" sz="3000" dirty="0">
              <a:solidFill>
                <a:srgbClr val="27386D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1CA5EC-6B57-49CF-951C-E744E94C5929}"/>
              </a:ext>
            </a:extLst>
          </p:cNvPr>
          <p:cNvSpPr txBox="1">
            <a:spLocks/>
          </p:cNvSpPr>
          <p:nvPr/>
        </p:nvSpPr>
        <p:spPr>
          <a:xfrm>
            <a:off x="419099" y="419100"/>
            <a:ext cx="8229600" cy="8382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27386D"/>
                </a:solidFill>
              </a:rPr>
              <a:t>1945 </a:t>
            </a:r>
            <a:r>
              <a:rPr lang="en-US" sz="2400" dirty="0" err="1">
                <a:solidFill>
                  <a:srgbClr val="27386D"/>
                </a:solidFill>
              </a:rPr>
              <a:t>ste</a:t>
            </a:r>
            <a:endParaRPr lang="en-US" sz="2400" dirty="0">
              <a:solidFill>
                <a:srgbClr val="27386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5AB2B-1A21-4D1C-88E6-359B8DB97376}"/>
              </a:ext>
            </a:extLst>
          </p:cNvPr>
          <p:cNvSpPr txBox="1"/>
          <p:nvPr/>
        </p:nvSpPr>
        <p:spPr>
          <a:xfrm>
            <a:off x="266700" y="1143000"/>
            <a:ext cx="853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7386D"/>
                </a:solidFill>
              </a:rPr>
              <a:t>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S – synthesized by the author from </a:t>
            </a:r>
            <a:r>
              <a:rPr lang="en-US" dirty="0" err="1">
                <a:solidFill>
                  <a:srgbClr val="27386D"/>
                </a:solidFill>
              </a:rPr>
              <a:t>FeS</a:t>
            </a:r>
            <a:r>
              <a:rPr lang="en-US" dirty="0">
                <a:solidFill>
                  <a:srgbClr val="27386D"/>
                </a:solidFill>
              </a:rPr>
              <a:t> (Merck, pro </a:t>
            </a:r>
            <a:r>
              <a:rPr lang="en-US" dirty="0" err="1">
                <a:solidFill>
                  <a:srgbClr val="27386D"/>
                </a:solidFill>
              </a:rPr>
              <a:t>analysi</a:t>
            </a:r>
            <a:r>
              <a:rPr lang="en-US" dirty="0">
                <a:solidFill>
                  <a:srgbClr val="27386D"/>
                </a:solidFill>
              </a:rPr>
              <a:t>) +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SO</a:t>
            </a:r>
            <a:r>
              <a:rPr lang="en-US" baseline="-25000" dirty="0">
                <a:solidFill>
                  <a:srgbClr val="27386D"/>
                </a:solidFill>
              </a:rPr>
              <a:t>4</a:t>
            </a:r>
            <a:r>
              <a:rPr lang="en-US" dirty="0">
                <a:solidFill>
                  <a:srgbClr val="27386D"/>
                </a:solidFill>
              </a:rPr>
              <a:t> (diluted, pure), then condensed and redistilled; vapor pressure check and analysis “by </a:t>
            </a:r>
            <a:r>
              <a:rPr lang="en-US" dirty="0" err="1">
                <a:solidFill>
                  <a:srgbClr val="27386D"/>
                </a:solidFill>
              </a:rPr>
              <a:t>Schuftan</a:t>
            </a:r>
            <a:r>
              <a:rPr lang="en-US" dirty="0">
                <a:solidFill>
                  <a:srgbClr val="27386D"/>
                </a:solidFill>
              </a:rPr>
              <a:t>” showed “high purity”. </a:t>
            </a:r>
          </a:p>
          <a:p>
            <a:endParaRPr lang="en-US" dirty="0">
              <a:solidFill>
                <a:srgbClr val="27386D"/>
              </a:solidFill>
            </a:endParaRPr>
          </a:p>
          <a:p>
            <a:r>
              <a:rPr lang="en-US" dirty="0">
                <a:solidFill>
                  <a:srgbClr val="27386D"/>
                </a:solidFill>
              </a:rPr>
              <a:t>C</a:t>
            </a:r>
            <a:r>
              <a:rPr lang="en-US" baseline="-25000" dirty="0">
                <a:solidFill>
                  <a:srgbClr val="27386D"/>
                </a:solidFill>
              </a:rPr>
              <a:t>3</a:t>
            </a:r>
            <a:r>
              <a:rPr lang="en-US" dirty="0">
                <a:solidFill>
                  <a:srgbClr val="27386D"/>
                </a:solidFill>
              </a:rPr>
              <a:t>H</a:t>
            </a:r>
            <a:r>
              <a:rPr lang="en-US" baseline="-25000" dirty="0">
                <a:solidFill>
                  <a:srgbClr val="27386D"/>
                </a:solidFill>
              </a:rPr>
              <a:t>8</a:t>
            </a:r>
            <a:r>
              <a:rPr lang="en-US" dirty="0">
                <a:solidFill>
                  <a:srgbClr val="27386D"/>
                </a:solidFill>
              </a:rPr>
              <a:t> – synthesized by the author from propylene (99.6% purity) +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 (unspecified), then washed with concentrated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SO</a:t>
            </a:r>
            <a:r>
              <a:rPr lang="en-US" baseline="-25000" dirty="0">
                <a:solidFill>
                  <a:srgbClr val="27386D"/>
                </a:solidFill>
              </a:rPr>
              <a:t>4</a:t>
            </a:r>
            <a:r>
              <a:rPr lang="en-US" dirty="0">
                <a:solidFill>
                  <a:srgbClr val="27386D"/>
                </a:solidFill>
              </a:rPr>
              <a:t>, condensed and redistilled; no olefin detected; vapor pressure check showed “no air or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”. </a:t>
            </a:r>
          </a:p>
          <a:p>
            <a:endParaRPr lang="en-US" baseline="-25000" dirty="0">
              <a:solidFill>
                <a:srgbClr val="27386D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EC8DEF5-2EC3-448F-942A-CF95A6A6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124200"/>
            <a:ext cx="4419600" cy="31955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144FFDD-45CA-4CDD-990A-9D8FF11FFB28}"/>
              </a:ext>
            </a:extLst>
          </p:cNvPr>
          <p:cNvSpPr/>
          <p:nvPr/>
        </p:nvSpPr>
        <p:spPr>
          <a:xfrm>
            <a:off x="3657598" y="5340191"/>
            <a:ext cx="876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86D"/>
                </a:solidFill>
              </a:rPr>
              <a:t>243 K</a:t>
            </a:r>
            <a:endParaRPr lang="en-US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BF870B3-8C18-4425-81BF-C396BF831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3124200"/>
            <a:ext cx="4325281" cy="319555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5F14788-11D5-4070-821B-8C079558078B}"/>
              </a:ext>
            </a:extLst>
          </p:cNvPr>
          <p:cNvSpPr/>
          <p:nvPr/>
        </p:nvSpPr>
        <p:spPr>
          <a:xfrm>
            <a:off x="8039097" y="5340191"/>
            <a:ext cx="876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386D"/>
                </a:solidFill>
              </a:rPr>
              <a:t>273 K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035480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D3A8D0-FBA6-4522-B078-2EA710BB7CD6}"/>
              </a:ext>
            </a:extLst>
          </p:cNvPr>
          <p:cNvSpPr txBox="1"/>
          <p:nvPr/>
        </p:nvSpPr>
        <p:spPr>
          <a:xfrm>
            <a:off x="304800" y="977205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23F"/>
                </a:solidFill>
              </a:rPr>
              <a:t>Samples:</a:t>
            </a:r>
            <a:r>
              <a:rPr lang="en-US" dirty="0">
                <a:solidFill>
                  <a:srgbClr val="27386D"/>
                </a:solidFill>
              </a:rPr>
              <a:t>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S (Matheson Company, C.P. grade – 99%, used as is) </a:t>
            </a:r>
          </a:p>
          <a:p>
            <a:r>
              <a:rPr lang="en-US" dirty="0">
                <a:solidFill>
                  <a:srgbClr val="27386D"/>
                </a:solidFill>
              </a:rPr>
              <a:t>	  C</a:t>
            </a:r>
            <a:r>
              <a:rPr lang="en-US" baseline="-25000" dirty="0">
                <a:solidFill>
                  <a:srgbClr val="27386D"/>
                </a:solidFill>
              </a:rPr>
              <a:t>3</a:t>
            </a:r>
            <a:r>
              <a:rPr lang="en-US" dirty="0">
                <a:solidFill>
                  <a:srgbClr val="27386D"/>
                </a:solidFill>
              </a:rPr>
              <a:t>H</a:t>
            </a:r>
            <a:r>
              <a:rPr lang="en-US" baseline="-25000" dirty="0">
                <a:solidFill>
                  <a:srgbClr val="27386D"/>
                </a:solidFill>
              </a:rPr>
              <a:t>8</a:t>
            </a:r>
            <a:r>
              <a:rPr lang="en-US" dirty="0">
                <a:solidFill>
                  <a:srgbClr val="27386D"/>
                </a:solidFill>
              </a:rPr>
              <a:t> (Phillips Petroleum Company, 99.9%, used as is)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7D7609-A4B8-442A-8B81-32E1BAD75DB8}"/>
              </a:ext>
            </a:extLst>
          </p:cNvPr>
          <p:cNvSpPr txBox="1"/>
          <p:nvPr/>
        </p:nvSpPr>
        <p:spPr>
          <a:xfrm>
            <a:off x="304800" y="1600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23F"/>
                </a:solidFill>
              </a:rPr>
              <a:t>Observation:</a:t>
            </a:r>
            <a:r>
              <a:rPr lang="en-US" dirty="0">
                <a:solidFill>
                  <a:srgbClr val="27386D"/>
                </a:solidFill>
              </a:rPr>
              <a:t> Critical parameters for C</a:t>
            </a:r>
            <a:r>
              <a:rPr lang="en-US" baseline="-25000" dirty="0">
                <a:solidFill>
                  <a:srgbClr val="27386D"/>
                </a:solidFill>
              </a:rPr>
              <a:t>3</a:t>
            </a:r>
            <a:r>
              <a:rPr lang="en-US" dirty="0">
                <a:solidFill>
                  <a:srgbClr val="27386D"/>
                </a:solidFill>
              </a:rPr>
              <a:t>H</a:t>
            </a:r>
            <a:r>
              <a:rPr lang="en-US" baseline="-25000" dirty="0">
                <a:solidFill>
                  <a:srgbClr val="27386D"/>
                </a:solidFill>
              </a:rPr>
              <a:t>8</a:t>
            </a:r>
            <a:r>
              <a:rPr lang="en-US" dirty="0">
                <a:solidFill>
                  <a:srgbClr val="27386D"/>
                </a:solidFill>
              </a:rPr>
              <a:t> deviate from the literature by 2.1 K for </a:t>
            </a:r>
            <a:r>
              <a:rPr lang="en-US" i="1" dirty="0">
                <a:solidFill>
                  <a:srgbClr val="27386D"/>
                </a:solidFill>
              </a:rPr>
              <a:t>T</a:t>
            </a:r>
            <a:r>
              <a:rPr lang="en-US" baseline="-25000" dirty="0">
                <a:solidFill>
                  <a:srgbClr val="27386D"/>
                </a:solidFill>
              </a:rPr>
              <a:t>c</a:t>
            </a:r>
            <a:r>
              <a:rPr lang="en-US" dirty="0">
                <a:solidFill>
                  <a:srgbClr val="27386D"/>
                </a:solidFill>
              </a:rPr>
              <a:t> and 3% for </a:t>
            </a:r>
            <a:r>
              <a:rPr lang="en-US" i="1" dirty="0">
                <a:solidFill>
                  <a:srgbClr val="27386D"/>
                </a:solidFill>
              </a:rPr>
              <a:t>p</a:t>
            </a:r>
            <a:r>
              <a:rPr lang="en-US" baseline="-25000" dirty="0">
                <a:solidFill>
                  <a:srgbClr val="27386D"/>
                </a:solidFill>
              </a:rPr>
              <a:t>c</a:t>
            </a:r>
            <a:r>
              <a:rPr lang="en-US" dirty="0">
                <a:solidFill>
                  <a:srgbClr val="27386D"/>
                </a:solidFill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CF07BA-5908-4E48-81DC-B408D0FE535C}"/>
              </a:ext>
            </a:extLst>
          </p:cNvPr>
          <p:cNvSpPr txBox="1">
            <a:spLocks/>
          </p:cNvSpPr>
          <p:nvPr/>
        </p:nvSpPr>
        <p:spPr>
          <a:xfrm>
            <a:off x="533400" y="-76200"/>
            <a:ext cx="8229600" cy="8382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7386D"/>
                </a:solidFill>
              </a:rPr>
              <a:t>Experimental method</a:t>
            </a:r>
            <a:endParaRPr lang="en-US" sz="3000" dirty="0">
              <a:solidFill>
                <a:srgbClr val="27386D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EF25A04-CD39-4C49-9C41-DF4D311AB4DD}"/>
              </a:ext>
            </a:extLst>
          </p:cNvPr>
          <p:cNvSpPr txBox="1">
            <a:spLocks/>
          </p:cNvSpPr>
          <p:nvPr/>
        </p:nvSpPr>
        <p:spPr>
          <a:xfrm>
            <a:off x="419099" y="304800"/>
            <a:ext cx="8229600" cy="8382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27386D"/>
                </a:solidFill>
              </a:rPr>
              <a:t>1940 </a:t>
            </a:r>
            <a:r>
              <a:rPr lang="en-US" sz="2400" dirty="0" err="1">
                <a:solidFill>
                  <a:srgbClr val="27386D"/>
                </a:solidFill>
              </a:rPr>
              <a:t>gil</a:t>
            </a:r>
            <a:r>
              <a:rPr lang="en-US" sz="2400" dirty="0">
                <a:solidFill>
                  <a:srgbClr val="27386D"/>
                </a:solidFill>
              </a:rPr>
              <a:t> sch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E6AAB-B005-4015-8B3B-54E14CDDAA72}"/>
              </a:ext>
            </a:extLst>
          </p:cNvPr>
          <p:cNvSpPr txBox="1"/>
          <p:nvPr/>
        </p:nvSpPr>
        <p:spPr>
          <a:xfrm>
            <a:off x="304800" y="2971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23F"/>
                </a:solidFill>
              </a:rPr>
              <a:t>Recorded difficulties:</a:t>
            </a:r>
            <a:r>
              <a:rPr lang="en-US" dirty="0">
                <a:solidFill>
                  <a:srgbClr val="27386D"/>
                </a:solidFill>
              </a:rPr>
              <a:t> Corrosion of copper parts of the apparatus by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S</a:t>
            </a:r>
          </a:p>
          <a:p>
            <a:r>
              <a:rPr lang="en-US" dirty="0">
                <a:solidFill>
                  <a:srgbClr val="27386D"/>
                </a:solidFill>
              </a:rPr>
              <a:t>		      Large deviations from the authors’ smoothed curves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7E3C-04CE-4DBA-B3C6-905E942628F7}"/>
              </a:ext>
            </a:extLst>
          </p:cNvPr>
          <p:cNvSpPr txBox="1"/>
          <p:nvPr/>
        </p:nvSpPr>
        <p:spPr>
          <a:xfrm>
            <a:off x="304800" y="23622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923F"/>
                </a:solidFill>
              </a:rPr>
              <a:t>Method:</a:t>
            </a:r>
            <a:r>
              <a:rPr lang="en-US" dirty="0">
                <a:solidFill>
                  <a:srgbClr val="27386D"/>
                </a:solidFill>
              </a:rPr>
              <a:t> 	  Glass recirculation still with copper tubing</a:t>
            </a:r>
          </a:p>
          <a:p>
            <a:r>
              <a:rPr lang="en-US" dirty="0">
                <a:solidFill>
                  <a:srgbClr val="27386D"/>
                </a:solidFill>
              </a:rPr>
              <a:t>	  Titration for absorbed H</a:t>
            </a:r>
            <a:r>
              <a:rPr lang="en-US" baseline="-25000" dirty="0">
                <a:solidFill>
                  <a:srgbClr val="27386D"/>
                </a:solidFill>
              </a:rPr>
              <a:t>2</a:t>
            </a:r>
            <a:r>
              <a:rPr lang="en-US" dirty="0">
                <a:solidFill>
                  <a:srgbClr val="27386D"/>
                </a:solidFill>
              </a:rPr>
              <a:t>S, volume measurements for unabsorbed C</a:t>
            </a:r>
            <a:r>
              <a:rPr lang="en-US" baseline="-25000" dirty="0">
                <a:solidFill>
                  <a:srgbClr val="27386D"/>
                </a:solidFill>
              </a:rPr>
              <a:t>3</a:t>
            </a:r>
            <a:r>
              <a:rPr lang="en-US" dirty="0">
                <a:solidFill>
                  <a:srgbClr val="27386D"/>
                </a:solidFill>
              </a:rPr>
              <a:t>H</a:t>
            </a:r>
            <a:r>
              <a:rPr lang="en-US" baseline="-25000" dirty="0">
                <a:solidFill>
                  <a:srgbClr val="27386D"/>
                </a:solidFill>
              </a:rPr>
              <a:t>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6C336-A572-4930-9634-EB18DEB092D6}"/>
              </a:ext>
            </a:extLst>
          </p:cNvPr>
          <p:cNvSpPr txBox="1"/>
          <p:nvPr/>
        </p:nvSpPr>
        <p:spPr>
          <a:xfrm>
            <a:off x="1997791" y="4191000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Any concerns about the method?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0CF0DC-C58C-45AD-AE41-FB707DC1AAE4}"/>
              </a:ext>
            </a:extLst>
          </p:cNvPr>
          <p:cNvGrpSpPr/>
          <p:nvPr/>
        </p:nvGrpSpPr>
        <p:grpSpPr>
          <a:xfrm>
            <a:off x="304800" y="3595946"/>
            <a:ext cx="8610600" cy="3166590"/>
            <a:chOff x="304800" y="3595946"/>
            <a:chExt cx="8610600" cy="31665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2CE96E-9869-47FF-8004-BDAD9668C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3595946"/>
              <a:ext cx="4191000" cy="315532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BC207F1-D20F-4853-8019-4DD62EAF3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5800" y="3595946"/>
              <a:ext cx="4419600" cy="316659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4135CD-23A5-41D9-8FB9-7B8568CDA926}"/>
                </a:ext>
              </a:extLst>
            </p:cNvPr>
            <p:cNvSpPr/>
            <p:nvPr/>
          </p:nvSpPr>
          <p:spPr>
            <a:xfrm>
              <a:off x="3276600" y="3628435"/>
              <a:ext cx="11048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7386D"/>
                  </a:solidFill>
                </a:rPr>
                <a:t>400 psi</a:t>
              </a:r>
              <a:endParaRPr lang="en-US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D2F8AC-FDCF-459A-ACBD-65A4C6B43FDF}"/>
                </a:ext>
              </a:extLst>
            </p:cNvPr>
            <p:cNvSpPr/>
            <p:nvPr/>
          </p:nvSpPr>
          <p:spPr>
            <a:xfrm>
              <a:off x="7751663" y="3633258"/>
              <a:ext cx="110489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7386D"/>
                  </a:solidFill>
                </a:rPr>
                <a:t>600 psi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52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3048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000" b="1" dirty="0">
                <a:solidFill>
                  <a:srgbClr val="27386D"/>
                </a:solidFill>
              </a:rPr>
              <a:t>Steps to be taken</a:t>
            </a:r>
            <a:r>
              <a:rPr lang="en-US" sz="3000" dirty="0">
                <a:solidFill>
                  <a:srgbClr val="27386D"/>
                </a:solidFill>
              </a:rPr>
              <a:t>:</a:t>
            </a:r>
            <a:br>
              <a:rPr lang="en-US" sz="3000" dirty="0">
                <a:solidFill>
                  <a:srgbClr val="27386D"/>
                </a:solidFill>
              </a:rPr>
            </a:br>
            <a:r>
              <a:rPr lang="en-US" sz="3000" dirty="0">
                <a:solidFill>
                  <a:srgbClr val="27386D"/>
                </a:solidFill>
              </a:rPr>
              <a:t>1) Search for relevant literature sources</a:t>
            </a:r>
            <a:br>
              <a:rPr lang="en-US" sz="3000" dirty="0">
                <a:solidFill>
                  <a:srgbClr val="27386D"/>
                </a:solidFill>
              </a:rPr>
            </a:br>
            <a:r>
              <a:rPr lang="en-US" sz="3000" dirty="0">
                <a:solidFill>
                  <a:srgbClr val="27386D"/>
                </a:solidFill>
              </a:rPr>
              <a:t>2) Extraction of experimental data</a:t>
            </a:r>
            <a:br>
              <a:rPr lang="en-US" sz="3000" dirty="0">
                <a:solidFill>
                  <a:srgbClr val="27386D"/>
                </a:solidFill>
              </a:rPr>
            </a:br>
            <a:r>
              <a:rPr lang="en-US" sz="3000" dirty="0">
                <a:solidFill>
                  <a:srgbClr val="27386D"/>
                </a:solidFill>
              </a:rPr>
              <a:t>3) Initial analysis of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16032603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3200" dirty="0">
                <a:solidFill>
                  <a:srgbClr val="27386D"/>
                </a:solidFill>
              </a:rPr>
              <a:t>Anomalies or non-physical behavior</a:t>
            </a:r>
            <a:endParaRPr lang="en-US" sz="3000" dirty="0">
              <a:solidFill>
                <a:srgbClr val="27386D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08D7B-8B18-44A6-BAE9-918B12DE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9" y="1222646"/>
            <a:ext cx="8417701" cy="44127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D790C-AFE4-4919-9B2A-EA8C4EE7FE70}"/>
              </a:ext>
            </a:extLst>
          </p:cNvPr>
          <p:cNvSpPr txBox="1"/>
          <p:nvPr/>
        </p:nvSpPr>
        <p:spPr>
          <a:xfrm>
            <a:off x="2963225" y="822536"/>
            <a:ext cx="3217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7386D"/>
                </a:solidFill>
              </a:rPr>
              <a:t>1960 </a:t>
            </a:r>
            <a:r>
              <a:rPr lang="en-US" sz="2000" dirty="0" err="1">
                <a:solidFill>
                  <a:srgbClr val="27386D"/>
                </a:solidFill>
              </a:rPr>
              <a:t>bre</a:t>
            </a:r>
            <a:r>
              <a:rPr lang="en-US" sz="2000" dirty="0">
                <a:solidFill>
                  <a:srgbClr val="27386D"/>
                </a:solidFill>
              </a:rPr>
              <a:t> and 1961 </a:t>
            </a:r>
            <a:r>
              <a:rPr lang="en-US" sz="2000" dirty="0" err="1">
                <a:solidFill>
                  <a:srgbClr val="27386D"/>
                </a:solidFill>
              </a:rPr>
              <a:t>bre</a:t>
            </a:r>
            <a:r>
              <a:rPr lang="en-US" sz="2000" dirty="0">
                <a:solidFill>
                  <a:srgbClr val="27386D"/>
                </a:solidFill>
              </a:rPr>
              <a:t> rod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C3369-836A-4D75-A523-4D6D66C7A6A0}"/>
              </a:ext>
            </a:extLst>
          </p:cNvPr>
          <p:cNvSpPr txBox="1"/>
          <p:nvPr/>
        </p:nvSpPr>
        <p:spPr>
          <a:xfrm>
            <a:off x="2380297" y="5715000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Anything strange with the data?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DC622D-EE0F-4AAD-AEE1-3E70D8E5E6F1}"/>
              </a:ext>
            </a:extLst>
          </p:cNvPr>
          <p:cNvGrpSpPr/>
          <p:nvPr/>
        </p:nvGrpSpPr>
        <p:grpSpPr>
          <a:xfrm>
            <a:off x="1752600" y="1302292"/>
            <a:ext cx="4844247" cy="2222018"/>
            <a:chOff x="1752600" y="1302292"/>
            <a:chExt cx="4844247" cy="2222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96CB6D-82A6-443E-9D45-E6841C8647F9}"/>
                </a:ext>
              </a:extLst>
            </p:cNvPr>
            <p:cNvSpPr txBox="1"/>
            <p:nvPr/>
          </p:nvSpPr>
          <p:spPr>
            <a:xfrm>
              <a:off x="2547149" y="1302292"/>
              <a:ext cx="40496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SLVE with pure H</a:t>
              </a:r>
              <a:r>
                <a:rPr lang="en-US" sz="2000" b="1" baseline="-25000" dirty="0"/>
                <a:t>2</a:t>
              </a:r>
              <a:r>
                <a:rPr lang="en-US" sz="2000" b="1" dirty="0"/>
                <a:t>S solid phase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5D7303-14D2-46F9-B47F-5E150AD52483}"/>
                </a:ext>
              </a:extLst>
            </p:cNvPr>
            <p:cNvSpPr txBox="1"/>
            <p:nvPr/>
          </p:nvSpPr>
          <p:spPr>
            <a:xfrm>
              <a:off x="1752600" y="3124200"/>
              <a:ext cx="13716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(total)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BA22D1D-3413-4870-9717-6A20C9BDEBAE}"/>
              </a:ext>
            </a:extLst>
          </p:cNvPr>
          <p:cNvSpPr/>
          <p:nvPr/>
        </p:nvSpPr>
        <p:spPr>
          <a:xfrm>
            <a:off x="1981200" y="4267200"/>
            <a:ext cx="4615647" cy="1288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34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Conclusions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EAC694-E21D-44AF-80B6-C2E9831945CF}"/>
              </a:ext>
            </a:extLst>
          </p:cNvPr>
          <p:cNvSpPr txBox="1">
            <a:spLocks/>
          </p:cNvSpPr>
          <p:nvPr/>
        </p:nvSpPr>
        <p:spPr>
          <a:xfrm>
            <a:off x="342900" y="914400"/>
            <a:ext cx="8458200" cy="49530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7386D"/>
                </a:solidFill>
              </a:rPr>
              <a:t>Do not trust a randomly found value – use multiple sources.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7386D"/>
                </a:solidFill>
              </a:rPr>
              <a:t>Collection, structuring, and preliminary analysis of experimental data before using them in any modeling is an essential, but non-trivial task.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7386D"/>
                </a:solidFill>
              </a:rPr>
              <a:t>Challenges are unavoidable (hard to predict their scale and diversity).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7386D"/>
                </a:solidFill>
              </a:rPr>
              <a:t>Analysis of every aspect of a considered experiment is needed for data quality assessment.</a:t>
            </a:r>
          </a:p>
        </p:txBody>
      </p:sp>
    </p:spTree>
    <p:extLst>
      <p:ext uri="{BB962C8B-B14F-4D97-AF65-F5344CB8AC3E}">
        <p14:creationId xmlns:p14="http://schemas.microsoft.com/office/powerpoint/2010/main" val="12791756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729" y="1911178"/>
            <a:ext cx="7136542" cy="609600"/>
          </a:xfrm>
        </p:spPr>
        <p:txBody>
          <a:bodyPr/>
          <a:lstStyle/>
          <a:p>
            <a:r>
              <a:rPr lang="en-US" sz="4000" dirty="0">
                <a:solidFill>
                  <a:srgbClr val="27386D"/>
                </a:solidFill>
              </a:rPr>
              <a:t>Thank you for your attention!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EAC694-E21D-44AF-80B6-C2E9831945CF}"/>
              </a:ext>
            </a:extLst>
          </p:cNvPr>
          <p:cNvSpPr txBox="1">
            <a:spLocks/>
          </p:cNvSpPr>
          <p:nvPr/>
        </p:nvSpPr>
        <p:spPr>
          <a:xfrm>
            <a:off x="1771650" y="3276600"/>
            <a:ext cx="5600700" cy="9144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27386D"/>
                </a:solidFill>
              </a:rPr>
              <a:t>Any comments, concerns, suggestions?</a:t>
            </a:r>
            <a:endParaRPr lang="en-US" sz="2300" dirty="0">
              <a:solidFill>
                <a:srgbClr val="273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875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Literature sources for the </a:t>
            </a:r>
            <a:br>
              <a:rPr lang="en-US" sz="3000" dirty="0">
                <a:solidFill>
                  <a:srgbClr val="27386D"/>
                </a:solidFill>
              </a:rPr>
            </a:br>
            <a:r>
              <a:rPr lang="en-US" sz="3000" dirty="0">
                <a:solidFill>
                  <a:srgbClr val="27386D"/>
                </a:solidFill>
              </a:rPr>
              <a:t>propane + hydrogen sulfide system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6CC03-BABA-422C-B1F1-F0408A4D9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41186"/>
              </p:ext>
            </p:extLst>
          </p:nvPr>
        </p:nvGraphicFramePr>
        <p:xfrm>
          <a:off x="228600" y="969050"/>
          <a:ext cx="8686800" cy="5355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018">
                  <a:extLst>
                    <a:ext uri="{9D8B030D-6E8A-4147-A177-3AD203B41FA5}">
                      <a16:colId xmlns:a16="http://schemas.microsoft.com/office/drawing/2014/main" val="2729673486"/>
                    </a:ext>
                  </a:extLst>
                </a:gridCol>
                <a:gridCol w="6747782">
                  <a:extLst>
                    <a:ext uri="{9D8B030D-6E8A-4147-A177-3AD203B41FA5}">
                      <a16:colId xmlns:a16="http://schemas.microsoft.com/office/drawing/2014/main" val="2937296580"/>
                    </a:ext>
                  </a:extLst>
                </a:gridCol>
              </a:tblGrid>
              <a:tr h="49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/>
                        <a:t>Abbreviation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/>
                        <a:t>Full bibliographic information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43585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1940 </a:t>
                      </a:r>
                      <a:r>
                        <a:rPr lang="en-US" dirty="0" err="1"/>
                        <a:t>gil</a:t>
                      </a:r>
                      <a:r>
                        <a:rPr lang="en-US" dirty="0"/>
                        <a:t> 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100" kern="1200" dirty="0"/>
                        <a:t>Gilliland, E. R.; Scheeline, H. W. </a:t>
                      </a:r>
                      <a:r>
                        <a:rPr lang="en-US" sz="1100" kern="1200" dirty="0"/>
                        <a:t>High-Pressure Vapor-Liquid Equilibrium. For the Systems Propylene-Isobutane and Propane + Hydrogen Sulfide. </a:t>
                      </a:r>
                      <a:r>
                        <a:rPr lang="da-DK" sz="1100" kern="1200" dirty="0"/>
                        <a:t>Ind. Eng. Chem., 1940, 32, 48-54</a:t>
                      </a:r>
                      <a:endParaRPr lang="da-DK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18613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1945 </a:t>
                      </a:r>
                      <a:r>
                        <a:rPr lang="en-US" dirty="0" err="1"/>
                        <a:t>ste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kern="1200" dirty="0"/>
                        <a:t>Steckel, F. Vapor-liquid equilibria of some binary systems containing hydrogen sulfide under pressure. Sven. Kem. </a:t>
                      </a:r>
                      <a:r>
                        <a:rPr lang="en-US" sz="1100" kern="1200" dirty="0" err="1"/>
                        <a:t>Tidskr</a:t>
                      </a:r>
                      <a:r>
                        <a:rPr lang="en-US" sz="1100" kern="1200" dirty="0"/>
                        <a:t>., 1945, 57, 209-216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930518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1950 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/>
                        <a:t>Rambosek</a:t>
                      </a:r>
                      <a:r>
                        <a:rPr lang="en-US" sz="1100" dirty="0"/>
                        <a:t>, G.M. Liquid-vapor equilibrium composition relationships in the propane-hydrogen sulfide systems. Ph.D. Thesis, Ohio State University, Columbus, OH (1950)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878193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/>
                        <a:t>1953 kay ram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Kay, W. B.; </a:t>
                      </a:r>
                      <a:r>
                        <a:rPr lang="en-US" sz="1100" dirty="0" err="1"/>
                        <a:t>Rambosek</a:t>
                      </a:r>
                      <a:r>
                        <a:rPr lang="en-US" sz="1100" dirty="0"/>
                        <a:t>, G. M. Liquid-Vapor Equilibrium Relations in Binary Systems. Propane-Hydrogen Sulfide Systems. Ind. Eng. Chem., 1953, 45, 221-226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792962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1960 </a:t>
                      </a:r>
                      <a:r>
                        <a:rPr lang="en-US" dirty="0" err="1"/>
                        <a:t>bre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Brewer, J. Phase equilibria of the propane - hydrogen sulfide system from the </a:t>
                      </a:r>
                      <a:r>
                        <a:rPr lang="en-US" sz="1100" dirty="0" err="1"/>
                        <a:t>cricondondentherm</a:t>
                      </a:r>
                      <a:r>
                        <a:rPr lang="en-US" sz="1100" dirty="0"/>
                        <a:t> to the solid-liquid-vapor locus. Ph.D. Thesis, Univ. Kansas, Lawrence, KA (1960)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320337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1961 </a:t>
                      </a:r>
                      <a:r>
                        <a:rPr lang="en-US" dirty="0" err="1"/>
                        <a:t>bre</a:t>
                      </a:r>
                      <a:r>
                        <a:rPr lang="en-US" dirty="0"/>
                        <a:t> 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Brewer, J.; </a:t>
                      </a:r>
                      <a:r>
                        <a:rPr lang="en-US" sz="1100" dirty="0" err="1"/>
                        <a:t>Rodewald</a:t>
                      </a:r>
                      <a:r>
                        <a:rPr lang="en-US" sz="1100" dirty="0"/>
                        <a:t>, N.; </a:t>
                      </a:r>
                      <a:r>
                        <a:rPr lang="en-US" sz="1100" dirty="0" err="1"/>
                        <a:t>Kurata</a:t>
                      </a:r>
                      <a:r>
                        <a:rPr lang="en-US" sz="1100" dirty="0"/>
                        <a:t>, F. Phase equilibria of the propane-hydrogen </a:t>
                      </a:r>
                      <a:r>
                        <a:rPr lang="en-US" sz="1100" dirty="0" err="1"/>
                        <a:t>sulphide</a:t>
                      </a:r>
                      <a:r>
                        <a:rPr lang="en-US" sz="1100" dirty="0"/>
                        <a:t> system from the </a:t>
                      </a:r>
                      <a:r>
                        <a:rPr lang="en-US" sz="1100" dirty="0" err="1"/>
                        <a:t>cricondontherm</a:t>
                      </a:r>
                      <a:r>
                        <a:rPr lang="en-US" sz="1100" dirty="0"/>
                        <a:t> to the solid-liquid-vapor region. </a:t>
                      </a:r>
                      <a:r>
                        <a:rPr lang="en-US" sz="1100" dirty="0" err="1"/>
                        <a:t>AIChE</a:t>
                      </a:r>
                      <a:r>
                        <a:rPr lang="en-US" sz="1100" dirty="0"/>
                        <a:t> J., 1961, 7, 13-16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531974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1965 rob </a:t>
                      </a:r>
                      <a:r>
                        <a:rPr lang="en-US" dirty="0" err="1"/>
                        <a:t>jac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Robinson Jr., R. L.; Jacoby, R. H. Better Compressibility Factors. Hydrocarbon Proc. Petr. Refiner, 1965, 44, 141-145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083831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1995 </a:t>
                      </a:r>
                      <a:r>
                        <a:rPr lang="en-US" dirty="0" err="1"/>
                        <a:t>jou</a:t>
                      </a:r>
                      <a:r>
                        <a:rPr lang="en-US" dirty="0"/>
                        <a:t> 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/>
                        <a:t>Jou</a:t>
                      </a:r>
                      <a:r>
                        <a:rPr lang="en-US" sz="1100" dirty="0"/>
                        <a:t>, F.-Y.; Carroll, J. J.; Mather, A. E. </a:t>
                      </a:r>
                      <a:r>
                        <a:rPr lang="en-US" sz="1100" dirty="0" err="1"/>
                        <a:t>Azeotropy</a:t>
                      </a:r>
                      <a:r>
                        <a:rPr lang="en-US" sz="1100" dirty="0"/>
                        <a:t> and critical behavior in the system propane-hydrogen sulfide. Fluid Phase </a:t>
                      </a:r>
                      <a:r>
                        <a:rPr lang="en-US" sz="1100" dirty="0" err="1"/>
                        <a:t>Equilib</a:t>
                      </a:r>
                      <a:r>
                        <a:rPr lang="en-US" sz="1100" dirty="0"/>
                        <a:t>., 1995, 109, 235-244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133929"/>
                  </a:ext>
                </a:extLst>
              </a:tr>
              <a:tr h="4258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2006 lob </a:t>
                      </a:r>
                      <a:r>
                        <a:rPr lang="en-US" dirty="0" err="1"/>
                        <a:t>fer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/>
                        <a:t>Lobo, L. Q.; Ferreira, A. G. M.; Fonseca, I. M. A.; </a:t>
                      </a:r>
                      <a:r>
                        <a:rPr lang="en-US" sz="1100" dirty="0" err="1"/>
                        <a:t>Senra</a:t>
                      </a:r>
                      <a:r>
                        <a:rPr lang="en-US" sz="1100" dirty="0"/>
                        <a:t>, A. M. P. </a:t>
                      </a:r>
                      <a:r>
                        <a:rPr lang="en-US" sz="1100" dirty="0" err="1"/>
                        <a:t>Vapour</a:t>
                      </a:r>
                      <a:r>
                        <a:rPr lang="en-US" sz="1100" dirty="0"/>
                        <a:t> pressure and excess Gibbs free energy of binary mixtures of hydrogen </a:t>
                      </a:r>
                      <a:r>
                        <a:rPr lang="en-US" sz="1100" dirty="0" err="1"/>
                        <a:t>sulphide</a:t>
                      </a:r>
                      <a:r>
                        <a:rPr lang="en-US" sz="1100" dirty="0"/>
                        <a:t> with ethane, propane, and n-butane at temperature of 182.33 K. J. Chem. </a:t>
                      </a:r>
                      <a:r>
                        <a:rPr lang="en-US" sz="1100" dirty="0" err="1"/>
                        <a:t>Thermodyn</a:t>
                      </a:r>
                      <a:r>
                        <a:rPr lang="en-US" sz="1100" dirty="0"/>
                        <a:t>., 2006, 38, 1651-1654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798600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2011 jar </a:t>
                      </a:r>
                      <a:r>
                        <a:rPr lang="en-US" dirty="0" err="1"/>
                        <a:t>riv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/>
                        <a:t>Jarne</a:t>
                      </a:r>
                      <a:r>
                        <a:rPr lang="en-US" sz="1100" dirty="0"/>
                        <a:t>, C.; </a:t>
                      </a:r>
                      <a:r>
                        <a:rPr lang="en-US" sz="1100" dirty="0" err="1"/>
                        <a:t>Rivollet</a:t>
                      </a:r>
                      <a:r>
                        <a:rPr lang="en-US" sz="1100" dirty="0"/>
                        <a:t>, F.; </a:t>
                      </a:r>
                      <a:r>
                        <a:rPr lang="en-US" sz="1100" dirty="0" err="1"/>
                        <a:t>Richon</a:t>
                      </a:r>
                      <a:r>
                        <a:rPr lang="en-US" sz="1100" dirty="0"/>
                        <a:t>, D. P</a:t>
                      </a:r>
                      <a:r>
                        <a:rPr lang="el-GR" sz="1100" dirty="0"/>
                        <a:t>ρ</a:t>
                      </a:r>
                      <a:r>
                        <a:rPr lang="en-US" sz="1100" dirty="0"/>
                        <a:t>T Data for Hydrogen Sulfide + Propane from (263 to 363) K at Pressures up to 40 MPa. J. Chem. Eng. Data, 2011, 56, 84-88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88452"/>
                  </a:ext>
                </a:extLst>
              </a:tr>
              <a:tr h="4033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dirty="0"/>
                        <a:t>2012 </a:t>
                      </a:r>
                      <a:r>
                        <a:rPr lang="en-US" dirty="0" err="1"/>
                        <a:t>dic</a:t>
                      </a:r>
                      <a:r>
                        <a:rPr lang="en-US" dirty="0"/>
                        <a:t> coq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100" dirty="0" err="1"/>
                        <a:t>Dicko</a:t>
                      </a:r>
                      <a:r>
                        <a:rPr lang="en-US" sz="1100" dirty="0"/>
                        <a:t>, M.; </a:t>
                      </a:r>
                      <a:r>
                        <a:rPr lang="en-US" sz="1100" dirty="0" err="1"/>
                        <a:t>Coquelet</a:t>
                      </a:r>
                      <a:r>
                        <a:rPr lang="en-US" sz="1100" dirty="0"/>
                        <a:t>, C.; </a:t>
                      </a:r>
                      <a:r>
                        <a:rPr lang="en-US" sz="1100" dirty="0" err="1"/>
                        <a:t>Theveneau</a:t>
                      </a:r>
                      <a:r>
                        <a:rPr lang="en-US" sz="1100" dirty="0"/>
                        <a:t>, P.; </a:t>
                      </a:r>
                      <a:r>
                        <a:rPr lang="en-US" sz="1100" dirty="0" err="1"/>
                        <a:t>Mougin</a:t>
                      </a:r>
                      <a:r>
                        <a:rPr lang="en-US" sz="1100" dirty="0"/>
                        <a:t>, P. Phase Equilibria of H2S-Hydrocarbons (Propane, n-Butane, and n-Pentane) Binary Systems at Low Temperatures. J. Chem. Eng. Data, 2012, 57, 1534-1543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52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5146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2954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Extraction of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216657563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Experimental data for the </a:t>
            </a:r>
            <a:br>
              <a:rPr lang="en-US" sz="3000" dirty="0">
                <a:solidFill>
                  <a:srgbClr val="27386D"/>
                </a:solidFill>
              </a:rPr>
            </a:br>
            <a:r>
              <a:rPr lang="en-US" sz="3000" dirty="0">
                <a:solidFill>
                  <a:srgbClr val="27386D"/>
                </a:solidFill>
              </a:rPr>
              <a:t>propane + hydrogen sulfide system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C3574-1AF8-493B-915F-611BD4704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60120"/>
              </p:ext>
            </p:extLst>
          </p:nvPr>
        </p:nvGraphicFramePr>
        <p:xfrm>
          <a:off x="304800" y="1113700"/>
          <a:ext cx="8610600" cy="5029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729673486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937296580"/>
                    </a:ext>
                  </a:extLst>
                </a:gridCol>
              </a:tblGrid>
              <a:tr h="457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/>
                        <a:t>Abbreviation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dirty="0"/>
                        <a:t>Reported properties (directly measured)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43585"/>
                  </a:ext>
                </a:extLst>
              </a:tr>
              <a:tr h="26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1940 </a:t>
                      </a:r>
                      <a:r>
                        <a:rPr lang="en-US" sz="1800" dirty="0" err="1"/>
                        <a:t>gil</a:t>
                      </a:r>
                      <a:r>
                        <a:rPr lang="en-US" sz="1800" dirty="0"/>
                        <a:t> sch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VLE (</a:t>
                      </a:r>
                      <a:r>
                        <a:rPr lang="en-US" sz="1800" dirty="0" err="1"/>
                        <a:t>pT</a:t>
                      </a:r>
                      <a:r>
                        <a:rPr lang="en-US" sz="1800" u="none" dirty="0" err="1"/>
                        <a:t>xy</a:t>
                      </a:r>
                      <a:r>
                        <a:rPr lang="en-US" sz="1800" u="none" dirty="0"/>
                        <a:t> - isobars</a:t>
                      </a:r>
                      <a:r>
                        <a:rPr lang="en-US" sz="1800" dirty="0"/>
                        <a:t>)</a:t>
                      </a:r>
                      <a:endParaRPr lang="da-DK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18613"/>
                  </a:ext>
                </a:extLst>
              </a:tr>
              <a:tr h="26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1945 </a:t>
                      </a:r>
                      <a:r>
                        <a:rPr lang="en-US" sz="1800" dirty="0" err="1"/>
                        <a:t>ste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VLE (</a:t>
                      </a:r>
                      <a:r>
                        <a:rPr lang="en-US" sz="1800" dirty="0" err="1"/>
                        <a:t>pT</a:t>
                      </a:r>
                      <a:r>
                        <a:rPr lang="en-US" sz="1800" u="none" dirty="0" err="1"/>
                        <a:t>xy</a:t>
                      </a:r>
                      <a:r>
                        <a:rPr lang="en-US" sz="1800" u="none" dirty="0"/>
                        <a:t> - isotherms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930518"/>
                  </a:ext>
                </a:extLst>
              </a:tr>
              <a:tr h="458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1950 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Critical locus (p</a:t>
                      </a:r>
                      <a:r>
                        <a:rPr lang="el-GR" sz="1800" dirty="0"/>
                        <a:t>ρ</a:t>
                      </a:r>
                      <a:r>
                        <a:rPr lang="en-US" sz="1800" dirty="0"/>
                        <a:t>T</a:t>
                      </a:r>
                      <a:r>
                        <a:rPr lang="en-US" sz="1800" u="none" dirty="0"/>
                        <a:t>x</a:t>
                      </a:r>
                      <a:r>
                        <a:rPr lang="en-US" sz="1800" dirty="0"/>
                        <a:t>), VLE (</a:t>
                      </a:r>
                      <a:r>
                        <a:rPr lang="en-US" sz="1800" dirty="0" err="1"/>
                        <a:t>pT</a:t>
                      </a:r>
                      <a:r>
                        <a:rPr lang="en-US" sz="1800" u="none" dirty="0" err="1"/>
                        <a:t>xy</a:t>
                      </a:r>
                      <a:r>
                        <a:rPr lang="en-US" sz="1800" u="none" dirty="0"/>
                        <a:t> - </a:t>
                      </a:r>
                      <a:r>
                        <a:rPr lang="en-US" sz="1800" dirty="0"/>
                        <a:t>bubble and dew points), saturated densities of liquid and gas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878193"/>
                  </a:ext>
                </a:extLst>
              </a:tr>
              <a:tr h="26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kern="1200" dirty="0"/>
                        <a:t>1953 kay ram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The same as 1950 ram, corrected smoothing (processing)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792962"/>
                  </a:ext>
                </a:extLst>
              </a:tr>
              <a:tr h="458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1960 </a:t>
                      </a:r>
                      <a:r>
                        <a:rPr lang="en-US" sz="1800" dirty="0" err="1"/>
                        <a:t>bre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VLE (</a:t>
                      </a:r>
                      <a:r>
                        <a:rPr lang="en-US" sz="1800" dirty="0" err="1"/>
                        <a:t>pT</a:t>
                      </a:r>
                      <a:r>
                        <a:rPr lang="en-US" sz="1800" u="none" dirty="0" err="1"/>
                        <a:t>xy</a:t>
                      </a:r>
                      <a:r>
                        <a:rPr lang="en-US" sz="1800" dirty="0"/>
                        <a:t> - bubble and dew points, volume fraction of liquid), SLVE, critical locus (</a:t>
                      </a:r>
                      <a:r>
                        <a:rPr lang="en-US" sz="1800" dirty="0" err="1"/>
                        <a:t>pT</a:t>
                      </a:r>
                      <a:r>
                        <a:rPr lang="en-US" sz="1800" u="none" dirty="0" err="1"/>
                        <a:t>x</a:t>
                      </a:r>
                      <a:r>
                        <a:rPr lang="en-US" sz="1800" dirty="0"/>
                        <a:t>), azeotropic 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320337"/>
                  </a:ext>
                </a:extLst>
              </a:tr>
              <a:tr h="26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1961 </a:t>
                      </a:r>
                      <a:r>
                        <a:rPr lang="en-US" sz="1800" dirty="0" err="1"/>
                        <a:t>bre</a:t>
                      </a:r>
                      <a:r>
                        <a:rPr lang="en-US" sz="1800" dirty="0"/>
                        <a:t> 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same as 1960 </a:t>
                      </a:r>
                      <a:r>
                        <a:rPr lang="en-US" sz="1800" dirty="0" err="1"/>
                        <a:t>bre</a:t>
                      </a:r>
                      <a:r>
                        <a:rPr lang="en-US" sz="1800" dirty="0"/>
                        <a:t>, corrected smoothing (processing)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531974"/>
                  </a:ext>
                </a:extLst>
              </a:tr>
              <a:tr h="26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1965 rob </a:t>
                      </a:r>
                      <a:r>
                        <a:rPr lang="en-US" sz="1800" dirty="0" err="1"/>
                        <a:t>jac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Compressibility factor (supercritical fluid)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083831"/>
                  </a:ext>
                </a:extLst>
              </a:tr>
              <a:tr h="26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1995 </a:t>
                      </a:r>
                      <a:r>
                        <a:rPr lang="en-US" sz="1800" dirty="0" err="1"/>
                        <a:t>jou</a:t>
                      </a:r>
                      <a:r>
                        <a:rPr lang="en-US" sz="1800" dirty="0"/>
                        <a:t> 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Azeotrope locus (</a:t>
                      </a:r>
                      <a:r>
                        <a:rPr lang="en-US" sz="1800" dirty="0" err="1"/>
                        <a:t>pT</a:t>
                      </a:r>
                      <a:r>
                        <a:rPr lang="en-US" sz="1800" u="none" dirty="0" err="1"/>
                        <a:t>x</a:t>
                      </a:r>
                      <a:r>
                        <a:rPr lang="en-US" sz="1800" dirty="0"/>
                        <a:t>), critical locus (</a:t>
                      </a:r>
                      <a:r>
                        <a:rPr lang="en-US" sz="1800" dirty="0" err="1"/>
                        <a:t>pT</a:t>
                      </a:r>
                      <a:r>
                        <a:rPr lang="en-US" sz="1800" u="none" dirty="0" err="1"/>
                        <a:t>x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133929"/>
                  </a:ext>
                </a:extLst>
              </a:tr>
              <a:tr h="26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2006 lob </a:t>
                      </a:r>
                      <a:r>
                        <a:rPr lang="en-US" sz="1800" dirty="0" err="1"/>
                        <a:t>fer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VLE (</a:t>
                      </a:r>
                      <a:r>
                        <a:rPr lang="en-US" sz="1800" dirty="0" err="1"/>
                        <a:t>pT</a:t>
                      </a:r>
                      <a:r>
                        <a:rPr lang="en-US" sz="1800" u="none" dirty="0" err="1"/>
                        <a:t>x</a:t>
                      </a:r>
                      <a:r>
                        <a:rPr lang="en-US" sz="1800" u="none" dirty="0"/>
                        <a:t> - isotherm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798600"/>
                  </a:ext>
                </a:extLst>
              </a:tr>
              <a:tr h="26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2011 jar </a:t>
                      </a:r>
                      <a:r>
                        <a:rPr lang="en-US" sz="1800" dirty="0" err="1"/>
                        <a:t>riv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Density (gas, liquid, supercritical fluid)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88452"/>
                  </a:ext>
                </a:extLst>
              </a:tr>
              <a:tr h="26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2012 </a:t>
                      </a:r>
                      <a:r>
                        <a:rPr lang="en-US" sz="1800" dirty="0" err="1"/>
                        <a:t>dic</a:t>
                      </a:r>
                      <a:r>
                        <a:rPr lang="en-US" sz="1800" dirty="0"/>
                        <a:t> coq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/>
                        <a:t>VLE (</a:t>
                      </a:r>
                      <a:r>
                        <a:rPr lang="en-US" sz="1800" dirty="0" err="1"/>
                        <a:t>pT</a:t>
                      </a:r>
                      <a:r>
                        <a:rPr lang="en-US" sz="1800" u="none" dirty="0" err="1"/>
                        <a:t>x</a:t>
                      </a:r>
                      <a:r>
                        <a:rPr lang="en-US" sz="1800" u="none" dirty="0"/>
                        <a:t> - isotherms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52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5998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47800"/>
            <a:ext cx="8458200" cy="2971800"/>
          </a:xfrm>
        </p:spPr>
        <p:txBody>
          <a:bodyPr/>
          <a:lstStyle/>
          <a:p>
            <a:pPr algn="l"/>
            <a:r>
              <a:rPr lang="en-US" sz="3000" b="1" dirty="0">
                <a:solidFill>
                  <a:srgbClr val="27386D"/>
                </a:solidFill>
              </a:rPr>
              <a:t>1945 </a:t>
            </a:r>
            <a:r>
              <a:rPr lang="en-US" sz="3000" b="1" dirty="0" err="1">
                <a:solidFill>
                  <a:srgbClr val="27386D"/>
                </a:solidFill>
              </a:rPr>
              <a:t>ste</a:t>
            </a:r>
            <a:br>
              <a:rPr lang="en-US" sz="3000" dirty="0">
                <a:solidFill>
                  <a:srgbClr val="27386D"/>
                </a:solidFill>
              </a:rPr>
            </a:br>
            <a:br>
              <a:rPr lang="en-US" sz="3000" dirty="0">
                <a:solidFill>
                  <a:srgbClr val="27386D"/>
                </a:solidFill>
              </a:rPr>
            </a:br>
            <a:r>
              <a:rPr lang="en-US" sz="3000" dirty="0">
                <a:solidFill>
                  <a:srgbClr val="27386D"/>
                </a:solidFill>
              </a:rPr>
              <a:t>Steckel, F. Vapor-liquid equilibria of some binary systems containing hydrogen sulfide under pressure. Sven. Kem. </a:t>
            </a:r>
            <a:r>
              <a:rPr lang="en-US" sz="3000" dirty="0" err="1">
                <a:solidFill>
                  <a:srgbClr val="27386D"/>
                </a:solidFill>
              </a:rPr>
              <a:t>Tidskr</a:t>
            </a:r>
            <a:r>
              <a:rPr lang="en-US" sz="3000" dirty="0">
                <a:solidFill>
                  <a:srgbClr val="27386D"/>
                </a:solidFill>
              </a:rPr>
              <a:t>., 1945, 57, 209-216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C8E5DD-491F-4B1F-BBFA-BE48C8F0672E}"/>
              </a:ext>
            </a:extLst>
          </p:cNvPr>
          <p:cNvSpPr txBox="1">
            <a:spLocks/>
          </p:cNvSpPr>
          <p:nvPr/>
        </p:nvSpPr>
        <p:spPr>
          <a:xfrm>
            <a:off x="381000" y="1447800"/>
            <a:ext cx="8458200" cy="29718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solidFill>
                  <a:srgbClr val="27386D"/>
                </a:solidFill>
              </a:rPr>
              <a:t>1945 </a:t>
            </a:r>
            <a:r>
              <a:rPr lang="en-US" sz="3000" b="1" dirty="0" err="1">
                <a:solidFill>
                  <a:srgbClr val="27386D"/>
                </a:solidFill>
              </a:rPr>
              <a:t>ste</a:t>
            </a:r>
            <a:br>
              <a:rPr lang="en-US" sz="3000" dirty="0">
                <a:solidFill>
                  <a:srgbClr val="27386D"/>
                </a:solidFill>
              </a:rPr>
            </a:br>
            <a:br>
              <a:rPr lang="en-US" sz="3000" dirty="0">
                <a:solidFill>
                  <a:srgbClr val="27386D"/>
                </a:solidFill>
              </a:rPr>
            </a:br>
            <a:r>
              <a:rPr lang="en-US" sz="3000" dirty="0">
                <a:solidFill>
                  <a:srgbClr val="27386D"/>
                </a:solidFill>
              </a:rPr>
              <a:t>Steckel, F. Vapor-liquid equilibria of some binary systems containing hydrogen sulfide under pressure. </a:t>
            </a:r>
            <a:r>
              <a:rPr lang="en-US" sz="3000" u="sng" dirty="0">
                <a:solidFill>
                  <a:srgbClr val="FF0000"/>
                </a:solidFill>
              </a:rPr>
              <a:t>Sven. Kem. </a:t>
            </a:r>
            <a:r>
              <a:rPr lang="en-US" sz="3000" u="sng" dirty="0" err="1">
                <a:solidFill>
                  <a:srgbClr val="FF0000"/>
                </a:solidFill>
              </a:rPr>
              <a:t>Tidskr</a:t>
            </a:r>
            <a:r>
              <a:rPr lang="en-US" sz="3000" u="sng" dirty="0">
                <a:solidFill>
                  <a:srgbClr val="FF0000"/>
                </a:solidFill>
              </a:rPr>
              <a:t>.</a:t>
            </a:r>
            <a:r>
              <a:rPr lang="en-US" sz="3000" dirty="0">
                <a:solidFill>
                  <a:srgbClr val="27386D"/>
                </a:solidFill>
              </a:rPr>
              <a:t>, 1945, 57, 209-216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D1073-78F9-48F7-B6D8-F440028A956E}"/>
              </a:ext>
            </a:extLst>
          </p:cNvPr>
          <p:cNvSpPr txBox="1">
            <a:spLocks/>
          </p:cNvSpPr>
          <p:nvPr/>
        </p:nvSpPr>
        <p:spPr>
          <a:xfrm>
            <a:off x="228600" y="0"/>
            <a:ext cx="8686800" cy="8382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27386D"/>
                </a:solidFill>
              </a:rPr>
              <a:t>Challenge 1: availability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8A9241-4883-41C8-B167-EA64EDB5182D}"/>
              </a:ext>
            </a:extLst>
          </p:cNvPr>
          <p:cNvSpPr txBox="1">
            <a:spLocks/>
          </p:cNvSpPr>
          <p:nvPr/>
        </p:nvSpPr>
        <p:spPr>
          <a:xfrm>
            <a:off x="381000" y="4648200"/>
            <a:ext cx="8458200" cy="12954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>
                <a:solidFill>
                  <a:srgbClr val="27386D"/>
                </a:solidFill>
              </a:rPr>
              <a:t>Journal: </a:t>
            </a:r>
            <a:r>
              <a:rPr lang="en-US" sz="3000" b="1" dirty="0" err="1">
                <a:solidFill>
                  <a:srgbClr val="27386D"/>
                </a:solidFill>
              </a:rPr>
              <a:t>Svensk</a:t>
            </a:r>
            <a:r>
              <a:rPr lang="en-US" sz="3000" b="1" dirty="0">
                <a:solidFill>
                  <a:srgbClr val="27386D"/>
                </a:solidFill>
              </a:rPr>
              <a:t> </a:t>
            </a:r>
            <a:r>
              <a:rPr lang="en-US" sz="3000" b="1" dirty="0" err="1">
                <a:solidFill>
                  <a:srgbClr val="27386D"/>
                </a:solidFill>
              </a:rPr>
              <a:t>Kemisk</a:t>
            </a:r>
            <a:r>
              <a:rPr lang="en-US" sz="3000" b="1" dirty="0">
                <a:solidFill>
                  <a:srgbClr val="27386D"/>
                </a:solidFill>
              </a:rPr>
              <a:t> </a:t>
            </a:r>
            <a:r>
              <a:rPr lang="en-US" sz="3000" b="1" dirty="0" err="1">
                <a:solidFill>
                  <a:srgbClr val="27386D"/>
                </a:solidFill>
              </a:rPr>
              <a:t>Tidskrift</a:t>
            </a:r>
            <a:endParaRPr lang="en-US" sz="3000" b="1" dirty="0">
              <a:solidFill>
                <a:srgbClr val="2738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071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Challenge 2: language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78BDFB-07F4-4505-99FB-0BB9FEA3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83" y="723900"/>
            <a:ext cx="527703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429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Challenge 3: only graphical representation of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4B9D49-F9FC-4F65-B809-18F0BDA1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39" y="647700"/>
            <a:ext cx="6964121" cy="5562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2DC4E4-BF75-482E-B65D-EAC25E50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71" y="657225"/>
            <a:ext cx="839285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25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A499D-E47C-430E-BDD5-120C571B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sz="3000" dirty="0">
                <a:solidFill>
                  <a:srgbClr val="27386D"/>
                </a:solidFill>
              </a:rPr>
              <a:t>Challenge 4: ill-defined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B79A95-247E-40A0-A9DC-05E3B51B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730812"/>
            <a:ext cx="5257800" cy="419967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AECB7C9-46C1-4AED-99E9-E88075CFB7FA}"/>
              </a:ext>
            </a:extLst>
          </p:cNvPr>
          <p:cNvSpPr/>
          <p:nvPr/>
        </p:nvSpPr>
        <p:spPr>
          <a:xfrm>
            <a:off x="6324600" y="4343400"/>
            <a:ext cx="685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F0193-01DE-4D7E-8C39-FAEFC0787F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56" b="-709"/>
          <a:stretch/>
        </p:blipFill>
        <p:spPr>
          <a:xfrm>
            <a:off x="748200" y="5116047"/>
            <a:ext cx="755760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98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cm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36936</TotalTime>
  <Words>1222</Words>
  <Application>Microsoft Office PowerPoint</Application>
  <PresentationFormat>On-screen Show (4:3)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</vt:lpstr>
      <vt:lpstr>acmd</vt:lpstr>
      <vt:lpstr>WORKSHOP: “ALL ABOUT DATA”  Experimental data collection and  initial analysis </vt:lpstr>
      <vt:lpstr>Steps to be taken: 1) Search for relevant literature sources 2) Extraction of experimental data 3) Initial analysis of experimental data</vt:lpstr>
      <vt:lpstr>Literature sources for the  propane + hydrogen sulfide system</vt:lpstr>
      <vt:lpstr>Extraction of experimental data</vt:lpstr>
      <vt:lpstr>Experimental data for the  propane + hydrogen sulfide system</vt:lpstr>
      <vt:lpstr>1945 ste  Steckel, F. Vapor-liquid equilibria of some binary systems containing hydrogen sulfide under pressure. Sven. Kem. Tidskr., 1945, 57, 209-216</vt:lpstr>
      <vt:lpstr>Challenge 2: language</vt:lpstr>
      <vt:lpstr>Challenge 3: only graphical representation of data</vt:lpstr>
      <vt:lpstr>Challenge 4: ill-defined data</vt:lpstr>
      <vt:lpstr>PowerPoint Presentation</vt:lpstr>
      <vt:lpstr>Challenge 5: unclear separation between experimental and calculated data</vt:lpstr>
      <vt:lpstr>Challenge 6: typographical errors</vt:lpstr>
      <vt:lpstr>Challenge 6: typographical errors</vt:lpstr>
      <vt:lpstr>Challenge 7: inconsistency between repeated publications by the same authors</vt:lpstr>
      <vt:lpstr>Initial analysis of experimental data</vt:lpstr>
      <vt:lpstr>Initial analysis of experimental data:  what to look at?</vt:lpstr>
      <vt:lpstr>Sample quality</vt:lpstr>
      <vt:lpstr>Sample quality</vt:lpstr>
      <vt:lpstr>PowerPoint Presentation</vt:lpstr>
      <vt:lpstr>Anomalies or non-physical behavior</vt:lpstr>
      <vt:lpstr>Conclusions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Kroenlein, Kenneth</dc:creator>
  <cp:lastModifiedBy>Bazyleva, Ala (Fed)</cp:lastModifiedBy>
  <cp:revision>830</cp:revision>
  <cp:lastPrinted>2019-05-09T16:30:51Z</cp:lastPrinted>
  <dcterms:created xsi:type="dcterms:W3CDTF">2006-08-16T00:00:00Z</dcterms:created>
  <dcterms:modified xsi:type="dcterms:W3CDTF">2019-05-09T17:21:48Z</dcterms:modified>
</cp:coreProperties>
</file>