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9144000"/>
  <p:notesSz cx="7772400" cy="10058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10" type="dt"/>
          </p:nvPr>
        </p:nvSpPr>
        <p:spPr>
          <a:xfrm>
            <a:off x="4398962" y="0"/>
            <a:ext cx="3367087" cy="4968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4290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48006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66294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2" type="sldNum"/>
          </p:nvPr>
        </p:nvSpPr>
        <p:spPr>
          <a:xfrm>
            <a:off x="4398962" y="9555160"/>
            <a:ext cx="3367087" cy="49688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wrap="square" tIns="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5" name="Shape 5"/>
          <p:cNvSpPr/>
          <p:nvPr/>
        </p:nvSpPr>
        <p:spPr>
          <a:xfrm>
            <a:off x="0" y="0"/>
            <a:ext cx="7772400" cy="10058398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Shape 6"/>
          <p:cNvSpPr/>
          <p:nvPr/>
        </p:nvSpPr>
        <p:spPr>
          <a:xfrm>
            <a:off x="0" y="0"/>
            <a:ext cx="7772400" cy="10058398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Shape 7"/>
          <p:cNvSpPr/>
          <p:nvPr/>
        </p:nvSpPr>
        <p:spPr>
          <a:xfrm>
            <a:off x="0" y="0"/>
            <a:ext cx="7772400" cy="10058398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Shape 8"/>
          <p:cNvSpPr/>
          <p:nvPr>
            <p:ph idx="2" type="sldImg"/>
          </p:nvPr>
        </p:nvSpPr>
        <p:spPr>
          <a:xfrm>
            <a:off x="1371600" y="763587"/>
            <a:ext cx="5022850" cy="37655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" name="Shape 9"/>
          <p:cNvSpPr txBox="1"/>
          <p:nvPr>
            <p:ph idx="1" type="body"/>
          </p:nvPr>
        </p:nvSpPr>
        <p:spPr>
          <a:xfrm>
            <a:off x="777875" y="4776787"/>
            <a:ext cx="6211885" cy="451961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114300" marR="0" rtl="0" algn="l">
              <a:spcBef>
                <a:spcPts val="0"/>
              </a:spcBef>
              <a:buSzPct val="100000"/>
              <a:buFont typeface="Arial"/>
              <a:buChar char="●"/>
              <a:defRPr b="0" i="0" sz="1800" u="none" cap="none" strike="noStrike"/>
            </a:lvl1pPr>
            <a:lvl2pPr indent="0" lvl="1" marL="114300" marR="0" rtl="0" algn="l">
              <a:spcBef>
                <a:spcPts val="0"/>
              </a:spcBef>
              <a:buSzPct val="100000"/>
              <a:buFont typeface="Arial"/>
              <a:buChar char="○"/>
              <a:defRPr b="0" i="0" sz="1800" u="none" cap="none" strike="noStrike"/>
            </a:lvl2pPr>
            <a:lvl3pPr indent="0" lvl="2" marL="114300" marR="0" rtl="0" algn="l">
              <a:spcBef>
                <a:spcPts val="0"/>
              </a:spcBef>
              <a:buSzPct val="100000"/>
              <a:buFont typeface="Arial"/>
              <a:buChar char="■"/>
              <a:defRPr b="0" i="0" sz="1800" u="none" cap="none" strike="noStrike"/>
            </a:lvl3pPr>
            <a:lvl4pPr indent="0" lvl="3" marL="114300" marR="0" rtl="0" algn="l">
              <a:spcBef>
                <a:spcPts val="0"/>
              </a:spcBef>
              <a:buSzPct val="100000"/>
              <a:buFont typeface="Arial"/>
              <a:buChar char="●"/>
              <a:defRPr b="0" i="0" sz="1800" u="none" cap="none" strike="noStrike"/>
            </a:lvl4pPr>
            <a:lvl5pPr indent="0" lvl="4" marL="114300" marR="0" rtl="0" algn="l">
              <a:spcBef>
                <a:spcPts val="0"/>
              </a:spcBef>
              <a:buSzPct val="100000"/>
              <a:buFont typeface="Arial"/>
              <a:buChar char="○"/>
              <a:defRPr b="0" i="0" sz="1800" u="none" cap="none" strike="noStrike"/>
            </a:lvl5pPr>
            <a:lvl6pPr indent="0" lvl="5" marL="114300" marR="0" rtl="0" algn="l">
              <a:spcBef>
                <a:spcPts val="0"/>
              </a:spcBef>
              <a:buSzPct val="100000"/>
              <a:buFont typeface="Arial"/>
              <a:buChar char="■"/>
              <a:defRPr b="0" i="0" sz="1800" u="none" cap="none" strike="noStrike"/>
            </a:lvl6pPr>
            <a:lvl7pPr indent="0" lvl="6" marL="114300" marR="0" rtl="0" algn="l">
              <a:spcBef>
                <a:spcPts val="0"/>
              </a:spcBef>
              <a:buSzPct val="100000"/>
              <a:buFont typeface="Arial"/>
              <a:buChar char="●"/>
              <a:defRPr b="0" i="0" sz="1800" u="none" cap="none" strike="noStrike"/>
            </a:lvl7pPr>
            <a:lvl8pPr indent="0" lvl="7" marL="114300" marR="0" rtl="0" algn="l">
              <a:spcBef>
                <a:spcPts val="0"/>
              </a:spcBef>
              <a:buSzPct val="100000"/>
              <a:buFont typeface="Arial"/>
              <a:buChar char="○"/>
              <a:defRPr b="0" i="0" sz="1800" u="none" cap="none" strike="noStrike"/>
            </a:lvl8pPr>
            <a:lvl9pPr indent="0" lvl="8" marL="114300" marR="0" rtl="0" algn="l">
              <a:spcBef>
                <a:spcPts val="0"/>
              </a:spcBef>
              <a:buSzPct val="100000"/>
              <a:buFont typeface="Arial"/>
              <a:buChar char="■"/>
              <a:defRPr b="0" i="0" sz="1800" u="none" cap="none" strike="noStrike"/>
            </a:lvl9pPr>
          </a:lstStyle>
          <a:p/>
        </p:txBody>
      </p:sp>
      <p:sp>
        <p:nvSpPr>
          <p:cNvPr id="10" name="Shape 10"/>
          <p:cNvSpPr txBox="1"/>
          <p:nvPr>
            <p:ph idx="3" type="hdr"/>
          </p:nvPr>
        </p:nvSpPr>
        <p:spPr>
          <a:xfrm>
            <a:off x="0" y="0"/>
            <a:ext cx="3367087" cy="4968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85750" lvl="1" marL="74295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4290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48006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66294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4" type="dt"/>
          </p:nvPr>
        </p:nvSpPr>
        <p:spPr>
          <a:xfrm>
            <a:off x="4398962" y="0"/>
            <a:ext cx="3367087" cy="4968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85750" lvl="1" marL="74295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4290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48006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66294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1" type="ftr"/>
          </p:nvPr>
        </p:nvSpPr>
        <p:spPr>
          <a:xfrm>
            <a:off x="0" y="9555160"/>
            <a:ext cx="3367087" cy="4968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85750" lvl="1" marL="74295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4290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48006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66294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5" type="sldNum"/>
          </p:nvPr>
        </p:nvSpPr>
        <p:spPr>
          <a:xfrm>
            <a:off x="4398962" y="9555160"/>
            <a:ext cx="3367087" cy="49688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idx="1" type="body"/>
          </p:nvPr>
        </p:nvSpPr>
        <p:spPr>
          <a:xfrm>
            <a:off x="777239" y="4777739"/>
            <a:ext cx="6217799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84" name="Shape 84"/>
          <p:cNvSpPr/>
          <p:nvPr>
            <p:ph idx="2" type="sldImg"/>
          </p:nvPr>
        </p:nvSpPr>
        <p:spPr>
          <a:xfrm>
            <a:off x="1295400" y="754379"/>
            <a:ext cx="518160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idx="1" type="body"/>
          </p:nvPr>
        </p:nvSpPr>
        <p:spPr>
          <a:xfrm>
            <a:off x="777239" y="4777739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174" name="Shape 174"/>
          <p:cNvSpPr/>
          <p:nvPr>
            <p:ph idx="2" type="sldImg"/>
          </p:nvPr>
        </p:nvSpPr>
        <p:spPr>
          <a:xfrm>
            <a:off x="1295400" y="754379"/>
            <a:ext cx="518160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idx="1" type="body"/>
          </p:nvPr>
        </p:nvSpPr>
        <p:spPr>
          <a:xfrm>
            <a:off x="777239" y="4777739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186" name="Shape 186"/>
          <p:cNvSpPr/>
          <p:nvPr>
            <p:ph idx="2" type="sldImg"/>
          </p:nvPr>
        </p:nvSpPr>
        <p:spPr>
          <a:xfrm>
            <a:off x="1295400" y="754379"/>
            <a:ext cx="518160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idx="1" type="body"/>
          </p:nvPr>
        </p:nvSpPr>
        <p:spPr>
          <a:xfrm>
            <a:off x="777239" y="4777739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200" name="Shape 200"/>
          <p:cNvSpPr/>
          <p:nvPr>
            <p:ph idx="2" type="sldImg"/>
          </p:nvPr>
        </p:nvSpPr>
        <p:spPr>
          <a:xfrm>
            <a:off x="1295400" y="754379"/>
            <a:ext cx="518160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idx="1" type="body"/>
          </p:nvPr>
        </p:nvSpPr>
        <p:spPr>
          <a:xfrm>
            <a:off x="777239" y="4777739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211" name="Shape 211"/>
          <p:cNvSpPr/>
          <p:nvPr>
            <p:ph idx="2" type="sldImg"/>
          </p:nvPr>
        </p:nvSpPr>
        <p:spPr>
          <a:xfrm>
            <a:off x="1295400" y="754379"/>
            <a:ext cx="518160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idx="1" type="body"/>
          </p:nvPr>
        </p:nvSpPr>
        <p:spPr>
          <a:xfrm>
            <a:off x="777239" y="4777739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221" name="Shape 221"/>
          <p:cNvSpPr/>
          <p:nvPr>
            <p:ph idx="2" type="sldImg"/>
          </p:nvPr>
        </p:nvSpPr>
        <p:spPr>
          <a:xfrm>
            <a:off x="1295400" y="754379"/>
            <a:ext cx="518160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idx="1" type="body"/>
          </p:nvPr>
        </p:nvSpPr>
        <p:spPr>
          <a:xfrm>
            <a:off x="777239" y="4777739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231" name="Shape 231"/>
          <p:cNvSpPr/>
          <p:nvPr>
            <p:ph idx="2" type="sldImg"/>
          </p:nvPr>
        </p:nvSpPr>
        <p:spPr>
          <a:xfrm>
            <a:off x="1295400" y="754379"/>
            <a:ext cx="518160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idx="1" type="body"/>
          </p:nvPr>
        </p:nvSpPr>
        <p:spPr>
          <a:xfrm>
            <a:off x="777239" y="4777739"/>
            <a:ext cx="6217799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93" name="Shape 93"/>
          <p:cNvSpPr/>
          <p:nvPr>
            <p:ph idx="2" type="sldImg"/>
          </p:nvPr>
        </p:nvSpPr>
        <p:spPr>
          <a:xfrm>
            <a:off x="1295400" y="754379"/>
            <a:ext cx="518160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idx="1" type="body"/>
          </p:nvPr>
        </p:nvSpPr>
        <p:spPr>
          <a:xfrm>
            <a:off x="777239" y="4777739"/>
            <a:ext cx="6217798" cy="4526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102" name="Shape 102"/>
          <p:cNvSpPr/>
          <p:nvPr>
            <p:ph idx="2" type="sldImg"/>
          </p:nvPr>
        </p:nvSpPr>
        <p:spPr>
          <a:xfrm>
            <a:off x="1295400" y="754379"/>
            <a:ext cx="518160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idx="1" type="body"/>
          </p:nvPr>
        </p:nvSpPr>
        <p:spPr>
          <a:xfrm>
            <a:off x="777239" y="4777739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112" name="Shape 112"/>
          <p:cNvSpPr/>
          <p:nvPr>
            <p:ph idx="2" type="sldImg"/>
          </p:nvPr>
        </p:nvSpPr>
        <p:spPr>
          <a:xfrm>
            <a:off x="1295400" y="754379"/>
            <a:ext cx="518160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idx="1" type="body"/>
          </p:nvPr>
        </p:nvSpPr>
        <p:spPr>
          <a:xfrm>
            <a:off x="777239" y="4777739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122" name="Shape 122"/>
          <p:cNvSpPr/>
          <p:nvPr>
            <p:ph idx="2" type="sldImg"/>
          </p:nvPr>
        </p:nvSpPr>
        <p:spPr>
          <a:xfrm>
            <a:off x="1295400" y="754379"/>
            <a:ext cx="518160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idx="1" type="body"/>
          </p:nvPr>
        </p:nvSpPr>
        <p:spPr>
          <a:xfrm>
            <a:off x="777239" y="4777739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132" name="Shape 132"/>
          <p:cNvSpPr/>
          <p:nvPr>
            <p:ph idx="2" type="sldImg"/>
          </p:nvPr>
        </p:nvSpPr>
        <p:spPr>
          <a:xfrm>
            <a:off x="1295400" y="754379"/>
            <a:ext cx="518160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idx="1" type="body"/>
          </p:nvPr>
        </p:nvSpPr>
        <p:spPr>
          <a:xfrm>
            <a:off x="777239" y="4777739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142" name="Shape 142"/>
          <p:cNvSpPr/>
          <p:nvPr>
            <p:ph idx="2" type="sldImg"/>
          </p:nvPr>
        </p:nvSpPr>
        <p:spPr>
          <a:xfrm>
            <a:off x="1295400" y="754379"/>
            <a:ext cx="518160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idx="1" type="body"/>
          </p:nvPr>
        </p:nvSpPr>
        <p:spPr>
          <a:xfrm>
            <a:off x="777239" y="4777739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154" name="Shape 154"/>
          <p:cNvSpPr/>
          <p:nvPr>
            <p:ph idx="2" type="sldImg"/>
          </p:nvPr>
        </p:nvSpPr>
        <p:spPr>
          <a:xfrm>
            <a:off x="1295400" y="754379"/>
            <a:ext cx="518160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idx="1" type="body"/>
          </p:nvPr>
        </p:nvSpPr>
        <p:spPr>
          <a:xfrm>
            <a:off x="777239" y="4777739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164" name="Shape 164"/>
          <p:cNvSpPr/>
          <p:nvPr>
            <p:ph idx="2" type="sldImg"/>
          </p:nvPr>
        </p:nvSpPr>
        <p:spPr>
          <a:xfrm>
            <a:off x="1295400" y="754379"/>
            <a:ext cx="518160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914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23" name="Shape 23"/>
          <p:cNvSpPr txBox="1"/>
          <p:nvPr>
            <p:ph idx="10" type="dt"/>
          </p:nvPr>
        </p:nvSpPr>
        <p:spPr>
          <a:xfrm>
            <a:off x="457200" y="6440714"/>
            <a:ext cx="2514599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b="0" i="0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1" type="ftr"/>
          </p:nvPr>
        </p:nvSpPr>
        <p:spPr>
          <a:xfrm>
            <a:off x="76200" y="112483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6553200" y="6460217"/>
            <a:ext cx="2133598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Vertical Title and 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 rot="5400000">
            <a:off x="4914899" y="2552699"/>
            <a:ext cx="5486399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 rot="5400000">
            <a:off x="723899" y="571499"/>
            <a:ext cx="5486399" cy="6019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118744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97789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9212" lvl="2" marL="11430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ct val="750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381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ct val="70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381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ct val="70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01600" lvl="5" marL="2540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101600" lvl="6" marL="299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101600" lvl="7" marL="345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101600" lvl="8" marL="391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0" type="dt"/>
          </p:nvPr>
        </p:nvSpPr>
        <p:spPr>
          <a:xfrm>
            <a:off x="457200" y="6440714"/>
            <a:ext cx="2514599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b="0" i="0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1" type="ftr"/>
          </p:nvPr>
        </p:nvSpPr>
        <p:spPr>
          <a:xfrm>
            <a:off x="76200" y="112483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6553200" y="6460217"/>
            <a:ext cx="2133598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Slid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ctrTitle"/>
          </p:nvPr>
        </p:nvSpPr>
        <p:spPr>
          <a:xfrm>
            <a:off x="1752600" y="2286000"/>
            <a:ext cx="55203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6553200" y="6356350"/>
            <a:ext cx="2133598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29" name="Shape 29"/>
          <p:cNvSpPr txBox="1"/>
          <p:nvPr/>
        </p:nvSpPr>
        <p:spPr>
          <a:xfrm>
            <a:off x="76200" y="112483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Improving U.S. Voting Systems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and Conten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idx="10" type="dt"/>
          </p:nvPr>
        </p:nvSpPr>
        <p:spPr>
          <a:xfrm>
            <a:off x="457200" y="6440714"/>
            <a:ext cx="2514599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b="0" i="0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1" type="ftr"/>
          </p:nvPr>
        </p:nvSpPr>
        <p:spPr>
          <a:xfrm>
            <a:off x="76200" y="112483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6553200" y="6460217"/>
            <a:ext cx="2133598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457200" y="2057400"/>
            <a:ext cx="82296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118744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97789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9212" lvl="2" marL="11430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ct val="750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381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ct val="70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381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ct val="70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01600" lvl="5" marL="2540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101600" lvl="6" marL="299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101600" lvl="7" marL="345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101600" lvl="8" marL="391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type="title"/>
          </p:nvPr>
        </p:nvSpPr>
        <p:spPr>
          <a:xfrm>
            <a:off x="457200" y="914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57200" y="914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457200" y="2057400"/>
            <a:ext cx="4038598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156209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Noto Sans Symbols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97789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445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75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381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ct val="700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3810" lvl="4" marL="2057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ct val="700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" lvl="5" marL="2514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114300" lvl="6" marL="2971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114300" lvl="7" marL="3429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114300" lvl="8" marL="3886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648200" y="2057400"/>
            <a:ext cx="4038598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156209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Noto Sans Symbols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97789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445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75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381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ct val="700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3810" lvl="4" marL="2057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ct val="700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" lvl="5" marL="2514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114300" lvl="6" marL="2971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114300" lvl="7" marL="3429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114300" lvl="8" marL="3886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0" type="dt"/>
          </p:nvPr>
        </p:nvSpPr>
        <p:spPr>
          <a:xfrm>
            <a:off x="457200" y="6440714"/>
            <a:ext cx="2514599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b="0" i="0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1" type="ftr"/>
          </p:nvPr>
        </p:nvSpPr>
        <p:spPr>
          <a:xfrm>
            <a:off x="76200" y="112483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6553200" y="6460217"/>
            <a:ext cx="2133598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457200" y="914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457200" y="2103438"/>
            <a:ext cx="4040099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3"/>
              </a:buClr>
              <a:buFont typeface="Noto Sans Symbols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57200" y="2819400"/>
            <a:ext cx="4040099" cy="35813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8128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540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9525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ct val="750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" lvl="3" marL="1600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ct val="7000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79" lvl="4" marL="2057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ct val="7000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76200" lvl="5" marL="2514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76200" lvl="6" marL="2971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76200" lvl="7" marL="3429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76200" lvl="8" marL="3886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3" type="body"/>
          </p:nvPr>
        </p:nvSpPr>
        <p:spPr>
          <a:xfrm>
            <a:off x="4645025" y="2103438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3"/>
              </a:buClr>
              <a:buFont typeface="Noto Sans Symbols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4" type="body"/>
          </p:nvPr>
        </p:nvSpPr>
        <p:spPr>
          <a:xfrm>
            <a:off x="4645025" y="2819399"/>
            <a:ext cx="4041900" cy="35813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8128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540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9525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ct val="750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" lvl="3" marL="1600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ct val="7000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79" lvl="4" marL="2057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ct val="7000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76200" lvl="5" marL="2514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76200" lvl="6" marL="2971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76200" lvl="7" marL="3429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76200" lvl="8" marL="3886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0" type="dt"/>
          </p:nvPr>
        </p:nvSpPr>
        <p:spPr>
          <a:xfrm>
            <a:off x="457200" y="6440714"/>
            <a:ext cx="2514599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b="0" i="0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1" type="ftr"/>
          </p:nvPr>
        </p:nvSpPr>
        <p:spPr>
          <a:xfrm>
            <a:off x="76200" y="112483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6553200" y="6460217"/>
            <a:ext cx="2133598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0" type="dt"/>
          </p:nvPr>
        </p:nvSpPr>
        <p:spPr>
          <a:xfrm>
            <a:off x="457200" y="6440714"/>
            <a:ext cx="2514599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b="0" i="0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1" type="ftr"/>
          </p:nvPr>
        </p:nvSpPr>
        <p:spPr>
          <a:xfrm>
            <a:off x="76200" y="112483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6553200" y="6460217"/>
            <a:ext cx="2133598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t with Caption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457200" y="1219200"/>
            <a:ext cx="3008398" cy="116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b="1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3575050" y="1219200"/>
            <a:ext cx="5111698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152400" lvl="0" marL="38354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Noto Sans Symbols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39700" lvl="1" marL="74803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ans Symbols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143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7500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381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ct val="70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381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ct val="70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01600" lvl="5" marL="2540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101600" lvl="6" marL="299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101600" lvl="7" marL="345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101600" lvl="8" marL="391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2" type="body"/>
          </p:nvPr>
        </p:nvSpPr>
        <p:spPr>
          <a:xfrm>
            <a:off x="457200" y="2362200"/>
            <a:ext cx="3008398" cy="40385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3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4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0" type="dt"/>
          </p:nvPr>
        </p:nvSpPr>
        <p:spPr>
          <a:xfrm>
            <a:off x="457200" y="6440714"/>
            <a:ext cx="2514599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b="0" i="0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1" type="ftr"/>
          </p:nvPr>
        </p:nvSpPr>
        <p:spPr>
          <a:xfrm>
            <a:off x="76200" y="112483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6553200" y="6460217"/>
            <a:ext cx="2133598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Picture with Caption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1792288" y="4800600"/>
            <a:ext cx="5486399" cy="56669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b="1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65" name="Shape 65"/>
          <p:cNvSpPr/>
          <p:nvPr>
            <p:ph idx="2" type="pic"/>
          </p:nvPr>
        </p:nvSpPr>
        <p:spPr>
          <a:xfrm>
            <a:off x="1792288" y="1066799"/>
            <a:ext cx="5486399" cy="3660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3"/>
              </a:buClr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1792288" y="5367337"/>
            <a:ext cx="5486399" cy="10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3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4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0" type="dt"/>
          </p:nvPr>
        </p:nvSpPr>
        <p:spPr>
          <a:xfrm>
            <a:off x="457200" y="6440714"/>
            <a:ext cx="2514599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b="0" i="0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1" type="ftr"/>
          </p:nvPr>
        </p:nvSpPr>
        <p:spPr>
          <a:xfrm>
            <a:off x="76200" y="112483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6553200" y="6460217"/>
            <a:ext cx="2133598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457200" y="914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72" name="Shape 72"/>
          <p:cNvSpPr txBox="1"/>
          <p:nvPr>
            <p:ph idx="1" type="body"/>
          </p:nvPr>
        </p:nvSpPr>
        <p:spPr>
          <a:xfrm rot="5400000">
            <a:off x="2400299" y="114298"/>
            <a:ext cx="43434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118744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97789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9212" lvl="2" marL="11430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ct val="750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381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ct val="70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381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ct val="70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01600" lvl="5" marL="2540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101600" lvl="6" marL="299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101600" lvl="7" marL="345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101600" lvl="8" marL="391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0" type="dt"/>
          </p:nvPr>
        </p:nvSpPr>
        <p:spPr>
          <a:xfrm>
            <a:off x="457200" y="6440714"/>
            <a:ext cx="2514599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b="0" i="0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1" type="ftr"/>
          </p:nvPr>
        </p:nvSpPr>
        <p:spPr>
          <a:xfrm>
            <a:off x="76200" y="112483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6553200" y="6460217"/>
            <a:ext cx="2133598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457200" y="914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x="457200" y="2057400"/>
            <a:ext cx="82296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118744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97789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9212" lvl="2" marL="11430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ct val="750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381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ct val="70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381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ct val="70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01600" lvl="5" marL="2540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101600" lvl="6" marL="299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101600" lvl="7" marL="345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101600" lvl="8" marL="391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0" type="dt"/>
          </p:nvPr>
        </p:nvSpPr>
        <p:spPr>
          <a:xfrm>
            <a:off x="457200" y="6440714"/>
            <a:ext cx="2514599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b="0" i="0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1" type="ftr"/>
          </p:nvPr>
        </p:nvSpPr>
        <p:spPr>
          <a:xfrm>
            <a:off x="76200" y="112483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6553200" y="6460217"/>
            <a:ext cx="2133598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descr="nistident_flleft_vec_white.png" id="20" name="Shape 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48600" y="76200"/>
            <a:ext cx="1219199" cy="53849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ollaborate.nist.gov/voting/bin/view/Voting/VotingMethodsModels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ithub.com/usnistgov/VotingMethods/blob/master/VotingMethodAndTabulationUniverse_V0.5_06_27_17.xlsx" TargetMode="External"/><Relationship Id="rId4" Type="http://schemas.openxmlformats.org/officeDocument/2006/relationships/hyperlink" Target="https://github.com/usnistgov/VotingMethods/blob/master/DRAFT_RcvTabulationModelDataItems_20170821_DC.ods.xlsx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collaborate.nist.gov/voting/bin/view/Voting/VotingMethodsModels" TargetMode="External"/><Relationship Id="rId4" Type="http://schemas.openxmlformats.org/officeDocument/2006/relationships/hyperlink" Target="https://github.com/usnistgov/VotingMethods" TargetMode="External"/><Relationship Id="rId5" Type="http://schemas.openxmlformats.org/officeDocument/2006/relationships/hyperlink" Target="https://github.com/usnistgov/CastVoteRecords" TargetMode="External"/><Relationship Id="rId6" Type="http://schemas.openxmlformats.org/officeDocument/2006/relationships/hyperlink" Target="http://collaborate.nist.gov/voting/bin/view/Voting/ElectionResultsReporting" TargetMode="External"/><Relationship Id="rId7" Type="http://schemas.openxmlformats.org/officeDocument/2006/relationships/hyperlink" Target="https://pages.nist.gov/ElectionModeling/diagrams.html#Process___18_5_1_11940316_1500467305588_877004_24065" TargetMode="External"/><Relationship Id="rId8" Type="http://schemas.openxmlformats.org/officeDocument/2006/relationships/hyperlink" Target="http://collaborate.nist.gov/voting/bin/view/Voting/CyberSecurity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collaborate.nist.gov/voting/bin/view/Voting/VotingMethodsModels" TargetMode="External"/><Relationship Id="rId4" Type="http://schemas.openxmlformats.org/officeDocument/2006/relationships/hyperlink" Target="https://github.com/usnistgov/VotingMethods" TargetMode="External"/><Relationship Id="rId5" Type="http://schemas.openxmlformats.org/officeDocument/2006/relationships/hyperlink" Target="mailto:voting-methods@nist.gov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usnistgov/CastVoteRecords" TargetMode="External"/><Relationship Id="rId4" Type="http://schemas.openxmlformats.org/officeDocument/2006/relationships/hyperlink" Target="https://github.com/usnistgov/CastVoteRecords" TargetMode="External"/><Relationship Id="rId5" Type="http://schemas.openxmlformats.org/officeDocument/2006/relationships/hyperlink" Target="http://collaborate.nist.gov/voting/bin/view/Voting/CyberSecurity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hyperlink" Target="https://pages.nist.gov/ElectionModeling/diagrams.html#Process___18_5_1_11940316_1500467305588_877004_24065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usnistgov/VotingMethods/blob/master/RCVFlowDescription_9-08-2017_HD-DC-LL-GG-CH.docx.pdf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783499" y="1283675"/>
            <a:ext cx="7649399" cy="4747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September 2017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Lauren Lochridge, Working Group Co-Chair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John Wack, NIST Co-Chair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Co-Chair for Auditability and Risk Management: Philp B. Stark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Members of the Voting Methods Working Group(VM-WG) </a:t>
            </a:r>
            <a:r>
              <a:rPr lang="en-US" sz="1800" u="sng">
                <a:solidFill>
                  <a:schemeClr val="hlink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3"/>
              </a:rPr>
              <a:t>[link]</a:t>
            </a:r>
          </a:p>
        </p:txBody>
      </p:sp>
      <p:sp>
        <p:nvSpPr>
          <p:cNvPr id="87" name="Shape 87"/>
          <p:cNvSpPr txBox="1"/>
          <p:nvPr>
            <p:ph idx="10" type="dt"/>
          </p:nvPr>
        </p:nvSpPr>
        <p:spPr>
          <a:xfrm>
            <a:off x="457200" y="6440714"/>
            <a:ext cx="2514599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libri"/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Interoperability Meeting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libri"/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Sept., 08 2017  </a:t>
            </a:r>
          </a:p>
        </p:txBody>
      </p:sp>
      <p:sp>
        <p:nvSpPr>
          <p:cNvPr id="88" name="Shape 88"/>
          <p:cNvSpPr txBox="1"/>
          <p:nvPr>
            <p:ph idx="11" type="ftr"/>
          </p:nvPr>
        </p:nvSpPr>
        <p:spPr>
          <a:xfrm>
            <a:off x="76200" y="112483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Improving U.S. Voting Systems</a:t>
            </a:r>
          </a:p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6553200" y="6460217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90" name="Shape 90"/>
          <p:cNvSpPr txBox="1"/>
          <p:nvPr/>
        </p:nvSpPr>
        <p:spPr>
          <a:xfrm>
            <a:off x="457200" y="1283675"/>
            <a:ext cx="7975800" cy="15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libri"/>
              <a:buNone/>
            </a:pPr>
            <a:r>
              <a:rPr b="0" i="0" lang="en-US" sz="45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Voting Methods/Models Update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783500" y="1690175"/>
            <a:ext cx="7649400" cy="475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77" name="Shape 177"/>
          <p:cNvSpPr txBox="1"/>
          <p:nvPr>
            <p:ph idx="10" type="dt"/>
          </p:nvPr>
        </p:nvSpPr>
        <p:spPr>
          <a:xfrm>
            <a:off x="457200" y="6440714"/>
            <a:ext cx="2514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libri"/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Interoperability Meeting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libri"/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Sept., 08 2017  </a:t>
            </a:r>
          </a:p>
        </p:txBody>
      </p:sp>
      <p:sp>
        <p:nvSpPr>
          <p:cNvPr id="178" name="Shape 178"/>
          <p:cNvSpPr txBox="1"/>
          <p:nvPr>
            <p:ph idx="11" type="ftr"/>
          </p:nvPr>
        </p:nvSpPr>
        <p:spPr>
          <a:xfrm>
            <a:off x="76200" y="112483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Improving U.S. Voting Systems</a:t>
            </a:r>
          </a:p>
        </p:txBody>
      </p:sp>
      <p:sp>
        <p:nvSpPr>
          <p:cNvPr id="179" name="Shape 179"/>
          <p:cNvSpPr txBox="1"/>
          <p:nvPr>
            <p:ph idx="12" type="sldNum"/>
          </p:nvPr>
        </p:nvSpPr>
        <p:spPr>
          <a:xfrm>
            <a:off x="6553200" y="6460217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80" name="Shape 180"/>
          <p:cNvSpPr txBox="1"/>
          <p:nvPr/>
        </p:nvSpPr>
        <p:spPr>
          <a:xfrm>
            <a:off x="1684300" y="831275"/>
            <a:ext cx="66003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1" name="Shape 181"/>
          <p:cNvSpPr txBox="1"/>
          <p:nvPr/>
        </p:nvSpPr>
        <p:spPr>
          <a:xfrm>
            <a:off x="783500" y="831275"/>
            <a:ext cx="78885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4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Voting Methods: Work Product</a:t>
            </a:r>
          </a:p>
        </p:txBody>
      </p:sp>
      <p:sp>
        <p:nvSpPr>
          <p:cNvPr id="182" name="Shape 182"/>
          <p:cNvSpPr txBox="1"/>
          <p:nvPr/>
        </p:nvSpPr>
        <p:spPr>
          <a:xfrm>
            <a:off x="637675" y="1490200"/>
            <a:ext cx="4414500" cy="47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DRAFT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RCV tabulation process flow</a:t>
            </a:r>
          </a:p>
          <a:p>
            <a:pPr indent="-3556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provides for common U.S. single and multi-seat contests</a:t>
            </a:r>
          </a:p>
          <a:p>
            <a:pPr indent="-3556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General and flexible representation of  variants of RCV in use in the United States</a:t>
            </a:r>
          </a:p>
          <a:p>
            <a:pPr indent="-3556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Scenarios: single or centralized RCV tabulation, aggregation (aka aggregation &amp; rollup)</a:t>
            </a:r>
          </a:p>
          <a:p>
            <a:pPr indent="-3556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Contest specifics, specialized local business rules may be configured</a:t>
            </a:r>
          </a:p>
          <a:p>
            <a:pPr indent="0" lvl="0" marL="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RCV_Process_Flow_Diagram.png" id="183" name="Shape 183"/>
          <p:cNvPicPr preferRelativeResize="0"/>
          <p:nvPr/>
        </p:nvPicPr>
        <p:blipFill rotWithShape="1">
          <a:blip r:embed="rId3">
            <a:alphaModFix/>
          </a:blip>
          <a:srcRect b="-11785" l="-4945" r="-4945" t="-2972"/>
          <a:stretch/>
        </p:blipFill>
        <p:spPr>
          <a:xfrm>
            <a:off x="5052175" y="1490200"/>
            <a:ext cx="3816600" cy="510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783500" y="1690175"/>
            <a:ext cx="7649400" cy="475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89" name="Shape 189"/>
          <p:cNvSpPr txBox="1"/>
          <p:nvPr>
            <p:ph idx="10" type="dt"/>
          </p:nvPr>
        </p:nvSpPr>
        <p:spPr>
          <a:xfrm>
            <a:off x="457200" y="6440714"/>
            <a:ext cx="2514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libri"/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Interoperability Meeting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libri"/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Sept., 08 2017  </a:t>
            </a:r>
          </a:p>
        </p:txBody>
      </p:sp>
      <p:sp>
        <p:nvSpPr>
          <p:cNvPr id="190" name="Shape 190"/>
          <p:cNvSpPr txBox="1"/>
          <p:nvPr>
            <p:ph idx="11" type="ftr"/>
          </p:nvPr>
        </p:nvSpPr>
        <p:spPr>
          <a:xfrm>
            <a:off x="76200" y="112483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Improving U.S. Voting Systems</a:t>
            </a:r>
          </a:p>
        </p:txBody>
      </p:sp>
      <p:sp>
        <p:nvSpPr>
          <p:cNvPr id="191" name="Shape 191"/>
          <p:cNvSpPr txBox="1"/>
          <p:nvPr>
            <p:ph idx="12" type="sldNum"/>
          </p:nvPr>
        </p:nvSpPr>
        <p:spPr>
          <a:xfrm>
            <a:off x="6553200" y="6460217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92" name="Shape 192"/>
          <p:cNvSpPr txBox="1"/>
          <p:nvPr/>
        </p:nvSpPr>
        <p:spPr>
          <a:xfrm>
            <a:off x="1684300" y="831275"/>
            <a:ext cx="66003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3" name="Shape 193"/>
          <p:cNvSpPr txBox="1"/>
          <p:nvPr/>
        </p:nvSpPr>
        <p:spPr>
          <a:xfrm>
            <a:off x="783500" y="831275"/>
            <a:ext cx="78885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4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Voting Methods: Work Product</a:t>
            </a:r>
          </a:p>
        </p:txBody>
      </p:sp>
      <p:sp>
        <p:nvSpPr>
          <p:cNvPr id="194" name="Shape 194"/>
          <p:cNvSpPr txBox="1"/>
          <p:nvPr/>
        </p:nvSpPr>
        <p:spPr>
          <a:xfrm>
            <a:off x="4248800" y="4581850"/>
            <a:ext cx="7354500" cy="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5" name="Shape 195"/>
          <p:cNvSpPr txBox="1"/>
          <p:nvPr/>
        </p:nvSpPr>
        <p:spPr>
          <a:xfrm>
            <a:off x="878925" y="1773625"/>
            <a:ext cx="3606300" cy="46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US"/>
              <a:t>DRAFT </a:t>
            </a:r>
            <a:r>
              <a:rPr lang="en-US"/>
              <a:t>Top Two/ Top N Process Flow</a:t>
            </a:r>
            <a:br>
              <a:rPr lang="en-US"/>
            </a:br>
            <a:br>
              <a:rPr lang="en-US"/>
            </a:br>
            <a:r>
              <a:rPr lang="en-US"/>
              <a:t>Example Use:Provides for the variant</a:t>
            </a:r>
            <a:br>
              <a:rPr lang="en-US"/>
            </a:br>
            <a:r>
              <a:rPr lang="en-US"/>
              <a:t>used by the State of North Carolina and required if the candidate or candidates do not receive sufficient votes to meet the requirement to get elected, attempts to emulate a separate runoff election by making only the top 2 (single seat contest) or top N (multi-seat contest) to be eligible to win.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6" name="Shape 196"/>
          <p:cNvSpPr txBox="1"/>
          <p:nvPr/>
        </p:nvSpPr>
        <p:spPr>
          <a:xfrm>
            <a:off x="4662525" y="1773625"/>
            <a:ext cx="3783600" cy="46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TopNFlowDiagram_HD_20170707.jpg" id="197" name="Shape 1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9000" y="1702686"/>
            <a:ext cx="2895600" cy="48089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457200" y="1690175"/>
            <a:ext cx="4282800" cy="475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3556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-US" sz="2000">
                <a:solidFill>
                  <a:schemeClr val="dk1"/>
                </a:solidFill>
              </a:rPr>
              <a:t>Supports RCV variants that require storing the state of the CVRR or CVR set,  </a:t>
            </a:r>
          </a:p>
          <a:p>
            <a:pPr indent="-355600" lvl="0" marL="457200" rtl="0">
              <a:lnSpc>
                <a:spcPct val="115000"/>
              </a:lnSpc>
              <a:spcBef>
                <a:spcPts val="1000"/>
              </a:spcBef>
              <a:buClr>
                <a:schemeClr val="dk1"/>
              </a:buClr>
              <a:buSzPct val="100000"/>
              <a:buChar char="●"/>
            </a:pPr>
            <a:r>
              <a:rPr lang="en-US" sz="2000">
                <a:solidFill>
                  <a:schemeClr val="dk1"/>
                </a:solidFill>
              </a:rPr>
              <a:t>Output CVRR tally/tabulation with corresponding ‘snapshot’ sets of CVRs in sequential order per round</a:t>
            </a:r>
          </a:p>
          <a:p>
            <a:pPr indent="-355600" lvl="0" marL="457200" rtl="0">
              <a:lnSpc>
                <a:spcPct val="115000"/>
              </a:lnSpc>
              <a:spcBef>
                <a:spcPts val="1000"/>
              </a:spcBef>
              <a:buClr>
                <a:schemeClr val="dk1"/>
              </a:buClr>
              <a:buSzPct val="100000"/>
              <a:buChar char="●"/>
            </a:pPr>
            <a:r>
              <a:rPr lang="en-US" sz="2000">
                <a:solidFill>
                  <a:schemeClr val="dk1"/>
                </a:solidFill>
              </a:rPr>
              <a:t>CVR spec.  XML &amp; JSON formats support translation into the CVR CDF</a:t>
            </a:r>
          </a:p>
          <a:p>
            <a:pPr indent="-355600" lvl="0" marL="457200" rtl="0">
              <a:lnSpc>
                <a:spcPct val="115000"/>
              </a:lnSpc>
              <a:spcBef>
                <a:spcPts val="1000"/>
              </a:spcBef>
              <a:buClr>
                <a:schemeClr val="dk1"/>
              </a:buClr>
              <a:buSzPct val="100000"/>
              <a:buChar char="●"/>
            </a:pPr>
            <a:r>
              <a:rPr lang="en-US" sz="2000">
                <a:solidFill>
                  <a:schemeClr val="dk1"/>
                </a:solidFill>
              </a:rPr>
              <a:t>Flexible, accommodates internal equipment format of system produces vote selection data sets</a:t>
            </a:r>
          </a:p>
        </p:txBody>
      </p:sp>
      <p:sp>
        <p:nvSpPr>
          <p:cNvPr id="203" name="Shape 203"/>
          <p:cNvSpPr txBox="1"/>
          <p:nvPr>
            <p:ph idx="10" type="dt"/>
          </p:nvPr>
        </p:nvSpPr>
        <p:spPr>
          <a:xfrm>
            <a:off x="457200" y="6440714"/>
            <a:ext cx="2514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libri"/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Interoperability Meeting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libri"/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Sept., 08 2017  </a:t>
            </a:r>
          </a:p>
        </p:txBody>
      </p:sp>
      <p:sp>
        <p:nvSpPr>
          <p:cNvPr id="204" name="Shape 204"/>
          <p:cNvSpPr txBox="1"/>
          <p:nvPr>
            <p:ph idx="11" type="ftr"/>
          </p:nvPr>
        </p:nvSpPr>
        <p:spPr>
          <a:xfrm>
            <a:off x="76200" y="112483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Improving U.S. Voting Systems</a:t>
            </a:r>
          </a:p>
        </p:txBody>
      </p:sp>
      <p:sp>
        <p:nvSpPr>
          <p:cNvPr id="205" name="Shape 205"/>
          <p:cNvSpPr txBox="1"/>
          <p:nvPr>
            <p:ph idx="12" type="sldNum"/>
          </p:nvPr>
        </p:nvSpPr>
        <p:spPr>
          <a:xfrm>
            <a:off x="6553200" y="6460217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206" name="Shape 206"/>
          <p:cNvSpPr txBox="1"/>
          <p:nvPr/>
        </p:nvSpPr>
        <p:spPr>
          <a:xfrm>
            <a:off x="1684300" y="831275"/>
            <a:ext cx="66003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7" name="Shape 207"/>
          <p:cNvSpPr txBox="1"/>
          <p:nvPr/>
        </p:nvSpPr>
        <p:spPr>
          <a:xfrm>
            <a:off x="798300" y="831275"/>
            <a:ext cx="78885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4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Voting Methods: Work Product</a:t>
            </a:r>
          </a:p>
        </p:txBody>
      </p:sp>
      <p:pic>
        <p:nvPicPr>
          <p:cNvPr descr="CastVoteRecordReport_Diagram.png" id="208" name="Shape 208"/>
          <p:cNvPicPr preferRelativeResize="0"/>
          <p:nvPr/>
        </p:nvPicPr>
        <p:blipFill rotWithShape="1">
          <a:blip r:embed="rId3">
            <a:alphaModFix/>
          </a:blip>
          <a:srcRect b="0" l="-3177" r="0" t="-3082"/>
          <a:stretch/>
        </p:blipFill>
        <p:spPr>
          <a:xfrm>
            <a:off x="4672628" y="1596874"/>
            <a:ext cx="4282800" cy="493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783500" y="1690175"/>
            <a:ext cx="7649400" cy="475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Work Product </a:t>
            </a:r>
          </a:p>
          <a:p>
            <a:pPr indent="-3556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Near ready to distribute current draft work product for comment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>
              <a:spcBef>
                <a:spcPts val="0"/>
              </a:spcBef>
              <a:buClr>
                <a:schemeClr val="dk1"/>
              </a:buClr>
              <a:buSzPct val="100000"/>
              <a:buChar char="○"/>
            </a:pPr>
            <a:r>
              <a:rPr lang="en-US" sz="2000">
                <a:solidFill>
                  <a:schemeClr val="dk1"/>
                </a:solidFill>
              </a:rPr>
              <a:t>Detailed documentation corresponding to RCV process flow </a:t>
            </a:r>
            <a:r>
              <a:rPr lang="en-US" sz="1000">
                <a:solidFill>
                  <a:schemeClr val="dk1"/>
                </a:solidFill>
              </a:rPr>
              <a:t>[link]</a:t>
            </a:r>
          </a:p>
          <a:p>
            <a:pPr indent="-355600" lvl="1" marL="914400" rtl="0">
              <a:spcBef>
                <a:spcPts val="0"/>
              </a:spcBef>
              <a:buClr>
                <a:schemeClr val="dk1"/>
              </a:buClr>
              <a:buSzPct val="100000"/>
              <a:buChar char="○"/>
            </a:pPr>
            <a:r>
              <a:rPr lang="en-US" sz="2000">
                <a:solidFill>
                  <a:schemeClr val="dk1"/>
                </a:solidFill>
              </a:rPr>
              <a:t>Detailed legislation sources (plain language algorithm) analysis has been performed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[link]</a:t>
            </a:r>
          </a:p>
          <a:p>
            <a:pPr indent="-355600" lvl="1" marL="914400" rtl="0">
              <a:spcBef>
                <a:spcPts val="0"/>
              </a:spcBef>
              <a:buClr>
                <a:schemeClr val="dk1"/>
              </a:buClr>
              <a:buSzPct val="100000"/>
              <a:buChar char="○"/>
            </a:pPr>
            <a:r>
              <a:rPr lang="en-US" sz="2000">
                <a:solidFill>
                  <a:schemeClr val="dk1"/>
                </a:solidFill>
              </a:rPr>
              <a:t>RCV voting method universe objects, rules etc. extracted</a:t>
            </a:r>
          </a:p>
          <a:p>
            <a:pPr indent="-355600" lvl="1" marL="914400" rtl="0">
              <a:spcBef>
                <a:spcPts val="0"/>
              </a:spcBef>
              <a:buClr>
                <a:schemeClr val="dk1"/>
              </a:buClr>
              <a:buSzPct val="100000"/>
              <a:buChar char="○"/>
            </a:pPr>
            <a:r>
              <a:rPr lang="en-US" sz="2000">
                <a:solidFill>
                  <a:schemeClr val="dk1"/>
                </a:solidFill>
              </a:rPr>
              <a:t>Meta Data, Naming Conventions Draft Initiated </a:t>
            </a:r>
            <a:r>
              <a:rPr lang="en-US" sz="2000" u="sng">
                <a:solidFill>
                  <a:schemeClr val="hlink"/>
                </a:solidFill>
                <a:hlinkClick r:id="rId4"/>
              </a:rPr>
              <a:t>[link]</a:t>
            </a:r>
          </a:p>
          <a:p>
            <a:pPr indent="-355600" lvl="1" marL="914400" rtl="0">
              <a:spcBef>
                <a:spcPts val="0"/>
              </a:spcBef>
              <a:buClr>
                <a:schemeClr val="dk1"/>
              </a:buClr>
              <a:buSzPct val="100000"/>
              <a:buChar char="○"/>
            </a:pPr>
            <a:r>
              <a:rPr lang="en-US" sz="2000">
                <a:solidFill>
                  <a:schemeClr val="dk1"/>
                </a:solidFill>
              </a:rPr>
              <a:t>Expect to have same artifacts for initial plurality variant First-Past-The-Post, Top Two</a:t>
            </a:r>
          </a:p>
          <a:p>
            <a:pPr indent="-355600" lvl="1" marL="914400" rtl="0">
              <a:spcBef>
                <a:spcPts val="0"/>
              </a:spcBef>
              <a:buClr>
                <a:schemeClr val="dk1"/>
              </a:buClr>
              <a:buSzPct val="100000"/>
              <a:buChar char="○"/>
            </a:pPr>
            <a:r>
              <a:rPr lang="en-US" sz="2000">
                <a:solidFill>
                  <a:schemeClr val="dk1"/>
                </a:solidFill>
              </a:rPr>
              <a:t>Draft NIST 1500-10X update initial models in progress</a:t>
            </a:r>
          </a:p>
          <a:p>
            <a:pPr indent="-355600" lvl="1" marL="914400" rtl="0">
              <a:spcBef>
                <a:spcPts val="0"/>
              </a:spcBef>
              <a:buClr>
                <a:schemeClr val="dk1"/>
              </a:buClr>
              <a:buSzPct val="100000"/>
              <a:buChar char="○"/>
            </a:pPr>
            <a:r>
              <a:rPr lang="en-US" sz="2000">
                <a:solidFill>
                  <a:schemeClr val="dk1"/>
                </a:solidFill>
              </a:rPr>
              <a:t>Initial/Early Adopter outreach soon, in planning</a:t>
            </a:r>
          </a:p>
        </p:txBody>
      </p:sp>
      <p:sp>
        <p:nvSpPr>
          <p:cNvPr id="214" name="Shape 214"/>
          <p:cNvSpPr txBox="1"/>
          <p:nvPr>
            <p:ph idx="10" type="dt"/>
          </p:nvPr>
        </p:nvSpPr>
        <p:spPr>
          <a:xfrm>
            <a:off x="457200" y="6440714"/>
            <a:ext cx="2514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libri"/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Interoperability Meeting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libri"/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Sept., 08 2017  </a:t>
            </a:r>
          </a:p>
        </p:txBody>
      </p:sp>
      <p:sp>
        <p:nvSpPr>
          <p:cNvPr id="215" name="Shape 215"/>
          <p:cNvSpPr txBox="1"/>
          <p:nvPr>
            <p:ph idx="11" type="ftr"/>
          </p:nvPr>
        </p:nvSpPr>
        <p:spPr>
          <a:xfrm>
            <a:off x="76200" y="112483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Improving U.S. Voting Systems</a:t>
            </a:r>
          </a:p>
        </p:txBody>
      </p:sp>
      <p:sp>
        <p:nvSpPr>
          <p:cNvPr id="216" name="Shape 216"/>
          <p:cNvSpPr txBox="1"/>
          <p:nvPr>
            <p:ph idx="12" type="sldNum"/>
          </p:nvPr>
        </p:nvSpPr>
        <p:spPr>
          <a:xfrm>
            <a:off x="6553200" y="6460217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217" name="Shape 217"/>
          <p:cNvSpPr txBox="1"/>
          <p:nvPr/>
        </p:nvSpPr>
        <p:spPr>
          <a:xfrm>
            <a:off x="1684300" y="831275"/>
            <a:ext cx="66003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8" name="Shape 218"/>
          <p:cNvSpPr txBox="1"/>
          <p:nvPr/>
        </p:nvSpPr>
        <p:spPr>
          <a:xfrm>
            <a:off x="783500" y="831275"/>
            <a:ext cx="78885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4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Voting Methods/Models Update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type="title"/>
          </p:nvPr>
        </p:nvSpPr>
        <p:spPr>
          <a:xfrm>
            <a:off x="747300" y="1690175"/>
            <a:ext cx="7649400" cy="475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libri"/>
              <a:buNone/>
            </a:pPr>
            <a:r>
              <a:rPr lang="en-US" sz="1400"/>
              <a:t>VM-WG Links: </a:t>
            </a:r>
            <a:r>
              <a:rPr lang="en-US" sz="1400" u="sng">
                <a:solidFill>
                  <a:schemeClr val="hlink"/>
                </a:solidFill>
                <a:hlinkClick r:id="rId3"/>
              </a:rPr>
              <a:t>http://collaborate.nist.gov/voting/bin/view/Voting/VotingMethodsModels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libri"/>
              <a:buNone/>
            </a:pPr>
            <a:r>
              <a:rPr lang="en-US" sz="1400"/>
              <a:t>Github:</a:t>
            </a:r>
            <a:br>
              <a:rPr lang="en-US" sz="1400"/>
            </a:br>
            <a:r>
              <a:rPr lang="en-US" sz="1400" u="sng">
                <a:solidFill>
                  <a:schemeClr val="hlink"/>
                </a:solidFill>
                <a:hlinkClick r:id="rId4"/>
              </a:rPr>
              <a:t>https://github.com/usnistgov/VotingMethods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libri"/>
              <a:buNone/>
            </a:pPr>
            <a:r>
              <a:rPr lang="en-US" sz="1400"/>
              <a:t>Standards &amp; specifications that VM-WG adopts as part of the Voting Methods Standards Specification, as described in this talk (not necessarily the complete list of all adopted specifications and guidelines).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libri"/>
              <a:buNone/>
            </a:pPr>
            <a:r>
              <a:rPr lang="en-US" sz="1400"/>
              <a:t>Cast Vote Record CDF GitHub:</a:t>
            </a:r>
            <a:br>
              <a:rPr lang="en-US" sz="1400"/>
            </a:br>
            <a:r>
              <a:rPr lang="en-US" sz="1400" u="sng">
                <a:solidFill>
                  <a:schemeClr val="hlink"/>
                </a:solidFill>
                <a:hlinkClick r:id="rId5"/>
              </a:rPr>
              <a:t>https://github.com/usnistgov/CastVoteRecords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libri"/>
              <a:buNone/>
            </a:pPr>
            <a:r>
              <a:rPr lang="en-US" sz="1400"/>
              <a:t>Election Results Reporting CDF twiki: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libri"/>
              <a:buNone/>
            </a:pPr>
            <a:r>
              <a:rPr lang="en-US" sz="1400" u="sng">
                <a:solidFill>
                  <a:schemeClr val="hlink"/>
                </a:solidFill>
                <a:hlinkClick r:id="rId6"/>
              </a:rPr>
              <a:t>http://collaborate.nist.gov/voting/bin/view/Voting/ElectionResultsReporting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libri"/>
              <a:buNone/>
            </a:pPr>
            <a:r>
              <a:rPr lang="en-US" sz="1400"/>
              <a:t>Election Business Process Models: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libri"/>
              <a:buNone/>
            </a:pPr>
            <a:r>
              <a:rPr lang="en-US" sz="1400" u="sng">
                <a:solidFill>
                  <a:schemeClr val="hlink"/>
                </a:solidFill>
                <a:hlinkClick r:id="rId7"/>
              </a:rPr>
              <a:t>https://pages.nist.gov/ElectionModeling/diagrams.html#Process___18_5_1_11940316_1500467305588_877004_24065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libri"/>
              <a:buNone/>
            </a:pPr>
            <a:r>
              <a:rPr lang="en-US" sz="1400"/>
              <a:t>Cybersecurity: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libri"/>
              <a:buNone/>
            </a:pPr>
            <a:r>
              <a:rPr lang="en-US" sz="1400" u="sng">
                <a:solidFill>
                  <a:schemeClr val="hlink"/>
                </a:solidFill>
                <a:hlinkClick r:id="rId8"/>
              </a:rPr>
              <a:t>http://collaborate.nist.gov/voting/bin/view/Voting/CyberSecurity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libri"/>
              <a:buNone/>
            </a:pPr>
            <a:r>
              <a:t/>
            </a:r>
            <a:endParaRPr sz="1400"/>
          </a:p>
        </p:txBody>
      </p:sp>
      <p:sp>
        <p:nvSpPr>
          <p:cNvPr id="224" name="Shape 224"/>
          <p:cNvSpPr txBox="1"/>
          <p:nvPr>
            <p:ph idx="10" type="dt"/>
          </p:nvPr>
        </p:nvSpPr>
        <p:spPr>
          <a:xfrm>
            <a:off x="457200" y="6440714"/>
            <a:ext cx="2514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libri"/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Interoperability Meeting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libri"/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Sept., 08 2017  </a:t>
            </a:r>
          </a:p>
        </p:txBody>
      </p:sp>
      <p:sp>
        <p:nvSpPr>
          <p:cNvPr id="225" name="Shape 225"/>
          <p:cNvSpPr txBox="1"/>
          <p:nvPr>
            <p:ph idx="11" type="ftr"/>
          </p:nvPr>
        </p:nvSpPr>
        <p:spPr>
          <a:xfrm>
            <a:off x="76200" y="112483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Improving U.S. Voting Systems</a:t>
            </a:r>
          </a:p>
        </p:txBody>
      </p:sp>
      <p:sp>
        <p:nvSpPr>
          <p:cNvPr id="226" name="Shape 226"/>
          <p:cNvSpPr txBox="1"/>
          <p:nvPr>
            <p:ph idx="12" type="sldNum"/>
          </p:nvPr>
        </p:nvSpPr>
        <p:spPr>
          <a:xfrm>
            <a:off x="6553200" y="6460217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227" name="Shape 227"/>
          <p:cNvSpPr txBox="1"/>
          <p:nvPr/>
        </p:nvSpPr>
        <p:spPr>
          <a:xfrm>
            <a:off x="1684300" y="831275"/>
            <a:ext cx="66003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8" name="Shape 228"/>
          <p:cNvSpPr txBox="1"/>
          <p:nvPr/>
        </p:nvSpPr>
        <p:spPr>
          <a:xfrm>
            <a:off x="747300" y="831275"/>
            <a:ext cx="78885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4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Voting Methods/Models Update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type="title"/>
          </p:nvPr>
        </p:nvSpPr>
        <p:spPr>
          <a:xfrm>
            <a:off x="783499" y="1283675"/>
            <a:ext cx="7649400" cy="47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34" name="Shape 234"/>
          <p:cNvSpPr txBox="1"/>
          <p:nvPr>
            <p:ph idx="10" type="dt"/>
          </p:nvPr>
        </p:nvSpPr>
        <p:spPr>
          <a:xfrm>
            <a:off x="457200" y="6440714"/>
            <a:ext cx="2514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libri"/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Interoperability Meeting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libri"/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Sept., 08 2017  </a:t>
            </a:r>
          </a:p>
        </p:txBody>
      </p:sp>
      <p:sp>
        <p:nvSpPr>
          <p:cNvPr id="235" name="Shape 235"/>
          <p:cNvSpPr txBox="1"/>
          <p:nvPr>
            <p:ph idx="11" type="ftr"/>
          </p:nvPr>
        </p:nvSpPr>
        <p:spPr>
          <a:xfrm>
            <a:off x="76200" y="112483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Improving U.S. Voting Systems</a:t>
            </a:r>
          </a:p>
        </p:txBody>
      </p:sp>
      <p:sp>
        <p:nvSpPr>
          <p:cNvPr id="236" name="Shape 236"/>
          <p:cNvSpPr txBox="1"/>
          <p:nvPr>
            <p:ph idx="12" type="sldNum"/>
          </p:nvPr>
        </p:nvSpPr>
        <p:spPr>
          <a:xfrm>
            <a:off x="6553200" y="6460217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783499" y="1283675"/>
            <a:ext cx="7649399" cy="4747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Char char="●"/>
            </a:pPr>
            <a:r>
              <a:rPr b="0" i="0" lang="en-US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Voting Methods Working Group (VM-WG)</a:t>
            </a: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Char char="●"/>
            </a:pPr>
            <a:r>
              <a:rPr b="0" i="0" lang="en-US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meeting weekly</a:t>
            </a: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Char char="●"/>
            </a:pPr>
            <a:r>
              <a:rPr b="0" i="0" lang="en-US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34 me</a:t>
            </a:r>
            <a:r>
              <a:rPr lang="en-US" sz="2000"/>
              <a:t>m</a:t>
            </a:r>
            <a:r>
              <a:rPr b="0" i="0" lang="en-US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bers, full spectrum of stakeholders</a:t>
            </a: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Char char="●"/>
            </a:pPr>
            <a:r>
              <a:rPr b="0" i="0" lang="en-US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subject or work product production subgroups form as needed</a:t>
            </a: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Char char="●"/>
            </a:pPr>
            <a:r>
              <a:rPr b="0" i="0" lang="en-US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link to twiki </a:t>
            </a:r>
            <a:r>
              <a:rPr b="0" i="0" lang="en-US" sz="20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[link] </a:t>
            </a: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Char char="●"/>
            </a:pPr>
            <a:r>
              <a:rPr b="0" i="0" lang="en-US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link to new github for draft documents </a:t>
            </a:r>
            <a:r>
              <a:rPr lang="en-US" sz="2000" u="sng">
                <a:solidFill>
                  <a:schemeClr val="hlink"/>
                </a:solidFill>
                <a:hlinkClick r:id="rId4"/>
              </a:rPr>
              <a:t>[link</a:t>
            </a:r>
            <a:r>
              <a:rPr lang="en-US" sz="2000"/>
              <a:t>]</a:t>
            </a: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Char char="●"/>
            </a:pPr>
            <a:r>
              <a:rPr b="0" i="0" lang="en-US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contact: </a:t>
            </a:r>
            <a:r>
              <a:rPr b="0" i="0" lang="en-US" sz="9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voting-methods [Old:</a:t>
            </a:r>
            <a:r>
              <a:rPr b="0" i="0" lang="en-US" sz="950" u="sng" cap="none" strike="noStrike">
                <a:solidFill>
                  <a:schemeClr val="hlink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5"/>
              </a:rPr>
              <a:t>voting-methods@nist.gov</a:t>
            </a:r>
            <a:r>
              <a:rPr lang="en-US" sz="9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]</a:t>
            </a:r>
            <a:r>
              <a:rPr b="0" i="0" lang="en-US" sz="9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NEW: voting-methods@list.nist.gov</a:t>
            </a:r>
          </a:p>
        </p:txBody>
      </p:sp>
      <p:sp>
        <p:nvSpPr>
          <p:cNvPr id="96" name="Shape 96"/>
          <p:cNvSpPr txBox="1"/>
          <p:nvPr>
            <p:ph idx="10" type="dt"/>
          </p:nvPr>
        </p:nvSpPr>
        <p:spPr>
          <a:xfrm>
            <a:off x="457200" y="6440714"/>
            <a:ext cx="2514599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libri"/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Interoperability Meeting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libri"/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Sept., 08 2017  </a:t>
            </a:r>
          </a:p>
        </p:txBody>
      </p:sp>
      <p:sp>
        <p:nvSpPr>
          <p:cNvPr id="97" name="Shape 97"/>
          <p:cNvSpPr txBox="1"/>
          <p:nvPr>
            <p:ph idx="11" type="ftr"/>
          </p:nvPr>
        </p:nvSpPr>
        <p:spPr>
          <a:xfrm>
            <a:off x="76200" y="112483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Improving U.S. Voting Systems</a:t>
            </a:r>
          </a:p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6553200" y="6460217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99" name="Shape 99"/>
          <p:cNvSpPr txBox="1"/>
          <p:nvPr/>
        </p:nvSpPr>
        <p:spPr>
          <a:xfrm>
            <a:off x="457200" y="1283675"/>
            <a:ext cx="7975800" cy="10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libri"/>
              <a:buNone/>
            </a:pPr>
            <a:r>
              <a:rPr b="0" i="0" lang="en-US" sz="45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Voting Methods/Models Update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783500" y="1690175"/>
            <a:ext cx="7888500" cy="475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lvl="0" marL="215900" rtl="0">
              <a:lnSpc>
                <a:spcPct val="93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marL="215900" rtl="0">
              <a:lnSpc>
                <a:spcPct val="93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marL="215900" rtl="0">
              <a:lnSpc>
                <a:spcPct val="93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NIST 1500-X, initial version expected for VVSG 2.0</a:t>
            </a:r>
          </a:p>
          <a:p>
            <a:pPr indent="-215900" lvl="0" marL="215900" rtl="0">
              <a:lnSpc>
                <a:spcPct val="93000"/>
              </a:lnSpc>
              <a:spcBef>
                <a:spcPts val="1400"/>
              </a:spcBef>
              <a:buClr>
                <a:schemeClr val="dk1"/>
              </a:buClr>
              <a:buSzPct val="45000"/>
              <a:buFont typeface="Noto Sans Symbols"/>
              <a:buChar char="●"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 of mathematical models specifying voting methods in precise validated executable logic</a:t>
            </a:r>
          </a:p>
          <a:p>
            <a:pPr indent="-215900" lvl="0" marL="215900" rtl="0">
              <a:lnSpc>
                <a:spcPct val="93000"/>
              </a:lnSpc>
              <a:spcBef>
                <a:spcPts val="1400"/>
              </a:spcBef>
              <a:buClr>
                <a:schemeClr val="dk1"/>
              </a:buClr>
              <a:buSzPct val="45000"/>
              <a:buFont typeface="Noto Sans Symbols"/>
              <a:buChar char="●"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Models represent the universe of plain language algorithmic definitions from U.S. elections legislation, guidelines</a:t>
            </a:r>
          </a:p>
          <a:p>
            <a:pPr indent="-215900" lvl="0" marL="215900" rtl="0">
              <a:lnSpc>
                <a:spcPct val="93000"/>
              </a:lnSpc>
              <a:spcBef>
                <a:spcPts val="1400"/>
              </a:spcBef>
              <a:buClr>
                <a:schemeClr val="dk1"/>
              </a:buClr>
              <a:buSzPct val="45000"/>
              <a:buFont typeface="Noto Sans Symbols"/>
              <a:buChar char="●"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More precise specification, communication, validation for:</a:t>
            </a:r>
          </a:p>
          <a:p>
            <a:pPr indent="-368300" lvl="1" marL="914400" rtl="0">
              <a:lnSpc>
                <a:spcPct val="93000"/>
              </a:lnSpc>
              <a:spcBef>
                <a:spcPts val="1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200">
                <a:solidFill>
                  <a:schemeClr val="dk1"/>
                </a:solidFill>
              </a:rPr>
              <a:t>Legislation, </a:t>
            </a:r>
          </a:p>
          <a:p>
            <a:pPr indent="-368300" lvl="1" marL="914400" rtl="0">
              <a:lnSpc>
                <a:spcPct val="93000"/>
              </a:lnSpc>
              <a:spcBef>
                <a:spcPts val="1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200">
                <a:solidFill>
                  <a:schemeClr val="dk1"/>
                </a:solidFill>
              </a:rPr>
              <a:t>Election Officials (EOs) RFIs and RFPs </a:t>
            </a:r>
          </a:p>
          <a:p>
            <a:pPr indent="-368300" lvl="1" marL="914400" rtl="0">
              <a:lnSpc>
                <a:spcPct val="93000"/>
              </a:lnSpc>
              <a:spcBef>
                <a:spcPts val="1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200">
                <a:solidFill>
                  <a:schemeClr val="dk1"/>
                </a:solidFill>
              </a:rPr>
              <a:t>Manufacturer’s responses to RFIs &amp; RFPs, documentation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 txBox="1"/>
          <p:nvPr>
            <p:ph idx="10" type="dt"/>
          </p:nvPr>
        </p:nvSpPr>
        <p:spPr>
          <a:xfrm>
            <a:off x="457200" y="6440714"/>
            <a:ext cx="2514599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libri"/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Interoperability Meeting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libri"/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Sept., 08 2017  </a:t>
            </a:r>
          </a:p>
        </p:txBody>
      </p:sp>
      <p:sp>
        <p:nvSpPr>
          <p:cNvPr id="106" name="Shape 106"/>
          <p:cNvSpPr txBox="1"/>
          <p:nvPr>
            <p:ph idx="11" type="ftr"/>
          </p:nvPr>
        </p:nvSpPr>
        <p:spPr>
          <a:xfrm>
            <a:off x="76200" y="112483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Improving U.S. Voting Systems</a:t>
            </a:r>
          </a:p>
        </p:txBody>
      </p:sp>
      <p:sp>
        <p:nvSpPr>
          <p:cNvPr id="107" name="Shape 107"/>
          <p:cNvSpPr txBox="1"/>
          <p:nvPr>
            <p:ph idx="12" type="sldNum"/>
          </p:nvPr>
        </p:nvSpPr>
        <p:spPr>
          <a:xfrm>
            <a:off x="6553200" y="6460217"/>
            <a:ext cx="2133598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08" name="Shape 108"/>
          <p:cNvSpPr txBox="1"/>
          <p:nvPr/>
        </p:nvSpPr>
        <p:spPr>
          <a:xfrm>
            <a:off x="1684300" y="831275"/>
            <a:ext cx="66003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 txBox="1"/>
          <p:nvPr/>
        </p:nvSpPr>
        <p:spPr>
          <a:xfrm>
            <a:off x="783500" y="831275"/>
            <a:ext cx="78885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US" sz="4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Voting Methods/Models Update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783500" y="1690175"/>
            <a:ext cx="7649400" cy="475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330200" lvl="0" marL="431800" rtl="0">
              <a:spcBef>
                <a:spcPts val="0"/>
              </a:spcBef>
              <a:buClr>
                <a:schemeClr val="accent3"/>
              </a:buClr>
              <a:buSzPct val="95000"/>
              <a:buFont typeface="Noto Sans Symbols"/>
              <a:buChar char="●"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Adopts Cast Vote Record (CVR) CDF  </a:t>
            </a:r>
            <a:r>
              <a:rPr lang="en-US" sz="2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[link]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tally/tabulation and Election Results CDF NIST.SP.1500.100 </a:t>
            </a:r>
            <a:r>
              <a:rPr lang="en-US" sz="2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[link]</a:t>
            </a:r>
          </a:p>
          <a:p>
            <a:pPr indent="-368300" lvl="1" marL="914400" rtl="0">
              <a:spcBef>
                <a:spcPts val="1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200">
                <a:solidFill>
                  <a:schemeClr val="dk1"/>
                </a:solidFill>
              </a:rPr>
              <a:t>Data Interoperability &amp; Integrity</a:t>
            </a:r>
          </a:p>
          <a:p>
            <a:pPr indent="-330200" lvl="0" marL="431800" rtl="0">
              <a:spcBef>
                <a:spcPts val="1400"/>
              </a:spcBef>
              <a:buClr>
                <a:schemeClr val="accent3"/>
              </a:buClr>
              <a:buSzPct val="95000"/>
              <a:buFont typeface="Noto Sans Symbols"/>
              <a:buChar char="●"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Consistent with principles &amp; requirements: NIST Voting Variations [link] and Cybersecurity </a:t>
            </a:r>
            <a:r>
              <a:rPr lang="en-US" sz="2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[link]</a:t>
            </a:r>
          </a:p>
          <a:p>
            <a:pPr indent="-330200" lvl="0" marL="431800" rtl="0">
              <a:spcBef>
                <a:spcPts val="1400"/>
              </a:spcBef>
              <a:buClr>
                <a:schemeClr val="accent3"/>
              </a:buClr>
              <a:buSzPct val="95000"/>
              <a:buFont typeface="Noto Sans Symbols"/>
              <a:buChar char="●"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Enables Elections Administration systems counting, tabulation, mathematical evaluation, common operations on vote data sets, to be valid to a high degree of confidence, accurate, and cost effective</a:t>
            </a:r>
          </a:p>
          <a:p>
            <a:pPr indent="-330200" lvl="0" marL="431800" rtl="0">
              <a:lnSpc>
                <a:spcPct val="90000"/>
              </a:lnSpc>
              <a:spcBef>
                <a:spcPts val="520"/>
              </a:spcBef>
              <a:buClr>
                <a:schemeClr val="accent3"/>
              </a:buClr>
              <a:buSzPct val="100000"/>
              <a:buFont typeface="Noto Sans Symbols"/>
              <a:buChar char="●"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be used to validate that systems conform to statute/legislation/local rules contractually</a:t>
            </a:r>
          </a:p>
        </p:txBody>
      </p:sp>
      <p:sp>
        <p:nvSpPr>
          <p:cNvPr id="115" name="Shape 115"/>
          <p:cNvSpPr txBox="1"/>
          <p:nvPr>
            <p:ph idx="10" type="dt"/>
          </p:nvPr>
        </p:nvSpPr>
        <p:spPr>
          <a:xfrm>
            <a:off x="457200" y="6440714"/>
            <a:ext cx="2514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libri"/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Interoperability Meeting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libri"/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Sept., 08 2017  </a:t>
            </a:r>
          </a:p>
        </p:txBody>
      </p:sp>
      <p:sp>
        <p:nvSpPr>
          <p:cNvPr id="116" name="Shape 116"/>
          <p:cNvSpPr txBox="1"/>
          <p:nvPr>
            <p:ph idx="11" type="ftr"/>
          </p:nvPr>
        </p:nvSpPr>
        <p:spPr>
          <a:xfrm>
            <a:off x="76200" y="112483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Improving U.S. Voting Systems</a:t>
            </a:r>
          </a:p>
        </p:txBody>
      </p:sp>
      <p:sp>
        <p:nvSpPr>
          <p:cNvPr id="117" name="Shape 117"/>
          <p:cNvSpPr txBox="1"/>
          <p:nvPr>
            <p:ph idx="12" type="sldNum"/>
          </p:nvPr>
        </p:nvSpPr>
        <p:spPr>
          <a:xfrm>
            <a:off x="6553200" y="6460217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18" name="Shape 118"/>
          <p:cNvSpPr txBox="1"/>
          <p:nvPr/>
        </p:nvSpPr>
        <p:spPr>
          <a:xfrm>
            <a:off x="1684300" y="831275"/>
            <a:ext cx="66003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 txBox="1"/>
          <p:nvPr/>
        </p:nvSpPr>
        <p:spPr>
          <a:xfrm>
            <a:off x="783500" y="831275"/>
            <a:ext cx="78885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4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Voting Methods/Models Update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783500" y="1514100"/>
            <a:ext cx="7649400" cy="51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330200" lvl="0" marL="431800" rtl="0">
              <a:spcBef>
                <a:spcPts val="0"/>
              </a:spcBef>
              <a:buClr>
                <a:schemeClr val="dk1"/>
              </a:buClr>
              <a:buSzPct val="45000"/>
              <a:buFont typeface="Noto Sans Symbols"/>
              <a:buChar char="●"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Audits, evidence-based election procedures, validation approaches and tests for voting system modules</a:t>
            </a:r>
          </a:p>
          <a:p>
            <a:pPr indent="-330200" lvl="0" marL="431800" rtl="0">
              <a:spcBef>
                <a:spcPts val="1400"/>
              </a:spcBef>
              <a:buClr>
                <a:schemeClr val="dk1"/>
              </a:buClr>
              <a:buSzPct val="45000"/>
              <a:buFont typeface="Noto Sans Symbols"/>
              <a:buChar char="●"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VVSG, legislators, elections officials, may reference precise voting methods definitions in legislation, rules, guidelines</a:t>
            </a:r>
          </a:p>
          <a:p>
            <a:pPr indent="-330200" lvl="0" marL="431800" rtl="0">
              <a:spcBef>
                <a:spcPts val="1400"/>
              </a:spcBef>
              <a:buClr>
                <a:schemeClr val="dk1"/>
              </a:buClr>
              <a:buSzPct val="45000"/>
              <a:buFont typeface="Noto Sans Symbols"/>
              <a:buChar char="●"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Elections officials and administrators, may unambiguously and precisely specify commonly understood requirements for operations on vote data sets in RFPs</a:t>
            </a:r>
          </a:p>
          <a:p>
            <a:pPr indent="-330200" lvl="0" marL="431800" rtl="0">
              <a:spcBef>
                <a:spcPts val="1400"/>
              </a:spcBef>
              <a:buClr>
                <a:schemeClr val="dk1"/>
              </a:buClr>
              <a:buSzPct val="45000"/>
              <a:buFont typeface="Noto Sans Symbols"/>
              <a:buChar char="●"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Elections systems manufacturers, software systems providers responses to RFI/RFP</a:t>
            </a:r>
          </a:p>
          <a:p>
            <a:pPr indent="-330200" lvl="0" marL="431800" rtl="0">
              <a:spcBef>
                <a:spcPts val="1400"/>
              </a:spcBef>
              <a:buClr>
                <a:schemeClr val="dk1"/>
              </a:buClr>
              <a:buSzPct val="45000"/>
              <a:buFont typeface="Noto Sans Symbols"/>
              <a:buChar char="●"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Elections analysts may characterize systems with confidence</a:t>
            </a:r>
          </a:p>
        </p:txBody>
      </p:sp>
      <p:sp>
        <p:nvSpPr>
          <p:cNvPr id="125" name="Shape 125"/>
          <p:cNvSpPr txBox="1"/>
          <p:nvPr>
            <p:ph idx="10" type="dt"/>
          </p:nvPr>
        </p:nvSpPr>
        <p:spPr>
          <a:xfrm>
            <a:off x="457200" y="6440714"/>
            <a:ext cx="2514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libri"/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Interoperability Meeting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libri"/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Sept., 08 2017  </a:t>
            </a:r>
          </a:p>
        </p:txBody>
      </p:sp>
      <p:sp>
        <p:nvSpPr>
          <p:cNvPr id="126" name="Shape 126"/>
          <p:cNvSpPr txBox="1"/>
          <p:nvPr>
            <p:ph idx="11" type="ftr"/>
          </p:nvPr>
        </p:nvSpPr>
        <p:spPr>
          <a:xfrm>
            <a:off x="76200" y="112483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Improving U.S. Voting Systems</a:t>
            </a:r>
          </a:p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6553200" y="6460217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28" name="Shape 128"/>
          <p:cNvSpPr txBox="1"/>
          <p:nvPr/>
        </p:nvSpPr>
        <p:spPr>
          <a:xfrm>
            <a:off x="1684300" y="831275"/>
            <a:ext cx="66003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 txBox="1"/>
          <p:nvPr/>
        </p:nvSpPr>
        <p:spPr>
          <a:xfrm>
            <a:off x="585850" y="831275"/>
            <a:ext cx="83721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4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Voting Methods/Models Use Cases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783500" y="1690175"/>
            <a:ext cx="7649400" cy="475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lvl="0" marL="21590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each voting method/module in the specification:</a:t>
            </a:r>
          </a:p>
          <a:p>
            <a:pPr indent="-215900" lvl="0" marL="215900" rtl="0">
              <a:spcBef>
                <a:spcPts val="0"/>
              </a:spcBef>
              <a:buClr>
                <a:schemeClr val="dk1"/>
              </a:buClr>
              <a:buSzPct val="45000"/>
              <a:buFont typeface="Noto Sans Symbols"/>
              <a:buChar char="●"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Unique Identifier, Numeric with Text Label</a:t>
            </a:r>
          </a:p>
          <a:p>
            <a:pPr indent="-215900" lvl="0" marL="215900" rtl="0">
              <a:spcBef>
                <a:spcPts val="0"/>
              </a:spcBef>
              <a:buClr>
                <a:schemeClr val="dk1"/>
              </a:buClr>
              <a:buSzPct val="45000"/>
              <a:buFont typeface="Noto Sans Symbols"/>
              <a:buChar char="●"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Text description of model element, concise pointers to references</a:t>
            </a:r>
          </a:p>
          <a:p>
            <a:pPr indent="-215900" lvl="0" marL="215900" rtl="0">
              <a:spcBef>
                <a:spcPts val="0"/>
              </a:spcBef>
              <a:buClr>
                <a:schemeClr val="dk1"/>
              </a:buClr>
              <a:buSzPct val="45000"/>
              <a:buFont typeface="Noto Sans Symbols"/>
              <a:buChar char="●"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UML model index mapping module to EA Business Process</a:t>
            </a:r>
          </a:p>
          <a:p>
            <a:pPr indent="-215900" lvl="0" marL="215900" rtl="0">
              <a:spcBef>
                <a:spcPts val="0"/>
              </a:spcBef>
              <a:buClr>
                <a:schemeClr val="dk1"/>
              </a:buClr>
              <a:buSzPct val="45000"/>
              <a:buFont typeface="Noto Sans Symbols"/>
              <a:buChar char="●"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written mathematical model in human readable domain specification language (DSL)</a:t>
            </a:r>
          </a:p>
          <a:p>
            <a:pPr indent="-215900" lvl="0" marL="215900" rtl="0">
              <a:spcBef>
                <a:spcPts val="0"/>
              </a:spcBef>
              <a:buClr>
                <a:schemeClr val="dk1"/>
              </a:buClr>
              <a:buSzPct val="45000"/>
              <a:buFont typeface="Noto Sans Symbols"/>
              <a:buChar char="●"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 of test conditions and expected outcomes</a:t>
            </a:r>
          </a:p>
          <a:p>
            <a:pPr indent="-215900" lvl="0" marL="215900" rtl="0">
              <a:spcBef>
                <a:spcPts val="0"/>
              </a:spcBef>
              <a:buClr>
                <a:schemeClr val="dk1"/>
              </a:buClr>
              <a:buSzPct val="45000"/>
              <a:buFont typeface="Noto Sans Symbols"/>
              <a:buChar char="●"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Index into an example  ballot library illustrating use, including configuration, or testing</a:t>
            </a:r>
          </a:p>
          <a:p>
            <a:pPr indent="-215900" lvl="0" marL="215900" rtl="0">
              <a:spcBef>
                <a:spcPts val="0"/>
              </a:spcBef>
              <a:buClr>
                <a:schemeClr val="dk1"/>
              </a:buClr>
              <a:buSzPct val="45000"/>
              <a:buFont typeface="Noto Sans Symbols"/>
              <a:buChar char="●"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Notes briefly describing information, if any, that would be crucial for an adopter of this standard or that may be exceptional, and a pointer to detailed information if  necessary</a:t>
            </a:r>
          </a:p>
        </p:txBody>
      </p:sp>
      <p:sp>
        <p:nvSpPr>
          <p:cNvPr id="135" name="Shape 135"/>
          <p:cNvSpPr txBox="1"/>
          <p:nvPr>
            <p:ph idx="10" type="dt"/>
          </p:nvPr>
        </p:nvSpPr>
        <p:spPr>
          <a:xfrm>
            <a:off x="457200" y="6440714"/>
            <a:ext cx="2514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libri"/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Interoperability Meeting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libri"/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Sept., 08 2017  </a:t>
            </a:r>
          </a:p>
        </p:txBody>
      </p:sp>
      <p:sp>
        <p:nvSpPr>
          <p:cNvPr id="136" name="Shape 136"/>
          <p:cNvSpPr txBox="1"/>
          <p:nvPr>
            <p:ph idx="11" type="ftr"/>
          </p:nvPr>
        </p:nvSpPr>
        <p:spPr>
          <a:xfrm>
            <a:off x="76200" y="112483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Improving U.S. Voting Systems</a:t>
            </a:r>
          </a:p>
        </p:txBody>
      </p:sp>
      <p:sp>
        <p:nvSpPr>
          <p:cNvPr id="137" name="Shape 137"/>
          <p:cNvSpPr txBox="1"/>
          <p:nvPr>
            <p:ph idx="12" type="sldNum"/>
          </p:nvPr>
        </p:nvSpPr>
        <p:spPr>
          <a:xfrm>
            <a:off x="6553200" y="6460217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38" name="Shape 138"/>
          <p:cNvSpPr txBox="1"/>
          <p:nvPr/>
        </p:nvSpPr>
        <p:spPr>
          <a:xfrm>
            <a:off x="1684300" y="831275"/>
            <a:ext cx="66003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 txBox="1"/>
          <p:nvPr/>
        </p:nvSpPr>
        <p:spPr>
          <a:xfrm>
            <a:off x="783500" y="831275"/>
            <a:ext cx="78885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4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Voting Methods/Models Update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783500" y="1690175"/>
            <a:ext cx="7649400" cy="475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 txBox="1"/>
          <p:nvPr>
            <p:ph idx="10" type="dt"/>
          </p:nvPr>
        </p:nvSpPr>
        <p:spPr>
          <a:xfrm>
            <a:off x="457200" y="6440714"/>
            <a:ext cx="2514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libri"/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Interoperability Meeting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libri"/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Sept., 08 2017  </a:t>
            </a:r>
          </a:p>
        </p:txBody>
      </p:sp>
      <p:sp>
        <p:nvSpPr>
          <p:cNvPr id="146" name="Shape 146"/>
          <p:cNvSpPr txBox="1"/>
          <p:nvPr>
            <p:ph idx="11" type="ftr"/>
          </p:nvPr>
        </p:nvSpPr>
        <p:spPr>
          <a:xfrm>
            <a:off x="76200" y="112483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Improving U.S. Voting Systems</a:t>
            </a:r>
          </a:p>
        </p:txBody>
      </p:sp>
      <p:sp>
        <p:nvSpPr>
          <p:cNvPr id="147" name="Shape 147"/>
          <p:cNvSpPr txBox="1"/>
          <p:nvPr>
            <p:ph idx="12" type="sldNum"/>
          </p:nvPr>
        </p:nvSpPr>
        <p:spPr>
          <a:xfrm>
            <a:off x="6553200" y="6460217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48" name="Shape 148"/>
          <p:cNvSpPr txBox="1"/>
          <p:nvPr/>
        </p:nvSpPr>
        <p:spPr>
          <a:xfrm>
            <a:off x="1684300" y="831275"/>
            <a:ext cx="66003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 txBox="1"/>
          <p:nvPr/>
        </p:nvSpPr>
        <p:spPr>
          <a:xfrm>
            <a:off x="783500" y="831275"/>
            <a:ext cx="78885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4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Voting Methods/Models Update</a:t>
            </a:r>
          </a:p>
        </p:txBody>
      </p:sp>
      <p:pic>
        <p:nvPicPr>
          <p:cNvPr descr="diagram_Diagrams___18_5_1_11940316_1500578226571_730654_36552.png" id="150" name="Shape 150"/>
          <p:cNvPicPr preferRelativeResize="0"/>
          <p:nvPr/>
        </p:nvPicPr>
        <p:blipFill rotWithShape="1">
          <a:blip r:embed="rId3">
            <a:alphaModFix/>
          </a:blip>
          <a:srcRect b="5229" l="0" r="0" t="-5230"/>
          <a:stretch/>
        </p:blipFill>
        <p:spPr>
          <a:xfrm>
            <a:off x="366000" y="2347075"/>
            <a:ext cx="8412000" cy="393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Shape 151"/>
          <p:cNvSpPr txBox="1"/>
          <p:nvPr/>
        </p:nvSpPr>
        <p:spPr>
          <a:xfrm>
            <a:off x="396125" y="1781300"/>
            <a:ext cx="7888500" cy="7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b="1" lang="en-US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Consistent with Tally &amp; Tabulation in Election Business Process Model[</a:t>
            </a:r>
            <a:r>
              <a:rPr b="1" lang="en-US" sz="2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link]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783500" y="1690175"/>
            <a:ext cx="7649400" cy="475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</a:rPr>
              <a:t>Multi-round voting methods : RCV Draft Model </a:t>
            </a:r>
            <a:r>
              <a:rPr b="1" lang="en-US" sz="1800" u="sng">
                <a:solidFill>
                  <a:schemeClr val="hlink"/>
                </a:solidFill>
                <a:hlinkClick r:id="rId3"/>
              </a:rPr>
              <a:t>[link]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</a:rPr>
              <a:t>Overview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This specification section of this standard describes models of the tabulation process for multi-round voting methods. Specifically, this section describes the variety of multi-round voting method where there is a set of candidates in competition to fill one or more seats in a given elected office and a full tabulation of votes may require more than one iteration of tallying to determine the outcome of the election contest.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This section of this standard specification provides a descriptive,  rather than prescriptive, model of a tabulation process flow for multi-round voting methods in use in the United States where the voter ranks candidates in order of the voter's preference.</a:t>
            </a:r>
          </a:p>
        </p:txBody>
      </p:sp>
      <p:sp>
        <p:nvSpPr>
          <p:cNvPr id="157" name="Shape 157"/>
          <p:cNvSpPr txBox="1"/>
          <p:nvPr>
            <p:ph idx="10" type="dt"/>
          </p:nvPr>
        </p:nvSpPr>
        <p:spPr>
          <a:xfrm>
            <a:off x="457200" y="6440714"/>
            <a:ext cx="2514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libri"/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Interoperability Meeting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libri"/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Sept., 08 2017  </a:t>
            </a:r>
          </a:p>
        </p:txBody>
      </p:sp>
      <p:sp>
        <p:nvSpPr>
          <p:cNvPr id="158" name="Shape 158"/>
          <p:cNvSpPr txBox="1"/>
          <p:nvPr>
            <p:ph idx="11" type="ftr"/>
          </p:nvPr>
        </p:nvSpPr>
        <p:spPr>
          <a:xfrm>
            <a:off x="76200" y="112483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Improving U.S. Voting Systems</a:t>
            </a:r>
          </a:p>
        </p:txBody>
      </p:sp>
      <p:sp>
        <p:nvSpPr>
          <p:cNvPr id="159" name="Shape 159"/>
          <p:cNvSpPr txBox="1"/>
          <p:nvPr>
            <p:ph idx="12" type="sldNum"/>
          </p:nvPr>
        </p:nvSpPr>
        <p:spPr>
          <a:xfrm>
            <a:off x="6553200" y="6460217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60" name="Shape 160"/>
          <p:cNvSpPr txBox="1"/>
          <p:nvPr/>
        </p:nvSpPr>
        <p:spPr>
          <a:xfrm>
            <a:off x="1684300" y="831275"/>
            <a:ext cx="66003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1" name="Shape 161"/>
          <p:cNvSpPr txBox="1"/>
          <p:nvPr/>
        </p:nvSpPr>
        <p:spPr>
          <a:xfrm>
            <a:off x="783500" y="831275"/>
            <a:ext cx="78885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4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Voting Methods: Work Product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544400" y="1513325"/>
            <a:ext cx="8142300" cy="53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US" sz="2000"/>
              <a:t>Ranked Choice Voting (RCV) </a:t>
            </a:r>
          </a:p>
          <a:p>
            <a:pPr indent="-3556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-US" sz="2000">
                <a:solidFill>
                  <a:schemeClr val="dk1"/>
                </a:solidFill>
              </a:rPr>
              <a:t>Benefit to produce the more complex class of voting method first</a:t>
            </a:r>
          </a:p>
          <a:p>
            <a:pPr indent="-355600" lvl="1" marL="914400" rtl="0">
              <a:lnSpc>
                <a:spcPct val="115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Calibri"/>
              <a:buChar char="○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Rigorous proof of methodology upfront</a:t>
            </a:r>
          </a:p>
          <a:p>
            <a:pPr indent="-355600" lvl="1" marL="914400" rtl="0">
              <a:lnSpc>
                <a:spcPct val="115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Calibri"/>
              <a:buChar char="○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Provides specification for one of the Voting Variations previously unspecified, aide to Testing and Certification</a:t>
            </a:r>
          </a:p>
          <a:p>
            <a:pPr indent="-355600" lvl="0" marL="457200" rtl="0">
              <a:lnSpc>
                <a:spcPct val="115000"/>
              </a:lnSpc>
              <a:spcBef>
                <a:spcPts val="1000"/>
              </a:spcBef>
              <a:buClr>
                <a:schemeClr val="dk1"/>
              </a:buClr>
              <a:buSzPct val="100000"/>
              <a:buChar char="●"/>
            </a:pPr>
            <a:r>
              <a:rPr lang="en-US" sz="2000">
                <a:solidFill>
                  <a:schemeClr val="dk1"/>
                </a:solidFill>
              </a:rPr>
              <a:t>First Focus: Tabulation process flow for Ranked Choice Voting (RCV)</a:t>
            </a:r>
          </a:p>
          <a:p>
            <a:pPr indent="-355600" lvl="1" marL="914400" rtl="0">
              <a:lnSpc>
                <a:spcPct val="115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Calibri"/>
              <a:buChar char="○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 of multi-round voting method in use in the United States where the voter ranks candidates in order of the voter's preference</a:t>
            </a:r>
          </a:p>
          <a:p>
            <a:pPr indent="-355600" lvl="1" marL="914400" rtl="0">
              <a:lnSpc>
                <a:spcPct val="115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Calibri"/>
              <a:buChar char="○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Handful of current uses in the U.S., in-progress expanded use</a:t>
            </a:r>
          </a:p>
          <a:p>
            <a:pPr indent="-355600" lvl="2" marL="1371600" rtl="0">
              <a:lnSpc>
                <a:spcPct val="115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Calibri"/>
              <a:buChar char="■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E.g. Maine (statewide)), new EMS/existing RCV use SF, CA</a:t>
            </a:r>
          </a:p>
          <a:p>
            <a:pPr indent="-355600" lvl="1" marL="914400" rtl="0">
              <a:lnSpc>
                <a:spcPct val="115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Calibri"/>
              <a:buChar char="○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 utility for EOs due to complexity of method</a:t>
            </a:r>
          </a:p>
        </p:txBody>
      </p:sp>
      <p:sp>
        <p:nvSpPr>
          <p:cNvPr id="167" name="Shape 167"/>
          <p:cNvSpPr txBox="1"/>
          <p:nvPr>
            <p:ph idx="10" type="dt"/>
          </p:nvPr>
        </p:nvSpPr>
        <p:spPr>
          <a:xfrm>
            <a:off x="457200" y="6440714"/>
            <a:ext cx="2514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libri"/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Interoperability Meeting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libri"/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Sept., 08 2017  </a:t>
            </a:r>
          </a:p>
        </p:txBody>
      </p:sp>
      <p:sp>
        <p:nvSpPr>
          <p:cNvPr id="168" name="Shape 168"/>
          <p:cNvSpPr txBox="1"/>
          <p:nvPr>
            <p:ph idx="11" type="ftr"/>
          </p:nvPr>
        </p:nvSpPr>
        <p:spPr>
          <a:xfrm>
            <a:off x="76200" y="112483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Improving U.S. Voting Systems</a:t>
            </a:r>
          </a:p>
        </p:txBody>
      </p:sp>
      <p:sp>
        <p:nvSpPr>
          <p:cNvPr id="169" name="Shape 169"/>
          <p:cNvSpPr txBox="1"/>
          <p:nvPr>
            <p:ph idx="12" type="sldNum"/>
          </p:nvPr>
        </p:nvSpPr>
        <p:spPr>
          <a:xfrm>
            <a:off x="6553200" y="6460217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70" name="Shape 170"/>
          <p:cNvSpPr txBox="1"/>
          <p:nvPr/>
        </p:nvSpPr>
        <p:spPr>
          <a:xfrm>
            <a:off x="1684300" y="831275"/>
            <a:ext cx="66003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1" name="Shape 171"/>
          <p:cNvSpPr txBox="1"/>
          <p:nvPr/>
        </p:nvSpPr>
        <p:spPr>
          <a:xfrm>
            <a:off x="798300" y="831275"/>
            <a:ext cx="78885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4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Voting Methods: Work Product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