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C6D9F1"/>
    <a:srgbClr val="F2DCDB"/>
    <a:srgbClr val="DDD9C3"/>
    <a:srgbClr val="A6A6A6"/>
    <a:srgbClr val="FF6600"/>
    <a:srgbClr val="FFFF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7778" autoAdjust="0"/>
  </p:normalViewPr>
  <p:slideViewPr>
    <p:cSldViewPr snapToObjects="1">
      <p:cViewPr>
        <p:scale>
          <a:sx n="40" d="100"/>
          <a:sy n="40" d="100"/>
        </p:scale>
        <p:origin x="-1182" y="-1734"/>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0367122-F892-4BC7-A622-C81336C09A1B}" type="datetimeFigureOut">
              <a:rPr lang="en-US" smtClean="0"/>
              <a:t>9/12/2013</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D42F9DD9-F15F-4ED0-8703-BC948C7FC984}" type="slidenum">
              <a:rPr lang="en-US" smtClean="0"/>
              <a:t>‹#›</a:t>
            </a:fld>
            <a:endParaRPr lang="en-US"/>
          </a:p>
        </p:txBody>
      </p:sp>
    </p:spTree>
    <p:extLst>
      <p:ext uri="{BB962C8B-B14F-4D97-AF65-F5344CB8AC3E}">
        <p14:creationId xmlns:p14="http://schemas.microsoft.com/office/powerpoint/2010/main" val="3149801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Key points are to meet use cases’ requirements:</a:t>
            </a:r>
          </a:p>
          <a:p>
            <a:pPr lvl="1"/>
            <a:r>
              <a:rPr lang="en-US" sz="1200" kern="1200" dirty="0" smtClean="0">
                <a:solidFill>
                  <a:schemeClr val="tx1"/>
                </a:solidFill>
                <a:effectLst/>
                <a:latin typeface="+mn-lt"/>
                <a:ea typeface="+mn-ea"/>
                <a:cs typeface="+mn-cs"/>
              </a:rPr>
              <a:t>Be able to support diversified data sources with variety, volume, and velocity of data</a:t>
            </a:r>
          </a:p>
          <a:p>
            <a:pPr lvl="1"/>
            <a:r>
              <a:rPr lang="en-US" sz="1200" kern="1200" dirty="0" smtClean="0">
                <a:solidFill>
                  <a:schemeClr val="tx1"/>
                </a:solidFill>
                <a:effectLst/>
                <a:latin typeface="+mn-lt"/>
                <a:ea typeface="+mn-ea"/>
                <a:cs typeface="+mn-cs"/>
              </a:rPr>
              <a:t>Be able to support various transformation functions such as collect, curate, analysis, visual, and access for a given dataset.</a:t>
            </a:r>
          </a:p>
          <a:p>
            <a:pPr lvl="1"/>
            <a:r>
              <a:rPr lang="en-US" sz="1200" kern="1200" dirty="0" smtClean="0">
                <a:solidFill>
                  <a:schemeClr val="tx1"/>
                </a:solidFill>
                <a:effectLst/>
                <a:latin typeface="+mn-lt"/>
                <a:ea typeface="+mn-ea"/>
                <a:cs typeface="+mn-cs"/>
              </a:rPr>
              <a:t>Be able to support mixed of legacy/traditional and cloud</a:t>
            </a:r>
            <a:r>
              <a:rPr lang="en-US" sz="1200" kern="1200" baseline="0" dirty="0" smtClean="0">
                <a:solidFill>
                  <a:schemeClr val="tx1"/>
                </a:solidFill>
                <a:effectLst/>
                <a:latin typeface="+mn-lt"/>
                <a:ea typeface="+mn-ea"/>
                <a:cs typeface="+mn-cs"/>
              </a:rPr>
              <a:t> computing</a:t>
            </a:r>
            <a:r>
              <a:rPr lang="en-US" sz="1200" kern="1200" dirty="0" smtClean="0">
                <a:solidFill>
                  <a:schemeClr val="tx1"/>
                </a:solidFill>
                <a:effectLst/>
                <a:latin typeface="+mn-lt"/>
                <a:ea typeface="+mn-ea"/>
                <a:cs typeface="+mn-cs"/>
              </a:rPr>
              <a:t> framework with the additional resource management of hardware, security and Privacy, systems, and lifecycle management.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NBD RA provides abstraction services to meet the use cases’ requirements:</a:t>
            </a:r>
          </a:p>
          <a:p>
            <a:pPr lvl="0"/>
            <a:r>
              <a:rPr lang="en-US" sz="1200" b="1" i="1" kern="1200" dirty="0" smtClean="0">
                <a:solidFill>
                  <a:schemeClr val="tx1"/>
                </a:solidFill>
                <a:effectLst/>
                <a:latin typeface="+mn-lt"/>
                <a:ea typeface="+mn-ea"/>
                <a:cs typeface="+mn-cs"/>
              </a:rPr>
              <a:t>Data Service Abstraction</a:t>
            </a:r>
            <a:r>
              <a:rPr lang="en-US" sz="1200" kern="1200" dirty="0" smtClean="0">
                <a:solidFill>
                  <a:schemeClr val="tx1"/>
                </a:solidFill>
                <a:effectLst/>
                <a:latin typeface="+mn-lt"/>
                <a:ea typeface="+mn-ea"/>
                <a:cs typeface="+mn-cs"/>
              </a:rPr>
              <a:t> – enable Data Sources Component to subscribe one or more data services at the Transformation Component so that one or more given datasets can be collected, curated, analyzed, visualized, and accessed.  The process results can be used by the Data Usage Component. </a:t>
            </a:r>
          </a:p>
          <a:p>
            <a:pPr lvl="0"/>
            <a:r>
              <a:rPr lang="en-US" sz="1200" b="1" i="1" kern="1200" dirty="0" smtClean="0">
                <a:solidFill>
                  <a:schemeClr val="tx1"/>
                </a:solidFill>
                <a:effectLst/>
                <a:latin typeface="+mn-lt"/>
                <a:ea typeface="+mn-ea"/>
                <a:cs typeface="+mn-cs"/>
              </a:rPr>
              <a:t>Capability Service Abstraction</a:t>
            </a:r>
            <a:r>
              <a:rPr lang="en-US" sz="1200" kern="1200" dirty="0" smtClean="0">
                <a:solidFill>
                  <a:schemeClr val="tx1"/>
                </a:solidFill>
                <a:effectLst/>
                <a:latin typeface="+mn-lt"/>
                <a:ea typeface="+mn-ea"/>
                <a:cs typeface="+mn-cs"/>
              </a:rPr>
              <a:t> – enable Transformation Component to subscribe one or more capability services at the Capability Management Component so that given datasets and algorithms can be securely transferred, stored, and executed by the specific computing fabrics such as data storage, networking, and computing cluster.</a:t>
            </a:r>
          </a:p>
          <a:p>
            <a:pPr lvl="0"/>
            <a:r>
              <a:rPr lang="en-US" sz="1200" b="1" i="1" kern="1200" dirty="0" smtClean="0">
                <a:solidFill>
                  <a:schemeClr val="tx1"/>
                </a:solidFill>
                <a:effectLst/>
                <a:latin typeface="+mn-lt"/>
                <a:ea typeface="+mn-ea"/>
                <a:cs typeface="+mn-cs"/>
              </a:rPr>
              <a:t>Usage Service Abstraction</a:t>
            </a:r>
            <a:r>
              <a:rPr lang="en-US" sz="1200" kern="1200" dirty="0" smtClean="0">
                <a:solidFill>
                  <a:schemeClr val="tx1"/>
                </a:solidFill>
                <a:effectLst/>
                <a:latin typeface="+mn-lt"/>
                <a:ea typeface="+mn-ea"/>
                <a:cs typeface="+mn-cs"/>
              </a:rPr>
              <a:t> – enable Data Sources Component to subscribe one or more protected usage services at the Data Usage Component so that the processing results from the Transformation Component can be retrieved, reported, and rendered. </a:t>
            </a:r>
          </a:p>
          <a:p>
            <a:endParaRPr lang="en-US" dirty="0"/>
          </a:p>
        </p:txBody>
      </p:sp>
      <p:sp>
        <p:nvSpPr>
          <p:cNvPr id="4" name="Slide Number Placeholder 3"/>
          <p:cNvSpPr>
            <a:spLocks noGrp="1"/>
          </p:cNvSpPr>
          <p:nvPr>
            <p:ph type="sldNum" sz="quarter" idx="10"/>
          </p:nvPr>
        </p:nvSpPr>
        <p:spPr/>
        <p:txBody>
          <a:bodyPr/>
          <a:lstStyle/>
          <a:p>
            <a:fld id="{D42F9DD9-F15F-4ED0-8703-BC948C7FC984}" type="slidenum">
              <a:rPr lang="en-US" smtClean="0"/>
              <a:t>1</a:t>
            </a:fld>
            <a:endParaRPr lang="en-US"/>
          </a:p>
        </p:txBody>
      </p:sp>
    </p:spTree>
    <p:extLst>
      <p:ext uri="{BB962C8B-B14F-4D97-AF65-F5344CB8AC3E}">
        <p14:creationId xmlns:p14="http://schemas.microsoft.com/office/powerpoint/2010/main" val="3160842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Key points are to meet use cases’ requirements:</a:t>
            </a:r>
          </a:p>
          <a:p>
            <a:pPr lvl="1"/>
            <a:r>
              <a:rPr lang="en-US" sz="1200" kern="1200" dirty="0" smtClean="0">
                <a:solidFill>
                  <a:schemeClr val="tx1"/>
                </a:solidFill>
                <a:effectLst/>
                <a:latin typeface="+mn-lt"/>
                <a:ea typeface="+mn-ea"/>
                <a:cs typeface="+mn-cs"/>
              </a:rPr>
              <a:t>Be able to support diversified data sources with variety, volume, and velocity of data</a:t>
            </a:r>
          </a:p>
          <a:p>
            <a:pPr lvl="1"/>
            <a:r>
              <a:rPr lang="en-US" sz="1200" kern="1200" dirty="0" smtClean="0">
                <a:solidFill>
                  <a:schemeClr val="tx1"/>
                </a:solidFill>
                <a:effectLst/>
                <a:latin typeface="+mn-lt"/>
                <a:ea typeface="+mn-ea"/>
                <a:cs typeface="+mn-cs"/>
              </a:rPr>
              <a:t>Be able to support various transformation functions such as collect, curate, analysis, visual, and access for a given dataset.</a:t>
            </a:r>
          </a:p>
          <a:p>
            <a:pPr lvl="1"/>
            <a:r>
              <a:rPr lang="en-US" sz="1200" kern="1200" dirty="0" smtClean="0">
                <a:solidFill>
                  <a:schemeClr val="tx1"/>
                </a:solidFill>
                <a:effectLst/>
                <a:latin typeface="+mn-lt"/>
                <a:ea typeface="+mn-ea"/>
                <a:cs typeface="+mn-cs"/>
              </a:rPr>
              <a:t>Be able to support mixed of legacy/traditional and cloud</a:t>
            </a:r>
            <a:r>
              <a:rPr lang="en-US" sz="1200" kern="1200" baseline="0" dirty="0" smtClean="0">
                <a:solidFill>
                  <a:schemeClr val="tx1"/>
                </a:solidFill>
                <a:effectLst/>
                <a:latin typeface="+mn-lt"/>
                <a:ea typeface="+mn-ea"/>
                <a:cs typeface="+mn-cs"/>
              </a:rPr>
              <a:t> computing</a:t>
            </a:r>
            <a:r>
              <a:rPr lang="en-US" sz="1200" kern="1200" dirty="0" smtClean="0">
                <a:solidFill>
                  <a:schemeClr val="tx1"/>
                </a:solidFill>
                <a:effectLst/>
                <a:latin typeface="+mn-lt"/>
                <a:ea typeface="+mn-ea"/>
                <a:cs typeface="+mn-cs"/>
              </a:rPr>
              <a:t> framework with the additional resource management of hardware, security and Privacy, systems, and lifecycle management.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NBD RA provides abstraction services to meet the use cases’ requirements:</a:t>
            </a:r>
          </a:p>
          <a:p>
            <a:pPr lvl="0"/>
            <a:r>
              <a:rPr lang="en-US" sz="1200" b="1" i="1" kern="1200" dirty="0" smtClean="0">
                <a:solidFill>
                  <a:schemeClr val="tx1"/>
                </a:solidFill>
                <a:effectLst/>
                <a:latin typeface="+mn-lt"/>
                <a:ea typeface="+mn-ea"/>
                <a:cs typeface="+mn-cs"/>
              </a:rPr>
              <a:t>Data Service Abstraction</a:t>
            </a:r>
            <a:r>
              <a:rPr lang="en-US" sz="1200" kern="1200" dirty="0" smtClean="0">
                <a:solidFill>
                  <a:schemeClr val="tx1"/>
                </a:solidFill>
                <a:effectLst/>
                <a:latin typeface="+mn-lt"/>
                <a:ea typeface="+mn-ea"/>
                <a:cs typeface="+mn-cs"/>
              </a:rPr>
              <a:t> – enable Data Sources Component to subscribe one or more data services at the Transformation Component so that one or more given datasets can be collected, curated, analyzed, visualized, and accessed.  The process results can be used by the Data Usage Component. </a:t>
            </a:r>
          </a:p>
          <a:p>
            <a:pPr lvl="0"/>
            <a:r>
              <a:rPr lang="en-US" sz="1200" b="1" i="1" kern="1200" dirty="0" smtClean="0">
                <a:solidFill>
                  <a:schemeClr val="tx1"/>
                </a:solidFill>
                <a:effectLst/>
                <a:latin typeface="+mn-lt"/>
                <a:ea typeface="+mn-ea"/>
                <a:cs typeface="+mn-cs"/>
              </a:rPr>
              <a:t>Capability Service Abstraction</a:t>
            </a:r>
            <a:r>
              <a:rPr lang="en-US" sz="1200" kern="1200" dirty="0" smtClean="0">
                <a:solidFill>
                  <a:schemeClr val="tx1"/>
                </a:solidFill>
                <a:effectLst/>
                <a:latin typeface="+mn-lt"/>
                <a:ea typeface="+mn-ea"/>
                <a:cs typeface="+mn-cs"/>
              </a:rPr>
              <a:t> – enable Transformation Component to subscribe one or more capability services at the Capability Management Component so that given datasets and algorithms can be securely transferred, stored, and executed by the specific computing fabrics such as data storage, networking, and computing cluster.</a:t>
            </a:r>
          </a:p>
          <a:p>
            <a:pPr lvl="0"/>
            <a:r>
              <a:rPr lang="en-US" sz="1200" b="1" i="1" kern="1200" dirty="0" smtClean="0">
                <a:solidFill>
                  <a:schemeClr val="tx1"/>
                </a:solidFill>
                <a:effectLst/>
                <a:latin typeface="+mn-lt"/>
                <a:ea typeface="+mn-ea"/>
                <a:cs typeface="+mn-cs"/>
              </a:rPr>
              <a:t>Usage Service Abstraction</a:t>
            </a:r>
            <a:r>
              <a:rPr lang="en-US" sz="1200" kern="1200" dirty="0" smtClean="0">
                <a:solidFill>
                  <a:schemeClr val="tx1"/>
                </a:solidFill>
                <a:effectLst/>
                <a:latin typeface="+mn-lt"/>
                <a:ea typeface="+mn-ea"/>
                <a:cs typeface="+mn-cs"/>
              </a:rPr>
              <a:t> – enable Data Sources Component to subscribe one or more protected usage services at the Data Usage Component so that the processing results from the Transformation Component can be retrieved, reported, and rendered. </a:t>
            </a:r>
          </a:p>
          <a:p>
            <a:endParaRPr lang="en-US" dirty="0"/>
          </a:p>
        </p:txBody>
      </p:sp>
      <p:sp>
        <p:nvSpPr>
          <p:cNvPr id="4" name="Slide Number Placeholder 3"/>
          <p:cNvSpPr>
            <a:spLocks noGrp="1"/>
          </p:cNvSpPr>
          <p:nvPr>
            <p:ph type="sldNum" sz="quarter" idx="10"/>
          </p:nvPr>
        </p:nvSpPr>
        <p:spPr/>
        <p:txBody>
          <a:bodyPr/>
          <a:lstStyle/>
          <a:p>
            <a:fld id="{D42F9DD9-F15F-4ED0-8703-BC948C7FC984}" type="slidenum">
              <a:rPr lang="en-US" smtClean="0"/>
              <a:t>7</a:t>
            </a:fld>
            <a:endParaRPr lang="en-US"/>
          </a:p>
        </p:txBody>
      </p:sp>
    </p:spTree>
    <p:extLst>
      <p:ext uri="{BB962C8B-B14F-4D97-AF65-F5344CB8AC3E}">
        <p14:creationId xmlns:p14="http://schemas.microsoft.com/office/powerpoint/2010/main" val="3160842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Key points are to meet use cases’ requirements:</a:t>
            </a:r>
          </a:p>
          <a:p>
            <a:pPr lvl="1"/>
            <a:r>
              <a:rPr lang="en-US" sz="1200" kern="1200" dirty="0" smtClean="0">
                <a:solidFill>
                  <a:schemeClr val="tx1"/>
                </a:solidFill>
                <a:effectLst/>
                <a:latin typeface="+mn-lt"/>
                <a:ea typeface="+mn-ea"/>
                <a:cs typeface="+mn-cs"/>
              </a:rPr>
              <a:t>Be able to support diversified data sources with variety, volume, and velocity of data</a:t>
            </a:r>
          </a:p>
          <a:p>
            <a:pPr lvl="1"/>
            <a:r>
              <a:rPr lang="en-US" sz="1200" kern="1200" dirty="0" smtClean="0">
                <a:solidFill>
                  <a:schemeClr val="tx1"/>
                </a:solidFill>
                <a:effectLst/>
                <a:latin typeface="+mn-lt"/>
                <a:ea typeface="+mn-ea"/>
                <a:cs typeface="+mn-cs"/>
              </a:rPr>
              <a:t>Be able to support various transformation functions such as collect, curate, analysis, visual, and access for a given dataset.</a:t>
            </a:r>
          </a:p>
          <a:p>
            <a:pPr lvl="1"/>
            <a:r>
              <a:rPr lang="en-US" sz="1200" kern="1200" dirty="0" smtClean="0">
                <a:solidFill>
                  <a:schemeClr val="tx1"/>
                </a:solidFill>
                <a:effectLst/>
                <a:latin typeface="+mn-lt"/>
                <a:ea typeface="+mn-ea"/>
                <a:cs typeface="+mn-cs"/>
              </a:rPr>
              <a:t>Be able to support mixed of legacy/traditional and cloud</a:t>
            </a:r>
            <a:r>
              <a:rPr lang="en-US" sz="1200" kern="1200" baseline="0" dirty="0" smtClean="0">
                <a:solidFill>
                  <a:schemeClr val="tx1"/>
                </a:solidFill>
                <a:effectLst/>
                <a:latin typeface="+mn-lt"/>
                <a:ea typeface="+mn-ea"/>
                <a:cs typeface="+mn-cs"/>
              </a:rPr>
              <a:t> computing</a:t>
            </a:r>
            <a:r>
              <a:rPr lang="en-US" sz="1200" kern="1200" dirty="0" smtClean="0">
                <a:solidFill>
                  <a:schemeClr val="tx1"/>
                </a:solidFill>
                <a:effectLst/>
                <a:latin typeface="+mn-lt"/>
                <a:ea typeface="+mn-ea"/>
                <a:cs typeface="+mn-cs"/>
              </a:rPr>
              <a:t> framework with the additional resource management of hardware, security and Privacy, systems, and lifecycle management.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NBD RA provides abstraction services to meet the use cases’ requirements:</a:t>
            </a:r>
          </a:p>
          <a:p>
            <a:pPr lvl="0"/>
            <a:r>
              <a:rPr lang="en-US" sz="1200" b="1" i="1" kern="1200" dirty="0" smtClean="0">
                <a:solidFill>
                  <a:schemeClr val="tx1"/>
                </a:solidFill>
                <a:effectLst/>
                <a:latin typeface="+mn-lt"/>
                <a:ea typeface="+mn-ea"/>
                <a:cs typeface="+mn-cs"/>
              </a:rPr>
              <a:t>Data Service Abstraction</a:t>
            </a:r>
            <a:r>
              <a:rPr lang="en-US" sz="1200" kern="1200" dirty="0" smtClean="0">
                <a:solidFill>
                  <a:schemeClr val="tx1"/>
                </a:solidFill>
                <a:effectLst/>
                <a:latin typeface="+mn-lt"/>
                <a:ea typeface="+mn-ea"/>
                <a:cs typeface="+mn-cs"/>
              </a:rPr>
              <a:t> – enable Data Sources Component to subscribe one or more data services at the Transformation Component so that one or more given datasets can be collected, curated, analyzed, visualized, and accessed.  The process results can be used by the Data Usage Component. </a:t>
            </a:r>
          </a:p>
          <a:p>
            <a:pPr lvl="0"/>
            <a:r>
              <a:rPr lang="en-US" sz="1200" b="1" i="1" kern="1200" dirty="0" smtClean="0">
                <a:solidFill>
                  <a:schemeClr val="tx1"/>
                </a:solidFill>
                <a:effectLst/>
                <a:latin typeface="+mn-lt"/>
                <a:ea typeface="+mn-ea"/>
                <a:cs typeface="+mn-cs"/>
              </a:rPr>
              <a:t>Capability Service Abstraction</a:t>
            </a:r>
            <a:r>
              <a:rPr lang="en-US" sz="1200" kern="1200" dirty="0" smtClean="0">
                <a:solidFill>
                  <a:schemeClr val="tx1"/>
                </a:solidFill>
                <a:effectLst/>
                <a:latin typeface="+mn-lt"/>
                <a:ea typeface="+mn-ea"/>
                <a:cs typeface="+mn-cs"/>
              </a:rPr>
              <a:t> – enable Transformation Component to subscribe one or more capability services at the Capability Management Component so that given datasets and algorithms can be securely transferred, stored, and executed by the specific computing fabrics such as data storage, networking, and computing cluster.</a:t>
            </a:r>
          </a:p>
          <a:p>
            <a:pPr lvl="0"/>
            <a:r>
              <a:rPr lang="en-US" sz="1200" b="1" i="1" kern="1200" dirty="0" smtClean="0">
                <a:solidFill>
                  <a:schemeClr val="tx1"/>
                </a:solidFill>
                <a:effectLst/>
                <a:latin typeface="+mn-lt"/>
                <a:ea typeface="+mn-ea"/>
                <a:cs typeface="+mn-cs"/>
              </a:rPr>
              <a:t>Usage Service Abstraction</a:t>
            </a:r>
            <a:r>
              <a:rPr lang="en-US" sz="1200" kern="1200" dirty="0" smtClean="0">
                <a:solidFill>
                  <a:schemeClr val="tx1"/>
                </a:solidFill>
                <a:effectLst/>
                <a:latin typeface="+mn-lt"/>
                <a:ea typeface="+mn-ea"/>
                <a:cs typeface="+mn-cs"/>
              </a:rPr>
              <a:t> – enable Data Sources Component to subscribe one or more protected usage services at the Data Usage Component so that the processing results from the Transformation Component can be retrieved, reported, and rendered. </a:t>
            </a:r>
          </a:p>
          <a:p>
            <a:endParaRPr lang="en-US" dirty="0"/>
          </a:p>
        </p:txBody>
      </p:sp>
      <p:sp>
        <p:nvSpPr>
          <p:cNvPr id="4" name="Slide Number Placeholder 3"/>
          <p:cNvSpPr>
            <a:spLocks noGrp="1"/>
          </p:cNvSpPr>
          <p:nvPr>
            <p:ph type="sldNum" sz="quarter" idx="10"/>
          </p:nvPr>
        </p:nvSpPr>
        <p:spPr/>
        <p:txBody>
          <a:bodyPr/>
          <a:lstStyle/>
          <a:p>
            <a:fld id="{D42F9DD9-F15F-4ED0-8703-BC948C7FC984}" type="slidenum">
              <a:rPr lang="en-US" smtClean="0"/>
              <a:t>8</a:t>
            </a:fld>
            <a:endParaRPr lang="en-US"/>
          </a:p>
        </p:txBody>
      </p:sp>
    </p:spTree>
    <p:extLst>
      <p:ext uri="{BB962C8B-B14F-4D97-AF65-F5344CB8AC3E}">
        <p14:creationId xmlns:p14="http://schemas.microsoft.com/office/powerpoint/2010/main" val="3160842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Key points are to meet use cases’ requirements:</a:t>
            </a:r>
          </a:p>
          <a:p>
            <a:pPr lvl="1"/>
            <a:r>
              <a:rPr lang="en-US" sz="1200" kern="1200" dirty="0" smtClean="0">
                <a:solidFill>
                  <a:schemeClr val="tx1"/>
                </a:solidFill>
                <a:effectLst/>
                <a:latin typeface="+mn-lt"/>
                <a:ea typeface="+mn-ea"/>
                <a:cs typeface="+mn-cs"/>
              </a:rPr>
              <a:t>Be able to support diversified data sources with variety, volume, and velocity of data</a:t>
            </a:r>
          </a:p>
          <a:p>
            <a:pPr lvl="1"/>
            <a:r>
              <a:rPr lang="en-US" sz="1200" kern="1200" dirty="0" smtClean="0">
                <a:solidFill>
                  <a:schemeClr val="tx1"/>
                </a:solidFill>
                <a:effectLst/>
                <a:latin typeface="+mn-lt"/>
                <a:ea typeface="+mn-ea"/>
                <a:cs typeface="+mn-cs"/>
              </a:rPr>
              <a:t>Be able to support various transformation functions such as collect, curate, analysis, visual, and access for a given dataset.</a:t>
            </a:r>
          </a:p>
          <a:p>
            <a:pPr lvl="1"/>
            <a:r>
              <a:rPr lang="en-US" sz="1200" kern="1200" dirty="0" smtClean="0">
                <a:solidFill>
                  <a:schemeClr val="tx1"/>
                </a:solidFill>
                <a:effectLst/>
                <a:latin typeface="+mn-lt"/>
                <a:ea typeface="+mn-ea"/>
                <a:cs typeface="+mn-cs"/>
              </a:rPr>
              <a:t>Be able to support mixed of legacy/traditional and cloud</a:t>
            </a:r>
            <a:r>
              <a:rPr lang="en-US" sz="1200" kern="1200" baseline="0" dirty="0" smtClean="0">
                <a:solidFill>
                  <a:schemeClr val="tx1"/>
                </a:solidFill>
                <a:effectLst/>
                <a:latin typeface="+mn-lt"/>
                <a:ea typeface="+mn-ea"/>
                <a:cs typeface="+mn-cs"/>
              </a:rPr>
              <a:t> computing</a:t>
            </a:r>
            <a:r>
              <a:rPr lang="en-US" sz="1200" kern="1200" dirty="0" smtClean="0">
                <a:solidFill>
                  <a:schemeClr val="tx1"/>
                </a:solidFill>
                <a:effectLst/>
                <a:latin typeface="+mn-lt"/>
                <a:ea typeface="+mn-ea"/>
                <a:cs typeface="+mn-cs"/>
              </a:rPr>
              <a:t> framework with the additional resource management of hardware, security and Privacy, systems, and lifecycle management.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NBD RA provides abstraction services to meet the use cases’ requirements:</a:t>
            </a:r>
          </a:p>
          <a:p>
            <a:pPr lvl="0"/>
            <a:r>
              <a:rPr lang="en-US" sz="1200" b="1" i="1" kern="1200" dirty="0" smtClean="0">
                <a:solidFill>
                  <a:schemeClr val="tx1"/>
                </a:solidFill>
                <a:effectLst/>
                <a:latin typeface="+mn-lt"/>
                <a:ea typeface="+mn-ea"/>
                <a:cs typeface="+mn-cs"/>
              </a:rPr>
              <a:t>Data Service Abstraction</a:t>
            </a:r>
            <a:r>
              <a:rPr lang="en-US" sz="1200" kern="1200" dirty="0" smtClean="0">
                <a:solidFill>
                  <a:schemeClr val="tx1"/>
                </a:solidFill>
                <a:effectLst/>
                <a:latin typeface="+mn-lt"/>
                <a:ea typeface="+mn-ea"/>
                <a:cs typeface="+mn-cs"/>
              </a:rPr>
              <a:t> – enable Data Sources Component to subscribe one or more data services at the Transformation Component so that one or more given datasets can be collected, curated, analyzed, visualized, and accessed.  The process results can be used by the Data Usage Component. </a:t>
            </a:r>
          </a:p>
          <a:p>
            <a:pPr lvl="0"/>
            <a:r>
              <a:rPr lang="en-US" sz="1200" b="1" i="1" kern="1200" dirty="0" smtClean="0">
                <a:solidFill>
                  <a:schemeClr val="tx1"/>
                </a:solidFill>
                <a:effectLst/>
                <a:latin typeface="+mn-lt"/>
                <a:ea typeface="+mn-ea"/>
                <a:cs typeface="+mn-cs"/>
              </a:rPr>
              <a:t>Capability Service Abstraction</a:t>
            </a:r>
            <a:r>
              <a:rPr lang="en-US" sz="1200" kern="1200" dirty="0" smtClean="0">
                <a:solidFill>
                  <a:schemeClr val="tx1"/>
                </a:solidFill>
                <a:effectLst/>
                <a:latin typeface="+mn-lt"/>
                <a:ea typeface="+mn-ea"/>
                <a:cs typeface="+mn-cs"/>
              </a:rPr>
              <a:t> – enable Transformation Component to subscribe one or more capability services at the Capability Management Component so that given datasets and algorithms can be securely transferred, stored, and executed by the specific computing fabrics such as data storage, networking, and computing cluster.</a:t>
            </a:r>
          </a:p>
          <a:p>
            <a:pPr lvl="0"/>
            <a:r>
              <a:rPr lang="en-US" sz="1200" b="1" i="1" kern="1200" dirty="0" smtClean="0">
                <a:solidFill>
                  <a:schemeClr val="tx1"/>
                </a:solidFill>
                <a:effectLst/>
                <a:latin typeface="+mn-lt"/>
                <a:ea typeface="+mn-ea"/>
                <a:cs typeface="+mn-cs"/>
              </a:rPr>
              <a:t>Usage Service Abstraction</a:t>
            </a:r>
            <a:r>
              <a:rPr lang="en-US" sz="1200" kern="1200" dirty="0" smtClean="0">
                <a:solidFill>
                  <a:schemeClr val="tx1"/>
                </a:solidFill>
                <a:effectLst/>
                <a:latin typeface="+mn-lt"/>
                <a:ea typeface="+mn-ea"/>
                <a:cs typeface="+mn-cs"/>
              </a:rPr>
              <a:t> – enable Data Sources Component to subscribe one or more protected usage services at the Data Usage Component so that the processing results from the Transformation Component can be retrieved, reported, and rendered. </a:t>
            </a:r>
          </a:p>
          <a:p>
            <a:endParaRPr lang="en-US" dirty="0"/>
          </a:p>
        </p:txBody>
      </p:sp>
      <p:sp>
        <p:nvSpPr>
          <p:cNvPr id="4" name="Slide Number Placeholder 3"/>
          <p:cNvSpPr>
            <a:spLocks noGrp="1"/>
          </p:cNvSpPr>
          <p:nvPr>
            <p:ph type="sldNum" sz="quarter" idx="10"/>
          </p:nvPr>
        </p:nvSpPr>
        <p:spPr/>
        <p:txBody>
          <a:bodyPr/>
          <a:lstStyle/>
          <a:p>
            <a:fld id="{D42F9DD9-F15F-4ED0-8703-BC948C7FC984}" type="slidenum">
              <a:rPr lang="en-US" smtClean="0"/>
              <a:t>9</a:t>
            </a:fld>
            <a:endParaRPr lang="en-US"/>
          </a:p>
        </p:txBody>
      </p:sp>
    </p:spTree>
    <p:extLst>
      <p:ext uri="{BB962C8B-B14F-4D97-AF65-F5344CB8AC3E}">
        <p14:creationId xmlns:p14="http://schemas.microsoft.com/office/powerpoint/2010/main" val="3160842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D1979D-B802-493A-A274-CCFCA55ED98F}" type="datetimeFigureOut">
              <a:rPr lang="en-US" smtClean="0"/>
              <a:pPr/>
              <a:t>9/12/2013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2E533-5A0F-40C9-8F82-D2712BDDFEF8}" type="slidenum">
              <a:rPr lang="en-US" smtClean="0"/>
              <a:pPr/>
              <a:t>‹#›</a:t>
            </a:fld>
            <a:endParaRPr lang="en-US"/>
          </a:p>
        </p:txBody>
      </p:sp>
    </p:spTree>
    <p:extLst>
      <p:ext uri="{BB962C8B-B14F-4D97-AF65-F5344CB8AC3E}">
        <p14:creationId xmlns:p14="http://schemas.microsoft.com/office/powerpoint/2010/main" val="1597654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D1979D-B802-493A-A274-CCFCA55ED98F}" type="datetimeFigureOut">
              <a:rPr lang="en-US" smtClean="0"/>
              <a:pPr/>
              <a:t>9/12/2013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2E533-5A0F-40C9-8F82-D2712BDDFEF8}" type="slidenum">
              <a:rPr lang="en-US" smtClean="0"/>
              <a:pPr/>
              <a:t>‹#›</a:t>
            </a:fld>
            <a:endParaRPr lang="en-US"/>
          </a:p>
        </p:txBody>
      </p:sp>
    </p:spTree>
    <p:extLst>
      <p:ext uri="{BB962C8B-B14F-4D97-AF65-F5344CB8AC3E}">
        <p14:creationId xmlns:p14="http://schemas.microsoft.com/office/powerpoint/2010/main" val="1573628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D1979D-B802-493A-A274-CCFCA55ED98F}" type="datetimeFigureOut">
              <a:rPr lang="en-US" smtClean="0"/>
              <a:pPr/>
              <a:t>9/12/2013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2E533-5A0F-40C9-8F82-D2712BDDFEF8}" type="slidenum">
              <a:rPr lang="en-US" smtClean="0"/>
              <a:pPr/>
              <a:t>‹#›</a:t>
            </a:fld>
            <a:endParaRPr lang="en-US"/>
          </a:p>
        </p:txBody>
      </p:sp>
    </p:spTree>
    <p:extLst>
      <p:ext uri="{BB962C8B-B14F-4D97-AF65-F5344CB8AC3E}">
        <p14:creationId xmlns:p14="http://schemas.microsoft.com/office/powerpoint/2010/main" val="481911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D1979D-B802-493A-A274-CCFCA55ED98F}" type="datetimeFigureOut">
              <a:rPr lang="en-US" smtClean="0"/>
              <a:pPr/>
              <a:t>9/12/2013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2E533-5A0F-40C9-8F82-D2712BDDFEF8}" type="slidenum">
              <a:rPr lang="en-US" smtClean="0"/>
              <a:pPr/>
              <a:t>‹#›</a:t>
            </a:fld>
            <a:endParaRPr lang="en-US"/>
          </a:p>
        </p:txBody>
      </p:sp>
    </p:spTree>
    <p:extLst>
      <p:ext uri="{BB962C8B-B14F-4D97-AF65-F5344CB8AC3E}">
        <p14:creationId xmlns:p14="http://schemas.microsoft.com/office/powerpoint/2010/main" val="3588206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D1979D-B802-493A-A274-CCFCA55ED98F}" type="datetimeFigureOut">
              <a:rPr lang="en-US" smtClean="0"/>
              <a:pPr/>
              <a:t>9/12/2013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2E533-5A0F-40C9-8F82-D2712BDDFEF8}" type="slidenum">
              <a:rPr lang="en-US" smtClean="0"/>
              <a:pPr/>
              <a:t>‹#›</a:t>
            </a:fld>
            <a:endParaRPr lang="en-US"/>
          </a:p>
        </p:txBody>
      </p:sp>
    </p:spTree>
    <p:extLst>
      <p:ext uri="{BB962C8B-B14F-4D97-AF65-F5344CB8AC3E}">
        <p14:creationId xmlns:p14="http://schemas.microsoft.com/office/powerpoint/2010/main" val="1914310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D1979D-B802-493A-A274-CCFCA55ED98F}" type="datetimeFigureOut">
              <a:rPr lang="en-US" smtClean="0"/>
              <a:pPr/>
              <a:t>9/12/2013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92E533-5A0F-40C9-8F82-D2712BDDFEF8}" type="slidenum">
              <a:rPr lang="en-US" smtClean="0"/>
              <a:pPr/>
              <a:t>‹#›</a:t>
            </a:fld>
            <a:endParaRPr lang="en-US"/>
          </a:p>
        </p:txBody>
      </p:sp>
    </p:spTree>
    <p:extLst>
      <p:ext uri="{BB962C8B-B14F-4D97-AF65-F5344CB8AC3E}">
        <p14:creationId xmlns:p14="http://schemas.microsoft.com/office/powerpoint/2010/main" val="210025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D1979D-B802-493A-A274-CCFCA55ED98F}" type="datetimeFigureOut">
              <a:rPr lang="en-US" smtClean="0"/>
              <a:pPr/>
              <a:t>9/12/2013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92E533-5A0F-40C9-8F82-D2712BDDFEF8}" type="slidenum">
              <a:rPr lang="en-US" smtClean="0"/>
              <a:pPr/>
              <a:t>‹#›</a:t>
            </a:fld>
            <a:endParaRPr lang="en-US"/>
          </a:p>
        </p:txBody>
      </p:sp>
    </p:spTree>
    <p:extLst>
      <p:ext uri="{BB962C8B-B14F-4D97-AF65-F5344CB8AC3E}">
        <p14:creationId xmlns:p14="http://schemas.microsoft.com/office/powerpoint/2010/main" val="2897687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D1979D-B802-493A-A274-CCFCA55ED98F}" type="datetimeFigureOut">
              <a:rPr lang="en-US" smtClean="0"/>
              <a:pPr/>
              <a:t>9/12/2013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92E533-5A0F-40C9-8F82-D2712BDDFEF8}" type="slidenum">
              <a:rPr lang="en-US" smtClean="0"/>
              <a:pPr/>
              <a:t>‹#›</a:t>
            </a:fld>
            <a:endParaRPr lang="en-US"/>
          </a:p>
        </p:txBody>
      </p:sp>
    </p:spTree>
    <p:extLst>
      <p:ext uri="{BB962C8B-B14F-4D97-AF65-F5344CB8AC3E}">
        <p14:creationId xmlns:p14="http://schemas.microsoft.com/office/powerpoint/2010/main" val="1388173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D1979D-B802-493A-A274-CCFCA55ED98F}" type="datetimeFigureOut">
              <a:rPr lang="en-US" smtClean="0"/>
              <a:pPr/>
              <a:t>9/12/2013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92E533-5A0F-40C9-8F82-D2712BDDFEF8}" type="slidenum">
              <a:rPr lang="en-US" smtClean="0"/>
              <a:pPr/>
              <a:t>‹#›</a:t>
            </a:fld>
            <a:endParaRPr lang="en-US"/>
          </a:p>
        </p:txBody>
      </p:sp>
    </p:spTree>
    <p:extLst>
      <p:ext uri="{BB962C8B-B14F-4D97-AF65-F5344CB8AC3E}">
        <p14:creationId xmlns:p14="http://schemas.microsoft.com/office/powerpoint/2010/main" val="3614243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D1979D-B802-493A-A274-CCFCA55ED98F}" type="datetimeFigureOut">
              <a:rPr lang="en-US" smtClean="0"/>
              <a:pPr/>
              <a:t>9/12/2013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92E533-5A0F-40C9-8F82-D2712BDDFEF8}" type="slidenum">
              <a:rPr lang="en-US" smtClean="0"/>
              <a:pPr/>
              <a:t>‹#›</a:t>
            </a:fld>
            <a:endParaRPr lang="en-US"/>
          </a:p>
        </p:txBody>
      </p:sp>
    </p:spTree>
    <p:extLst>
      <p:ext uri="{BB962C8B-B14F-4D97-AF65-F5344CB8AC3E}">
        <p14:creationId xmlns:p14="http://schemas.microsoft.com/office/powerpoint/2010/main" val="2243160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D1979D-B802-493A-A274-CCFCA55ED98F}" type="datetimeFigureOut">
              <a:rPr lang="en-US" smtClean="0"/>
              <a:pPr/>
              <a:t>9/12/2013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92E533-5A0F-40C9-8F82-D2712BDDFEF8}" type="slidenum">
              <a:rPr lang="en-US" smtClean="0"/>
              <a:pPr/>
              <a:t>‹#›</a:t>
            </a:fld>
            <a:endParaRPr lang="en-US"/>
          </a:p>
        </p:txBody>
      </p:sp>
    </p:spTree>
    <p:extLst>
      <p:ext uri="{BB962C8B-B14F-4D97-AF65-F5344CB8AC3E}">
        <p14:creationId xmlns:p14="http://schemas.microsoft.com/office/powerpoint/2010/main" val="2592690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D1979D-B802-493A-A274-CCFCA55ED98F}" type="datetimeFigureOut">
              <a:rPr lang="en-US" smtClean="0"/>
              <a:pPr/>
              <a:t>9/12/2013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92E533-5A0F-40C9-8F82-D2712BDDFEF8}" type="slidenum">
              <a:rPr lang="en-US" smtClean="0"/>
              <a:pPr/>
              <a:t>‹#›</a:t>
            </a:fld>
            <a:endParaRPr lang="en-US"/>
          </a:p>
        </p:txBody>
      </p:sp>
    </p:spTree>
    <p:extLst>
      <p:ext uri="{BB962C8B-B14F-4D97-AF65-F5344CB8AC3E}">
        <p14:creationId xmlns:p14="http://schemas.microsoft.com/office/powerpoint/2010/main" val="4267369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ounded Rectangle 77"/>
          <p:cNvSpPr/>
          <p:nvPr/>
        </p:nvSpPr>
        <p:spPr>
          <a:xfrm flipH="1">
            <a:off x="2949598" y="1975338"/>
            <a:ext cx="2495321" cy="2472491"/>
          </a:xfrm>
          <a:prstGeom prst="roundRect">
            <a:avLst>
              <a:gd name="adj" fmla="val 5649"/>
            </a:avLst>
          </a:prstGeom>
          <a:solidFill>
            <a:schemeClr val="bg1">
              <a:lumMod val="6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flipH="1">
            <a:off x="2941625" y="624928"/>
            <a:ext cx="2482713" cy="213272"/>
          </a:xfrm>
          <a:prstGeom prst="roundRect">
            <a:avLst>
              <a:gd name="adj" fmla="val 22440"/>
            </a:avLst>
          </a:prstGeom>
          <a:solidFill>
            <a:schemeClr val="accent3">
              <a:lumMod val="60000"/>
              <a:lumOff val="4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Data Service Abstraction</a:t>
            </a:r>
            <a:endParaRPr lang="en-US" sz="1200" dirty="0">
              <a:solidFill>
                <a:schemeClr val="tx1"/>
              </a:solidFill>
            </a:endParaRPr>
          </a:p>
        </p:txBody>
      </p:sp>
      <p:sp>
        <p:nvSpPr>
          <p:cNvPr id="77" name="Rounded Rectangle 76"/>
          <p:cNvSpPr/>
          <p:nvPr/>
        </p:nvSpPr>
        <p:spPr>
          <a:xfrm flipH="1">
            <a:off x="2949598" y="5424258"/>
            <a:ext cx="2495321" cy="414892"/>
          </a:xfrm>
          <a:prstGeom prst="roundRect">
            <a:avLst>
              <a:gd name="adj" fmla="val 22440"/>
            </a:avLst>
          </a:prstGeom>
          <a:solidFill>
            <a:schemeClr val="accent2">
              <a:lumMod val="40000"/>
              <a:lumOff val="6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3138984" y="1905000"/>
            <a:ext cx="2347416" cy="307777"/>
          </a:xfrm>
          <a:prstGeom prst="rect">
            <a:avLst/>
          </a:prstGeom>
          <a:noFill/>
        </p:spPr>
        <p:txBody>
          <a:bodyPr wrap="square" rtlCol="0">
            <a:spAutoFit/>
          </a:bodyPr>
          <a:lstStyle/>
          <a:p>
            <a:r>
              <a:rPr lang="en-US" sz="1400" b="1" dirty="0" smtClean="0"/>
              <a:t>Transformation Provider</a:t>
            </a:r>
            <a:endParaRPr lang="en-US" sz="1400" b="1" dirty="0"/>
          </a:p>
        </p:txBody>
      </p:sp>
      <p:sp>
        <p:nvSpPr>
          <p:cNvPr id="88" name="TextBox 87"/>
          <p:cNvSpPr txBox="1"/>
          <p:nvPr/>
        </p:nvSpPr>
        <p:spPr>
          <a:xfrm>
            <a:off x="2981917" y="5455173"/>
            <a:ext cx="2367997" cy="307777"/>
          </a:xfrm>
          <a:prstGeom prst="rect">
            <a:avLst/>
          </a:prstGeom>
          <a:noFill/>
        </p:spPr>
        <p:txBody>
          <a:bodyPr wrap="square" rtlCol="0">
            <a:spAutoFit/>
          </a:bodyPr>
          <a:lstStyle/>
          <a:p>
            <a:pPr algn="ctr"/>
            <a:r>
              <a:rPr lang="en-US" sz="1400" b="1" dirty="0" smtClean="0"/>
              <a:t>Data Consumer Role</a:t>
            </a:r>
            <a:endParaRPr lang="en-US" sz="1400" b="1" dirty="0"/>
          </a:p>
        </p:txBody>
      </p:sp>
      <p:sp>
        <p:nvSpPr>
          <p:cNvPr id="89" name="Down Arrow 88"/>
          <p:cNvSpPr/>
          <p:nvPr/>
        </p:nvSpPr>
        <p:spPr>
          <a:xfrm>
            <a:off x="3738928" y="891993"/>
            <a:ext cx="428627" cy="1049818"/>
          </a:xfrm>
          <a:prstGeom prst="downArrow">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tIns="0" bIns="0" rtlCol="0" anchor="ctr"/>
          <a:lstStyle/>
          <a:p>
            <a:pPr algn="ctr"/>
            <a:r>
              <a:rPr lang="en-US" sz="1400" b="1" spc="50" dirty="0" smtClean="0"/>
              <a:t>DATA</a:t>
            </a:r>
            <a:endParaRPr lang="en-US" sz="1400" b="1" spc="50" dirty="0"/>
          </a:p>
        </p:txBody>
      </p:sp>
      <p:sp>
        <p:nvSpPr>
          <p:cNvPr id="90" name="Rounded Rectangle 89"/>
          <p:cNvSpPr/>
          <p:nvPr/>
        </p:nvSpPr>
        <p:spPr>
          <a:xfrm flipH="1">
            <a:off x="2929018" y="176021"/>
            <a:ext cx="2495321" cy="415379"/>
          </a:xfrm>
          <a:prstGeom prst="roundRect">
            <a:avLst>
              <a:gd name="adj" fmla="val 22440"/>
            </a:avLst>
          </a:prstGeom>
          <a:solidFill>
            <a:schemeClr val="accent2">
              <a:lumMod val="40000"/>
              <a:lumOff val="6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p:cNvSpPr txBox="1"/>
          <p:nvPr/>
        </p:nvSpPr>
        <p:spPr>
          <a:xfrm>
            <a:off x="2961336" y="186338"/>
            <a:ext cx="2367997" cy="307777"/>
          </a:xfrm>
          <a:prstGeom prst="rect">
            <a:avLst/>
          </a:prstGeom>
          <a:noFill/>
        </p:spPr>
        <p:txBody>
          <a:bodyPr wrap="square" rtlCol="0">
            <a:spAutoFit/>
          </a:bodyPr>
          <a:lstStyle/>
          <a:p>
            <a:pPr algn="ctr"/>
            <a:r>
              <a:rPr lang="en-US" sz="1400" b="1" dirty="0" smtClean="0"/>
              <a:t>Data Provider Role</a:t>
            </a:r>
            <a:endParaRPr lang="en-US" sz="1400" b="1" dirty="0"/>
          </a:p>
        </p:txBody>
      </p:sp>
      <p:sp>
        <p:nvSpPr>
          <p:cNvPr id="94" name="Rounded Rectangle 93"/>
          <p:cNvSpPr/>
          <p:nvPr/>
        </p:nvSpPr>
        <p:spPr>
          <a:xfrm>
            <a:off x="6608909" y="555945"/>
            <a:ext cx="1925491" cy="5283205"/>
          </a:xfrm>
          <a:prstGeom prst="roundRect">
            <a:avLst>
              <a:gd name="adj" fmla="val 4083"/>
            </a:avLst>
          </a:prstGeom>
          <a:solidFill>
            <a:srgbClr val="A6A6A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Left-Right Arrow 158"/>
          <p:cNvSpPr/>
          <p:nvPr/>
        </p:nvSpPr>
        <p:spPr>
          <a:xfrm>
            <a:off x="5446645" y="3373229"/>
            <a:ext cx="896251" cy="408521"/>
          </a:xfrm>
          <a:prstGeom prst="leftRightArrow">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pc="50" dirty="0" smtClean="0"/>
              <a:t>DATA</a:t>
            </a:r>
            <a:endParaRPr lang="en-US" sz="1400" b="1" spc="50" dirty="0"/>
          </a:p>
        </p:txBody>
      </p:sp>
      <p:grpSp>
        <p:nvGrpSpPr>
          <p:cNvPr id="4" name="Group 3"/>
          <p:cNvGrpSpPr/>
          <p:nvPr/>
        </p:nvGrpSpPr>
        <p:grpSpPr>
          <a:xfrm>
            <a:off x="3023028" y="560055"/>
            <a:ext cx="5496997" cy="5202895"/>
            <a:chOff x="1603149" y="1436528"/>
            <a:chExt cx="5925156" cy="3990421"/>
          </a:xfrm>
        </p:grpSpPr>
        <p:sp>
          <p:nvSpPr>
            <p:cNvPr id="86" name="Rounded Rectangle 85"/>
            <p:cNvSpPr/>
            <p:nvPr/>
          </p:nvSpPr>
          <p:spPr>
            <a:xfrm>
              <a:off x="1603149" y="2716109"/>
              <a:ext cx="2463811" cy="1651897"/>
            </a:xfrm>
            <a:prstGeom prst="roundRect">
              <a:avLst>
                <a:gd name="adj" fmla="val 4799"/>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ounded Rectangle 94"/>
            <p:cNvSpPr/>
            <p:nvPr/>
          </p:nvSpPr>
          <p:spPr>
            <a:xfrm>
              <a:off x="5531202" y="1480819"/>
              <a:ext cx="1961072" cy="3946130"/>
            </a:xfrm>
            <a:prstGeom prst="roundRect">
              <a:avLst>
                <a:gd name="adj" fmla="val 4799"/>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5489825" y="1436528"/>
              <a:ext cx="1980346" cy="254584"/>
            </a:xfrm>
            <a:prstGeom prst="rect">
              <a:avLst/>
            </a:prstGeom>
            <a:noFill/>
          </p:spPr>
          <p:txBody>
            <a:bodyPr wrap="square" rtlCol="0">
              <a:spAutoFit/>
            </a:bodyPr>
            <a:lstStyle/>
            <a:p>
              <a:r>
                <a:rPr lang="en-US" sz="1400" b="1" dirty="0" smtClean="0"/>
                <a:t>Capabilities Provider</a:t>
              </a:r>
              <a:endParaRPr lang="en-US" sz="1400" b="1" dirty="0"/>
            </a:p>
          </p:txBody>
        </p:sp>
        <p:sp>
          <p:nvSpPr>
            <p:cNvPr id="146" name="Rounded Rectangle 145"/>
            <p:cNvSpPr/>
            <p:nvPr/>
          </p:nvSpPr>
          <p:spPr>
            <a:xfrm>
              <a:off x="5562725" y="1725132"/>
              <a:ext cx="1900356" cy="3409605"/>
            </a:xfrm>
            <a:prstGeom prst="roundRect">
              <a:avLst>
                <a:gd name="adj" fmla="val 11042"/>
              </a:avLst>
            </a:prstGeom>
            <a:solidFill>
              <a:schemeClr val="bg1">
                <a:lumMod val="6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155"/>
            <p:cNvSpPr txBox="1"/>
            <p:nvPr/>
          </p:nvSpPr>
          <p:spPr>
            <a:xfrm>
              <a:off x="5709833" y="1817263"/>
              <a:ext cx="1818472" cy="307777"/>
            </a:xfrm>
            <a:prstGeom prst="rect">
              <a:avLst/>
            </a:prstGeom>
            <a:noFill/>
          </p:spPr>
          <p:txBody>
            <a:bodyPr wrap="square" rtlCol="0">
              <a:spAutoFit/>
            </a:bodyPr>
            <a:lstStyle/>
            <a:p>
              <a:r>
                <a:rPr lang="en-US" sz="1400" b="1" dirty="0" smtClean="0"/>
                <a:t>Big Data Framework</a:t>
              </a:r>
              <a:endParaRPr lang="en-US" sz="1400" b="1" dirty="0"/>
            </a:p>
          </p:txBody>
        </p:sp>
        <p:grpSp>
          <p:nvGrpSpPr>
            <p:cNvPr id="13" name="Group 12"/>
            <p:cNvGrpSpPr/>
            <p:nvPr/>
          </p:nvGrpSpPr>
          <p:grpSpPr>
            <a:xfrm>
              <a:off x="5671374" y="4044986"/>
              <a:ext cx="1533521" cy="828940"/>
              <a:chOff x="4967665" y="3751324"/>
              <a:chExt cx="2395728" cy="615517"/>
            </a:xfrm>
          </p:grpSpPr>
          <p:sp>
            <p:nvSpPr>
              <p:cNvPr id="101" name="Rounded Rectangle 100"/>
              <p:cNvSpPr/>
              <p:nvPr/>
            </p:nvSpPr>
            <p:spPr>
              <a:xfrm rot="16200000" flipH="1">
                <a:off x="4787100" y="3957674"/>
                <a:ext cx="599512" cy="218822"/>
              </a:xfrm>
              <a:prstGeom prst="roundRect">
                <a:avLst/>
              </a:prstGeom>
              <a:solidFill>
                <a:srgbClr val="DDD9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ounded Rectangle 99"/>
              <p:cNvSpPr/>
              <p:nvPr/>
            </p:nvSpPr>
            <p:spPr>
              <a:xfrm flipH="1">
                <a:off x="4967665" y="3751324"/>
                <a:ext cx="2395728" cy="392221"/>
              </a:xfrm>
              <a:prstGeom prst="roundRect">
                <a:avLst/>
              </a:prstGeom>
              <a:solidFill>
                <a:srgbClr val="DDD9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smtClean="0">
                    <a:solidFill>
                      <a:schemeClr val="tx1"/>
                    </a:solidFill>
                  </a:rPr>
                  <a:t>Scalable Infrastructures (VM cluster, </a:t>
                </a:r>
                <a:r>
                  <a:rPr lang="en-US" sz="900" b="1" dirty="0" smtClean="0">
                    <a:solidFill>
                      <a:schemeClr val="tx1"/>
                    </a:solidFill>
                  </a:rPr>
                  <a:t>H/</a:t>
                </a:r>
                <a:r>
                  <a:rPr lang="en-US" sz="900" b="1" dirty="0" err="1" smtClean="0">
                    <a:solidFill>
                      <a:schemeClr val="tx1"/>
                    </a:solidFill>
                  </a:rPr>
                  <a:t>W,Storage</a:t>
                </a:r>
                <a:r>
                  <a:rPr lang="en-US" sz="900" b="1" dirty="0" smtClean="0">
                    <a:solidFill>
                      <a:schemeClr val="tx1"/>
                    </a:solidFill>
                  </a:rPr>
                  <a:t>.</a:t>
                </a:r>
                <a:r>
                  <a:rPr lang="en-US" sz="1000" b="1" dirty="0" smtClean="0">
                    <a:solidFill>
                      <a:schemeClr val="tx1"/>
                    </a:solidFill>
                  </a:rPr>
                  <a:t>)</a:t>
                </a:r>
                <a:endParaRPr lang="en-US" sz="1000" b="1" dirty="0">
                  <a:solidFill>
                    <a:schemeClr val="tx1"/>
                  </a:solidFill>
                </a:endParaRPr>
              </a:p>
            </p:txBody>
          </p:sp>
        </p:grpSp>
        <p:sp>
          <p:nvSpPr>
            <p:cNvPr id="103" name="Rounded Rectangle 102"/>
            <p:cNvSpPr/>
            <p:nvPr/>
          </p:nvSpPr>
          <p:spPr>
            <a:xfrm rot="16200000" flipH="1">
              <a:off x="6962738" y="4500040"/>
              <a:ext cx="698856" cy="146331"/>
            </a:xfrm>
            <a:prstGeom prst="roundRect">
              <a:avLst/>
            </a:prstGeom>
            <a:solidFill>
              <a:srgbClr val="DDD9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ounded Rectangle 101"/>
            <p:cNvSpPr/>
            <p:nvPr/>
          </p:nvSpPr>
          <p:spPr>
            <a:xfrm flipH="1">
              <a:off x="5857878" y="4614769"/>
              <a:ext cx="1523319" cy="300042"/>
            </a:xfrm>
            <a:prstGeom prst="roundRect">
              <a:avLst/>
            </a:prstGeom>
            <a:solidFill>
              <a:srgbClr val="DDD9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b="1" dirty="0" smtClean="0">
                  <a:solidFill>
                    <a:schemeClr val="tx1"/>
                  </a:solidFill>
                </a:rPr>
                <a:t>Legacy Infrastructures</a:t>
              </a:r>
              <a:endParaRPr lang="en-US" sz="1000" b="1" dirty="0">
                <a:solidFill>
                  <a:schemeClr val="tx1"/>
                </a:solidFill>
              </a:endParaRPr>
            </a:p>
          </p:txBody>
        </p:sp>
        <p:grpSp>
          <p:nvGrpSpPr>
            <p:cNvPr id="119" name="Group 118"/>
            <p:cNvGrpSpPr/>
            <p:nvPr/>
          </p:nvGrpSpPr>
          <p:grpSpPr>
            <a:xfrm>
              <a:off x="5677632" y="3008572"/>
              <a:ext cx="1712654" cy="723485"/>
              <a:chOff x="4967667" y="3751324"/>
              <a:chExt cx="2675576" cy="537213"/>
            </a:xfrm>
            <a:solidFill>
              <a:srgbClr val="C6D9F1"/>
            </a:solidFill>
          </p:grpSpPr>
          <p:grpSp>
            <p:nvGrpSpPr>
              <p:cNvPr id="120" name="Group 119"/>
              <p:cNvGrpSpPr/>
              <p:nvPr/>
            </p:nvGrpSpPr>
            <p:grpSpPr>
              <a:xfrm>
                <a:off x="4967667" y="3751324"/>
                <a:ext cx="2395728" cy="537213"/>
                <a:chOff x="4967667" y="3751324"/>
                <a:chExt cx="2395728" cy="537213"/>
              </a:xfrm>
              <a:grpFill/>
            </p:grpSpPr>
            <p:sp>
              <p:nvSpPr>
                <p:cNvPr id="124" name="Rounded Rectangle 123"/>
                <p:cNvSpPr/>
                <p:nvPr/>
              </p:nvSpPr>
              <p:spPr>
                <a:xfrm rot="16200000" flipH="1">
                  <a:off x="4821363" y="3913633"/>
                  <a:ext cx="521208" cy="2286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ounded Rectangle 124"/>
                <p:cNvSpPr/>
                <p:nvPr/>
              </p:nvSpPr>
              <p:spPr>
                <a:xfrm flipH="1">
                  <a:off x="4967667" y="3751324"/>
                  <a:ext cx="2395728" cy="23985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smtClean="0">
                      <a:solidFill>
                        <a:schemeClr val="tx1"/>
                      </a:solidFill>
                    </a:rPr>
                    <a:t>Scalable Platforms (databases, etc.)</a:t>
                  </a:r>
                  <a:endParaRPr lang="en-US" sz="1000" b="1" dirty="0">
                    <a:solidFill>
                      <a:schemeClr val="tx1"/>
                    </a:solidFill>
                  </a:endParaRPr>
                </a:p>
              </p:txBody>
            </p:sp>
          </p:grpSp>
          <p:grpSp>
            <p:nvGrpSpPr>
              <p:cNvPr id="121" name="Group 120"/>
              <p:cNvGrpSpPr/>
              <p:nvPr/>
            </p:nvGrpSpPr>
            <p:grpSpPr>
              <a:xfrm>
                <a:off x="5247515" y="3751324"/>
                <a:ext cx="2395728" cy="518925"/>
                <a:chOff x="5247515" y="3751324"/>
                <a:chExt cx="2395728" cy="518925"/>
              </a:xfrm>
              <a:grpFill/>
            </p:grpSpPr>
            <p:sp>
              <p:nvSpPr>
                <p:cNvPr id="122" name="Rounded Rectangle 121"/>
                <p:cNvSpPr/>
                <p:nvPr/>
              </p:nvSpPr>
              <p:spPr>
                <a:xfrm rot="16200000" flipH="1">
                  <a:off x="7269480" y="3896487"/>
                  <a:ext cx="518925" cy="2286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ounded Rectangle 122"/>
                <p:cNvSpPr/>
                <p:nvPr/>
              </p:nvSpPr>
              <p:spPr>
                <a:xfrm flipH="1">
                  <a:off x="5247515" y="4041649"/>
                  <a:ext cx="2395728" cy="2286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b="1" dirty="0" smtClean="0">
                      <a:solidFill>
                        <a:schemeClr val="tx1"/>
                      </a:solidFill>
                    </a:rPr>
                    <a:t>Legacy Platforms</a:t>
                  </a:r>
                  <a:endParaRPr lang="en-US" sz="1000" b="1" dirty="0">
                    <a:solidFill>
                      <a:schemeClr val="tx1"/>
                    </a:solidFill>
                  </a:endParaRPr>
                </a:p>
              </p:txBody>
            </p:sp>
          </p:grpSp>
        </p:grpSp>
        <p:grpSp>
          <p:nvGrpSpPr>
            <p:cNvPr id="126" name="Group 125"/>
            <p:cNvGrpSpPr/>
            <p:nvPr/>
          </p:nvGrpSpPr>
          <p:grpSpPr>
            <a:xfrm>
              <a:off x="5668544" y="2238512"/>
              <a:ext cx="1712654" cy="723485"/>
              <a:chOff x="4967667" y="3751324"/>
              <a:chExt cx="2675576" cy="537213"/>
            </a:xfrm>
            <a:solidFill>
              <a:srgbClr val="F2DCDB"/>
            </a:solidFill>
          </p:grpSpPr>
          <p:grpSp>
            <p:nvGrpSpPr>
              <p:cNvPr id="127" name="Group 126"/>
              <p:cNvGrpSpPr/>
              <p:nvPr/>
            </p:nvGrpSpPr>
            <p:grpSpPr>
              <a:xfrm>
                <a:off x="4967667" y="3751324"/>
                <a:ext cx="2395728" cy="537213"/>
                <a:chOff x="4967667" y="3751324"/>
                <a:chExt cx="2395728" cy="537213"/>
              </a:xfrm>
              <a:grpFill/>
            </p:grpSpPr>
            <p:sp>
              <p:nvSpPr>
                <p:cNvPr id="131" name="Rounded Rectangle 130"/>
                <p:cNvSpPr/>
                <p:nvPr/>
              </p:nvSpPr>
              <p:spPr>
                <a:xfrm rot="16200000" flipH="1">
                  <a:off x="4821363" y="3913633"/>
                  <a:ext cx="521208" cy="2286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flipH="1">
                  <a:off x="4967667" y="3751324"/>
                  <a:ext cx="2395728" cy="23985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smtClean="0">
                      <a:solidFill>
                        <a:schemeClr val="tx1"/>
                      </a:solidFill>
                    </a:rPr>
                    <a:t>Scalable Processing (analytic tools, etc.)</a:t>
                  </a:r>
                  <a:r>
                    <a:rPr lang="en-US" sz="1400" b="1" dirty="0" smtClean="0">
                      <a:solidFill>
                        <a:schemeClr val="tx1"/>
                      </a:solidFill>
                    </a:rPr>
                    <a:t> </a:t>
                  </a:r>
                  <a:endParaRPr lang="en-US" sz="1400" b="1" dirty="0">
                    <a:solidFill>
                      <a:schemeClr val="tx1"/>
                    </a:solidFill>
                  </a:endParaRPr>
                </a:p>
              </p:txBody>
            </p:sp>
          </p:grpSp>
          <p:grpSp>
            <p:nvGrpSpPr>
              <p:cNvPr id="128" name="Group 127"/>
              <p:cNvGrpSpPr/>
              <p:nvPr/>
            </p:nvGrpSpPr>
            <p:grpSpPr>
              <a:xfrm>
                <a:off x="5247515" y="3751324"/>
                <a:ext cx="2395728" cy="518925"/>
                <a:chOff x="5247515" y="3751324"/>
                <a:chExt cx="2395728" cy="518925"/>
              </a:xfrm>
              <a:grpFill/>
            </p:grpSpPr>
            <p:sp>
              <p:nvSpPr>
                <p:cNvPr id="129" name="Rounded Rectangle 128"/>
                <p:cNvSpPr/>
                <p:nvPr/>
              </p:nvSpPr>
              <p:spPr>
                <a:xfrm rot="16200000" flipH="1">
                  <a:off x="7269480" y="3896487"/>
                  <a:ext cx="518925" cy="2286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ounded Rectangle 129"/>
                <p:cNvSpPr/>
                <p:nvPr/>
              </p:nvSpPr>
              <p:spPr>
                <a:xfrm flipH="1">
                  <a:off x="5247515" y="4041649"/>
                  <a:ext cx="2395728" cy="2286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b="1" dirty="0" smtClean="0">
                      <a:solidFill>
                        <a:schemeClr val="tx1"/>
                      </a:solidFill>
                    </a:rPr>
                    <a:t>Legacy Processing</a:t>
                  </a:r>
                  <a:endParaRPr lang="en-US" sz="1000" b="1" dirty="0">
                    <a:solidFill>
                      <a:schemeClr val="tx1"/>
                    </a:solidFill>
                  </a:endParaRPr>
                </a:p>
              </p:txBody>
            </p:sp>
          </p:grpSp>
        </p:grpSp>
      </p:grpSp>
      <p:sp>
        <p:nvSpPr>
          <p:cNvPr id="80" name="Rounded Rectangle 79"/>
          <p:cNvSpPr/>
          <p:nvPr/>
        </p:nvSpPr>
        <p:spPr>
          <a:xfrm rot="16200000">
            <a:off x="-1040677" y="2686647"/>
            <a:ext cx="5279571" cy="916586"/>
          </a:xfrm>
          <a:prstGeom prst="roundRect">
            <a:avLst/>
          </a:prstGeom>
          <a:solidFill>
            <a:schemeClr val="accent2">
              <a:lumMod val="40000"/>
              <a:lumOff val="60000"/>
            </a:schemeClr>
          </a:solidFill>
          <a:ln>
            <a:solidFill>
              <a:schemeClr val="tx1"/>
            </a:solidFill>
            <a:prstDash val="dash"/>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b="1" dirty="0" smtClean="0">
                <a:solidFill>
                  <a:schemeClr val="tx1">
                    <a:lumMod val="50000"/>
                    <a:lumOff val="50000"/>
                  </a:schemeClr>
                </a:solidFill>
              </a:rPr>
              <a:t>System/Data Orchestration Roles</a:t>
            </a:r>
            <a:endParaRPr lang="en-US" sz="1400" b="1" dirty="0">
              <a:solidFill>
                <a:schemeClr val="tx1">
                  <a:lumMod val="50000"/>
                  <a:lumOff val="50000"/>
                </a:schemeClr>
              </a:solidFill>
            </a:endParaRPr>
          </a:p>
        </p:txBody>
      </p:sp>
      <p:sp>
        <p:nvSpPr>
          <p:cNvPr id="2" name="Right Arrow 1"/>
          <p:cNvSpPr/>
          <p:nvPr/>
        </p:nvSpPr>
        <p:spPr>
          <a:xfrm>
            <a:off x="5470714" y="3772120"/>
            <a:ext cx="838732" cy="390630"/>
          </a:xfrm>
          <a:prstGeom prst="rightArrow">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SW</a:t>
            </a:r>
            <a:endParaRPr lang="en-US" sz="1400" b="1" dirty="0"/>
          </a:p>
        </p:txBody>
      </p:sp>
      <p:sp>
        <p:nvSpPr>
          <p:cNvPr id="57" name="Right Arrow 56"/>
          <p:cNvSpPr/>
          <p:nvPr/>
        </p:nvSpPr>
        <p:spPr>
          <a:xfrm rot="16200000">
            <a:off x="3803466" y="1186128"/>
            <a:ext cx="1114751" cy="418894"/>
          </a:xfrm>
          <a:prstGeom prst="rightArrow">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SW</a:t>
            </a:r>
            <a:endParaRPr lang="en-US" sz="1400" b="1" dirty="0"/>
          </a:p>
        </p:txBody>
      </p:sp>
      <p:sp>
        <p:nvSpPr>
          <p:cNvPr id="58" name="Rounded Rectangle 57"/>
          <p:cNvSpPr/>
          <p:nvPr/>
        </p:nvSpPr>
        <p:spPr>
          <a:xfrm flipH="1">
            <a:off x="2949598" y="4484972"/>
            <a:ext cx="2482713" cy="187240"/>
          </a:xfrm>
          <a:prstGeom prst="roundRect">
            <a:avLst>
              <a:gd name="adj" fmla="val 22440"/>
            </a:avLst>
          </a:prstGeom>
          <a:solidFill>
            <a:schemeClr val="accent3">
              <a:lumMod val="60000"/>
              <a:lumOff val="4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Usage Service Abstraction</a:t>
            </a:r>
            <a:endParaRPr lang="en-US" sz="1200" dirty="0">
              <a:solidFill>
                <a:schemeClr val="tx1"/>
              </a:solidFill>
            </a:endParaRPr>
          </a:p>
        </p:txBody>
      </p:sp>
      <p:sp>
        <p:nvSpPr>
          <p:cNvPr id="59" name="Rounded Rectangle 58"/>
          <p:cNvSpPr/>
          <p:nvPr/>
        </p:nvSpPr>
        <p:spPr>
          <a:xfrm rot="16200000" flipH="1">
            <a:off x="3861446" y="3112199"/>
            <a:ext cx="5279097" cy="174809"/>
          </a:xfrm>
          <a:prstGeom prst="roundRect">
            <a:avLst>
              <a:gd name="adj" fmla="val 22440"/>
            </a:avLst>
          </a:prstGeom>
          <a:solidFill>
            <a:schemeClr val="accent3">
              <a:lumMod val="60000"/>
              <a:lumOff val="4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Capabilities Service Abstraction</a:t>
            </a:r>
            <a:endParaRPr lang="en-US" sz="1200" dirty="0">
              <a:solidFill>
                <a:schemeClr val="tx1"/>
              </a:solidFill>
            </a:endParaRPr>
          </a:p>
        </p:txBody>
      </p:sp>
      <p:sp>
        <p:nvSpPr>
          <p:cNvPr id="60" name="Rounded Rectangle 59"/>
          <p:cNvSpPr/>
          <p:nvPr/>
        </p:nvSpPr>
        <p:spPr>
          <a:xfrm rot="16200000" flipH="1">
            <a:off x="1592198" y="3098269"/>
            <a:ext cx="2471079" cy="180441"/>
          </a:xfrm>
          <a:prstGeom prst="roundRect">
            <a:avLst>
              <a:gd name="adj" fmla="val 22440"/>
            </a:avLst>
          </a:prstGeom>
          <a:solidFill>
            <a:schemeClr val="accent3">
              <a:lumMod val="60000"/>
              <a:lumOff val="4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System Service Abstraction</a:t>
            </a:r>
            <a:endParaRPr lang="en-US" sz="1200" dirty="0">
              <a:solidFill>
                <a:schemeClr val="tx1"/>
              </a:solidFill>
            </a:endParaRPr>
          </a:p>
        </p:txBody>
      </p:sp>
      <p:sp>
        <p:nvSpPr>
          <p:cNvPr id="61" name="Down Arrow 60"/>
          <p:cNvSpPr/>
          <p:nvPr/>
        </p:nvSpPr>
        <p:spPr>
          <a:xfrm>
            <a:off x="4186025" y="4683350"/>
            <a:ext cx="428627" cy="698600"/>
          </a:xfrm>
          <a:prstGeom prst="downArrow">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tIns="0" bIns="0" rtlCol="0" anchor="ctr"/>
          <a:lstStyle/>
          <a:p>
            <a:pPr algn="ctr"/>
            <a:r>
              <a:rPr lang="en-US" sz="1400" b="1" spc="50" dirty="0" smtClean="0"/>
              <a:t>DATA</a:t>
            </a:r>
            <a:endParaRPr lang="en-US" sz="1400" b="1" spc="50" dirty="0"/>
          </a:p>
        </p:txBody>
      </p:sp>
      <p:sp>
        <p:nvSpPr>
          <p:cNvPr id="62" name="Right Arrow 61"/>
          <p:cNvSpPr/>
          <p:nvPr/>
        </p:nvSpPr>
        <p:spPr>
          <a:xfrm rot="16200000">
            <a:off x="4378993" y="4895283"/>
            <a:ext cx="717304" cy="278309"/>
          </a:xfrm>
          <a:prstGeom prst="rightArrow">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SW</a:t>
            </a:r>
            <a:endParaRPr lang="en-US" sz="1400" b="1" dirty="0"/>
          </a:p>
        </p:txBody>
      </p:sp>
      <p:sp>
        <p:nvSpPr>
          <p:cNvPr id="46" name="Left-Right Arrow 45"/>
          <p:cNvSpPr/>
          <p:nvPr/>
        </p:nvSpPr>
        <p:spPr>
          <a:xfrm>
            <a:off x="1808205" y="5846024"/>
            <a:ext cx="6715898" cy="1011976"/>
          </a:xfrm>
          <a:prstGeom prst="lef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pc="600" dirty="0" smtClean="0"/>
              <a:t>IT STACK / VALUE CHAIN</a:t>
            </a:r>
            <a:endParaRPr lang="en-US" b="1" spc="600" dirty="0"/>
          </a:p>
        </p:txBody>
      </p:sp>
      <p:sp>
        <p:nvSpPr>
          <p:cNvPr id="47" name="Up-Down Arrow 46"/>
          <p:cNvSpPr/>
          <p:nvPr/>
        </p:nvSpPr>
        <p:spPr>
          <a:xfrm>
            <a:off x="24156" y="577987"/>
            <a:ext cx="1103052" cy="5289413"/>
          </a:xfrm>
          <a:prstGeom prst="up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spc="300" dirty="0" smtClean="0"/>
              <a:t>INFORMATION FLOW / VALUE CHAIN</a:t>
            </a:r>
            <a:endParaRPr lang="en-US" b="1" spc="300" dirty="0"/>
          </a:p>
        </p:txBody>
      </p:sp>
      <p:sp>
        <p:nvSpPr>
          <p:cNvPr id="67" name="Right Arrow 66"/>
          <p:cNvSpPr/>
          <p:nvPr/>
        </p:nvSpPr>
        <p:spPr>
          <a:xfrm>
            <a:off x="5504164" y="2923291"/>
            <a:ext cx="838732" cy="390630"/>
          </a:xfrm>
          <a:prstGeom prst="rightArrow">
            <a:avLst/>
          </a:prstGeom>
          <a:solidFill>
            <a:srgbClr val="0066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CMD</a:t>
            </a:r>
            <a:endParaRPr lang="en-US" sz="1400" b="1" dirty="0"/>
          </a:p>
        </p:txBody>
      </p:sp>
      <p:sp>
        <p:nvSpPr>
          <p:cNvPr id="68" name="Right Arrow 67"/>
          <p:cNvSpPr/>
          <p:nvPr/>
        </p:nvSpPr>
        <p:spPr>
          <a:xfrm rot="16200000">
            <a:off x="3071433" y="1194690"/>
            <a:ext cx="1103611" cy="390630"/>
          </a:xfrm>
          <a:prstGeom prst="rightArrow">
            <a:avLst/>
          </a:prstGeom>
          <a:solidFill>
            <a:srgbClr val="0066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CMD</a:t>
            </a:r>
            <a:endParaRPr lang="en-US" sz="1400" b="1" dirty="0"/>
          </a:p>
        </p:txBody>
      </p:sp>
      <p:sp>
        <p:nvSpPr>
          <p:cNvPr id="69" name="Right Arrow 68"/>
          <p:cNvSpPr/>
          <p:nvPr/>
        </p:nvSpPr>
        <p:spPr>
          <a:xfrm rot="16200000">
            <a:off x="3554536" y="4836114"/>
            <a:ext cx="729897" cy="390630"/>
          </a:xfrm>
          <a:prstGeom prst="rightArrow">
            <a:avLst/>
          </a:prstGeom>
          <a:solidFill>
            <a:srgbClr val="0066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CMD</a:t>
            </a:r>
            <a:endParaRPr lang="en-US" sz="1400" b="1" dirty="0"/>
          </a:p>
        </p:txBody>
      </p:sp>
      <p:sp>
        <p:nvSpPr>
          <p:cNvPr id="71" name="Right Arrow 70"/>
          <p:cNvSpPr/>
          <p:nvPr/>
        </p:nvSpPr>
        <p:spPr>
          <a:xfrm>
            <a:off x="2057400" y="2929624"/>
            <a:ext cx="680116" cy="390630"/>
          </a:xfrm>
          <a:prstGeom prst="rightArrow">
            <a:avLst/>
          </a:prstGeom>
          <a:pattFill prst="dkVert">
            <a:fgClr>
              <a:srgbClr val="006600"/>
            </a:fgClr>
            <a:bgClr>
              <a:schemeClr val="bg1"/>
            </a:bgClr>
          </a:patt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CMD</a:t>
            </a:r>
            <a:endParaRPr lang="en-US" sz="1400" b="1" dirty="0">
              <a:solidFill>
                <a:schemeClr val="tx1"/>
              </a:solidFill>
            </a:endParaRPr>
          </a:p>
        </p:txBody>
      </p:sp>
      <p:sp>
        <p:nvSpPr>
          <p:cNvPr id="72" name="Right Arrow 71"/>
          <p:cNvSpPr/>
          <p:nvPr/>
        </p:nvSpPr>
        <p:spPr>
          <a:xfrm>
            <a:off x="2057402" y="501363"/>
            <a:ext cx="860556" cy="390630"/>
          </a:xfrm>
          <a:prstGeom prst="rightArrow">
            <a:avLst/>
          </a:prstGeom>
          <a:pattFill prst="dkVert">
            <a:fgClr>
              <a:srgbClr val="006600"/>
            </a:fgClr>
            <a:bgClr>
              <a:schemeClr val="bg1"/>
            </a:bgClr>
          </a:patt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CMD</a:t>
            </a:r>
            <a:endParaRPr lang="en-US" sz="1400" b="1" dirty="0">
              <a:solidFill>
                <a:schemeClr val="tx1"/>
              </a:solidFill>
            </a:endParaRPr>
          </a:p>
        </p:txBody>
      </p:sp>
      <p:sp>
        <p:nvSpPr>
          <p:cNvPr id="74" name="Rounded Rectangle 73"/>
          <p:cNvSpPr/>
          <p:nvPr/>
        </p:nvSpPr>
        <p:spPr>
          <a:xfrm rot="16200000">
            <a:off x="1117041" y="1362791"/>
            <a:ext cx="1322252" cy="358118"/>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Data </a:t>
            </a:r>
            <a:r>
              <a:rPr lang="en-US" sz="1400" b="1" dirty="0" err="1" smtClean="0">
                <a:solidFill>
                  <a:schemeClr val="tx1"/>
                </a:solidFill>
              </a:rPr>
              <a:t>Mgmt</a:t>
            </a:r>
            <a:r>
              <a:rPr lang="en-US" sz="1400" b="1" dirty="0" smtClean="0">
                <a:solidFill>
                  <a:schemeClr val="tx1"/>
                </a:solidFill>
              </a:rPr>
              <a:t> Role</a:t>
            </a:r>
            <a:endParaRPr lang="en-US" sz="1400" b="1" dirty="0">
              <a:solidFill>
                <a:schemeClr val="tx1"/>
              </a:solidFill>
            </a:endParaRPr>
          </a:p>
        </p:txBody>
      </p:sp>
      <p:sp>
        <p:nvSpPr>
          <p:cNvPr id="75" name="Rounded Rectangle 74"/>
          <p:cNvSpPr/>
          <p:nvPr/>
        </p:nvSpPr>
        <p:spPr>
          <a:xfrm rot="16200000">
            <a:off x="1147079" y="2931935"/>
            <a:ext cx="1322252" cy="358118"/>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Data Security Role</a:t>
            </a:r>
            <a:endParaRPr lang="en-US" sz="1400" b="1" dirty="0">
              <a:solidFill>
                <a:schemeClr val="tx1"/>
              </a:solidFill>
            </a:endParaRPr>
          </a:p>
        </p:txBody>
      </p:sp>
      <p:sp>
        <p:nvSpPr>
          <p:cNvPr id="76" name="Rounded Rectangle 75"/>
          <p:cNvSpPr/>
          <p:nvPr/>
        </p:nvSpPr>
        <p:spPr>
          <a:xfrm rot="16200000">
            <a:off x="1117040" y="4352825"/>
            <a:ext cx="1322252" cy="358118"/>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System </a:t>
            </a:r>
            <a:r>
              <a:rPr lang="en-US" sz="1400" b="1" dirty="0" err="1" smtClean="0">
                <a:solidFill>
                  <a:schemeClr val="tx1"/>
                </a:solidFill>
              </a:rPr>
              <a:t>Mgt</a:t>
            </a:r>
            <a:r>
              <a:rPr lang="en-US" sz="1400" b="1" dirty="0" smtClean="0">
                <a:solidFill>
                  <a:schemeClr val="tx1"/>
                </a:solidFill>
              </a:rPr>
              <a:t> Role</a:t>
            </a:r>
            <a:endParaRPr lang="en-US" sz="1400" b="1" dirty="0">
              <a:solidFill>
                <a:schemeClr val="tx1"/>
              </a:solidFill>
            </a:endParaRPr>
          </a:p>
        </p:txBody>
      </p:sp>
      <p:sp>
        <p:nvSpPr>
          <p:cNvPr id="192" name="Rounded Rectangle 191"/>
          <p:cNvSpPr/>
          <p:nvPr/>
        </p:nvSpPr>
        <p:spPr>
          <a:xfrm flipH="1">
            <a:off x="3513763" y="2674043"/>
            <a:ext cx="1717650" cy="2286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smtClean="0">
                <a:solidFill>
                  <a:schemeClr val="tx1"/>
                </a:solidFill>
              </a:rPr>
              <a:t>Curation</a:t>
            </a:r>
            <a:endParaRPr lang="en-US" sz="1400" b="1" dirty="0">
              <a:solidFill>
                <a:schemeClr val="tx1"/>
              </a:solidFill>
            </a:endParaRPr>
          </a:p>
        </p:txBody>
      </p:sp>
      <p:sp>
        <p:nvSpPr>
          <p:cNvPr id="193" name="Rounded Rectangle 192"/>
          <p:cNvSpPr/>
          <p:nvPr/>
        </p:nvSpPr>
        <p:spPr>
          <a:xfrm rot="5400000" flipH="1" flipV="1">
            <a:off x="3338308" y="2461456"/>
            <a:ext cx="569864" cy="218952"/>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p:cNvSpPr/>
          <p:nvPr/>
        </p:nvSpPr>
        <p:spPr>
          <a:xfrm>
            <a:off x="3909161" y="2286000"/>
            <a:ext cx="1322252" cy="228600"/>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smtClean="0">
                <a:solidFill>
                  <a:schemeClr val="tx1"/>
                </a:solidFill>
              </a:rPr>
              <a:t>Collection</a:t>
            </a:r>
            <a:endParaRPr lang="en-US" sz="1400" b="1" dirty="0">
              <a:solidFill>
                <a:schemeClr val="tx1"/>
              </a:solidFill>
            </a:endParaRPr>
          </a:p>
        </p:txBody>
      </p:sp>
      <p:grpSp>
        <p:nvGrpSpPr>
          <p:cNvPr id="82" name="Group 81"/>
          <p:cNvGrpSpPr/>
          <p:nvPr/>
        </p:nvGrpSpPr>
        <p:grpSpPr>
          <a:xfrm>
            <a:off x="3163105" y="2286000"/>
            <a:ext cx="2068307" cy="1758131"/>
            <a:chOff x="1182637" y="2753592"/>
            <a:chExt cx="2229407" cy="1758131"/>
          </a:xfrm>
          <a:effectLst>
            <a:outerShdw blurRad="50800" dist="38100" dir="2700000" algn="tl" rotWithShape="0">
              <a:prstClr val="black">
                <a:alpha val="40000"/>
              </a:prstClr>
            </a:outerShdw>
          </a:effectLst>
        </p:grpSpPr>
        <p:sp>
          <p:nvSpPr>
            <p:cNvPr id="189" name="Rounded Rectangle 188"/>
            <p:cNvSpPr/>
            <p:nvPr/>
          </p:nvSpPr>
          <p:spPr>
            <a:xfrm flipH="1">
              <a:off x="1197939" y="3529678"/>
              <a:ext cx="2214105" cy="205961"/>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smtClean="0">
                  <a:solidFill>
                    <a:schemeClr val="tx1"/>
                  </a:solidFill>
                </a:rPr>
                <a:t>Analytics</a:t>
              </a:r>
              <a:endParaRPr lang="en-US" sz="1400" b="1" dirty="0">
                <a:solidFill>
                  <a:schemeClr val="tx1"/>
                </a:solidFill>
              </a:endParaRPr>
            </a:p>
          </p:txBody>
        </p:sp>
        <p:sp>
          <p:nvSpPr>
            <p:cNvPr id="190" name="Rounded Rectangle 189"/>
            <p:cNvSpPr/>
            <p:nvPr/>
          </p:nvSpPr>
          <p:spPr>
            <a:xfrm rot="5400000" flipH="1" flipV="1">
              <a:off x="818745" y="3117484"/>
              <a:ext cx="956384" cy="2286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ounded Rectangle 190"/>
            <p:cNvSpPr/>
            <p:nvPr/>
          </p:nvSpPr>
          <p:spPr>
            <a:xfrm rot="5400000" flipH="1" flipV="1">
              <a:off x="818745" y="3919231"/>
              <a:ext cx="956384" cy="2286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p:cNvGrpSpPr/>
          <p:nvPr/>
        </p:nvGrpSpPr>
        <p:grpSpPr>
          <a:xfrm>
            <a:off x="3513763" y="3427489"/>
            <a:ext cx="1717650" cy="616641"/>
            <a:chOff x="1560607" y="3895081"/>
            <a:chExt cx="1851437" cy="616641"/>
          </a:xfrm>
          <a:effectLst>
            <a:outerShdw blurRad="50800" dist="38100" dir="2700000" algn="tl" rotWithShape="0">
              <a:prstClr val="black">
                <a:alpha val="40000"/>
              </a:prstClr>
            </a:outerShdw>
          </a:effectLst>
        </p:grpSpPr>
        <p:sp>
          <p:nvSpPr>
            <p:cNvPr id="187" name="Rounded Rectangle 186"/>
            <p:cNvSpPr/>
            <p:nvPr/>
          </p:nvSpPr>
          <p:spPr>
            <a:xfrm flipH="1">
              <a:off x="1560607" y="3895082"/>
              <a:ext cx="1851437" cy="2286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smtClean="0">
                  <a:solidFill>
                    <a:schemeClr val="tx1"/>
                  </a:solidFill>
                </a:rPr>
                <a:t>Visualization</a:t>
              </a:r>
              <a:endParaRPr lang="en-US" sz="1400" b="1" dirty="0">
                <a:solidFill>
                  <a:schemeClr val="tx1"/>
                </a:solidFill>
              </a:endParaRPr>
            </a:p>
          </p:txBody>
        </p:sp>
        <p:sp>
          <p:nvSpPr>
            <p:cNvPr id="188" name="Rounded Rectangle 187"/>
            <p:cNvSpPr/>
            <p:nvPr/>
          </p:nvSpPr>
          <p:spPr>
            <a:xfrm rot="16200000" flipH="1">
              <a:off x="1370290" y="4085399"/>
              <a:ext cx="616641" cy="236006"/>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4" name="Rounded Rectangle 83"/>
          <p:cNvSpPr/>
          <p:nvPr/>
        </p:nvSpPr>
        <p:spPr>
          <a:xfrm>
            <a:off x="3909161" y="3815531"/>
            <a:ext cx="1322252" cy="228600"/>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smtClean="0">
                <a:solidFill>
                  <a:schemeClr val="tx1"/>
                </a:solidFill>
              </a:rPr>
              <a:t>Access</a:t>
            </a:r>
            <a:endParaRPr lang="en-US" sz="1400" b="1" dirty="0">
              <a:solidFill>
                <a:schemeClr val="tx1"/>
              </a:solidFill>
            </a:endParaRPr>
          </a:p>
        </p:txBody>
      </p:sp>
      <p:sp>
        <p:nvSpPr>
          <p:cNvPr id="92" name="TextBox 91"/>
          <p:cNvSpPr txBox="1"/>
          <p:nvPr/>
        </p:nvSpPr>
        <p:spPr>
          <a:xfrm>
            <a:off x="3067034" y="4090804"/>
            <a:ext cx="2571765" cy="276999"/>
          </a:xfrm>
          <a:prstGeom prst="rect">
            <a:avLst/>
          </a:prstGeom>
          <a:noFill/>
        </p:spPr>
        <p:txBody>
          <a:bodyPr wrap="square" rtlCol="0">
            <a:spAutoFit/>
          </a:bodyPr>
          <a:lstStyle/>
          <a:p>
            <a:r>
              <a:rPr lang="en-US" sz="1200" b="1" dirty="0" smtClean="0"/>
              <a:t>Big Data Application Frameworks</a:t>
            </a:r>
            <a:endParaRPr lang="en-US" sz="1200" b="1" dirty="0"/>
          </a:p>
        </p:txBody>
      </p:sp>
      <p:sp>
        <p:nvSpPr>
          <p:cNvPr id="98" name="Right Arrow 97"/>
          <p:cNvSpPr/>
          <p:nvPr/>
        </p:nvSpPr>
        <p:spPr>
          <a:xfrm rot="16200000">
            <a:off x="3046678" y="4846577"/>
            <a:ext cx="680116" cy="390630"/>
          </a:xfrm>
          <a:prstGeom prst="rightArrow">
            <a:avLst/>
          </a:prstGeom>
          <a:pattFill prst="narHorz">
            <a:fgClr>
              <a:srgbClr val="006600"/>
            </a:fgClr>
            <a:bgClr>
              <a:schemeClr val="bg1"/>
            </a:bgClr>
          </a:patt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CMD</a:t>
            </a:r>
            <a:endParaRPr lang="en-US" sz="1400" b="1" dirty="0">
              <a:solidFill>
                <a:schemeClr val="tx1"/>
              </a:solidFill>
            </a:endParaRPr>
          </a:p>
        </p:txBody>
      </p:sp>
    </p:spTree>
    <p:extLst>
      <p:ext uri="{BB962C8B-B14F-4D97-AF65-F5344CB8AC3E}">
        <p14:creationId xmlns:p14="http://schemas.microsoft.com/office/powerpoint/2010/main" val="35388904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Ref Architecture Description</a:t>
            </a:r>
            <a:br>
              <a:rPr lang="en-US" dirty="0" smtClean="0"/>
            </a:br>
            <a:r>
              <a:rPr lang="en-US" dirty="0" smtClean="0"/>
              <a:t>Flows</a:t>
            </a:r>
            <a:endParaRPr lang="en-US" dirty="0"/>
          </a:p>
        </p:txBody>
      </p:sp>
      <p:sp>
        <p:nvSpPr>
          <p:cNvPr id="3" name="Content Placeholder 2"/>
          <p:cNvSpPr>
            <a:spLocks noGrp="1"/>
          </p:cNvSpPr>
          <p:nvPr>
            <p:ph idx="1"/>
          </p:nvPr>
        </p:nvSpPr>
        <p:spPr/>
        <p:txBody>
          <a:bodyPr>
            <a:normAutofit/>
          </a:bodyPr>
          <a:lstStyle/>
          <a:p>
            <a:r>
              <a:rPr lang="en-US" dirty="0" smtClean="0"/>
              <a:t>Movement of Data:</a:t>
            </a:r>
          </a:p>
          <a:p>
            <a:r>
              <a:rPr lang="en-US" dirty="0" smtClean="0"/>
              <a:t>Computer Generated Instructions:</a:t>
            </a:r>
          </a:p>
          <a:p>
            <a:pPr lvl="1"/>
            <a:r>
              <a:rPr lang="en-US" dirty="0" smtClean="0"/>
              <a:t>E.g. Send me this data</a:t>
            </a:r>
          </a:p>
          <a:p>
            <a:r>
              <a:rPr lang="en-US" dirty="0" smtClean="0"/>
              <a:t>Manual Instructions:  </a:t>
            </a:r>
          </a:p>
          <a:p>
            <a:pPr lvl="1"/>
            <a:r>
              <a:rPr lang="en-US" dirty="0" smtClean="0"/>
              <a:t>E.g. Set up an alert to send me data</a:t>
            </a:r>
          </a:p>
          <a:p>
            <a:r>
              <a:rPr lang="en-US" dirty="0" err="1" smtClean="0"/>
              <a:t>Xfer</a:t>
            </a:r>
            <a:r>
              <a:rPr lang="en-US" dirty="0" smtClean="0"/>
              <a:t> and execution of Software:</a:t>
            </a:r>
          </a:p>
          <a:p>
            <a:pPr lvl="1"/>
            <a:r>
              <a:rPr lang="en-US" dirty="0" smtClean="0"/>
              <a:t>E.g. SQL Query, JAR File with Map/Reduce</a:t>
            </a:r>
          </a:p>
        </p:txBody>
      </p:sp>
      <p:sp>
        <p:nvSpPr>
          <p:cNvPr id="4" name="Left-Right Arrow 3"/>
          <p:cNvSpPr/>
          <p:nvPr/>
        </p:nvSpPr>
        <p:spPr>
          <a:xfrm>
            <a:off x="4267199" y="1687263"/>
            <a:ext cx="896251" cy="408521"/>
          </a:xfrm>
          <a:prstGeom prst="leftRightArrow">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pc="50" dirty="0" smtClean="0"/>
              <a:t>DATA</a:t>
            </a:r>
            <a:endParaRPr lang="en-US" sz="1400" b="1" spc="50" dirty="0"/>
          </a:p>
        </p:txBody>
      </p:sp>
      <p:sp>
        <p:nvSpPr>
          <p:cNvPr id="5" name="Right Arrow 4"/>
          <p:cNvSpPr/>
          <p:nvPr/>
        </p:nvSpPr>
        <p:spPr>
          <a:xfrm>
            <a:off x="6248400" y="4486170"/>
            <a:ext cx="838732" cy="390630"/>
          </a:xfrm>
          <a:prstGeom prst="rightArrow">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SW</a:t>
            </a:r>
            <a:endParaRPr lang="en-US" sz="1400" b="1" dirty="0"/>
          </a:p>
        </p:txBody>
      </p:sp>
      <p:sp>
        <p:nvSpPr>
          <p:cNvPr id="6" name="Right Arrow 5"/>
          <p:cNvSpPr/>
          <p:nvPr/>
        </p:nvSpPr>
        <p:spPr>
          <a:xfrm>
            <a:off x="6705600" y="2286000"/>
            <a:ext cx="838732" cy="390630"/>
          </a:xfrm>
          <a:prstGeom prst="rightArrow">
            <a:avLst/>
          </a:prstGeom>
          <a:solidFill>
            <a:srgbClr val="0066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CMD</a:t>
            </a:r>
            <a:endParaRPr lang="en-US" sz="1400" b="1" dirty="0"/>
          </a:p>
        </p:txBody>
      </p:sp>
      <p:sp>
        <p:nvSpPr>
          <p:cNvPr id="7" name="Right Arrow 6"/>
          <p:cNvSpPr/>
          <p:nvPr/>
        </p:nvSpPr>
        <p:spPr>
          <a:xfrm>
            <a:off x="4425284" y="3352800"/>
            <a:ext cx="680116" cy="390630"/>
          </a:xfrm>
          <a:prstGeom prst="rightArrow">
            <a:avLst/>
          </a:prstGeom>
          <a:pattFill prst="dkVert">
            <a:fgClr>
              <a:srgbClr val="006600"/>
            </a:fgClr>
            <a:bgClr>
              <a:schemeClr val="bg1"/>
            </a:bgClr>
          </a:patt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CMD</a:t>
            </a:r>
            <a:endParaRPr lang="en-US" sz="1400" b="1" dirty="0">
              <a:solidFill>
                <a:schemeClr val="tx1"/>
              </a:solidFill>
            </a:endParaRPr>
          </a:p>
        </p:txBody>
      </p:sp>
    </p:spTree>
    <p:extLst>
      <p:ext uri="{BB962C8B-B14F-4D97-AF65-F5344CB8AC3E}">
        <p14:creationId xmlns:p14="http://schemas.microsoft.com/office/powerpoint/2010/main" val="122478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Ref Architecture Description</a:t>
            </a:r>
            <a:br>
              <a:rPr lang="en-US" dirty="0" smtClean="0"/>
            </a:br>
            <a:r>
              <a:rPr lang="en-US" dirty="0" smtClean="0"/>
              <a:t>System/Data Orchestration Roles</a:t>
            </a:r>
            <a:endParaRPr lang="en-US" dirty="0"/>
          </a:p>
        </p:txBody>
      </p:sp>
      <p:sp>
        <p:nvSpPr>
          <p:cNvPr id="3" name="Content Placeholder 2"/>
          <p:cNvSpPr>
            <a:spLocks noGrp="1"/>
          </p:cNvSpPr>
          <p:nvPr>
            <p:ph idx="1"/>
          </p:nvPr>
        </p:nvSpPr>
        <p:spPr>
          <a:xfrm>
            <a:off x="457200" y="1417638"/>
            <a:ext cx="8229600" cy="5440362"/>
          </a:xfrm>
        </p:spPr>
        <p:txBody>
          <a:bodyPr>
            <a:normAutofit fontScale="40000" lnSpcReduction="20000"/>
          </a:bodyPr>
          <a:lstStyle/>
          <a:p>
            <a:r>
              <a:rPr lang="en-US" sz="4000" dirty="0" smtClean="0"/>
              <a:t>Collection of Roles performed by one or more actors which manages and orchestrates the operation of the Big Data System</a:t>
            </a:r>
          </a:p>
          <a:p>
            <a:r>
              <a:rPr lang="en-US" sz="4000" dirty="0" smtClean="0"/>
              <a:t>Data </a:t>
            </a:r>
            <a:r>
              <a:rPr lang="en-US" sz="4000" dirty="0" err="1" smtClean="0"/>
              <a:t>Mgmt</a:t>
            </a:r>
            <a:r>
              <a:rPr lang="en-US" sz="4000" dirty="0" smtClean="0"/>
              <a:t> Role:  This role is responsible for managing data flow into the system and management of the data with-in the system.</a:t>
            </a:r>
          </a:p>
          <a:p>
            <a:pPr lvl="1"/>
            <a:r>
              <a:rPr lang="en-US" sz="4000" dirty="0" smtClean="0"/>
              <a:t>Works closely with the Data Security Role to control what data can leave the system and that when data is ingested it is properly secured.</a:t>
            </a:r>
          </a:p>
          <a:p>
            <a:pPr lvl="1"/>
            <a:r>
              <a:rPr lang="en-US" sz="4000" dirty="0" smtClean="0"/>
              <a:t>Works closely with the System </a:t>
            </a:r>
            <a:r>
              <a:rPr lang="en-US" sz="4000" dirty="0" err="1" smtClean="0"/>
              <a:t>Mgt</a:t>
            </a:r>
            <a:r>
              <a:rPr lang="en-US" sz="4000" dirty="0" smtClean="0"/>
              <a:t> Role to insure that there are adequate resources to store and operate on the data and that data is archived/backed up as required.</a:t>
            </a:r>
          </a:p>
          <a:p>
            <a:r>
              <a:rPr lang="en-US" sz="4000" dirty="0" smtClean="0"/>
              <a:t>Data Security Role:  This role is responsible for managing the security of the data in the system.</a:t>
            </a:r>
          </a:p>
          <a:p>
            <a:pPr lvl="1"/>
            <a:r>
              <a:rPr lang="en-US" sz="4000" dirty="0" smtClean="0"/>
              <a:t>Works closely with the Data Manager to identify and implement appropriate security controls on data to insure the no improper data enters the system and only allowed data is released to consumers (which may vary based on the consumer – Attribute/Role based access control)</a:t>
            </a:r>
          </a:p>
          <a:p>
            <a:pPr lvl="1"/>
            <a:r>
              <a:rPr lang="en-US" sz="4000" dirty="0" smtClean="0"/>
              <a:t>Works closely with the System </a:t>
            </a:r>
            <a:r>
              <a:rPr lang="en-US" sz="4000" dirty="0" err="1" smtClean="0"/>
              <a:t>Mgt</a:t>
            </a:r>
            <a:r>
              <a:rPr lang="en-US" sz="4000" dirty="0" smtClean="0"/>
              <a:t> Role to make sure that security and data access controls are implemented across the system.</a:t>
            </a:r>
          </a:p>
          <a:p>
            <a:r>
              <a:rPr lang="en-US" sz="4000" dirty="0" smtClean="0"/>
              <a:t>System </a:t>
            </a:r>
            <a:r>
              <a:rPr lang="en-US" sz="4000" dirty="0" err="1" smtClean="0"/>
              <a:t>Mgt</a:t>
            </a:r>
            <a:r>
              <a:rPr lang="en-US" sz="4000" dirty="0" smtClean="0"/>
              <a:t> Role:  This role is responsible for managing the operations of, access to, and resources of the system (e.g. System Administrator)</a:t>
            </a:r>
          </a:p>
          <a:p>
            <a:pPr lvl="1"/>
            <a:r>
              <a:rPr lang="en-US" sz="4000" dirty="0" smtClean="0"/>
              <a:t>Works with the Data </a:t>
            </a:r>
            <a:r>
              <a:rPr lang="en-US" sz="4000" dirty="0" err="1" smtClean="0"/>
              <a:t>Mgmt</a:t>
            </a:r>
            <a:r>
              <a:rPr lang="en-US" sz="4000" dirty="0" smtClean="0"/>
              <a:t> Role to allocate resources to data and associated applications.  Implements data retention and backup policies identified by the Data </a:t>
            </a:r>
            <a:r>
              <a:rPr lang="en-US" sz="4000" dirty="0" err="1" smtClean="0"/>
              <a:t>Mgmt</a:t>
            </a:r>
            <a:r>
              <a:rPr lang="en-US" sz="4000" dirty="0" smtClean="0"/>
              <a:t> Role.</a:t>
            </a:r>
          </a:p>
          <a:p>
            <a:pPr lvl="1"/>
            <a:r>
              <a:rPr lang="en-US" sz="4000" dirty="0" smtClean="0"/>
              <a:t>Works with the Data Security Role to implement system and data access controls.   Insures that appropriate audit/security logs are maintained per the Data Security Role requirements.  Manages access to system and data resources based on Data Security Role guidance.</a:t>
            </a:r>
            <a:endParaRPr lang="en-US" sz="4000" dirty="0"/>
          </a:p>
          <a:p>
            <a:endParaRPr lang="en-US" dirty="0"/>
          </a:p>
          <a:p>
            <a:endParaRPr lang="en-US" dirty="0"/>
          </a:p>
        </p:txBody>
      </p:sp>
    </p:spTree>
    <p:extLst>
      <p:ext uri="{BB962C8B-B14F-4D97-AF65-F5344CB8AC3E}">
        <p14:creationId xmlns:p14="http://schemas.microsoft.com/office/powerpoint/2010/main" val="2554363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smtClean="0"/>
              <a:t>Ref Architecture Description</a:t>
            </a:r>
            <a:br>
              <a:rPr lang="en-US" dirty="0" smtClean="0"/>
            </a:br>
            <a:r>
              <a:rPr lang="en-US" dirty="0" smtClean="0"/>
              <a:t>Data Provider and Data Service Abstraction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This role is frequently external to the system</a:t>
            </a:r>
          </a:p>
          <a:p>
            <a:r>
              <a:rPr lang="en-US" dirty="0" smtClean="0"/>
              <a:t>They may be a system (legacy or big data) or someone with a tape.</a:t>
            </a:r>
          </a:p>
          <a:p>
            <a:r>
              <a:rPr lang="en-US" dirty="0" smtClean="0"/>
              <a:t>They may have full or partial ownership of the data (e.g. they have limits on how they can share it).</a:t>
            </a:r>
          </a:p>
          <a:p>
            <a:r>
              <a:rPr lang="en-US" dirty="0" smtClean="0"/>
              <a:t>They may be the direct producer of the data (a sensor) or someone to creates data from other data.</a:t>
            </a:r>
          </a:p>
          <a:p>
            <a:r>
              <a:rPr lang="en-US" dirty="0" smtClean="0"/>
              <a:t>Data Service Abstraction</a:t>
            </a:r>
          </a:p>
          <a:p>
            <a:pPr lvl="1"/>
            <a:r>
              <a:rPr lang="en-US" dirty="0" smtClean="0"/>
              <a:t>This is the interface to the provider for the data.  It may be complex or simple</a:t>
            </a:r>
          </a:p>
          <a:p>
            <a:pPr lvl="1"/>
            <a:r>
              <a:rPr lang="en-US" dirty="0" smtClean="0"/>
              <a:t>As an example the provider may be a data base with a SQL interface (</a:t>
            </a:r>
            <a:r>
              <a:rPr lang="en-US" dirty="0" err="1" smtClean="0"/>
              <a:t>absstraction</a:t>
            </a:r>
            <a:r>
              <a:rPr lang="en-US" dirty="0" smtClean="0"/>
              <a:t>) but the backend may be Oracle, MySQL, or Hadoop fronted by Hive.</a:t>
            </a:r>
          </a:p>
          <a:p>
            <a:pPr lvl="1"/>
            <a:r>
              <a:rPr lang="en-US" dirty="0" smtClean="0"/>
              <a:t>The abstraction may also be that I am submitting a code for execution within a framework.</a:t>
            </a:r>
          </a:p>
          <a:p>
            <a:pPr lvl="1"/>
            <a:r>
              <a:rPr lang="en-US" dirty="0" smtClean="0"/>
              <a:t>Not all commands to the abstraction may be automated (from a machine) but rather might involve a Data </a:t>
            </a:r>
            <a:r>
              <a:rPr lang="en-US" dirty="0" err="1" smtClean="0"/>
              <a:t>Mgmt</a:t>
            </a:r>
            <a:r>
              <a:rPr lang="en-US" dirty="0" smtClean="0"/>
              <a:t> role logging into the system and providing directions where new data should be transferred (say via FTP).</a:t>
            </a:r>
          </a:p>
        </p:txBody>
      </p:sp>
    </p:spTree>
    <p:extLst>
      <p:ext uri="{BB962C8B-B14F-4D97-AF65-F5344CB8AC3E}">
        <p14:creationId xmlns:p14="http://schemas.microsoft.com/office/powerpoint/2010/main" val="369673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Ref Architecture Description</a:t>
            </a:r>
            <a:br>
              <a:rPr lang="en-US" dirty="0" smtClean="0"/>
            </a:br>
            <a:r>
              <a:rPr lang="en-US" dirty="0" smtClean="0"/>
              <a:t>Data Consumer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This role may be an end user or another system (big data or legacy)</a:t>
            </a:r>
          </a:p>
          <a:p>
            <a:r>
              <a:rPr lang="en-US" dirty="0" smtClean="0"/>
              <a:t>Typically they are external or at most at the edge of the system</a:t>
            </a:r>
          </a:p>
          <a:p>
            <a:r>
              <a:rPr lang="en-US" dirty="0" smtClean="0"/>
              <a:t>They gain access to the data via the Usage Service Abstraction Layer</a:t>
            </a:r>
          </a:p>
          <a:p>
            <a:r>
              <a:rPr lang="en-US" dirty="0" smtClean="0"/>
              <a:t>Their access is controlled by the System/Data Orchestration Roles</a:t>
            </a:r>
          </a:p>
          <a:p>
            <a:r>
              <a:rPr lang="en-US" dirty="0" smtClean="0"/>
              <a:t>Consumption may mean:</a:t>
            </a:r>
          </a:p>
          <a:p>
            <a:pPr lvl="1"/>
            <a:r>
              <a:rPr lang="en-US" dirty="0" smtClean="0"/>
              <a:t>Downloading a raw data chunk</a:t>
            </a:r>
          </a:p>
          <a:p>
            <a:pPr lvl="1"/>
            <a:r>
              <a:rPr lang="en-US" dirty="0" smtClean="0"/>
              <a:t>Downloading the results of an analytic</a:t>
            </a:r>
          </a:p>
          <a:p>
            <a:pPr lvl="1"/>
            <a:r>
              <a:rPr lang="en-US" dirty="0" smtClean="0"/>
              <a:t>Viewing and interacting with a visualization</a:t>
            </a:r>
          </a:p>
          <a:p>
            <a:endParaRPr lang="en-US" dirty="0" smtClean="0"/>
          </a:p>
          <a:p>
            <a:endParaRPr lang="en-US" dirty="0"/>
          </a:p>
        </p:txBody>
      </p:sp>
    </p:spTree>
    <p:extLst>
      <p:ext uri="{BB962C8B-B14F-4D97-AF65-F5344CB8AC3E}">
        <p14:creationId xmlns:p14="http://schemas.microsoft.com/office/powerpoint/2010/main" val="7480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Concerns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Use colors explicitly, roles one color, capabilities another, etc.</a:t>
            </a:r>
          </a:p>
          <a:p>
            <a:r>
              <a:rPr lang="en-US" dirty="0" smtClean="0"/>
              <a:t>I am not certain of the purpose use of the orange arrows (Info Flow/Val Chain, IT Stack/Val Chain).   </a:t>
            </a:r>
          </a:p>
          <a:p>
            <a:pPr lvl="1"/>
            <a:r>
              <a:rPr lang="en-US" dirty="0" smtClean="0"/>
              <a:t>On the Info flow that is really a top to bottom flow</a:t>
            </a:r>
          </a:p>
          <a:p>
            <a:pPr lvl="2"/>
            <a:r>
              <a:rPr lang="en-US" dirty="0" smtClean="0"/>
              <a:t>Data moves from provider to consumer</a:t>
            </a:r>
          </a:p>
          <a:p>
            <a:pPr lvl="2"/>
            <a:r>
              <a:rPr lang="en-US" dirty="0" smtClean="0"/>
              <a:t>In that move value is added</a:t>
            </a:r>
          </a:p>
          <a:p>
            <a:pPr lvl="1"/>
            <a:r>
              <a:rPr lang="en-US" dirty="0" smtClean="0"/>
              <a:t>On the IT Stack – I am just not certain what it provides.</a:t>
            </a:r>
          </a:p>
          <a:p>
            <a:r>
              <a:rPr lang="en-US" dirty="0" smtClean="0"/>
              <a:t>To me: there should be a single Data/Usage Service Abstraction term. </a:t>
            </a:r>
          </a:p>
          <a:p>
            <a:pPr lvl="1"/>
            <a:r>
              <a:rPr lang="en-US" dirty="0" smtClean="0"/>
              <a:t>If you stack these diagram where the consumer is a system it is really interacting with the big data systems as a data provider. </a:t>
            </a:r>
          </a:p>
          <a:p>
            <a:r>
              <a:rPr lang="en-US" dirty="0" smtClean="0"/>
              <a:t>I focused on providing words around the boxes which had the most discussion.   Still need lots of words around the middle and right boxes.</a:t>
            </a:r>
            <a:endParaRPr lang="en-US" dirty="0"/>
          </a:p>
        </p:txBody>
      </p:sp>
    </p:spTree>
    <p:extLst>
      <p:ext uri="{BB962C8B-B14F-4D97-AF65-F5344CB8AC3E}">
        <p14:creationId xmlns:p14="http://schemas.microsoft.com/office/powerpoint/2010/main" val="1384694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ounded Rectangle 93"/>
          <p:cNvSpPr/>
          <p:nvPr/>
        </p:nvSpPr>
        <p:spPr>
          <a:xfrm>
            <a:off x="7218509" y="555945"/>
            <a:ext cx="1925491" cy="5283205"/>
          </a:xfrm>
          <a:prstGeom prst="roundRect">
            <a:avLst>
              <a:gd name="adj" fmla="val 4083"/>
            </a:avLst>
          </a:prstGeom>
          <a:solidFill>
            <a:srgbClr val="A6A6A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ounded Rectangle 94"/>
          <p:cNvSpPr/>
          <p:nvPr/>
        </p:nvSpPr>
        <p:spPr>
          <a:xfrm>
            <a:off x="7276835" y="617804"/>
            <a:ext cx="1819363" cy="5145146"/>
          </a:xfrm>
          <a:prstGeom prst="roundRect">
            <a:avLst>
              <a:gd name="adj" fmla="val 4799"/>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7238448" y="560055"/>
            <a:ext cx="1837244" cy="331938"/>
          </a:xfrm>
          <a:prstGeom prst="rect">
            <a:avLst/>
          </a:prstGeom>
          <a:noFill/>
        </p:spPr>
        <p:txBody>
          <a:bodyPr wrap="square" rtlCol="0">
            <a:spAutoFit/>
          </a:bodyPr>
          <a:lstStyle/>
          <a:p>
            <a:r>
              <a:rPr lang="en-US" sz="1400" b="1" dirty="0" smtClean="0"/>
              <a:t>Capabilities Provider</a:t>
            </a:r>
            <a:endParaRPr lang="en-US" sz="1400" b="1" dirty="0"/>
          </a:p>
        </p:txBody>
      </p:sp>
      <p:sp>
        <p:nvSpPr>
          <p:cNvPr id="146" name="Rounded Rectangle 145"/>
          <p:cNvSpPr/>
          <p:nvPr/>
        </p:nvSpPr>
        <p:spPr>
          <a:xfrm>
            <a:off x="7306080" y="936350"/>
            <a:ext cx="1763034" cy="4445600"/>
          </a:xfrm>
          <a:prstGeom prst="roundRect">
            <a:avLst>
              <a:gd name="adj" fmla="val 11042"/>
            </a:avLst>
          </a:prstGeom>
          <a:solidFill>
            <a:schemeClr val="bg1">
              <a:lumMod val="6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155"/>
          <p:cNvSpPr txBox="1"/>
          <p:nvPr/>
        </p:nvSpPr>
        <p:spPr>
          <a:xfrm>
            <a:off x="7442558" y="1056475"/>
            <a:ext cx="1687067" cy="401294"/>
          </a:xfrm>
          <a:prstGeom prst="rect">
            <a:avLst/>
          </a:prstGeom>
          <a:noFill/>
        </p:spPr>
        <p:txBody>
          <a:bodyPr wrap="square" rtlCol="0">
            <a:spAutoFit/>
          </a:bodyPr>
          <a:lstStyle/>
          <a:p>
            <a:r>
              <a:rPr lang="en-US" sz="1400" b="1" dirty="0" smtClean="0"/>
              <a:t>Big Data Framework</a:t>
            </a:r>
            <a:endParaRPr lang="en-US" sz="1400" b="1" dirty="0"/>
          </a:p>
        </p:txBody>
      </p:sp>
      <p:sp>
        <p:nvSpPr>
          <p:cNvPr id="100" name="Rounded Rectangle 99"/>
          <p:cNvSpPr/>
          <p:nvPr/>
        </p:nvSpPr>
        <p:spPr>
          <a:xfrm flipH="1">
            <a:off x="7406878" y="3961083"/>
            <a:ext cx="1422707" cy="688716"/>
          </a:xfrm>
          <a:prstGeom prst="roundRect">
            <a:avLst/>
          </a:prstGeom>
          <a:solidFill>
            <a:srgbClr val="DDD9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smtClean="0">
                <a:solidFill>
                  <a:schemeClr val="tx1"/>
                </a:solidFill>
              </a:rPr>
              <a:t>Infrastructures (VM cluster, </a:t>
            </a:r>
            <a:r>
              <a:rPr lang="en-US" sz="900" b="1" dirty="0" smtClean="0">
                <a:solidFill>
                  <a:schemeClr val="tx1"/>
                </a:solidFill>
              </a:rPr>
              <a:t>H/</a:t>
            </a:r>
            <a:r>
              <a:rPr lang="en-US" sz="900" b="1" dirty="0" err="1" smtClean="0">
                <a:solidFill>
                  <a:schemeClr val="tx1"/>
                </a:solidFill>
              </a:rPr>
              <a:t>W,Storage</a:t>
            </a:r>
            <a:r>
              <a:rPr lang="en-US" sz="900" b="1" dirty="0" smtClean="0">
                <a:solidFill>
                  <a:schemeClr val="tx1"/>
                </a:solidFill>
              </a:rPr>
              <a:t>.</a:t>
            </a:r>
            <a:r>
              <a:rPr lang="en-US" sz="1000" b="1" dirty="0" smtClean="0">
                <a:solidFill>
                  <a:schemeClr val="tx1"/>
                </a:solidFill>
              </a:rPr>
              <a:t>)</a:t>
            </a:r>
            <a:endParaRPr lang="en-US" sz="1000" b="1" dirty="0">
              <a:solidFill>
                <a:schemeClr val="tx1"/>
              </a:solidFill>
            </a:endParaRPr>
          </a:p>
        </p:txBody>
      </p:sp>
      <p:sp>
        <p:nvSpPr>
          <p:cNvPr id="125" name="Rounded Rectangle 124"/>
          <p:cNvSpPr/>
          <p:nvPr/>
        </p:nvSpPr>
        <p:spPr>
          <a:xfrm flipH="1">
            <a:off x="7412684" y="2609758"/>
            <a:ext cx="1422708" cy="743042"/>
          </a:xfrm>
          <a:prstGeom prst="roundRect">
            <a:avLst/>
          </a:prstGeom>
          <a:solidFill>
            <a:srgbClr val="C6D9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smtClean="0">
                <a:solidFill>
                  <a:schemeClr val="tx1"/>
                </a:solidFill>
              </a:rPr>
              <a:t>Platforms (databases, etc.)</a:t>
            </a:r>
            <a:endParaRPr lang="en-US" sz="1000" b="1" dirty="0">
              <a:solidFill>
                <a:schemeClr val="tx1"/>
              </a:solidFill>
            </a:endParaRPr>
          </a:p>
        </p:txBody>
      </p:sp>
      <p:sp>
        <p:nvSpPr>
          <p:cNvPr id="132" name="Rounded Rectangle 131"/>
          <p:cNvSpPr/>
          <p:nvPr/>
        </p:nvSpPr>
        <p:spPr>
          <a:xfrm flipH="1">
            <a:off x="7404253" y="1605719"/>
            <a:ext cx="1422708" cy="604081"/>
          </a:xfrm>
          <a:prstGeom prst="roundRect">
            <a:avLst/>
          </a:prstGeom>
          <a:solidFill>
            <a:srgbClr val="F2D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smtClean="0">
                <a:solidFill>
                  <a:schemeClr val="tx1"/>
                </a:solidFill>
              </a:rPr>
              <a:t>Processing (analytic tools, etc.)</a:t>
            </a:r>
            <a:r>
              <a:rPr lang="en-US" sz="1400" b="1" dirty="0" smtClean="0">
                <a:solidFill>
                  <a:schemeClr val="tx1"/>
                </a:solidFill>
              </a:rPr>
              <a:t> </a:t>
            </a:r>
            <a:endParaRPr lang="en-US" sz="1400" b="1" dirty="0">
              <a:solidFill>
                <a:schemeClr val="tx1"/>
              </a:solidFill>
            </a:endParaRPr>
          </a:p>
        </p:txBody>
      </p:sp>
      <p:sp>
        <p:nvSpPr>
          <p:cNvPr id="59" name="Rounded Rectangle 58"/>
          <p:cNvSpPr/>
          <p:nvPr/>
        </p:nvSpPr>
        <p:spPr>
          <a:xfrm rot="16200000" flipH="1">
            <a:off x="4471046" y="3112199"/>
            <a:ext cx="5279097" cy="174809"/>
          </a:xfrm>
          <a:prstGeom prst="roundRect">
            <a:avLst>
              <a:gd name="adj" fmla="val 22440"/>
            </a:avLst>
          </a:prstGeom>
          <a:solidFill>
            <a:schemeClr val="accent3">
              <a:lumMod val="60000"/>
              <a:lumOff val="4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Capabilities Service Abstraction</a:t>
            </a:r>
            <a:endParaRPr lang="en-US" sz="1200" dirty="0">
              <a:solidFill>
                <a:schemeClr val="tx1"/>
              </a:solidFill>
            </a:endParaRPr>
          </a:p>
        </p:txBody>
      </p:sp>
      <p:sp>
        <p:nvSpPr>
          <p:cNvPr id="2" name="Rectangle 1"/>
          <p:cNvSpPr/>
          <p:nvPr/>
        </p:nvSpPr>
        <p:spPr>
          <a:xfrm>
            <a:off x="72189" y="70601"/>
            <a:ext cx="7023190" cy="5078313"/>
          </a:xfrm>
          <a:prstGeom prst="rect">
            <a:avLst/>
          </a:prstGeom>
        </p:spPr>
        <p:txBody>
          <a:bodyPr wrap="square">
            <a:spAutoFit/>
          </a:bodyPr>
          <a:lstStyle/>
          <a:p>
            <a:r>
              <a:rPr lang="en-US" dirty="0"/>
              <a:t>1. Why is hardware, storage, and networking completely separate from the Big Data Framework?</a:t>
            </a:r>
            <a:br>
              <a:rPr lang="en-US" dirty="0"/>
            </a:br>
            <a:r>
              <a:rPr lang="en-US" dirty="0"/>
              <a:t>     I am asking this because my experience is that they are intimately tied to and part of the overall Big Data</a:t>
            </a:r>
            <a:br>
              <a:rPr lang="en-US" dirty="0"/>
            </a:br>
            <a:r>
              <a:rPr lang="en-US" dirty="0"/>
              <a:t>framework.   For example,  Using a large centralized SAN with say an Hadoop implementation is generally considered</a:t>
            </a:r>
            <a:br>
              <a:rPr lang="en-US" dirty="0"/>
            </a:br>
            <a:r>
              <a:rPr lang="en-US" dirty="0"/>
              <a:t>very poor practice.   If I am implementing any sort of Grid or Cluster environment the networking between the nodes</a:t>
            </a:r>
            <a:br>
              <a:rPr lang="en-US" dirty="0"/>
            </a:br>
            <a:r>
              <a:rPr lang="en-US" dirty="0"/>
              <a:t>and racks is critical to the performance of the  cluster.  </a:t>
            </a:r>
            <a:br>
              <a:rPr lang="en-US" dirty="0"/>
            </a:br>
            <a:r>
              <a:rPr lang="en-US" dirty="0"/>
              <a:t/>
            </a:r>
            <a:br>
              <a:rPr lang="en-US" dirty="0"/>
            </a:br>
            <a:r>
              <a:rPr lang="en-US" dirty="0"/>
              <a:t>     My recommendation which I believe will make the diagram more internally consistent is to extend the Big Data Framework</a:t>
            </a:r>
            <a:br>
              <a:rPr lang="en-US" dirty="0"/>
            </a:br>
            <a:r>
              <a:rPr lang="en-US" dirty="0"/>
              <a:t>box to include the Scalable Infrastructure and delete the grey Hardware box.   If nothing else it is one less box to explain.  But if </a:t>
            </a:r>
            <a:br>
              <a:rPr lang="en-US" dirty="0"/>
            </a:br>
            <a:r>
              <a:rPr lang="en-US" dirty="0"/>
              <a:t>I am describing a Big Data framework I almost always have to discuss Hardware components.</a:t>
            </a:r>
            <a:br>
              <a:rPr lang="en-US" dirty="0"/>
            </a:br>
            <a:r>
              <a:rPr lang="en-US" dirty="0"/>
              <a:t/>
            </a:r>
            <a:br>
              <a:rPr lang="en-US" dirty="0"/>
            </a:br>
            <a:endParaRPr lang="en-US" dirty="0"/>
          </a:p>
        </p:txBody>
      </p:sp>
    </p:spTree>
    <p:extLst>
      <p:ext uri="{BB962C8B-B14F-4D97-AF65-F5344CB8AC3E}">
        <p14:creationId xmlns:p14="http://schemas.microsoft.com/office/powerpoint/2010/main" val="3721480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ounded Rectangle 93"/>
          <p:cNvSpPr/>
          <p:nvPr/>
        </p:nvSpPr>
        <p:spPr>
          <a:xfrm>
            <a:off x="7218509" y="555945"/>
            <a:ext cx="1925491" cy="5283205"/>
          </a:xfrm>
          <a:prstGeom prst="roundRect">
            <a:avLst>
              <a:gd name="adj" fmla="val 4083"/>
            </a:avLst>
          </a:prstGeom>
          <a:solidFill>
            <a:srgbClr val="A6A6A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ounded Rectangle 94"/>
          <p:cNvSpPr/>
          <p:nvPr/>
        </p:nvSpPr>
        <p:spPr>
          <a:xfrm>
            <a:off x="7276835" y="617804"/>
            <a:ext cx="1819363" cy="5145146"/>
          </a:xfrm>
          <a:prstGeom prst="roundRect">
            <a:avLst>
              <a:gd name="adj" fmla="val 4799"/>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7238448" y="560055"/>
            <a:ext cx="1837244" cy="331938"/>
          </a:xfrm>
          <a:prstGeom prst="rect">
            <a:avLst/>
          </a:prstGeom>
          <a:noFill/>
        </p:spPr>
        <p:txBody>
          <a:bodyPr wrap="square" rtlCol="0">
            <a:spAutoFit/>
          </a:bodyPr>
          <a:lstStyle/>
          <a:p>
            <a:r>
              <a:rPr lang="en-US" sz="1400" b="1" dirty="0" smtClean="0"/>
              <a:t>Capabilities Provider</a:t>
            </a:r>
            <a:endParaRPr lang="en-US" sz="1400" b="1" dirty="0"/>
          </a:p>
        </p:txBody>
      </p:sp>
      <p:sp>
        <p:nvSpPr>
          <p:cNvPr id="146" name="Rounded Rectangle 145"/>
          <p:cNvSpPr/>
          <p:nvPr/>
        </p:nvSpPr>
        <p:spPr>
          <a:xfrm>
            <a:off x="7306080" y="936350"/>
            <a:ext cx="1763034" cy="4445600"/>
          </a:xfrm>
          <a:prstGeom prst="roundRect">
            <a:avLst>
              <a:gd name="adj" fmla="val 11042"/>
            </a:avLst>
          </a:prstGeom>
          <a:solidFill>
            <a:schemeClr val="bg1">
              <a:lumMod val="6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155"/>
          <p:cNvSpPr txBox="1"/>
          <p:nvPr/>
        </p:nvSpPr>
        <p:spPr>
          <a:xfrm>
            <a:off x="7442558" y="1056475"/>
            <a:ext cx="1687067" cy="401294"/>
          </a:xfrm>
          <a:prstGeom prst="rect">
            <a:avLst/>
          </a:prstGeom>
          <a:noFill/>
        </p:spPr>
        <p:txBody>
          <a:bodyPr wrap="square" rtlCol="0">
            <a:spAutoFit/>
          </a:bodyPr>
          <a:lstStyle/>
          <a:p>
            <a:r>
              <a:rPr lang="en-US" sz="1400" b="1" dirty="0" smtClean="0"/>
              <a:t>Big Data Framework</a:t>
            </a:r>
            <a:endParaRPr lang="en-US" sz="1400" b="1" dirty="0"/>
          </a:p>
        </p:txBody>
      </p:sp>
      <p:sp>
        <p:nvSpPr>
          <p:cNvPr id="100" name="Rounded Rectangle 99"/>
          <p:cNvSpPr/>
          <p:nvPr/>
        </p:nvSpPr>
        <p:spPr>
          <a:xfrm flipH="1">
            <a:off x="7406878" y="3961083"/>
            <a:ext cx="1422707" cy="688716"/>
          </a:xfrm>
          <a:prstGeom prst="roundRect">
            <a:avLst/>
          </a:prstGeom>
          <a:solidFill>
            <a:srgbClr val="DDD9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smtClean="0">
                <a:solidFill>
                  <a:schemeClr val="tx1"/>
                </a:solidFill>
              </a:rPr>
              <a:t>Infrastructures (VM cluster, </a:t>
            </a:r>
            <a:r>
              <a:rPr lang="en-US" sz="900" b="1" dirty="0" smtClean="0">
                <a:solidFill>
                  <a:schemeClr val="tx1"/>
                </a:solidFill>
              </a:rPr>
              <a:t>H/</a:t>
            </a:r>
            <a:r>
              <a:rPr lang="en-US" sz="900" b="1" dirty="0" err="1" smtClean="0">
                <a:solidFill>
                  <a:schemeClr val="tx1"/>
                </a:solidFill>
              </a:rPr>
              <a:t>W,Storage</a:t>
            </a:r>
            <a:r>
              <a:rPr lang="en-US" sz="900" b="1" dirty="0" smtClean="0">
                <a:solidFill>
                  <a:schemeClr val="tx1"/>
                </a:solidFill>
              </a:rPr>
              <a:t>.</a:t>
            </a:r>
            <a:r>
              <a:rPr lang="en-US" sz="1000" b="1" dirty="0" smtClean="0">
                <a:solidFill>
                  <a:schemeClr val="tx1"/>
                </a:solidFill>
              </a:rPr>
              <a:t>)</a:t>
            </a:r>
            <a:endParaRPr lang="en-US" sz="1000" b="1" dirty="0">
              <a:solidFill>
                <a:schemeClr val="tx1"/>
              </a:solidFill>
            </a:endParaRPr>
          </a:p>
        </p:txBody>
      </p:sp>
      <p:sp>
        <p:nvSpPr>
          <p:cNvPr id="125" name="Rounded Rectangle 124"/>
          <p:cNvSpPr/>
          <p:nvPr/>
        </p:nvSpPr>
        <p:spPr>
          <a:xfrm flipH="1">
            <a:off x="7412684" y="2609758"/>
            <a:ext cx="1422708" cy="743042"/>
          </a:xfrm>
          <a:prstGeom prst="roundRect">
            <a:avLst/>
          </a:prstGeom>
          <a:solidFill>
            <a:srgbClr val="C6D9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smtClean="0">
                <a:solidFill>
                  <a:schemeClr val="tx1"/>
                </a:solidFill>
              </a:rPr>
              <a:t>Platforms (databases, etc.)</a:t>
            </a:r>
            <a:endParaRPr lang="en-US" sz="1000" b="1" dirty="0">
              <a:solidFill>
                <a:schemeClr val="tx1"/>
              </a:solidFill>
            </a:endParaRPr>
          </a:p>
        </p:txBody>
      </p:sp>
      <p:sp>
        <p:nvSpPr>
          <p:cNvPr id="132" name="Rounded Rectangle 131"/>
          <p:cNvSpPr/>
          <p:nvPr/>
        </p:nvSpPr>
        <p:spPr>
          <a:xfrm flipH="1">
            <a:off x="7404253" y="1605719"/>
            <a:ext cx="1422708" cy="604081"/>
          </a:xfrm>
          <a:prstGeom prst="roundRect">
            <a:avLst/>
          </a:prstGeom>
          <a:solidFill>
            <a:srgbClr val="F2D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smtClean="0">
                <a:solidFill>
                  <a:schemeClr val="tx1"/>
                </a:solidFill>
              </a:rPr>
              <a:t>Processing (analytic tools, etc.)</a:t>
            </a:r>
            <a:r>
              <a:rPr lang="en-US" sz="1400" b="1" dirty="0" smtClean="0">
                <a:solidFill>
                  <a:schemeClr val="tx1"/>
                </a:solidFill>
              </a:rPr>
              <a:t> </a:t>
            </a:r>
            <a:endParaRPr lang="en-US" sz="1400" b="1" dirty="0">
              <a:solidFill>
                <a:schemeClr val="tx1"/>
              </a:solidFill>
            </a:endParaRPr>
          </a:p>
        </p:txBody>
      </p:sp>
      <p:sp>
        <p:nvSpPr>
          <p:cNvPr id="59" name="Rounded Rectangle 58"/>
          <p:cNvSpPr/>
          <p:nvPr/>
        </p:nvSpPr>
        <p:spPr>
          <a:xfrm rot="16200000" flipH="1">
            <a:off x="4471046" y="3112199"/>
            <a:ext cx="5279097" cy="174809"/>
          </a:xfrm>
          <a:prstGeom prst="roundRect">
            <a:avLst>
              <a:gd name="adj" fmla="val 22440"/>
            </a:avLst>
          </a:prstGeom>
          <a:solidFill>
            <a:schemeClr val="accent3">
              <a:lumMod val="60000"/>
              <a:lumOff val="4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Capabilities Service Abstraction</a:t>
            </a:r>
            <a:endParaRPr lang="en-US" sz="1200" dirty="0">
              <a:solidFill>
                <a:schemeClr val="tx1"/>
              </a:solidFill>
            </a:endParaRPr>
          </a:p>
        </p:txBody>
      </p:sp>
      <p:sp>
        <p:nvSpPr>
          <p:cNvPr id="3" name="Rectangle 2"/>
          <p:cNvSpPr/>
          <p:nvPr/>
        </p:nvSpPr>
        <p:spPr>
          <a:xfrm>
            <a:off x="-152400" y="-4096137"/>
            <a:ext cx="7010400" cy="11172289"/>
          </a:xfrm>
          <a:prstGeom prst="rect">
            <a:avLst/>
          </a:prstGeom>
        </p:spPr>
        <p:txBody>
          <a:bodyPr wrap="square">
            <a:spAutoFit/>
          </a:bodyPr>
          <a:lstStyle/>
          <a:p>
            <a:r>
              <a:rPr lang="en-US" dirty="0"/>
              <a:t>2.  In looking at the transformation Provider all the "Application" functionality is embedded in there.  In Big Data Framework</a:t>
            </a:r>
            <a:br>
              <a:rPr lang="en-US" dirty="0"/>
            </a:br>
            <a:r>
              <a:rPr lang="en-US" dirty="0"/>
              <a:t>there is Scalable and Legacy Applications.  But it mentions Analytic Tools.   Tools themselves do not implement application functionality but rather enable it.  As a component of a Capabilities Provider the indication that general capabilities are </a:t>
            </a:r>
            <a:br>
              <a:rPr lang="en-US" dirty="0"/>
            </a:br>
            <a:r>
              <a:rPr lang="en-US" dirty="0"/>
              <a:t>provided versus applications.    Applications are also not Frameworks.   An analytic tool like R or Distributed R is a capability which</a:t>
            </a:r>
            <a:br>
              <a:rPr lang="en-US" dirty="0"/>
            </a:br>
            <a:r>
              <a:rPr lang="en-US" dirty="0"/>
              <a:t>would allow transformation, visualization, analytics to be run on some data stored in a platform (HDFS, RDBMS, HBASE, etc.).</a:t>
            </a:r>
            <a:br>
              <a:rPr lang="en-US" dirty="0"/>
            </a:br>
            <a:r>
              <a:rPr lang="en-US" dirty="0"/>
              <a:t>My question is what is the purpose or meaning of the term application and how is it different from the application functions provided in the transformation provider?</a:t>
            </a:r>
            <a:br>
              <a:rPr lang="en-US" dirty="0"/>
            </a:br>
            <a:r>
              <a:rPr lang="en-US" dirty="0"/>
              <a:t/>
            </a:r>
            <a:br>
              <a:rPr lang="en-US" dirty="0"/>
            </a:br>
            <a:r>
              <a:rPr lang="en-US" dirty="0"/>
              <a:t>   My recommendation is to replace the word "Applications" in that box with "Processing".  That brings that box more inline with</a:t>
            </a:r>
            <a:br>
              <a:rPr lang="en-US" dirty="0"/>
            </a:br>
            <a:r>
              <a:rPr lang="en-US" dirty="0"/>
              <a:t>the idea of a framework.  To illustrate by example:</a:t>
            </a:r>
            <a:br>
              <a:rPr lang="en-US" dirty="0"/>
            </a:br>
            <a:r>
              <a:rPr lang="en-US" dirty="0"/>
              <a:t/>
            </a:r>
            <a:br>
              <a:rPr lang="en-US" dirty="0"/>
            </a:br>
            <a:r>
              <a:rPr lang="en-US" dirty="0"/>
              <a:t>Scalable Processing:   Map/Reduce, R, </a:t>
            </a:r>
            <a:r>
              <a:rPr lang="en-US" dirty="0" err="1"/>
              <a:t>Giraph</a:t>
            </a:r>
            <a:r>
              <a:rPr lang="en-US" dirty="0"/>
              <a:t>, Storm, Messaging (MPI, Active </a:t>
            </a:r>
            <a:r>
              <a:rPr lang="en-US" dirty="0" err="1"/>
              <a:t>Mqueue</a:t>
            </a:r>
            <a:r>
              <a:rPr lang="en-US" dirty="0"/>
              <a:t>)</a:t>
            </a:r>
            <a:br>
              <a:rPr lang="en-US" dirty="0"/>
            </a:br>
            <a:r>
              <a:rPr lang="en-US" dirty="0"/>
              <a:t>Legacy Processing: Service Bus, SOA platforms (JBOSS, Tomcat, etc.), Web Servers</a:t>
            </a:r>
            <a:br>
              <a:rPr lang="en-US" dirty="0"/>
            </a:br>
            <a:r>
              <a:rPr lang="en-US" dirty="0"/>
              <a:t>Scalable Platforms:  HDFS, </a:t>
            </a:r>
            <a:r>
              <a:rPr lang="en-US" dirty="0" err="1"/>
              <a:t>Accumulo</a:t>
            </a:r>
            <a:r>
              <a:rPr lang="en-US" dirty="0"/>
              <a:t>, HBASE, </a:t>
            </a:r>
            <a:r>
              <a:rPr lang="en-US" dirty="0" err="1"/>
              <a:t>Solr</a:t>
            </a:r>
            <a:r>
              <a:rPr lang="en-US" dirty="0"/>
              <a:t>, Mongo.</a:t>
            </a:r>
            <a:br>
              <a:rPr lang="en-US" dirty="0"/>
            </a:br>
            <a:r>
              <a:rPr lang="en-US" dirty="0"/>
              <a:t>Legacy Platforms:  MySQL, Oracle, Berkley DB</a:t>
            </a:r>
            <a:br>
              <a:rPr lang="en-US" dirty="0"/>
            </a:br>
            <a:r>
              <a:rPr lang="en-US" dirty="0"/>
              <a:t/>
            </a:r>
            <a:br>
              <a:rPr lang="en-US" dirty="0"/>
            </a:br>
            <a:r>
              <a:rPr lang="en-US" dirty="0"/>
              <a:t>Also, I should point out that in some discussions there have been objections to the word "Scalable" being used here.</a:t>
            </a:r>
            <a:br>
              <a:rPr lang="en-US" dirty="0"/>
            </a:br>
            <a:r>
              <a:rPr lang="en-US" dirty="0"/>
              <a:t>Lots of things in the legacy realm are scalable.   Oracle and MySQL will certainly scale not just vertically but also have</a:t>
            </a:r>
            <a:br>
              <a:rPr lang="en-US" dirty="0"/>
            </a:br>
            <a:r>
              <a:rPr lang="en-US" dirty="0"/>
              <a:t>fairly well known horizontal scaling strategies.</a:t>
            </a:r>
            <a:br>
              <a:rPr lang="en-US" dirty="0"/>
            </a:br>
            <a:r>
              <a:rPr lang="en-US" dirty="0"/>
              <a:t/>
            </a:r>
            <a:br>
              <a:rPr lang="en-US" dirty="0"/>
            </a:br>
            <a:r>
              <a:rPr lang="en-US" dirty="0"/>
              <a:t>My personnel thought is that we simplify the diagram and just talk about Processing, Platforms, and Infrastructure.</a:t>
            </a:r>
            <a:br>
              <a:rPr lang="en-US" dirty="0"/>
            </a:br>
            <a:r>
              <a:rPr lang="en-US" dirty="0"/>
              <a:t/>
            </a:r>
            <a:br>
              <a:rPr lang="en-US" dirty="0"/>
            </a:br>
            <a:r>
              <a:rPr lang="en-US" dirty="0"/>
              <a:t>BTW - By going to those terms in my mind we would align better with the Cloud Computing Ref Architecture with:</a:t>
            </a:r>
            <a:br>
              <a:rPr lang="en-US" dirty="0"/>
            </a:br>
            <a:r>
              <a:rPr lang="en-US" dirty="0"/>
              <a:t/>
            </a:r>
            <a:br>
              <a:rPr lang="en-US" dirty="0"/>
            </a:br>
            <a:r>
              <a:rPr lang="en-US" dirty="0" err="1"/>
              <a:t>Infrastructrue</a:t>
            </a:r>
            <a:r>
              <a:rPr lang="en-US" dirty="0"/>
              <a:t> ~ </a:t>
            </a:r>
            <a:r>
              <a:rPr lang="en-US" dirty="0" err="1"/>
              <a:t>IaaS</a:t>
            </a:r>
            <a:r>
              <a:rPr lang="en-US" dirty="0"/>
              <a:t/>
            </a:r>
            <a:br>
              <a:rPr lang="en-US" dirty="0"/>
            </a:br>
            <a:r>
              <a:rPr lang="en-US" dirty="0"/>
              <a:t>Platform ~ </a:t>
            </a:r>
            <a:r>
              <a:rPr lang="en-US" dirty="0" err="1"/>
              <a:t>PaaS</a:t>
            </a:r>
            <a:r>
              <a:rPr lang="en-US" dirty="0"/>
              <a:t/>
            </a:r>
            <a:br>
              <a:rPr lang="en-US" dirty="0"/>
            </a:br>
            <a:r>
              <a:rPr lang="en-US" dirty="0"/>
              <a:t>Processing ~ </a:t>
            </a:r>
            <a:r>
              <a:rPr lang="en-US" dirty="0" err="1"/>
              <a:t>SaaS</a:t>
            </a:r>
            <a:endParaRPr lang="en-US" dirty="0"/>
          </a:p>
        </p:txBody>
      </p:sp>
    </p:spTree>
    <p:extLst>
      <p:ext uri="{BB962C8B-B14F-4D97-AF65-F5344CB8AC3E}">
        <p14:creationId xmlns:p14="http://schemas.microsoft.com/office/powerpoint/2010/main" val="4314204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 y="86348"/>
            <a:ext cx="9296400" cy="6340197"/>
          </a:xfrm>
          <a:prstGeom prst="rect">
            <a:avLst/>
          </a:prstGeom>
        </p:spPr>
        <p:txBody>
          <a:bodyPr wrap="square">
            <a:spAutoFit/>
          </a:bodyPr>
          <a:lstStyle/>
          <a:p>
            <a:r>
              <a:rPr lang="en-US" sz="1400" dirty="0"/>
              <a:t>2.  In looking at the transformation Provider all the "Application" functionality is embedded in there.  In Big Data Framework</a:t>
            </a:r>
            <a:br>
              <a:rPr lang="en-US" sz="1400" dirty="0"/>
            </a:br>
            <a:r>
              <a:rPr lang="en-US" sz="1400" dirty="0"/>
              <a:t>there is Scalable and Legacy Applications.  But it mentions Analytic Tools.   Tools themselves do not implement application functionality but rather enable it.  As a component of a Capabilities Provider the indication that general capabilities are </a:t>
            </a:r>
            <a:br>
              <a:rPr lang="en-US" sz="1400" dirty="0"/>
            </a:br>
            <a:r>
              <a:rPr lang="en-US" sz="1400" dirty="0"/>
              <a:t>provided versus applications.    Applications are also not Frameworks.   An analytic tool like R or Distributed R is a capability which</a:t>
            </a:r>
            <a:br>
              <a:rPr lang="en-US" sz="1400" dirty="0"/>
            </a:br>
            <a:r>
              <a:rPr lang="en-US" sz="1400" dirty="0"/>
              <a:t>would allow transformation, visualization, analytics to be run on some data stored in a platform (HDFS, RDBMS, HBASE, etc.).</a:t>
            </a:r>
            <a:br>
              <a:rPr lang="en-US" sz="1400" dirty="0"/>
            </a:br>
            <a:r>
              <a:rPr lang="en-US" sz="1400" dirty="0"/>
              <a:t>My question is what is the purpose or meaning of the term application and how is it different from the application functions provided in the transformation provider?</a:t>
            </a:r>
            <a:br>
              <a:rPr lang="en-US" sz="1400" dirty="0"/>
            </a:br>
            <a:r>
              <a:rPr lang="en-US" sz="1400" dirty="0"/>
              <a:t/>
            </a:r>
            <a:br>
              <a:rPr lang="en-US" sz="1400" dirty="0"/>
            </a:br>
            <a:r>
              <a:rPr lang="en-US" sz="1400" dirty="0"/>
              <a:t>   My recommendation is to replace the word "Applications" in that box with "Processing".  That brings that box more inline with</a:t>
            </a:r>
            <a:br>
              <a:rPr lang="en-US" sz="1400" dirty="0"/>
            </a:br>
            <a:r>
              <a:rPr lang="en-US" sz="1400" dirty="0"/>
              <a:t>the idea of a framework.  To illustrate by example:</a:t>
            </a:r>
            <a:br>
              <a:rPr lang="en-US" sz="1400" dirty="0"/>
            </a:br>
            <a:r>
              <a:rPr lang="en-US" sz="1400" dirty="0"/>
              <a:t/>
            </a:r>
            <a:br>
              <a:rPr lang="en-US" sz="1400" dirty="0"/>
            </a:br>
            <a:r>
              <a:rPr lang="en-US" sz="1400" dirty="0"/>
              <a:t>Scalable Processing:   Map/Reduce, R, </a:t>
            </a:r>
            <a:r>
              <a:rPr lang="en-US" sz="1400" dirty="0" err="1"/>
              <a:t>Giraph</a:t>
            </a:r>
            <a:r>
              <a:rPr lang="en-US" sz="1400" dirty="0"/>
              <a:t>, Storm, Messaging (MPI, Active </a:t>
            </a:r>
            <a:r>
              <a:rPr lang="en-US" sz="1400" dirty="0" err="1"/>
              <a:t>Mqueue</a:t>
            </a:r>
            <a:r>
              <a:rPr lang="en-US" sz="1400" dirty="0"/>
              <a:t>)</a:t>
            </a:r>
            <a:br>
              <a:rPr lang="en-US" sz="1400" dirty="0"/>
            </a:br>
            <a:r>
              <a:rPr lang="en-US" sz="1400" dirty="0"/>
              <a:t>Legacy Processing: Service Bus, SOA platforms (JBOSS, Tomcat, etc.), Web Servers</a:t>
            </a:r>
            <a:br>
              <a:rPr lang="en-US" sz="1400" dirty="0"/>
            </a:br>
            <a:r>
              <a:rPr lang="en-US" sz="1400" dirty="0"/>
              <a:t>Scalable Platforms:  HDFS, </a:t>
            </a:r>
            <a:r>
              <a:rPr lang="en-US" sz="1400" dirty="0" err="1"/>
              <a:t>Accumulo</a:t>
            </a:r>
            <a:r>
              <a:rPr lang="en-US" sz="1400" dirty="0"/>
              <a:t>, HBASE, </a:t>
            </a:r>
            <a:r>
              <a:rPr lang="en-US" sz="1400" dirty="0" err="1"/>
              <a:t>Solr</a:t>
            </a:r>
            <a:r>
              <a:rPr lang="en-US" sz="1400" dirty="0"/>
              <a:t>, Mongo.</a:t>
            </a:r>
            <a:br>
              <a:rPr lang="en-US" sz="1400" dirty="0"/>
            </a:br>
            <a:r>
              <a:rPr lang="en-US" sz="1400" dirty="0"/>
              <a:t>Legacy Platforms:  MySQL, Oracle, Berkley DB</a:t>
            </a:r>
            <a:br>
              <a:rPr lang="en-US" sz="1400" dirty="0"/>
            </a:br>
            <a:r>
              <a:rPr lang="en-US" sz="1400" dirty="0"/>
              <a:t/>
            </a:r>
            <a:br>
              <a:rPr lang="en-US" sz="1400" dirty="0"/>
            </a:br>
            <a:r>
              <a:rPr lang="en-US" sz="1400" dirty="0"/>
              <a:t>Also, I should point out that in some discussions there have been objections to the word "Scalable" being used here.</a:t>
            </a:r>
            <a:br>
              <a:rPr lang="en-US" sz="1400" dirty="0"/>
            </a:br>
            <a:r>
              <a:rPr lang="en-US" sz="1400" dirty="0"/>
              <a:t>Lots of things in the legacy realm are scalable.   Oracle and MySQL will certainly scale not just vertically but also have</a:t>
            </a:r>
            <a:br>
              <a:rPr lang="en-US" sz="1400" dirty="0"/>
            </a:br>
            <a:r>
              <a:rPr lang="en-US" sz="1400" dirty="0"/>
              <a:t>fairly well known horizontal scaling strategies.</a:t>
            </a:r>
            <a:br>
              <a:rPr lang="en-US" sz="1400" dirty="0"/>
            </a:br>
            <a:r>
              <a:rPr lang="en-US" sz="1400" dirty="0"/>
              <a:t/>
            </a:r>
            <a:br>
              <a:rPr lang="en-US" sz="1400" dirty="0"/>
            </a:br>
            <a:r>
              <a:rPr lang="en-US" sz="1400" dirty="0"/>
              <a:t>My personnel thought is that we simplify the diagram and just talk about Processing, Platforms, and Infrastructure.</a:t>
            </a:r>
            <a:br>
              <a:rPr lang="en-US" sz="1400" dirty="0"/>
            </a:br>
            <a:r>
              <a:rPr lang="en-US" sz="1400" dirty="0"/>
              <a:t/>
            </a:r>
            <a:br>
              <a:rPr lang="en-US" sz="1400" dirty="0"/>
            </a:br>
            <a:r>
              <a:rPr lang="en-US" sz="1400" dirty="0"/>
              <a:t>BTW - By going to those terms in my mind we would align better with the Cloud Computing Ref Architecture with:</a:t>
            </a:r>
            <a:br>
              <a:rPr lang="en-US" sz="1400" dirty="0"/>
            </a:br>
            <a:r>
              <a:rPr lang="en-US" sz="1400" dirty="0"/>
              <a:t/>
            </a:r>
            <a:br>
              <a:rPr lang="en-US" sz="1400" dirty="0"/>
            </a:br>
            <a:r>
              <a:rPr lang="en-US" sz="1400" dirty="0" err="1"/>
              <a:t>Infrastructrue</a:t>
            </a:r>
            <a:r>
              <a:rPr lang="en-US" sz="1400" dirty="0"/>
              <a:t> ~ </a:t>
            </a:r>
            <a:r>
              <a:rPr lang="en-US" sz="1400" dirty="0" err="1"/>
              <a:t>IaaS</a:t>
            </a:r>
            <a:r>
              <a:rPr lang="en-US" sz="1400" dirty="0"/>
              <a:t/>
            </a:r>
            <a:br>
              <a:rPr lang="en-US" sz="1400" dirty="0"/>
            </a:br>
            <a:r>
              <a:rPr lang="en-US" sz="1400" dirty="0"/>
              <a:t>Platform ~ </a:t>
            </a:r>
            <a:r>
              <a:rPr lang="en-US" sz="1400" dirty="0" err="1"/>
              <a:t>PaaS</a:t>
            </a:r>
            <a:r>
              <a:rPr lang="en-US" sz="1400" dirty="0"/>
              <a:t/>
            </a:r>
            <a:br>
              <a:rPr lang="en-US" sz="1400" dirty="0"/>
            </a:br>
            <a:r>
              <a:rPr lang="en-US" sz="1400" dirty="0"/>
              <a:t>Processing ~ </a:t>
            </a:r>
            <a:r>
              <a:rPr lang="en-US" sz="1400" dirty="0" err="1"/>
              <a:t>SaaS</a:t>
            </a:r>
            <a:endParaRPr lang="en-US" sz="1400" dirty="0"/>
          </a:p>
        </p:txBody>
      </p:sp>
    </p:spTree>
    <p:extLst>
      <p:ext uri="{BB962C8B-B14F-4D97-AF65-F5344CB8AC3E}">
        <p14:creationId xmlns:p14="http://schemas.microsoft.com/office/powerpoint/2010/main" val="11190106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7915</TotalTime>
  <Words>1225</Words>
  <Application>Microsoft Office PowerPoint</Application>
  <PresentationFormat>On-screen Show (4:3)</PresentationFormat>
  <Paragraphs>146</Paragraphs>
  <Slides>9</Slides>
  <Notes>4</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Ref Architecture Description Flows</vt:lpstr>
      <vt:lpstr>Ref Architecture Description System/Data Orchestration Roles</vt:lpstr>
      <vt:lpstr>Ref Architecture Description Data Provider and Data Service Abstraction</vt:lpstr>
      <vt:lpstr>Ref Architecture Description Data Consumer</vt:lpstr>
      <vt:lpstr>Concerns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 Chang</dc:creator>
  <cp:lastModifiedBy>David Boyd</cp:lastModifiedBy>
  <cp:revision>120</cp:revision>
  <cp:lastPrinted>2013-08-09T21:33:27Z</cp:lastPrinted>
  <dcterms:created xsi:type="dcterms:W3CDTF">2013-08-09T12:34:24Z</dcterms:created>
  <dcterms:modified xsi:type="dcterms:W3CDTF">2013-09-12T11:24:18Z</dcterms:modified>
</cp:coreProperties>
</file>