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8085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6D9F1"/>
    <a:srgbClr val="F2DCDB"/>
    <a:srgbClr val="DDD9C3"/>
    <a:srgbClr val="A6A6A6"/>
    <a:srgbClr val="FF6600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3493" autoAdjust="0"/>
  </p:normalViewPr>
  <p:slideViewPr>
    <p:cSldViewPr snapToObjects="1">
      <p:cViewPr varScale="1">
        <p:scale>
          <a:sx n="66" d="100"/>
          <a:sy n="66" d="100"/>
        </p:scale>
        <p:origin x="105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7122-F892-4BC7-A622-C81336C09A1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F9DD9-F15F-4ED0-8703-BC948C7F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0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F9DD9-F15F-4ED0-8703-BC948C7FC9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F9DD9-F15F-4ED0-8703-BC948C7FC9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6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F9DD9-F15F-4ED0-8703-BC948C7FC9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4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F9DD9-F15F-4ED0-8703-BC948C7FC9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2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1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979D-B802-493A-A274-CCFCA55ED98F}" type="datetimeFigureOut">
              <a:rPr lang="en-US" smtClean="0"/>
              <a:pPr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hevron 174"/>
          <p:cNvSpPr/>
          <p:nvPr/>
        </p:nvSpPr>
        <p:spPr>
          <a:xfrm>
            <a:off x="381000" y="110996"/>
            <a:ext cx="7696199" cy="27000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 rot="16200000">
            <a:off x="1714500" y="-723900"/>
            <a:ext cx="5257802" cy="807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 rot="16200000">
            <a:off x="1515081" y="-847120"/>
            <a:ext cx="5257798" cy="801883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213" y="6011950"/>
            <a:ext cx="1060720" cy="309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 Y :</a:t>
            </a:r>
            <a:endParaRPr lang="en-US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9213" y="6057509"/>
            <a:ext cx="5077504" cy="7617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2385406" y="6421813"/>
            <a:ext cx="913073" cy="33820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SW</a:t>
            </a:r>
            <a:endParaRPr lang="en-US" sz="1400" b="1" dirty="0"/>
          </a:p>
        </p:txBody>
      </p:sp>
      <p:cxnSp>
        <p:nvCxnSpPr>
          <p:cNvPr id="87" name="Straight Arrow Connector 86"/>
          <p:cNvCxnSpPr>
            <a:endCxn id="92" idx="1"/>
          </p:cNvCxnSpPr>
          <p:nvPr/>
        </p:nvCxnSpPr>
        <p:spPr>
          <a:xfrm>
            <a:off x="134560" y="6595659"/>
            <a:ext cx="975688" cy="0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10248" y="6469150"/>
            <a:ext cx="1399523" cy="2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Service Use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20311" y="6047455"/>
            <a:ext cx="1644071" cy="42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Big Data Information Flow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86179" y="6407923"/>
            <a:ext cx="1830538" cy="42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SW Tools and Algorithms Transfer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1401681" y="134735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425963" y="1295400"/>
            <a:ext cx="171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Application</a:t>
            </a:r>
            <a:r>
              <a:rPr lang="en-US" sz="1400" b="1" dirty="0" smtClean="0"/>
              <a:t> </a:t>
            </a:r>
            <a:r>
              <a:rPr lang="en-US" sz="1400" b="1" dirty="0" smtClean="0"/>
              <a:t>Provider</a:t>
            </a:r>
            <a:endParaRPr lang="en-US" sz="1400" b="1" dirty="0"/>
          </a:p>
        </p:txBody>
      </p:sp>
      <p:sp>
        <p:nvSpPr>
          <p:cNvPr id="111" name="Rounded Rectangle 110"/>
          <p:cNvSpPr/>
          <p:nvPr/>
        </p:nvSpPr>
        <p:spPr>
          <a:xfrm flipH="1">
            <a:off x="4876798" y="1922775"/>
            <a:ext cx="1033677" cy="576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Visualization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6050466" y="2221515"/>
            <a:ext cx="883734" cy="285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Access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 flipH="1">
            <a:off x="3803542" y="1603177"/>
            <a:ext cx="920858" cy="9143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Analytics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 flipH="1">
            <a:off x="2730202" y="1922774"/>
            <a:ext cx="927393" cy="5947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err="1" smtClean="0">
                <a:solidFill>
                  <a:schemeClr val="tx1"/>
                </a:solidFill>
              </a:rPr>
              <a:t>Curation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523999" y="2209800"/>
            <a:ext cx="1047976" cy="297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Collection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1401680" y="761999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2912778" y="771092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System Orchestrator</a:t>
            </a:r>
            <a:endParaRPr lang="en-US" sz="1400" b="1" dirty="0"/>
          </a:p>
        </p:txBody>
      </p:sp>
      <p:cxnSp>
        <p:nvCxnSpPr>
          <p:cNvPr id="142" name="Straight Arrow Connector 141"/>
          <p:cNvCxnSpPr>
            <a:stCxn id="140" idx="2"/>
          </p:cNvCxnSpPr>
          <p:nvPr/>
        </p:nvCxnSpPr>
        <p:spPr>
          <a:xfrm>
            <a:off x="4206038" y="1133394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16200000">
            <a:off x="6649090" y="3942711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Security &amp; Privacy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6953890" y="3948335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Management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 flipH="1">
            <a:off x="7010400" y="1973107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923039" y="1973867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Up Arrow 157"/>
          <p:cNvSpPr/>
          <p:nvPr/>
        </p:nvSpPr>
        <p:spPr>
          <a:xfrm rot="5400000">
            <a:off x="1038655" y="2069616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160" name="Down Arrow 159"/>
          <p:cNvSpPr/>
          <p:nvPr/>
        </p:nvSpPr>
        <p:spPr>
          <a:xfrm rot="5400000">
            <a:off x="1041298" y="2324288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164" name="Up Arrow 163"/>
          <p:cNvSpPr/>
          <p:nvPr/>
        </p:nvSpPr>
        <p:spPr>
          <a:xfrm rot="5400000">
            <a:off x="7143004" y="2066293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165" name="Down Arrow 164"/>
          <p:cNvSpPr/>
          <p:nvPr/>
        </p:nvSpPr>
        <p:spPr>
          <a:xfrm rot="5400000">
            <a:off x="7145647" y="2320965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173" name="Chevron 172"/>
          <p:cNvSpPr/>
          <p:nvPr/>
        </p:nvSpPr>
        <p:spPr>
          <a:xfrm rot="16200000">
            <a:off x="6278053" y="3128299"/>
            <a:ext cx="5003652" cy="27104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177567" y="76200"/>
            <a:ext cx="3848694" cy="35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VALUE CHAIN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7537507" y="3359093"/>
            <a:ext cx="2393912" cy="24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VALUE CHAIN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ounded Rectangle 61"/>
          <p:cNvSpPr/>
          <p:nvPr/>
        </p:nvSpPr>
        <p:spPr>
          <a:xfrm flipH="1">
            <a:off x="1523999" y="1564016"/>
            <a:ext cx="5410200" cy="2678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 flipH="1">
            <a:off x="4894637" y="1905001"/>
            <a:ext cx="2039561" cy="2387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flipH="1">
            <a:off x="1517544" y="1905000"/>
            <a:ext cx="2140055" cy="2364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 rot="16200000">
            <a:off x="7079833" y="1822033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 rot="16200000">
            <a:off x="7003633" y="188252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 rot="16200000">
            <a:off x="6927430" y="193447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 rot="16200000">
            <a:off x="-31423" y="1806700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 rot="16200000">
            <a:off x="-107623" y="187357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 rot="16200000">
            <a:off x="-183823" y="194977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554493" y="2839093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8" name="Rounded Rectangle 87"/>
          <p:cNvSpPr/>
          <p:nvPr/>
        </p:nvSpPr>
        <p:spPr>
          <a:xfrm>
            <a:off x="1460994" y="294566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5" name="Left-Right Arrow 84"/>
          <p:cNvSpPr/>
          <p:nvPr/>
        </p:nvSpPr>
        <p:spPr>
          <a:xfrm>
            <a:off x="2355958" y="6085987"/>
            <a:ext cx="975690" cy="353691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50" dirty="0" smtClean="0"/>
              <a:t>DATA</a:t>
            </a:r>
            <a:endParaRPr lang="en-US" sz="1400" b="1" spc="50" dirty="0"/>
          </a:p>
        </p:txBody>
      </p:sp>
      <p:sp>
        <p:nvSpPr>
          <p:cNvPr id="94" name="Rounded Rectangle 93"/>
          <p:cNvSpPr/>
          <p:nvPr/>
        </p:nvSpPr>
        <p:spPr>
          <a:xfrm>
            <a:off x="1371600" y="305805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8" name="Rounded Rectangle 77"/>
          <p:cNvSpPr/>
          <p:nvPr/>
        </p:nvSpPr>
        <p:spPr>
          <a:xfrm>
            <a:off x="1407229" y="3104804"/>
            <a:ext cx="5526971" cy="2601616"/>
          </a:xfrm>
          <a:prstGeom prst="roundRect">
            <a:avLst>
              <a:gd name="adj" fmla="val 47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flipH="1">
            <a:off x="1477884" y="4716731"/>
            <a:ext cx="5380116" cy="67375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1477884" y="3284526"/>
            <a:ext cx="5380116" cy="68475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flipH="1">
            <a:off x="1477884" y="4010275"/>
            <a:ext cx="5380116" cy="665259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 rot="16200000" flipH="1">
            <a:off x="1788311" y="4935693"/>
            <a:ext cx="434092" cy="395436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0" name="Rounded Rectangle 99"/>
          <p:cNvSpPr/>
          <p:nvPr/>
        </p:nvSpPr>
        <p:spPr>
          <a:xfrm flipH="1">
            <a:off x="1807639" y="4913488"/>
            <a:ext cx="4144170" cy="19976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</a:t>
            </a:r>
            <a:r>
              <a:rPr lang="en-US" sz="1200" b="1" dirty="0" smtClean="0">
                <a:solidFill>
                  <a:schemeClr val="tx1"/>
                </a:solidFill>
              </a:rPr>
              <a:t>Scalable (VM clusters)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 rot="16200000" flipH="1">
            <a:off x="6025601" y="4931863"/>
            <a:ext cx="432191" cy="39544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Rounded Rectangle 101"/>
          <p:cNvSpPr/>
          <p:nvPr/>
        </p:nvSpPr>
        <p:spPr>
          <a:xfrm flipH="1">
            <a:off x="2311644" y="5157992"/>
            <a:ext cx="4116601" cy="185553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124" name="Rounded Rectangle 123"/>
          <p:cNvSpPr/>
          <p:nvPr/>
        </p:nvSpPr>
        <p:spPr>
          <a:xfrm rot="16200000" flipH="1">
            <a:off x="1795562" y="4224822"/>
            <a:ext cx="434092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5" name="Rounded Rectangle 124"/>
          <p:cNvSpPr/>
          <p:nvPr/>
        </p:nvSpPr>
        <p:spPr>
          <a:xfrm flipH="1">
            <a:off x="1814890" y="4192165"/>
            <a:ext cx="4144172" cy="199764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 rot="16200000" flipH="1">
            <a:off x="6029333" y="4210542"/>
            <a:ext cx="432190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3" name="Rounded Rectangle 122"/>
          <p:cNvSpPr/>
          <p:nvPr/>
        </p:nvSpPr>
        <p:spPr>
          <a:xfrm flipH="1">
            <a:off x="2298975" y="4433964"/>
            <a:ext cx="4144172" cy="190391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131" name="Rounded Rectangle 130"/>
          <p:cNvSpPr/>
          <p:nvPr/>
        </p:nvSpPr>
        <p:spPr>
          <a:xfrm rot="16200000" flipH="1">
            <a:off x="1786414" y="3515955"/>
            <a:ext cx="434092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2" name="Rounded Rectangle 131"/>
          <p:cNvSpPr/>
          <p:nvPr/>
        </p:nvSpPr>
        <p:spPr>
          <a:xfrm flipH="1">
            <a:off x="1805742" y="3487997"/>
            <a:ext cx="4144172" cy="199764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 rot="16200000" flipH="1">
            <a:off x="6020185" y="3501675"/>
            <a:ext cx="432190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0" name="Rounded Rectangle 129"/>
          <p:cNvSpPr/>
          <p:nvPr/>
        </p:nvSpPr>
        <p:spPr>
          <a:xfrm flipH="1">
            <a:off x="2289828" y="3725097"/>
            <a:ext cx="4144172" cy="190391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Vertically Scalable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42699" y="304502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 Provider</a:t>
            </a:r>
            <a:endParaRPr 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541672" y="3237815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Big Data Processing Frameworks (analytic </a:t>
            </a:r>
            <a:r>
              <a:rPr lang="en-US" sz="1200" b="1" dirty="0"/>
              <a:t>tools, etc.)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524000" y="3960588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Big Data Platforms (databases, </a:t>
            </a:r>
            <a:r>
              <a:rPr lang="en-US" sz="1200" b="1" dirty="0"/>
              <a:t>etc.)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541672" y="4683854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Infrastructures</a:t>
            </a:r>
            <a:endParaRPr lang="en-US" sz="1200" b="1" dirty="0"/>
          </a:p>
        </p:txBody>
      </p:sp>
      <p:sp>
        <p:nvSpPr>
          <p:cNvPr id="81" name="Rounded Rectangle 80"/>
          <p:cNvSpPr/>
          <p:nvPr/>
        </p:nvSpPr>
        <p:spPr>
          <a:xfrm flipH="1">
            <a:off x="1477884" y="5421762"/>
            <a:ext cx="5380116" cy="24288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24000" y="5418288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Physical and Virtual Resources (Networking, Computing, etc.)</a:t>
            </a:r>
            <a:endParaRPr lang="en-US" sz="1200" b="1" dirty="0"/>
          </a:p>
        </p:txBody>
      </p:sp>
      <p:cxnSp>
        <p:nvCxnSpPr>
          <p:cNvPr id="154" name="Straight Arrow Connector 153"/>
          <p:cNvCxnSpPr>
            <a:stCxn id="109" idx="2"/>
          </p:cNvCxnSpPr>
          <p:nvPr/>
        </p:nvCxnSpPr>
        <p:spPr>
          <a:xfrm>
            <a:off x="4206039" y="2629664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Left-Right Arrow 162"/>
          <p:cNvSpPr/>
          <p:nvPr/>
        </p:nvSpPr>
        <p:spPr>
          <a:xfrm rot="16200000">
            <a:off x="4240821" y="2716821"/>
            <a:ext cx="419531" cy="242826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spc="50" dirty="0" smtClean="0"/>
              <a:t>DATA</a:t>
            </a:r>
            <a:endParaRPr lang="en-US" sz="900" b="1" spc="50" dirty="0"/>
          </a:p>
        </p:txBody>
      </p:sp>
      <p:sp>
        <p:nvSpPr>
          <p:cNvPr id="167" name="Down Arrow 166"/>
          <p:cNvSpPr/>
          <p:nvPr/>
        </p:nvSpPr>
        <p:spPr>
          <a:xfrm>
            <a:off x="4631012" y="2624999"/>
            <a:ext cx="245788" cy="4513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dirty="0" smtClean="0"/>
              <a:t>SW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8152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hevron 174"/>
          <p:cNvSpPr/>
          <p:nvPr/>
        </p:nvSpPr>
        <p:spPr>
          <a:xfrm>
            <a:off x="381000" y="110996"/>
            <a:ext cx="7696199" cy="27000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 rot="16200000">
            <a:off x="1714500" y="-723900"/>
            <a:ext cx="5257802" cy="807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 rot="16200000">
            <a:off x="1515081" y="-847120"/>
            <a:ext cx="5257798" cy="801883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213" y="6011950"/>
            <a:ext cx="1060720" cy="309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 Y :</a:t>
            </a:r>
            <a:endParaRPr lang="en-US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9213" y="6057509"/>
            <a:ext cx="5077504" cy="7617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2385406" y="6421813"/>
            <a:ext cx="913073" cy="33820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SW</a:t>
            </a:r>
            <a:endParaRPr lang="en-US" sz="1400" b="1" dirty="0"/>
          </a:p>
        </p:txBody>
      </p:sp>
      <p:cxnSp>
        <p:nvCxnSpPr>
          <p:cNvPr id="87" name="Straight Arrow Connector 86"/>
          <p:cNvCxnSpPr>
            <a:endCxn id="92" idx="1"/>
          </p:cNvCxnSpPr>
          <p:nvPr/>
        </p:nvCxnSpPr>
        <p:spPr>
          <a:xfrm>
            <a:off x="134560" y="6595659"/>
            <a:ext cx="975688" cy="0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10248" y="6469150"/>
            <a:ext cx="1399523" cy="2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Service Use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20311" y="6047455"/>
            <a:ext cx="1644071" cy="42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Big Data Information Flow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86179" y="6407923"/>
            <a:ext cx="1830538" cy="42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SW Tools and Algorithms Transfer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1401681" y="134735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425963" y="1295400"/>
            <a:ext cx="1998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Transformation Provider</a:t>
            </a:r>
            <a:endParaRPr lang="en-US" sz="1400" b="1" dirty="0"/>
          </a:p>
        </p:txBody>
      </p:sp>
      <p:sp>
        <p:nvSpPr>
          <p:cNvPr id="111" name="Rounded Rectangle 110"/>
          <p:cNvSpPr/>
          <p:nvPr/>
        </p:nvSpPr>
        <p:spPr>
          <a:xfrm flipH="1">
            <a:off x="4876798" y="1922775"/>
            <a:ext cx="1033677" cy="576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Visualization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6050466" y="2221515"/>
            <a:ext cx="883734" cy="285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Access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 flipH="1">
            <a:off x="3803542" y="1603177"/>
            <a:ext cx="920858" cy="9143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Analytics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 flipH="1">
            <a:off x="2730202" y="1922774"/>
            <a:ext cx="927393" cy="5947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err="1" smtClean="0">
                <a:solidFill>
                  <a:schemeClr val="tx1"/>
                </a:solidFill>
              </a:rPr>
              <a:t>Curation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523999" y="2209800"/>
            <a:ext cx="1047976" cy="297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Collection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1401680" y="761999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2912778" y="771092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System Orchestrator</a:t>
            </a:r>
            <a:endParaRPr lang="en-US" sz="1400" b="1" dirty="0"/>
          </a:p>
        </p:txBody>
      </p:sp>
      <p:cxnSp>
        <p:nvCxnSpPr>
          <p:cNvPr id="142" name="Straight Arrow Connector 141"/>
          <p:cNvCxnSpPr>
            <a:stCxn id="140" idx="2"/>
          </p:cNvCxnSpPr>
          <p:nvPr/>
        </p:nvCxnSpPr>
        <p:spPr>
          <a:xfrm>
            <a:off x="4206038" y="1133394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16200000">
            <a:off x="6649090" y="3942711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Security &amp; Privacy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6953890" y="3948335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 smtClean="0">
                <a:solidFill>
                  <a:schemeClr val="bg1"/>
                </a:solidFill>
              </a:rPr>
              <a:t>Management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 flipH="1">
            <a:off x="7010400" y="1973107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923039" y="1973867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Up Arrow 157"/>
          <p:cNvSpPr/>
          <p:nvPr/>
        </p:nvSpPr>
        <p:spPr>
          <a:xfrm rot="5400000">
            <a:off x="1038655" y="2069616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160" name="Down Arrow 159"/>
          <p:cNvSpPr/>
          <p:nvPr/>
        </p:nvSpPr>
        <p:spPr>
          <a:xfrm rot="5400000">
            <a:off x="1041298" y="2324288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164" name="Up Arrow 163"/>
          <p:cNvSpPr/>
          <p:nvPr/>
        </p:nvSpPr>
        <p:spPr>
          <a:xfrm rot="5400000">
            <a:off x="7143004" y="2066293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165" name="Down Arrow 164"/>
          <p:cNvSpPr/>
          <p:nvPr/>
        </p:nvSpPr>
        <p:spPr>
          <a:xfrm rot="5400000">
            <a:off x="7145647" y="2320965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173" name="Chevron 172"/>
          <p:cNvSpPr/>
          <p:nvPr/>
        </p:nvSpPr>
        <p:spPr>
          <a:xfrm rot="16200000">
            <a:off x="6278053" y="3128299"/>
            <a:ext cx="5003652" cy="27104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177567" y="76200"/>
            <a:ext cx="3848694" cy="35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VALUE CHAIN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7537507" y="3359093"/>
            <a:ext cx="2393912" cy="24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VALUE CHAIN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ounded Rectangle 61"/>
          <p:cNvSpPr/>
          <p:nvPr/>
        </p:nvSpPr>
        <p:spPr>
          <a:xfrm flipH="1">
            <a:off x="1523999" y="1564016"/>
            <a:ext cx="5410200" cy="2678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 flipH="1">
            <a:off x="4894637" y="1905001"/>
            <a:ext cx="2039561" cy="2387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flipH="1">
            <a:off x="1517544" y="1905000"/>
            <a:ext cx="2140055" cy="2364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 rot="16200000">
            <a:off x="7079833" y="1822033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 rot="16200000">
            <a:off x="7003633" y="188252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 rot="16200000">
            <a:off x="6927430" y="193447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 rot="16200000">
            <a:off x="-31423" y="1806700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 rot="16200000">
            <a:off x="-107623" y="187357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 rot="16200000">
            <a:off x="-183823" y="194977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554493" y="2839093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8" name="Rounded Rectangle 87"/>
          <p:cNvSpPr/>
          <p:nvPr/>
        </p:nvSpPr>
        <p:spPr>
          <a:xfrm>
            <a:off x="1460994" y="294566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5" name="Left-Right Arrow 84"/>
          <p:cNvSpPr/>
          <p:nvPr/>
        </p:nvSpPr>
        <p:spPr>
          <a:xfrm>
            <a:off x="2355958" y="6085987"/>
            <a:ext cx="975690" cy="353691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50" dirty="0" smtClean="0"/>
              <a:t>DATA</a:t>
            </a:r>
            <a:endParaRPr lang="en-US" sz="1400" b="1" spc="50" dirty="0"/>
          </a:p>
        </p:txBody>
      </p:sp>
      <p:sp>
        <p:nvSpPr>
          <p:cNvPr id="94" name="Rounded Rectangle 93"/>
          <p:cNvSpPr/>
          <p:nvPr/>
        </p:nvSpPr>
        <p:spPr>
          <a:xfrm>
            <a:off x="1371600" y="305805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8" name="Rounded Rectangle 77"/>
          <p:cNvSpPr/>
          <p:nvPr/>
        </p:nvSpPr>
        <p:spPr>
          <a:xfrm>
            <a:off x="1407229" y="3104804"/>
            <a:ext cx="5526971" cy="2601616"/>
          </a:xfrm>
          <a:prstGeom prst="roundRect">
            <a:avLst>
              <a:gd name="adj" fmla="val 47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flipH="1">
            <a:off x="1477884" y="4716731"/>
            <a:ext cx="5380116" cy="67375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1477884" y="3284526"/>
            <a:ext cx="5380116" cy="68475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flipH="1">
            <a:off x="1477884" y="4010275"/>
            <a:ext cx="5380116" cy="665259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 rot="16200000" flipH="1">
            <a:off x="1788311" y="4935693"/>
            <a:ext cx="434092" cy="395436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0" name="Rounded Rectangle 99"/>
          <p:cNvSpPr/>
          <p:nvPr/>
        </p:nvSpPr>
        <p:spPr>
          <a:xfrm flipH="1">
            <a:off x="1807639" y="4913488"/>
            <a:ext cx="4144170" cy="19976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</a:t>
            </a:r>
            <a:r>
              <a:rPr lang="en-US" sz="1200" b="1" dirty="0" smtClean="0">
                <a:solidFill>
                  <a:schemeClr val="tx1"/>
                </a:solidFill>
              </a:rPr>
              <a:t>Scalable (VM clusters)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 rot="16200000" flipH="1">
            <a:off x="6025601" y="4931863"/>
            <a:ext cx="432191" cy="39544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Rounded Rectangle 101"/>
          <p:cNvSpPr/>
          <p:nvPr/>
        </p:nvSpPr>
        <p:spPr>
          <a:xfrm flipH="1">
            <a:off x="2311644" y="5157992"/>
            <a:ext cx="4116601" cy="185553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124" name="Rounded Rectangle 123"/>
          <p:cNvSpPr/>
          <p:nvPr/>
        </p:nvSpPr>
        <p:spPr>
          <a:xfrm rot="16200000" flipH="1">
            <a:off x="1795562" y="4224822"/>
            <a:ext cx="434092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5" name="Rounded Rectangle 124"/>
          <p:cNvSpPr/>
          <p:nvPr/>
        </p:nvSpPr>
        <p:spPr>
          <a:xfrm flipH="1">
            <a:off x="1814890" y="4192165"/>
            <a:ext cx="4144172" cy="199764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 rot="16200000" flipH="1">
            <a:off x="6029333" y="4210542"/>
            <a:ext cx="432190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3" name="Rounded Rectangle 122"/>
          <p:cNvSpPr/>
          <p:nvPr/>
        </p:nvSpPr>
        <p:spPr>
          <a:xfrm flipH="1">
            <a:off x="2298975" y="4433964"/>
            <a:ext cx="4144172" cy="190391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131" name="Rounded Rectangle 130"/>
          <p:cNvSpPr/>
          <p:nvPr/>
        </p:nvSpPr>
        <p:spPr>
          <a:xfrm rot="16200000" flipH="1">
            <a:off x="1786414" y="3515955"/>
            <a:ext cx="434092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2" name="Rounded Rectangle 131"/>
          <p:cNvSpPr/>
          <p:nvPr/>
        </p:nvSpPr>
        <p:spPr>
          <a:xfrm flipH="1">
            <a:off x="1805742" y="3487997"/>
            <a:ext cx="4144172" cy="199764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 rot="16200000" flipH="1">
            <a:off x="6020185" y="3501675"/>
            <a:ext cx="432190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0" name="Rounded Rectangle 129"/>
          <p:cNvSpPr/>
          <p:nvPr/>
        </p:nvSpPr>
        <p:spPr>
          <a:xfrm flipH="1">
            <a:off x="2289828" y="3725097"/>
            <a:ext cx="4144172" cy="190391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Vertically Scalable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42699" y="304502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 Provider</a:t>
            </a:r>
            <a:endParaRPr 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541672" y="3237815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Big Data Processing Frameworks (analytic </a:t>
            </a:r>
            <a:r>
              <a:rPr lang="en-US" sz="1200" b="1" dirty="0"/>
              <a:t>tools, etc.)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524000" y="3960588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Big Data Platforms (databases, </a:t>
            </a:r>
            <a:r>
              <a:rPr lang="en-US" sz="1200" b="1" dirty="0"/>
              <a:t>etc.)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541672" y="4683854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Infrastructures</a:t>
            </a:r>
            <a:endParaRPr lang="en-US" sz="1200" b="1" dirty="0"/>
          </a:p>
        </p:txBody>
      </p:sp>
      <p:sp>
        <p:nvSpPr>
          <p:cNvPr id="81" name="Rounded Rectangle 80"/>
          <p:cNvSpPr/>
          <p:nvPr/>
        </p:nvSpPr>
        <p:spPr>
          <a:xfrm flipH="1">
            <a:off x="1477884" y="5421762"/>
            <a:ext cx="5380116" cy="24288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24000" y="5418288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Physical and Virtual Resources (Networking, Computing, etc.)</a:t>
            </a:r>
            <a:endParaRPr lang="en-US" sz="1200" b="1" dirty="0"/>
          </a:p>
        </p:txBody>
      </p:sp>
      <p:cxnSp>
        <p:nvCxnSpPr>
          <p:cNvPr id="154" name="Straight Arrow Connector 153"/>
          <p:cNvCxnSpPr>
            <a:stCxn id="109" idx="2"/>
          </p:cNvCxnSpPr>
          <p:nvPr/>
        </p:nvCxnSpPr>
        <p:spPr>
          <a:xfrm>
            <a:off x="4206039" y="2629664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Left-Right Arrow 162"/>
          <p:cNvSpPr/>
          <p:nvPr/>
        </p:nvSpPr>
        <p:spPr>
          <a:xfrm rot="16200000">
            <a:off x="4240821" y="2716821"/>
            <a:ext cx="419531" cy="242826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spc="50" dirty="0" smtClean="0"/>
              <a:t>DATA</a:t>
            </a:r>
            <a:endParaRPr lang="en-US" sz="900" b="1" spc="50" dirty="0"/>
          </a:p>
        </p:txBody>
      </p:sp>
      <p:sp>
        <p:nvSpPr>
          <p:cNvPr id="167" name="Down Arrow 166"/>
          <p:cNvSpPr/>
          <p:nvPr/>
        </p:nvSpPr>
        <p:spPr>
          <a:xfrm>
            <a:off x="4631012" y="2624999"/>
            <a:ext cx="245788" cy="4513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dirty="0" smtClean="0"/>
              <a:t>SW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2567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hevron 138"/>
          <p:cNvSpPr/>
          <p:nvPr/>
        </p:nvSpPr>
        <p:spPr>
          <a:xfrm>
            <a:off x="1481363" y="5695380"/>
            <a:ext cx="6472678" cy="24822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 rot="16200000">
            <a:off x="2308033" y="-816167"/>
            <a:ext cx="5257802" cy="74997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r>
              <a:rPr lang="en-US" sz="1600" b="1" spc="300" dirty="0" smtClean="0">
                <a:solidFill>
                  <a:schemeClr val="bg1"/>
                </a:solidFill>
              </a:rPr>
              <a:t> </a:t>
            </a: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r>
              <a:rPr lang="en-US" sz="1600" b="1" spc="300" dirty="0" smtClean="0">
                <a:solidFill>
                  <a:schemeClr val="bg1"/>
                </a:solidFill>
              </a:rPr>
              <a:t>               Management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 rot="16200000">
            <a:off x="1949068" y="-914401"/>
            <a:ext cx="5257798" cy="739139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r>
              <a:rPr lang="en-US" sz="1600" b="1" spc="300" dirty="0" smtClean="0">
                <a:solidFill>
                  <a:schemeClr val="bg1"/>
                </a:solidFill>
              </a:rPr>
              <a:t>              Security &amp; Privacy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flipH="1">
            <a:off x="4246913" y="1618185"/>
            <a:ext cx="2217273" cy="190352"/>
          </a:xfrm>
          <a:prstGeom prst="roundRect">
            <a:avLst>
              <a:gd name="adj" fmla="val 224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Usage Service Abstraction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flipH="1">
            <a:off x="4198444" y="4871443"/>
            <a:ext cx="2375791" cy="365621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flipH="1">
            <a:off x="4246913" y="1824301"/>
            <a:ext cx="2278852" cy="2128880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229215" y="1852077"/>
            <a:ext cx="1765156" cy="271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Transformation Provider</a:t>
            </a:r>
            <a:endParaRPr lang="en-US" sz="1400" b="1" dirty="0"/>
          </a:p>
        </p:txBody>
      </p:sp>
      <p:sp>
        <p:nvSpPr>
          <p:cNvPr id="192" name="Rounded Rectangle 191"/>
          <p:cNvSpPr/>
          <p:nvPr/>
        </p:nvSpPr>
        <p:spPr>
          <a:xfrm flipH="1">
            <a:off x="4739837" y="2569066"/>
            <a:ext cx="1597755" cy="196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Visualization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 rot="5400000" flipH="1" flipV="1">
            <a:off x="4573928" y="2396464"/>
            <a:ext cx="531780" cy="1999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137725" y="2227105"/>
            <a:ext cx="1207548" cy="196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Access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 flipH="1">
            <a:off x="4455139" y="2910797"/>
            <a:ext cx="1875918" cy="1773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Analytics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 rot="5400000" flipH="1" flipV="1">
            <a:off x="4090949" y="2549354"/>
            <a:ext cx="823472" cy="1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 rot="5400000" flipH="1" flipV="1">
            <a:off x="4090949" y="3255888"/>
            <a:ext cx="823472" cy="1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 flipH="1">
            <a:off x="4768948" y="3236961"/>
            <a:ext cx="1568644" cy="196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err="1" smtClean="0">
                <a:solidFill>
                  <a:schemeClr val="tx1"/>
                </a:solidFill>
              </a:rPr>
              <a:t>Curation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 rot="16200000" flipH="1">
            <a:off x="4603456" y="3402452"/>
            <a:ext cx="530942" cy="1999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5137725" y="3574995"/>
            <a:ext cx="1207548" cy="196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Collection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29215" y="4898687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 Provider</a:t>
            </a:r>
            <a:endParaRPr lang="en-US" sz="1400" b="1" dirty="0"/>
          </a:p>
        </p:txBody>
      </p:sp>
      <p:sp>
        <p:nvSpPr>
          <p:cNvPr id="90" name="Rounded Rectangle 89"/>
          <p:cNvSpPr/>
          <p:nvPr/>
        </p:nvSpPr>
        <p:spPr>
          <a:xfrm flipH="1">
            <a:off x="4178850" y="575799"/>
            <a:ext cx="2375791" cy="366050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209620" y="584891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 Consumer</a:t>
            </a:r>
            <a:endParaRPr lang="en-US" sz="1400" b="1" dirty="0"/>
          </a:p>
        </p:txBody>
      </p:sp>
      <p:sp>
        <p:nvSpPr>
          <p:cNvPr id="94" name="Rounded Rectangle 93"/>
          <p:cNvSpPr/>
          <p:nvPr/>
        </p:nvSpPr>
        <p:spPr>
          <a:xfrm>
            <a:off x="1481363" y="581272"/>
            <a:ext cx="1833257" cy="4655793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eft-Right Arrow 158"/>
          <p:cNvSpPr/>
          <p:nvPr/>
        </p:nvSpPr>
        <p:spPr>
          <a:xfrm>
            <a:off x="3523943" y="3063986"/>
            <a:ext cx="667057" cy="351520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spc="50" dirty="0" smtClean="0"/>
              <a:t>DATA</a:t>
            </a:r>
            <a:endParaRPr lang="en-US" sz="1400" b="1" spc="50" dirty="0"/>
          </a:p>
        </p:txBody>
      </p:sp>
      <p:sp>
        <p:nvSpPr>
          <p:cNvPr id="80" name="Rounded Rectangle 79"/>
          <p:cNvSpPr/>
          <p:nvPr/>
        </p:nvSpPr>
        <p:spPr>
          <a:xfrm rot="16200000">
            <a:off x="5380188" y="2663211"/>
            <a:ext cx="4661264" cy="486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Vertical Orchestrator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flipH="1">
            <a:off x="4189412" y="4679609"/>
            <a:ext cx="2363787" cy="165004"/>
          </a:xfrm>
          <a:prstGeom prst="roundRect">
            <a:avLst>
              <a:gd name="adj" fmla="val 224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Service Abstraction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16200000" flipH="1">
            <a:off x="1109932" y="2827762"/>
            <a:ext cx="4652173" cy="166435"/>
          </a:xfrm>
          <a:prstGeom prst="roundRect">
            <a:avLst>
              <a:gd name="adj" fmla="val 224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Capabilities Service Abstraction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 rot="16200000" flipH="1">
            <a:off x="5550287" y="2831714"/>
            <a:ext cx="2177624" cy="171798"/>
          </a:xfrm>
          <a:prstGeom prst="roundRect">
            <a:avLst>
              <a:gd name="adj" fmla="val 224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Service Abstraction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787711" y="2971800"/>
            <a:ext cx="655233" cy="0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105399" y="949722"/>
            <a:ext cx="0" cy="653610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49688" y="5653903"/>
            <a:ext cx="2393912" cy="24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VALUE CHAIN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Chevron 65"/>
          <p:cNvSpPr/>
          <p:nvPr/>
        </p:nvSpPr>
        <p:spPr>
          <a:xfrm rot="16200000">
            <a:off x="-1752515" y="2733349"/>
            <a:ext cx="4655794" cy="351641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-1348966" y="2698249"/>
            <a:ext cx="3848694" cy="35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VALUE CHAIN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213" y="6011950"/>
            <a:ext cx="1060720" cy="309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 Y :</a:t>
            </a:r>
            <a:endParaRPr lang="en-US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9213" y="6057509"/>
            <a:ext cx="5077504" cy="7617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-Right Arrow 84"/>
          <p:cNvSpPr/>
          <p:nvPr/>
        </p:nvSpPr>
        <p:spPr>
          <a:xfrm>
            <a:off x="2355958" y="6085987"/>
            <a:ext cx="975690" cy="353691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50" dirty="0" smtClean="0"/>
              <a:t>DATA</a:t>
            </a:r>
            <a:endParaRPr lang="en-US" sz="1400" b="1" spc="50" dirty="0"/>
          </a:p>
        </p:txBody>
      </p:sp>
      <p:sp>
        <p:nvSpPr>
          <p:cNvPr id="86" name="Right Arrow 85"/>
          <p:cNvSpPr/>
          <p:nvPr/>
        </p:nvSpPr>
        <p:spPr>
          <a:xfrm>
            <a:off x="2385406" y="6421813"/>
            <a:ext cx="913073" cy="33820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SW</a:t>
            </a:r>
            <a:endParaRPr lang="en-US" sz="1400" b="1" dirty="0"/>
          </a:p>
        </p:txBody>
      </p:sp>
      <p:cxnSp>
        <p:nvCxnSpPr>
          <p:cNvPr id="87" name="Straight Arrow Connector 86"/>
          <p:cNvCxnSpPr>
            <a:endCxn id="92" idx="1"/>
          </p:cNvCxnSpPr>
          <p:nvPr/>
        </p:nvCxnSpPr>
        <p:spPr>
          <a:xfrm>
            <a:off x="134560" y="6595659"/>
            <a:ext cx="975688" cy="0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10248" y="6469150"/>
            <a:ext cx="1399523" cy="2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Service Use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20311" y="6047455"/>
            <a:ext cx="1644071" cy="42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Big Data Information Flow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86179" y="6407923"/>
            <a:ext cx="1830538" cy="42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SW Tools and Algorithms Transfer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105399" y="3962400"/>
            <a:ext cx="0" cy="701445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Up Arrow 10"/>
          <p:cNvSpPr/>
          <p:nvPr/>
        </p:nvSpPr>
        <p:spPr>
          <a:xfrm>
            <a:off x="5198870" y="968679"/>
            <a:ext cx="363730" cy="634653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DATA</a:t>
            </a:r>
            <a:endParaRPr lang="en-US" sz="1400" b="1" dirty="0"/>
          </a:p>
        </p:txBody>
      </p:sp>
      <p:sp>
        <p:nvSpPr>
          <p:cNvPr id="83" name="Up Arrow 82"/>
          <p:cNvSpPr/>
          <p:nvPr/>
        </p:nvSpPr>
        <p:spPr>
          <a:xfrm>
            <a:off x="5181599" y="3968527"/>
            <a:ext cx="376236" cy="695019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DATA</a:t>
            </a:r>
            <a:endParaRPr lang="en-US" sz="1400" b="1" dirty="0"/>
          </a:p>
        </p:txBody>
      </p:sp>
      <p:sp>
        <p:nvSpPr>
          <p:cNvPr id="14" name="Down Arrow 13"/>
          <p:cNvSpPr/>
          <p:nvPr/>
        </p:nvSpPr>
        <p:spPr>
          <a:xfrm>
            <a:off x="5557835" y="3968527"/>
            <a:ext cx="375922" cy="6903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SW</a:t>
            </a:r>
            <a:endParaRPr lang="en-US" sz="1400" b="1" dirty="0"/>
          </a:p>
        </p:txBody>
      </p:sp>
      <p:sp>
        <p:nvSpPr>
          <p:cNvPr id="106" name="Down Arrow 105"/>
          <p:cNvSpPr/>
          <p:nvPr/>
        </p:nvSpPr>
        <p:spPr>
          <a:xfrm>
            <a:off x="5562599" y="949722"/>
            <a:ext cx="375922" cy="66982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SW</a:t>
            </a:r>
            <a:endParaRPr lang="en-US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527682" y="626062"/>
            <a:ext cx="1732382" cy="4541769"/>
          </a:xfrm>
          <a:prstGeom prst="roundRect">
            <a:avLst>
              <a:gd name="adj" fmla="val 47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1549828" y="3396738"/>
            <a:ext cx="1686352" cy="1106507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Rounded Rectangle 73"/>
          <p:cNvSpPr/>
          <p:nvPr/>
        </p:nvSpPr>
        <p:spPr>
          <a:xfrm flipH="1">
            <a:off x="1549828" y="838713"/>
            <a:ext cx="1686352" cy="130011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Rounded Rectangle 88"/>
          <p:cNvSpPr/>
          <p:nvPr/>
        </p:nvSpPr>
        <p:spPr>
          <a:xfrm flipH="1">
            <a:off x="1557751" y="2224225"/>
            <a:ext cx="1686352" cy="1092553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Rounded Rectangle 97"/>
          <p:cNvSpPr/>
          <p:nvPr/>
        </p:nvSpPr>
        <p:spPr>
          <a:xfrm rot="16200000" flipH="1">
            <a:off x="1358706" y="4019077"/>
            <a:ext cx="712908" cy="123946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9" name="Rounded Rectangle 98"/>
          <p:cNvSpPr/>
          <p:nvPr/>
        </p:nvSpPr>
        <p:spPr>
          <a:xfrm flipH="1">
            <a:off x="1653186" y="3719872"/>
            <a:ext cx="1329014" cy="328072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Horizontally </a:t>
            </a:r>
            <a:r>
              <a:rPr lang="en-US" sz="1000" b="1" dirty="0" smtClean="0">
                <a:solidFill>
                  <a:schemeClr val="tx1"/>
                </a:solidFill>
              </a:rPr>
              <a:t>Scalable (VM clusters)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rot="16200000" flipH="1">
            <a:off x="2688112" y="4012793"/>
            <a:ext cx="709786" cy="123949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" name="Rounded Rectangle 106"/>
          <p:cNvSpPr/>
          <p:nvPr/>
        </p:nvSpPr>
        <p:spPr>
          <a:xfrm flipH="1">
            <a:off x="1811163" y="4121420"/>
            <a:ext cx="1290314" cy="304733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108" name="Rounded Rectangle 107"/>
          <p:cNvSpPr/>
          <p:nvPr/>
        </p:nvSpPr>
        <p:spPr>
          <a:xfrm rot="16200000" flipH="1">
            <a:off x="1368902" y="2839314"/>
            <a:ext cx="712908" cy="123946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9" name="Rounded Rectangle 108"/>
          <p:cNvSpPr/>
          <p:nvPr/>
        </p:nvSpPr>
        <p:spPr>
          <a:xfrm flipH="1">
            <a:off x="1663383" y="2522942"/>
            <a:ext cx="1298955" cy="328072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Horizontally Scalable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 rot="16200000" flipH="1">
            <a:off x="2697205" y="2815862"/>
            <a:ext cx="709784" cy="123946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1" name="Rounded Rectangle 110"/>
          <p:cNvSpPr/>
          <p:nvPr/>
        </p:nvSpPr>
        <p:spPr>
          <a:xfrm flipH="1">
            <a:off x="1815115" y="2920048"/>
            <a:ext cx="1298955" cy="312678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112" name="Rounded Rectangle 111"/>
          <p:cNvSpPr/>
          <p:nvPr/>
        </p:nvSpPr>
        <p:spPr>
          <a:xfrm rot="16200000" flipH="1">
            <a:off x="1358112" y="1638973"/>
            <a:ext cx="712908" cy="123946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3" name="Rounded Rectangle 112"/>
          <p:cNvSpPr/>
          <p:nvPr/>
        </p:nvSpPr>
        <p:spPr>
          <a:xfrm flipH="1">
            <a:off x="1652593" y="1330319"/>
            <a:ext cx="1298955" cy="328072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Horizontally Scalable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 rot="16200000" flipH="1">
            <a:off x="2686415" y="1615521"/>
            <a:ext cx="709784" cy="123946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5" name="Rounded Rectangle 114"/>
          <p:cNvSpPr/>
          <p:nvPr/>
        </p:nvSpPr>
        <p:spPr>
          <a:xfrm flipH="1">
            <a:off x="1804325" y="1719707"/>
            <a:ext cx="1298955" cy="312678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Vertically Scalable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69822" y="819090"/>
            <a:ext cx="1666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Big Data Processing Frameworks</a:t>
            </a:r>
          </a:p>
          <a:p>
            <a:r>
              <a:rPr lang="en-US" sz="1000" b="1" dirty="0" smtClean="0"/>
              <a:t> (analytic </a:t>
            </a:r>
            <a:r>
              <a:rPr lang="en-US" sz="1000" b="1" dirty="0"/>
              <a:t>tools, etc.)</a:t>
            </a:r>
            <a:r>
              <a:rPr lang="en-US" sz="1000" b="1" dirty="0" smtClean="0"/>
              <a:t> </a:t>
            </a:r>
            <a:endParaRPr lang="en-US" sz="1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614191" y="2195099"/>
            <a:ext cx="154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Big Data Platforms (databases, </a:t>
            </a:r>
            <a:r>
              <a:rPr lang="en-US" sz="1000" b="1" dirty="0"/>
              <a:t>etc.)</a:t>
            </a:r>
            <a:r>
              <a:rPr lang="en-US" sz="1000" b="1" dirty="0" smtClean="0"/>
              <a:t> </a:t>
            </a:r>
            <a:endParaRPr lang="en-US" sz="1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569822" y="3402174"/>
            <a:ext cx="154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Infrastructures</a:t>
            </a:r>
            <a:endParaRPr lang="en-US" sz="1000" b="1" dirty="0"/>
          </a:p>
        </p:txBody>
      </p:sp>
      <p:sp>
        <p:nvSpPr>
          <p:cNvPr id="133" name="Rounded Rectangle 132"/>
          <p:cNvSpPr/>
          <p:nvPr/>
        </p:nvSpPr>
        <p:spPr>
          <a:xfrm flipH="1">
            <a:off x="1538883" y="4572000"/>
            <a:ext cx="1686352" cy="534524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564283" y="4595421"/>
            <a:ext cx="154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Physical and Virtual Resources (Networking, Computing, etc.)</a:t>
            </a:r>
            <a:endParaRPr 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518899" y="556507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 Provider</a:t>
            </a:r>
            <a:endParaRPr lang="en-US" sz="1400" b="1" dirty="0"/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3535767" y="2895600"/>
            <a:ext cx="655233" cy="0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wn Arrow 137"/>
          <p:cNvSpPr/>
          <p:nvPr/>
        </p:nvSpPr>
        <p:spPr>
          <a:xfrm rot="5400000">
            <a:off x="3696065" y="3287267"/>
            <a:ext cx="375922" cy="6903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SW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040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 rot="16200000">
            <a:off x="2308033" y="-816167"/>
            <a:ext cx="5257802" cy="74997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r>
              <a:rPr lang="en-US" sz="1600" b="1" spc="300" dirty="0" smtClean="0">
                <a:solidFill>
                  <a:schemeClr val="bg1"/>
                </a:solidFill>
              </a:rPr>
              <a:t> </a:t>
            </a: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r>
              <a:rPr lang="en-US" sz="1600" b="1" spc="300" dirty="0" smtClean="0">
                <a:solidFill>
                  <a:schemeClr val="bg1"/>
                </a:solidFill>
              </a:rPr>
              <a:t>               Management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 rot="16200000">
            <a:off x="1949068" y="-914401"/>
            <a:ext cx="5257798" cy="739139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endParaRPr lang="en-US" sz="1600" b="1" spc="300" dirty="0" smtClean="0">
              <a:solidFill>
                <a:schemeClr val="bg1"/>
              </a:solidFill>
            </a:endParaRPr>
          </a:p>
          <a:p>
            <a:r>
              <a:rPr lang="en-US" sz="1600" b="1" spc="300" dirty="0" smtClean="0">
                <a:solidFill>
                  <a:schemeClr val="bg1"/>
                </a:solidFill>
              </a:rPr>
              <a:t>              Security &amp; Privacy</a:t>
            </a:r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flipH="1">
            <a:off x="2743054" y="971396"/>
            <a:ext cx="2363787" cy="187945"/>
          </a:xfrm>
          <a:prstGeom prst="roundRect">
            <a:avLst>
              <a:gd name="adj" fmla="val 224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Service Abstraction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flipH="1">
            <a:off x="2750645" y="4871443"/>
            <a:ext cx="2375791" cy="365621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flipH="1">
            <a:off x="2799114" y="1857097"/>
            <a:ext cx="2278852" cy="2128880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81416" y="1852077"/>
            <a:ext cx="1765156" cy="271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Transformation Provider</a:t>
            </a:r>
            <a:endParaRPr lang="en-US" sz="1400" b="1" dirty="0"/>
          </a:p>
        </p:txBody>
      </p:sp>
      <p:sp>
        <p:nvSpPr>
          <p:cNvPr id="192" name="Rounded Rectangle 191"/>
          <p:cNvSpPr/>
          <p:nvPr/>
        </p:nvSpPr>
        <p:spPr>
          <a:xfrm flipH="1">
            <a:off x="3292038" y="2569066"/>
            <a:ext cx="1597755" cy="196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Curation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 rot="5400000" flipH="1" flipV="1">
            <a:off x="3126129" y="2396464"/>
            <a:ext cx="531780" cy="1999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689926" y="2227105"/>
            <a:ext cx="1207548" cy="196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Collection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 flipH="1">
            <a:off x="3007340" y="2910797"/>
            <a:ext cx="1875918" cy="1773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Analytics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 rot="5400000" flipH="1" flipV="1">
            <a:off x="2643150" y="2549354"/>
            <a:ext cx="823472" cy="1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 rot="5400000" flipH="1" flipV="1">
            <a:off x="2643150" y="3255888"/>
            <a:ext cx="823472" cy="1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 flipH="1">
            <a:off x="3321149" y="3236961"/>
            <a:ext cx="1568644" cy="196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Visualization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 rot="16200000" flipH="1">
            <a:off x="3155657" y="3402452"/>
            <a:ext cx="530942" cy="1999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689926" y="3574995"/>
            <a:ext cx="1207548" cy="196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Access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81416" y="4898687"/>
            <a:ext cx="2254566" cy="2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 Consumer</a:t>
            </a:r>
            <a:endParaRPr lang="en-US" sz="1400" b="1" dirty="0"/>
          </a:p>
        </p:txBody>
      </p:sp>
      <p:sp>
        <p:nvSpPr>
          <p:cNvPr id="89" name="Down Arrow 88"/>
          <p:cNvSpPr/>
          <p:nvPr/>
        </p:nvSpPr>
        <p:spPr>
          <a:xfrm>
            <a:off x="3502165" y="1186921"/>
            <a:ext cx="408095" cy="615637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0" bIns="0" rtlCol="0" anchor="ctr"/>
          <a:lstStyle/>
          <a:p>
            <a:pPr algn="ctr"/>
            <a:r>
              <a:rPr lang="en-US" sz="1400" b="1" spc="50" dirty="0" smtClean="0"/>
              <a:t>DATA</a:t>
            </a:r>
            <a:endParaRPr lang="en-US" sz="1400" b="1" spc="50" dirty="0"/>
          </a:p>
        </p:txBody>
      </p:sp>
      <p:sp>
        <p:nvSpPr>
          <p:cNvPr id="90" name="Rounded Rectangle 89"/>
          <p:cNvSpPr/>
          <p:nvPr/>
        </p:nvSpPr>
        <p:spPr>
          <a:xfrm flipH="1">
            <a:off x="2731051" y="575799"/>
            <a:ext cx="2375791" cy="366050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761821" y="584891"/>
            <a:ext cx="2254566" cy="2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 Provider</a:t>
            </a:r>
            <a:endParaRPr lang="en-US" sz="1400" b="1" dirty="0"/>
          </a:p>
        </p:txBody>
      </p:sp>
      <p:sp>
        <p:nvSpPr>
          <p:cNvPr id="94" name="Rounded Rectangle 93"/>
          <p:cNvSpPr/>
          <p:nvPr/>
        </p:nvSpPr>
        <p:spPr>
          <a:xfrm>
            <a:off x="5992243" y="581272"/>
            <a:ext cx="1833257" cy="4655793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eft-Right Arrow 158"/>
          <p:cNvSpPr/>
          <p:nvPr/>
        </p:nvSpPr>
        <p:spPr>
          <a:xfrm>
            <a:off x="5105400" y="3063986"/>
            <a:ext cx="667057" cy="351520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spc="50" dirty="0" smtClean="0"/>
              <a:t>DATA</a:t>
            </a:r>
            <a:endParaRPr lang="en-US" sz="1400" b="1" spc="50" dirty="0"/>
          </a:p>
        </p:txBody>
      </p:sp>
      <p:sp>
        <p:nvSpPr>
          <p:cNvPr id="95" name="Rounded Rectangle 94"/>
          <p:cNvSpPr/>
          <p:nvPr/>
        </p:nvSpPr>
        <p:spPr>
          <a:xfrm>
            <a:off x="6047775" y="635784"/>
            <a:ext cx="1732213" cy="4534129"/>
          </a:xfrm>
          <a:prstGeom prst="roundRect">
            <a:avLst>
              <a:gd name="adj" fmla="val 47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011227" y="584893"/>
            <a:ext cx="1749237" cy="29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Capabilities Provider</a:t>
            </a:r>
            <a:endParaRPr lang="en-US" sz="1400" b="1" dirty="0"/>
          </a:p>
        </p:txBody>
      </p:sp>
      <p:sp>
        <p:nvSpPr>
          <p:cNvPr id="149" name="Rounded Rectangle 148"/>
          <p:cNvSpPr/>
          <p:nvPr/>
        </p:nvSpPr>
        <p:spPr>
          <a:xfrm>
            <a:off x="6075509" y="3453900"/>
            <a:ext cx="1676746" cy="16165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bIns="0" rtlCol="0" anchor="b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Hardware </a:t>
            </a:r>
            <a:r>
              <a:rPr lang="en-US" sz="1400" b="1" dirty="0">
                <a:solidFill>
                  <a:schemeClr val="tx1"/>
                </a:solidFill>
              </a:rPr>
              <a:t>(Storage, Networking, etc</a:t>
            </a:r>
            <a:r>
              <a:rPr lang="en-US" sz="1400" b="1" dirty="0" smtClean="0">
                <a:solidFill>
                  <a:schemeClr val="tx1"/>
                </a:solidFill>
              </a:rPr>
              <a:t>.)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075619" y="916501"/>
            <a:ext cx="1678582" cy="2461434"/>
          </a:xfrm>
          <a:prstGeom prst="roundRect">
            <a:avLst>
              <a:gd name="adj" fmla="val 11042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205560" y="1022360"/>
            <a:ext cx="1606254" cy="353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Framework</a:t>
            </a:r>
            <a:endParaRPr lang="en-US" sz="1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71590" y="3582028"/>
            <a:ext cx="1354557" cy="831289"/>
            <a:chOff x="4967667" y="3751324"/>
            <a:chExt cx="2395728" cy="537213"/>
          </a:xfrm>
        </p:grpSpPr>
        <p:sp>
          <p:nvSpPr>
            <p:cNvPr id="101" name="Rounded Rectangle 100"/>
            <p:cNvSpPr/>
            <p:nvPr/>
          </p:nvSpPr>
          <p:spPr>
            <a:xfrm rot="16200000" flipH="1">
              <a:off x="4821363" y="3913633"/>
              <a:ext cx="521208" cy="228600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 flipH="1">
              <a:off x="4967667" y="3751324"/>
              <a:ext cx="2395728" cy="239854"/>
            </a:xfrm>
            <a:prstGeom prst="roundRect">
              <a:avLst/>
            </a:prstGeom>
            <a:solidFill>
              <a:srgbClr val="DDD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tx1"/>
                  </a:solidFill>
                </a:rPr>
                <a:t>Scalable Infrastructures (VM cluster,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etc.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)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Rounded Rectangle 102"/>
          <p:cNvSpPr/>
          <p:nvPr/>
        </p:nvSpPr>
        <p:spPr>
          <a:xfrm rot="16200000" flipH="1">
            <a:off x="7219404" y="3918897"/>
            <a:ext cx="802990" cy="12925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 flipH="1">
            <a:off x="6336328" y="4031281"/>
            <a:ext cx="1345546" cy="344750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Legacy Infrastructures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177117" y="2391182"/>
            <a:ext cx="1512785" cy="831289"/>
            <a:chOff x="4967667" y="3751324"/>
            <a:chExt cx="2675576" cy="537213"/>
          </a:xfrm>
          <a:solidFill>
            <a:srgbClr val="C6D9F1"/>
          </a:solidFill>
        </p:grpSpPr>
        <p:grpSp>
          <p:nvGrpSpPr>
            <p:cNvPr id="120" name="Group 119"/>
            <p:cNvGrpSpPr/>
            <p:nvPr/>
          </p:nvGrpSpPr>
          <p:grpSpPr>
            <a:xfrm>
              <a:off x="4967667" y="3751324"/>
              <a:ext cx="2395728" cy="537213"/>
              <a:chOff x="4967667" y="3751324"/>
              <a:chExt cx="2395728" cy="537213"/>
            </a:xfrm>
            <a:grpFill/>
          </p:grpSpPr>
          <p:sp>
            <p:nvSpPr>
              <p:cNvPr id="124" name="Rounded Rectangle 123"/>
              <p:cNvSpPr/>
              <p:nvPr/>
            </p:nvSpPr>
            <p:spPr>
              <a:xfrm rot="16200000" flipH="1">
                <a:off x="4821363" y="3913633"/>
                <a:ext cx="521208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 flipH="1">
                <a:off x="4967667" y="3751324"/>
                <a:ext cx="2395728" cy="23985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Scalable Platforms (databases, etc.)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247515" y="3751324"/>
              <a:ext cx="2395728" cy="518925"/>
              <a:chOff x="5247515" y="3751324"/>
              <a:chExt cx="2395728" cy="518925"/>
            </a:xfrm>
            <a:grpFill/>
          </p:grpSpPr>
          <p:sp>
            <p:nvSpPr>
              <p:cNvPr id="122" name="Rounded Rectangle 121"/>
              <p:cNvSpPr/>
              <p:nvPr/>
            </p:nvSpPr>
            <p:spPr>
              <a:xfrm rot="16200000" flipH="1">
                <a:off x="7269480" y="3896487"/>
                <a:ext cx="518925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 flipH="1">
                <a:off x="5247515" y="4041649"/>
                <a:ext cx="2395728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b="1" dirty="0" smtClean="0">
                    <a:solidFill>
                      <a:schemeClr val="tx1"/>
                    </a:solidFill>
                  </a:rPr>
                  <a:t>Legacy Platforms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6169089" y="1506378"/>
            <a:ext cx="1512785" cy="831289"/>
            <a:chOff x="4967667" y="3751324"/>
            <a:chExt cx="2675576" cy="537213"/>
          </a:xfrm>
          <a:solidFill>
            <a:srgbClr val="F2DCDB"/>
          </a:solidFill>
        </p:grpSpPr>
        <p:grpSp>
          <p:nvGrpSpPr>
            <p:cNvPr id="127" name="Group 126"/>
            <p:cNvGrpSpPr/>
            <p:nvPr/>
          </p:nvGrpSpPr>
          <p:grpSpPr>
            <a:xfrm>
              <a:off x="4967667" y="3751324"/>
              <a:ext cx="2395728" cy="537213"/>
              <a:chOff x="4967667" y="3751324"/>
              <a:chExt cx="2395728" cy="537213"/>
            </a:xfrm>
            <a:grpFill/>
          </p:grpSpPr>
          <p:sp>
            <p:nvSpPr>
              <p:cNvPr id="131" name="Rounded Rectangle 130"/>
              <p:cNvSpPr/>
              <p:nvPr/>
            </p:nvSpPr>
            <p:spPr>
              <a:xfrm rot="16200000" flipH="1">
                <a:off x="4821363" y="3913633"/>
                <a:ext cx="521208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 flipH="1">
                <a:off x="4967667" y="3751324"/>
                <a:ext cx="2395728" cy="23985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Scalable Applications (analytic tools, etc.)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 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247515" y="3751324"/>
              <a:ext cx="2395728" cy="518925"/>
              <a:chOff x="5247515" y="3751324"/>
              <a:chExt cx="2395728" cy="518925"/>
            </a:xfrm>
            <a:grpFill/>
          </p:grpSpPr>
          <p:sp>
            <p:nvSpPr>
              <p:cNvPr id="129" name="Rounded Rectangle 128"/>
              <p:cNvSpPr/>
              <p:nvPr/>
            </p:nvSpPr>
            <p:spPr>
              <a:xfrm rot="16200000" flipH="1">
                <a:off x="7269480" y="3896487"/>
                <a:ext cx="518925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 flipH="1">
                <a:off x="5247515" y="4041649"/>
                <a:ext cx="2395728" cy="2286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b="1" dirty="0" smtClean="0">
                    <a:solidFill>
                      <a:schemeClr val="tx1"/>
                    </a:solidFill>
                  </a:rPr>
                  <a:t>Legacy Applications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0" name="Rounded Rectangle 79"/>
          <p:cNvSpPr/>
          <p:nvPr/>
        </p:nvSpPr>
        <p:spPr>
          <a:xfrm rot="16200000">
            <a:off x="-639612" y="2663211"/>
            <a:ext cx="4661264" cy="486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Vertical Orchestrator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111312" y="3415506"/>
            <a:ext cx="655233" cy="336126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SW</a:t>
            </a:r>
            <a:endParaRPr lang="en-US" sz="1400" b="1" dirty="0"/>
          </a:p>
        </p:txBody>
      </p:sp>
      <p:sp>
        <p:nvSpPr>
          <p:cNvPr id="57" name="Right Arrow 56"/>
          <p:cNvSpPr/>
          <p:nvPr/>
        </p:nvSpPr>
        <p:spPr>
          <a:xfrm rot="16200000">
            <a:off x="3711301" y="1363826"/>
            <a:ext cx="632120" cy="264978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SW</a:t>
            </a:r>
            <a:endParaRPr lang="en-US" sz="1400" b="1" dirty="0"/>
          </a:p>
        </p:txBody>
      </p:sp>
      <p:sp>
        <p:nvSpPr>
          <p:cNvPr id="58" name="Rounded Rectangle 57"/>
          <p:cNvSpPr/>
          <p:nvPr/>
        </p:nvSpPr>
        <p:spPr>
          <a:xfrm flipH="1">
            <a:off x="2750645" y="4007900"/>
            <a:ext cx="2363787" cy="165004"/>
          </a:xfrm>
          <a:prstGeom prst="roundRect">
            <a:avLst>
              <a:gd name="adj" fmla="val 224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Usage Service Abstraction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16200000" flipH="1">
            <a:off x="3563411" y="2827762"/>
            <a:ext cx="4652173" cy="166435"/>
          </a:xfrm>
          <a:prstGeom prst="roundRect">
            <a:avLst>
              <a:gd name="adj" fmla="val 224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Capabilities Service Abstraction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 rot="16200000" flipH="1">
            <a:off x="1587888" y="2815287"/>
            <a:ext cx="2177624" cy="171798"/>
          </a:xfrm>
          <a:prstGeom prst="roundRect">
            <a:avLst>
              <a:gd name="adj" fmla="val 224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Service Abstraction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Down Arrow 60"/>
          <p:cNvSpPr/>
          <p:nvPr/>
        </p:nvSpPr>
        <p:spPr>
          <a:xfrm>
            <a:off x="3518441" y="4218522"/>
            <a:ext cx="408095" cy="615637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0" bIns="0" rtlCol="0" anchor="ctr"/>
          <a:lstStyle/>
          <a:p>
            <a:pPr algn="ctr"/>
            <a:r>
              <a:rPr lang="en-US" sz="1400" b="1" spc="50" dirty="0" smtClean="0"/>
              <a:t>DATA</a:t>
            </a:r>
            <a:endParaRPr lang="en-US" sz="1400" b="1" spc="50" dirty="0"/>
          </a:p>
        </p:txBody>
      </p:sp>
      <p:sp>
        <p:nvSpPr>
          <p:cNvPr id="62" name="Right Arrow 61"/>
          <p:cNvSpPr/>
          <p:nvPr/>
        </p:nvSpPr>
        <p:spPr>
          <a:xfrm rot="16200000">
            <a:off x="3727577" y="4395427"/>
            <a:ext cx="632120" cy="264978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SW</a:t>
            </a:r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48839" y="2901186"/>
            <a:ext cx="629126" cy="5245"/>
          </a:xfrm>
          <a:prstGeom prst="straightConnector1">
            <a:avLst/>
          </a:prstGeom>
          <a:ln w="73025">
            <a:solidFill>
              <a:srgbClr val="0066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085872" y="2910980"/>
            <a:ext cx="700880" cy="12803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287786" y="4201670"/>
            <a:ext cx="0" cy="665706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289104" y="1159340"/>
            <a:ext cx="0" cy="665706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6"/>
          <p:cNvSpPr/>
          <p:nvPr/>
        </p:nvSpPr>
        <p:spPr>
          <a:xfrm rot="10800000">
            <a:off x="1447798" y="5632156"/>
            <a:ext cx="6364014" cy="311441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88" y="5619675"/>
            <a:ext cx="2393912" cy="24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VALUE CHAIN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Chevron 65"/>
          <p:cNvSpPr/>
          <p:nvPr/>
        </p:nvSpPr>
        <p:spPr>
          <a:xfrm rot="5400000">
            <a:off x="-1752515" y="2733349"/>
            <a:ext cx="4655794" cy="351641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-1348966" y="2698249"/>
            <a:ext cx="3848694" cy="35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VALUE CHAIN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213" y="6011950"/>
            <a:ext cx="1060720" cy="309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 Y :</a:t>
            </a:r>
            <a:endParaRPr lang="en-US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9213" y="6057509"/>
            <a:ext cx="5077504" cy="7617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-Right Arrow 84"/>
          <p:cNvSpPr/>
          <p:nvPr/>
        </p:nvSpPr>
        <p:spPr>
          <a:xfrm>
            <a:off x="2355958" y="6085987"/>
            <a:ext cx="975690" cy="353691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50" dirty="0" smtClean="0"/>
              <a:t>DATA</a:t>
            </a:r>
            <a:endParaRPr lang="en-US" sz="1400" b="1" spc="50" dirty="0"/>
          </a:p>
        </p:txBody>
      </p:sp>
      <p:sp>
        <p:nvSpPr>
          <p:cNvPr id="86" name="Right Arrow 85"/>
          <p:cNvSpPr/>
          <p:nvPr/>
        </p:nvSpPr>
        <p:spPr>
          <a:xfrm>
            <a:off x="2385406" y="6421813"/>
            <a:ext cx="913073" cy="33820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SW</a:t>
            </a:r>
            <a:endParaRPr lang="en-US" sz="1400" b="1" dirty="0"/>
          </a:p>
        </p:txBody>
      </p:sp>
      <p:cxnSp>
        <p:nvCxnSpPr>
          <p:cNvPr id="87" name="Straight Arrow Connector 86"/>
          <p:cNvCxnSpPr>
            <a:endCxn id="92" idx="1"/>
          </p:cNvCxnSpPr>
          <p:nvPr/>
        </p:nvCxnSpPr>
        <p:spPr>
          <a:xfrm>
            <a:off x="134560" y="6595659"/>
            <a:ext cx="975688" cy="0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10248" y="6469150"/>
            <a:ext cx="1399523" cy="2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Service Use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20311" y="6047455"/>
            <a:ext cx="1644071" cy="42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Big Data Information Flow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86179" y="6407923"/>
            <a:ext cx="1830538" cy="42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SW Tools and Algorithms Transfer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8305</TotalTime>
  <Words>405</Words>
  <Application>Microsoft Office PowerPoint</Application>
  <PresentationFormat>On-screen Show (4:3)</PresentationFormat>
  <Paragraphs>332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 Chang</dc:creator>
  <cp:lastModifiedBy>Orit Levin (LCA)</cp:lastModifiedBy>
  <cp:revision>164</cp:revision>
  <cp:lastPrinted>2013-08-09T21:33:27Z</cp:lastPrinted>
  <dcterms:created xsi:type="dcterms:W3CDTF">2013-08-09T12:34:24Z</dcterms:created>
  <dcterms:modified xsi:type="dcterms:W3CDTF">2013-09-25T17:00:33Z</dcterms:modified>
</cp:coreProperties>
</file>