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47763" saveSubsetFonts="1">
  <p:sldMasterIdLst>
    <p:sldMasterId id="2147483648" r:id="rId1"/>
  </p:sldMasterIdLst>
  <p:notesMasterIdLst>
    <p:notesMasterId r:id="rId4"/>
  </p:notesMasterIdLst>
  <p:sldIdLst>
    <p:sldId id="257" r:id="rId2"/>
    <p:sldId id="256" r:id="rId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bak Jahromi (LCA)" initials="BJ(" lastIdx="3" clrIdx="0">
    <p:extLst>
      <p:ext uri="{19B8F6BF-5375-455C-9EA6-DF929625EA0E}">
        <p15:presenceInfo xmlns:p15="http://schemas.microsoft.com/office/powerpoint/2012/main" userId="S-1-5-21-2127521184-1604012920-1887927527-11483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C6D9F1"/>
    <a:srgbClr val="F2DCDB"/>
    <a:srgbClr val="DDD9C3"/>
    <a:srgbClr val="A6A6A6"/>
    <a:srgbClr val="FF6600"/>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08" autoAdjust="0"/>
    <p:restoredTop sz="77778" autoAdjust="0"/>
  </p:normalViewPr>
  <p:slideViewPr>
    <p:cSldViewPr snapToObjects="1">
      <p:cViewPr varScale="1">
        <p:scale>
          <a:sx n="116" d="100"/>
          <a:sy n="116" d="100"/>
        </p:scale>
        <p:origin x="360" y="10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9-25T09:18:54.803" idx="3">
    <p:pos x="2816" y="-33"/>
    <p:text>Latest BD RA diagram integrating cloud and legacy systems</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0367122-F892-4BC7-A622-C81336C09A1B}" type="datetimeFigureOut">
              <a:rPr lang="en-US" smtClean="0"/>
              <a:t>9/25/2013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42F9DD9-F15F-4ED0-8703-BC948C7FC984}" type="slidenum">
              <a:rPr lang="en-US" smtClean="0"/>
              <a:t>‹#›</a:t>
            </a:fld>
            <a:endParaRPr lang="en-US"/>
          </a:p>
        </p:txBody>
      </p:sp>
    </p:spTree>
    <p:extLst>
      <p:ext uri="{BB962C8B-B14F-4D97-AF65-F5344CB8AC3E}">
        <p14:creationId xmlns:p14="http://schemas.microsoft.com/office/powerpoint/2010/main" val="314980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Key points are to meet use cases’ requirements:</a:t>
            </a:r>
          </a:p>
          <a:p>
            <a:pPr lvl="1"/>
            <a:r>
              <a:rPr lang="en-US" sz="1200" kern="1200" dirty="0" smtClean="0">
                <a:solidFill>
                  <a:schemeClr val="tx1"/>
                </a:solidFill>
                <a:effectLst/>
                <a:latin typeface="+mn-lt"/>
                <a:ea typeface="+mn-ea"/>
                <a:cs typeface="+mn-cs"/>
              </a:rPr>
              <a:t>Be able to support diversified data sources with variety, volume, and velocity of data</a:t>
            </a:r>
          </a:p>
          <a:p>
            <a:pPr lvl="1"/>
            <a:r>
              <a:rPr lang="en-US" sz="1200" kern="1200" dirty="0" smtClean="0">
                <a:solidFill>
                  <a:schemeClr val="tx1"/>
                </a:solidFill>
                <a:effectLst/>
                <a:latin typeface="+mn-lt"/>
                <a:ea typeface="+mn-ea"/>
                <a:cs typeface="+mn-cs"/>
              </a:rPr>
              <a:t>Be able to support various transformation functions such as collect, curate, analysis, visual, and access for a given dataset.</a:t>
            </a:r>
          </a:p>
          <a:p>
            <a:pPr lvl="1"/>
            <a:r>
              <a:rPr lang="en-US" sz="1200" kern="1200" dirty="0" smtClean="0">
                <a:solidFill>
                  <a:schemeClr val="tx1"/>
                </a:solidFill>
                <a:effectLst/>
                <a:latin typeface="+mn-lt"/>
                <a:ea typeface="+mn-ea"/>
                <a:cs typeface="+mn-cs"/>
              </a:rPr>
              <a:t>Be able to support mixed of legacy/traditional and cloud</a:t>
            </a:r>
            <a:r>
              <a:rPr lang="en-US" sz="1200" kern="1200" baseline="0" dirty="0" smtClean="0">
                <a:solidFill>
                  <a:schemeClr val="tx1"/>
                </a:solidFill>
                <a:effectLst/>
                <a:latin typeface="+mn-lt"/>
                <a:ea typeface="+mn-ea"/>
                <a:cs typeface="+mn-cs"/>
              </a:rPr>
              <a:t> computing</a:t>
            </a:r>
            <a:r>
              <a:rPr lang="en-US" sz="1200" kern="1200" dirty="0" smtClean="0">
                <a:solidFill>
                  <a:schemeClr val="tx1"/>
                </a:solidFill>
                <a:effectLst/>
                <a:latin typeface="+mn-lt"/>
                <a:ea typeface="+mn-ea"/>
                <a:cs typeface="+mn-cs"/>
              </a:rPr>
              <a:t> framework with the additional resource management of hardware, security and Privacy, systems, and lifecycle management.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NBD RA provides abstraction services to meet the use cases’ requirements:</a:t>
            </a:r>
          </a:p>
          <a:p>
            <a:pPr lvl="0"/>
            <a:r>
              <a:rPr lang="en-US" sz="1200" b="1" i="1" kern="1200" dirty="0" smtClean="0">
                <a:solidFill>
                  <a:schemeClr val="tx1"/>
                </a:solidFill>
                <a:effectLst/>
                <a:latin typeface="+mn-lt"/>
                <a:ea typeface="+mn-ea"/>
                <a:cs typeface="+mn-cs"/>
              </a:rPr>
              <a:t>Data Service Abstraction</a:t>
            </a:r>
            <a:r>
              <a:rPr lang="en-US" sz="1200" kern="1200" dirty="0" smtClean="0">
                <a:solidFill>
                  <a:schemeClr val="tx1"/>
                </a:solidFill>
                <a:effectLst/>
                <a:latin typeface="+mn-lt"/>
                <a:ea typeface="+mn-ea"/>
                <a:cs typeface="+mn-cs"/>
              </a:rPr>
              <a:t> – enable Data Sources Component to subscribe one or more data services at the Transformation Component so that one or more given datasets can be collected, curated, analyzed, visualized, and accessed.  The process results can be used by the Data Usage Component. </a:t>
            </a:r>
          </a:p>
          <a:p>
            <a:pPr lvl="0"/>
            <a:r>
              <a:rPr lang="en-US" sz="1200" b="1" i="1" kern="1200" dirty="0" smtClean="0">
                <a:solidFill>
                  <a:schemeClr val="tx1"/>
                </a:solidFill>
                <a:effectLst/>
                <a:latin typeface="+mn-lt"/>
                <a:ea typeface="+mn-ea"/>
                <a:cs typeface="+mn-cs"/>
              </a:rPr>
              <a:t>Capability Service Abstraction</a:t>
            </a:r>
            <a:r>
              <a:rPr lang="en-US" sz="1200" kern="1200" dirty="0" smtClean="0">
                <a:solidFill>
                  <a:schemeClr val="tx1"/>
                </a:solidFill>
                <a:effectLst/>
                <a:latin typeface="+mn-lt"/>
                <a:ea typeface="+mn-ea"/>
                <a:cs typeface="+mn-cs"/>
              </a:rPr>
              <a:t> – enable Transformation Component to subscribe one or more capability services at the Capability Management Component so that given datasets and algorithms can be securely transferred, stored, and executed by the specific computing fabrics such as data storage, networking, and computing cluster.</a:t>
            </a:r>
          </a:p>
          <a:p>
            <a:pPr lvl="0"/>
            <a:r>
              <a:rPr lang="en-US" sz="1200" b="1" i="1" kern="1200" dirty="0" smtClean="0">
                <a:solidFill>
                  <a:schemeClr val="tx1"/>
                </a:solidFill>
                <a:effectLst/>
                <a:latin typeface="+mn-lt"/>
                <a:ea typeface="+mn-ea"/>
                <a:cs typeface="+mn-cs"/>
              </a:rPr>
              <a:t>Usage Service Abstraction</a:t>
            </a:r>
            <a:r>
              <a:rPr lang="en-US" sz="1200" kern="1200" dirty="0" smtClean="0">
                <a:solidFill>
                  <a:schemeClr val="tx1"/>
                </a:solidFill>
                <a:effectLst/>
                <a:latin typeface="+mn-lt"/>
                <a:ea typeface="+mn-ea"/>
                <a:cs typeface="+mn-cs"/>
              </a:rPr>
              <a:t> – enable Data Sources Component to subscribe one or more protected usage services at the Data Usage Component so that the processing results from the Transformation Component can be retrieved, reported, and rendered. </a:t>
            </a:r>
          </a:p>
          <a:p>
            <a:endParaRPr lang="en-US" dirty="0"/>
          </a:p>
        </p:txBody>
      </p:sp>
      <p:sp>
        <p:nvSpPr>
          <p:cNvPr id="4" name="Slide Number Placeholder 3"/>
          <p:cNvSpPr>
            <a:spLocks noGrp="1"/>
          </p:cNvSpPr>
          <p:nvPr>
            <p:ph type="sldNum" sz="quarter" idx="10"/>
          </p:nvPr>
        </p:nvSpPr>
        <p:spPr/>
        <p:txBody>
          <a:bodyPr/>
          <a:lstStyle/>
          <a:p>
            <a:fld id="{D42F9DD9-F15F-4ED0-8703-BC948C7FC984}" type="slidenum">
              <a:rPr lang="en-US" smtClean="0"/>
              <a:t>1</a:t>
            </a:fld>
            <a:endParaRPr lang="en-US"/>
          </a:p>
        </p:txBody>
      </p:sp>
    </p:spTree>
    <p:extLst>
      <p:ext uri="{BB962C8B-B14F-4D97-AF65-F5344CB8AC3E}">
        <p14:creationId xmlns:p14="http://schemas.microsoft.com/office/powerpoint/2010/main" val="398118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Key points are to meet use cases’ requirements:</a:t>
            </a:r>
          </a:p>
          <a:p>
            <a:pPr lvl="1"/>
            <a:r>
              <a:rPr lang="en-US" sz="1200" kern="1200" dirty="0" smtClean="0">
                <a:solidFill>
                  <a:schemeClr val="tx1"/>
                </a:solidFill>
                <a:effectLst/>
                <a:latin typeface="+mn-lt"/>
                <a:ea typeface="+mn-ea"/>
                <a:cs typeface="+mn-cs"/>
              </a:rPr>
              <a:t>Be able to support diversified data sources with variety, volume, and velocity of data</a:t>
            </a:r>
          </a:p>
          <a:p>
            <a:pPr lvl="1"/>
            <a:r>
              <a:rPr lang="en-US" sz="1200" kern="1200" dirty="0" smtClean="0">
                <a:solidFill>
                  <a:schemeClr val="tx1"/>
                </a:solidFill>
                <a:effectLst/>
                <a:latin typeface="+mn-lt"/>
                <a:ea typeface="+mn-ea"/>
                <a:cs typeface="+mn-cs"/>
              </a:rPr>
              <a:t>Be able to support various transformation functions such as collect, curate, analysis, visual, and access for a given dataset.</a:t>
            </a:r>
          </a:p>
          <a:p>
            <a:pPr lvl="1"/>
            <a:r>
              <a:rPr lang="en-US" sz="1200" kern="1200" dirty="0" smtClean="0">
                <a:solidFill>
                  <a:schemeClr val="tx1"/>
                </a:solidFill>
                <a:effectLst/>
                <a:latin typeface="+mn-lt"/>
                <a:ea typeface="+mn-ea"/>
                <a:cs typeface="+mn-cs"/>
              </a:rPr>
              <a:t>Be able to support mixed of legacy/traditional and cloud</a:t>
            </a:r>
            <a:r>
              <a:rPr lang="en-US" sz="1200" kern="1200" baseline="0" dirty="0" smtClean="0">
                <a:solidFill>
                  <a:schemeClr val="tx1"/>
                </a:solidFill>
                <a:effectLst/>
                <a:latin typeface="+mn-lt"/>
                <a:ea typeface="+mn-ea"/>
                <a:cs typeface="+mn-cs"/>
              </a:rPr>
              <a:t> computing</a:t>
            </a:r>
            <a:r>
              <a:rPr lang="en-US" sz="1200" kern="1200" dirty="0" smtClean="0">
                <a:solidFill>
                  <a:schemeClr val="tx1"/>
                </a:solidFill>
                <a:effectLst/>
                <a:latin typeface="+mn-lt"/>
                <a:ea typeface="+mn-ea"/>
                <a:cs typeface="+mn-cs"/>
              </a:rPr>
              <a:t> framework with the additional resource management of hardware, security and Privacy, systems, and lifecycle management.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NBD RA provides abstraction services to meet the use cases’ requirements:</a:t>
            </a:r>
          </a:p>
          <a:p>
            <a:pPr lvl="0"/>
            <a:r>
              <a:rPr lang="en-US" sz="1200" b="1" i="1" kern="1200" dirty="0" smtClean="0">
                <a:solidFill>
                  <a:schemeClr val="tx1"/>
                </a:solidFill>
                <a:effectLst/>
                <a:latin typeface="+mn-lt"/>
                <a:ea typeface="+mn-ea"/>
                <a:cs typeface="+mn-cs"/>
              </a:rPr>
              <a:t>Data Service Abstraction</a:t>
            </a:r>
            <a:r>
              <a:rPr lang="en-US" sz="1200" kern="1200" dirty="0" smtClean="0">
                <a:solidFill>
                  <a:schemeClr val="tx1"/>
                </a:solidFill>
                <a:effectLst/>
                <a:latin typeface="+mn-lt"/>
                <a:ea typeface="+mn-ea"/>
                <a:cs typeface="+mn-cs"/>
              </a:rPr>
              <a:t> – enable Data Sources Component to subscribe one or more data services at the Transformation Component so that one or more given datasets can be collected, curated, analyzed, visualized, and accessed.  The process results can be used by the Data Usage Component. </a:t>
            </a:r>
          </a:p>
          <a:p>
            <a:pPr lvl="0"/>
            <a:r>
              <a:rPr lang="en-US" sz="1200" b="1" i="1" kern="1200" dirty="0" smtClean="0">
                <a:solidFill>
                  <a:schemeClr val="tx1"/>
                </a:solidFill>
                <a:effectLst/>
                <a:latin typeface="+mn-lt"/>
                <a:ea typeface="+mn-ea"/>
                <a:cs typeface="+mn-cs"/>
              </a:rPr>
              <a:t>Capability Service Abstraction</a:t>
            </a:r>
            <a:r>
              <a:rPr lang="en-US" sz="1200" kern="1200" dirty="0" smtClean="0">
                <a:solidFill>
                  <a:schemeClr val="tx1"/>
                </a:solidFill>
                <a:effectLst/>
                <a:latin typeface="+mn-lt"/>
                <a:ea typeface="+mn-ea"/>
                <a:cs typeface="+mn-cs"/>
              </a:rPr>
              <a:t> – enable Transformation Component to subscribe one or more capability services at the Capability Management Component so that given datasets and algorithms can be securely transferred, stored, and executed by the specific computing fabrics such as data storage, networking, and computing cluster.</a:t>
            </a:r>
          </a:p>
          <a:p>
            <a:pPr lvl="0"/>
            <a:r>
              <a:rPr lang="en-US" sz="1200" b="1" i="1" kern="1200" dirty="0" smtClean="0">
                <a:solidFill>
                  <a:schemeClr val="tx1"/>
                </a:solidFill>
                <a:effectLst/>
                <a:latin typeface="+mn-lt"/>
                <a:ea typeface="+mn-ea"/>
                <a:cs typeface="+mn-cs"/>
              </a:rPr>
              <a:t>Usage Service Abstraction</a:t>
            </a:r>
            <a:r>
              <a:rPr lang="en-US" sz="1200" kern="1200" dirty="0" smtClean="0">
                <a:solidFill>
                  <a:schemeClr val="tx1"/>
                </a:solidFill>
                <a:effectLst/>
                <a:latin typeface="+mn-lt"/>
                <a:ea typeface="+mn-ea"/>
                <a:cs typeface="+mn-cs"/>
              </a:rPr>
              <a:t> – enable Data Sources Component to subscribe one or more protected usage services at the Data Usage Component so that the processing results from the Transformation Component can be retrieved, reported, and rendered. </a:t>
            </a:r>
          </a:p>
          <a:p>
            <a:endParaRPr lang="en-US" dirty="0"/>
          </a:p>
        </p:txBody>
      </p:sp>
      <p:sp>
        <p:nvSpPr>
          <p:cNvPr id="4" name="Slide Number Placeholder 3"/>
          <p:cNvSpPr>
            <a:spLocks noGrp="1"/>
          </p:cNvSpPr>
          <p:nvPr>
            <p:ph type="sldNum" sz="quarter" idx="10"/>
          </p:nvPr>
        </p:nvSpPr>
        <p:spPr/>
        <p:txBody>
          <a:bodyPr/>
          <a:lstStyle/>
          <a:p>
            <a:fld id="{D42F9DD9-F15F-4ED0-8703-BC948C7FC984}" type="slidenum">
              <a:rPr lang="en-US" smtClean="0"/>
              <a:t>2</a:t>
            </a:fld>
            <a:endParaRPr lang="en-US"/>
          </a:p>
        </p:txBody>
      </p:sp>
    </p:spTree>
    <p:extLst>
      <p:ext uri="{BB962C8B-B14F-4D97-AF65-F5344CB8AC3E}">
        <p14:creationId xmlns:p14="http://schemas.microsoft.com/office/powerpoint/2010/main" val="316084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D1979D-B802-493A-A274-CCFCA55ED98F}" type="datetimeFigureOut">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159765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D1979D-B802-493A-A274-CCFCA55ED98F}" type="datetimeFigureOut">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1573628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D1979D-B802-493A-A274-CCFCA55ED98F}" type="datetimeFigureOut">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48191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D1979D-B802-493A-A274-CCFCA55ED98F}" type="datetimeFigureOut">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358820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1979D-B802-493A-A274-CCFCA55ED98F}" type="datetimeFigureOut">
              <a:rPr lang="en-US" smtClean="0"/>
              <a:pPr/>
              <a:t>9/25/2013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191431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D1979D-B802-493A-A274-CCFCA55ED98F}" type="datetimeFigureOut">
              <a:rPr lang="en-US" smtClean="0"/>
              <a:pPr/>
              <a:t>9/25/2013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21002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D1979D-B802-493A-A274-CCFCA55ED98F}" type="datetimeFigureOut">
              <a:rPr lang="en-US" smtClean="0"/>
              <a:pPr/>
              <a:t>9/25/2013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289768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D1979D-B802-493A-A274-CCFCA55ED98F}" type="datetimeFigureOut">
              <a:rPr lang="en-US" smtClean="0"/>
              <a:pPr/>
              <a:t>9/25/2013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138817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1979D-B802-493A-A274-CCFCA55ED98F}" type="datetimeFigureOut">
              <a:rPr lang="en-US" smtClean="0"/>
              <a:pPr/>
              <a:t>9/25/2013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361424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1979D-B802-493A-A274-CCFCA55ED98F}" type="datetimeFigureOut">
              <a:rPr lang="en-US" smtClean="0"/>
              <a:pPr/>
              <a:t>9/25/2013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224316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1979D-B802-493A-A274-CCFCA55ED98F}" type="datetimeFigureOut">
              <a:rPr lang="en-US" smtClean="0"/>
              <a:pPr/>
              <a:t>9/25/2013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2E533-5A0F-40C9-8F82-D2712BDDFEF8}" type="slidenum">
              <a:rPr lang="en-US" smtClean="0"/>
              <a:pPr/>
              <a:t>‹#›</a:t>
            </a:fld>
            <a:endParaRPr lang="en-US"/>
          </a:p>
        </p:txBody>
      </p:sp>
    </p:spTree>
    <p:extLst>
      <p:ext uri="{BB962C8B-B14F-4D97-AF65-F5344CB8AC3E}">
        <p14:creationId xmlns:p14="http://schemas.microsoft.com/office/powerpoint/2010/main" val="259269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1979D-B802-493A-A274-CCFCA55ED98F}" type="datetimeFigureOut">
              <a:rPr lang="en-US" smtClean="0"/>
              <a:pPr/>
              <a:t>9/25/2013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2E533-5A0F-40C9-8F82-D2712BDDFEF8}" type="slidenum">
              <a:rPr lang="en-US" smtClean="0"/>
              <a:pPr/>
              <a:t>‹#›</a:t>
            </a:fld>
            <a:endParaRPr lang="en-US"/>
          </a:p>
        </p:txBody>
      </p:sp>
    </p:spTree>
    <p:extLst>
      <p:ext uri="{BB962C8B-B14F-4D97-AF65-F5344CB8AC3E}">
        <p14:creationId xmlns:p14="http://schemas.microsoft.com/office/powerpoint/2010/main" val="4267369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8"/>
          <p:cNvSpPr>
            <a:spLocks noGrp="1"/>
          </p:cNvSpPr>
          <p:nvPr>
            <p:ph type="title"/>
          </p:nvPr>
        </p:nvSpPr>
        <p:spPr>
          <a:xfrm>
            <a:off x="190500" y="228600"/>
            <a:ext cx="8763000" cy="762000"/>
          </a:xfrm>
        </p:spPr>
        <p:txBody>
          <a:bodyPr>
            <a:normAutofit fontScale="90000"/>
          </a:bodyPr>
          <a:lstStyle/>
          <a:p>
            <a:r>
              <a:rPr lang="en-US" sz="2800" b="1" dirty="0" smtClean="0"/>
              <a:t>OLDER DIAGRAM</a:t>
            </a:r>
            <a:br>
              <a:rPr lang="en-US" sz="2800" b="1" dirty="0" smtClean="0"/>
            </a:br>
            <a:r>
              <a:rPr lang="en-US" sz="2800" b="1" dirty="0" smtClean="0"/>
              <a:t>Ref. Architecture: Proposal using Submitted Requirements</a:t>
            </a:r>
            <a:endParaRPr lang="en-US" sz="2800" b="1" dirty="0"/>
          </a:p>
        </p:txBody>
      </p:sp>
      <p:grpSp>
        <p:nvGrpSpPr>
          <p:cNvPr id="76" name="Group 75"/>
          <p:cNvGrpSpPr/>
          <p:nvPr/>
        </p:nvGrpSpPr>
        <p:grpSpPr>
          <a:xfrm>
            <a:off x="1132962" y="1155934"/>
            <a:ext cx="6878077" cy="5321066"/>
            <a:chOff x="1132962" y="1155934"/>
            <a:chExt cx="6878077" cy="5321066"/>
          </a:xfrm>
        </p:grpSpPr>
        <p:sp>
          <p:nvSpPr>
            <p:cNvPr id="77" name="Rounded Rectangle 76"/>
            <p:cNvSpPr/>
            <p:nvPr/>
          </p:nvSpPr>
          <p:spPr>
            <a:xfrm flipH="1">
              <a:off x="1132962" y="5739550"/>
              <a:ext cx="2689680" cy="737450"/>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1132962" y="2580222"/>
              <a:ext cx="2689680" cy="2472491"/>
            </a:xfrm>
            <a:prstGeom prst="roundRect">
              <a:avLst>
                <a:gd name="adj" fmla="val 5649"/>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167798" y="2621317"/>
              <a:ext cx="1324593" cy="307777"/>
            </a:xfrm>
            <a:prstGeom prst="rect">
              <a:avLst/>
            </a:prstGeom>
            <a:noFill/>
          </p:spPr>
          <p:txBody>
            <a:bodyPr wrap="none" rtlCol="0">
              <a:spAutoFit/>
            </a:bodyPr>
            <a:lstStyle/>
            <a:p>
              <a:r>
                <a:rPr lang="en-US" sz="1400" b="1" dirty="0" smtClean="0"/>
                <a:t>Transformation</a:t>
              </a:r>
              <a:endParaRPr lang="en-US" sz="1400" b="1" dirty="0"/>
            </a:p>
          </p:txBody>
        </p:sp>
        <p:grpSp>
          <p:nvGrpSpPr>
            <p:cNvPr id="80" name="Group 79"/>
            <p:cNvGrpSpPr/>
            <p:nvPr/>
          </p:nvGrpSpPr>
          <p:grpSpPr>
            <a:xfrm>
              <a:off x="1741069" y="3044261"/>
              <a:ext cx="1851437" cy="616643"/>
              <a:chOff x="1560607" y="2753592"/>
              <a:chExt cx="1851437" cy="616643"/>
            </a:xfrm>
            <a:effectLst>
              <a:outerShdw blurRad="50800" dist="38100" dir="2700000" algn="tl" rotWithShape="0">
                <a:prstClr val="black">
                  <a:alpha val="40000"/>
                </a:prstClr>
              </a:outerShdw>
            </a:effectLst>
          </p:grpSpPr>
          <p:sp>
            <p:nvSpPr>
              <p:cNvPr id="192" name="Rounded Rectangle 191"/>
              <p:cNvSpPr/>
              <p:nvPr/>
            </p:nvSpPr>
            <p:spPr>
              <a:xfrm flipH="1">
                <a:off x="1560607" y="3141635"/>
                <a:ext cx="1851437" cy="2286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Curation</a:t>
                </a:r>
                <a:endParaRPr lang="en-US" sz="1400" b="1" dirty="0">
                  <a:solidFill>
                    <a:schemeClr val="tx1"/>
                  </a:solidFill>
                </a:endParaRPr>
              </a:p>
            </p:txBody>
          </p:sp>
          <p:sp>
            <p:nvSpPr>
              <p:cNvPr id="193" name="Rounded Rectangle 192"/>
              <p:cNvSpPr/>
              <p:nvPr/>
            </p:nvSpPr>
            <p:spPr>
              <a:xfrm rot="5400000" flipH="1" flipV="1">
                <a:off x="1393679" y="2920521"/>
                <a:ext cx="569864" cy="236006"/>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Rounded Rectangle 80"/>
            <p:cNvSpPr/>
            <p:nvPr/>
          </p:nvSpPr>
          <p:spPr>
            <a:xfrm>
              <a:off x="2167264" y="3044261"/>
              <a:ext cx="1425242" cy="228600"/>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Collection</a:t>
              </a:r>
              <a:endParaRPr lang="en-US" sz="1400" b="1" dirty="0">
                <a:solidFill>
                  <a:schemeClr val="tx1"/>
                </a:solidFill>
              </a:endParaRPr>
            </a:p>
          </p:txBody>
        </p:sp>
        <p:grpSp>
          <p:nvGrpSpPr>
            <p:cNvPr id="82" name="Group 81"/>
            <p:cNvGrpSpPr/>
            <p:nvPr/>
          </p:nvGrpSpPr>
          <p:grpSpPr>
            <a:xfrm>
              <a:off x="1363099" y="3044261"/>
              <a:ext cx="2229407" cy="1758131"/>
              <a:chOff x="1182637" y="2753592"/>
              <a:chExt cx="2229407" cy="1758131"/>
            </a:xfrm>
            <a:effectLst>
              <a:outerShdw blurRad="50800" dist="38100" dir="2700000" algn="tl" rotWithShape="0">
                <a:prstClr val="black">
                  <a:alpha val="40000"/>
                </a:prstClr>
              </a:outerShdw>
            </a:effectLst>
          </p:grpSpPr>
          <p:sp>
            <p:nvSpPr>
              <p:cNvPr id="189" name="Rounded Rectangle 188"/>
              <p:cNvSpPr/>
              <p:nvPr/>
            </p:nvSpPr>
            <p:spPr>
              <a:xfrm flipH="1">
                <a:off x="1197939" y="3529678"/>
                <a:ext cx="2214105" cy="20596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Analytic</a:t>
                </a:r>
                <a:endParaRPr lang="en-US" sz="1400" b="1" dirty="0">
                  <a:solidFill>
                    <a:schemeClr val="tx1"/>
                  </a:solidFill>
                </a:endParaRPr>
              </a:p>
            </p:txBody>
          </p:sp>
          <p:sp>
            <p:nvSpPr>
              <p:cNvPr id="190" name="Rounded Rectangle 189"/>
              <p:cNvSpPr/>
              <p:nvPr/>
            </p:nvSpPr>
            <p:spPr>
              <a:xfrm rot="5400000" flipH="1" flipV="1">
                <a:off x="818745" y="3117484"/>
                <a:ext cx="956384" cy="2286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rot="5400000" flipH="1" flipV="1">
                <a:off x="818745" y="3919231"/>
                <a:ext cx="956384" cy="2286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1741069" y="4185750"/>
              <a:ext cx="1851437" cy="616641"/>
              <a:chOff x="1560607" y="3895081"/>
              <a:chExt cx="1851437" cy="616641"/>
            </a:xfrm>
            <a:effectLst>
              <a:outerShdw blurRad="50800" dist="38100" dir="2700000" algn="tl" rotWithShape="0">
                <a:prstClr val="black">
                  <a:alpha val="40000"/>
                </a:prstClr>
              </a:outerShdw>
            </a:effectLst>
          </p:grpSpPr>
          <p:sp>
            <p:nvSpPr>
              <p:cNvPr id="187" name="Rounded Rectangle 186"/>
              <p:cNvSpPr/>
              <p:nvPr/>
            </p:nvSpPr>
            <p:spPr>
              <a:xfrm flipH="1">
                <a:off x="1560607" y="3895082"/>
                <a:ext cx="1851437" cy="2286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Visualization</a:t>
                </a:r>
                <a:endParaRPr lang="en-US" sz="1400" b="1" dirty="0">
                  <a:solidFill>
                    <a:schemeClr val="tx1"/>
                  </a:solidFill>
                </a:endParaRPr>
              </a:p>
            </p:txBody>
          </p:sp>
          <p:sp>
            <p:nvSpPr>
              <p:cNvPr id="188" name="Rounded Rectangle 187"/>
              <p:cNvSpPr/>
              <p:nvPr/>
            </p:nvSpPr>
            <p:spPr>
              <a:xfrm rot="16200000" flipH="1">
                <a:off x="1370290" y="4085399"/>
                <a:ext cx="616641" cy="236006"/>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ounded Rectangle 83"/>
            <p:cNvSpPr/>
            <p:nvPr/>
          </p:nvSpPr>
          <p:spPr>
            <a:xfrm>
              <a:off x="2167264" y="4573792"/>
              <a:ext cx="1425242" cy="228600"/>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Access</a:t>
              </a:r>
              <a:endParaRPr lang="en-US" sz="1400" b="1" dirty="0">
                <a:solidFill>
                  <a:schemeClr val="tx1"/>
                </a:solidFill>
              </a:endParaRPr>
            </a:p>
          </p:txBody>
        </p:sp>
        <p:sp>
          <p:nvSpPr>
            <p:cNvPr id="85" name="Rounded Rectangle 84"/>
            <p:cNvSpPr/>
            <p:nvPr/>
          </p:nvSpPr>
          <p:spPr>
            <a:xfrm>
              <a:off x="1132963" y="2252746"/>
              <a:ext cx="2689680" cy="285936"/>
            </a:xfrm>
            <a:prstGeom prst="roundRect">
              <a:avLst>
                <a:gd name="adj" fmla="val 36675"/>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Data Service Abstraction</a:t>
              </a:r>
              <a:endParaRPr lang="en-US" sz="1400" b="1" dirty="0">
                <a:solidFill>
                  <a:schemeClr val="tx1"/>
                </a:solidFill>
              </a:endParaRPr>
            </a:p>
          </p:txBody>
        </p:sp>
        <p:sp>
          <p:nvSpPr>
            <p:cNvPr id="87" name="Rounded Rectangle 86"/>
            <p:cNvSpPr/>
            <p:nvPr/>
          </p:nvSpPr>
          <p:spPr>
            <a:xfrm>
              <a:off x="1132963" y="5094253"/>
              <a:ext cx="2689680" cy="285936"/>
            </a:xfrm>
            <a:prstGeom prst="roundRect">
              <a:avLst>
                <a:gd name="adj" fmla="val 36675"/>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Usage Service Abstraction</a:t>
              </a:r>
              <a:endParaRPr lang="en-US" sz="1400" b="1" dirty="0">
                <a:solidFill>
                  <a:schemeClr val="tx1"/>
                </a:solidFill>
              </a:endParaRPr>
            </a:p>
          </p:txBody>
        </p:sp>
        <p:sp>
          <p:nvSpPr>
            <p:cNvPr id="88" name="TextBox 87"/>
            <p:cNvSpPr txBox="1"/>
            <p:nvPr/>
          </p:nvSpPr>
          <p:spPr>
            <a:xfrm>
              <a:off x="1167798" y="5846665"/>
              <a:ext cx="761081" cy="523220"/>
            </a:xfrm>
            <a:prstGeom prst="rect">
              <a:avLst/>
            </a:prstGeom>
            <a:noFill/>
          </p:spPr>
          <p:txBody>
            <a:bodyPr wrap="square" rtlCol="0">
              <a:spAutoFit/>
            </a:bodyPr>
            <a:lstStyle/>
            <a:p>
              <a:pPr algn="ctr"/>
              <a:r>
                <a:rPr lang="en-US" sz="1400" b="1" dirty="0" smtClean="0"/>
                <a:t>Data</a:t>
              </a:r>
            </a:p>
            <a:p>
              <a:pPr algn="ctr"/>
              <a:r>
                <a:rPr lang="en-US" sz="1400" b="1" dirty="0" smtClean="0"/>
                <a:t>Usage</a:t>
              </a:r>
              <a:endParaRPr lang="en-US" sz="1400" b="1" dirty="0"/>
            </a:p>
          </p:txBody>
        </p:sp>
        <p:sp>
          <p:nvSpPr>
            <p:cNvPr id="89" name="Down Arrow 88"/>
            <p:cNvSpPr/>
            <p:nvPr/>
          </p:nvSpPr>
          <p:spPr>
            <a:xfrm>
              <a:off x="2387833" y="1934925"/>
              <a:ext cx="179939" cy="276280"/>
            </a:xfrm>
            <a:prstGeom prst="downArrow">
              <a:avLst/>
            </a:prstGeom>
            <a:solidFill>
              <a:srgbClr val="F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flipH="1">
              <a:off x="1132962" y="1155934"/>
              <a:ext cx="2689680" cy="737450"/>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1167798" y="1263049"/>
              <a:ext cx="761081" cy="523220"/>
            </a:xfrm>
            <a:prstGeom prst="rect">
              <a:avLst/>
            </a:prstGeom>
            <a:noFill/>
          </p:spPr>
          <p:txBody>
            <a:bodyPr wrap="square" rtlCol="0">
              <a:spAutoFit/>
            </a:bodyPr>
            <a:lstStyle/>
            <a:p>
              <a:pPr algn="ctr"/>
              <a:r>
                <a:rPr lang="en-US" sz="1400" b="1" dirty="0" smtClean="0"/>
                <a:t>Data</a:t>
              </a:r>
            </a:p>
            <a:p>
              <a:pPr algn="ctr"/>
              <a:r>
                <a:rPr lang="en-US" sz="1400" b="1" dirty="0" smtClean="0"/>
                <a:t>Sources</a:t>
              </a:r>
              <a:endParaRPr lang="en-US" sz="1400" b="1" dirty="0"/>
            </a:p>
          </p:txBody>
        </p:sp>
        <p:grpSp>
          <p:nvGrpSpPr>
            <p:cNvPr id="92" name="Group 91"/>
            <p:cNvGrpSpPr/>
            <p:nvPr/>
          </p:nvGrpSpPr>
          <p:grpSpPr>
            <a:xfrm>
              <a:off x="1907419" y="1266076"/>
              <a:ext cx="1738819" cy="517167"/>
              <a:chOff x="1726957" y="952653"/>
              <a:chExt cx="1738819" cy="517167"/>
            </a:xfrm>
          </p:grpSpPr>
          <p:sp>
            <p:nvSpPr>
              <p:cNvPr id="181" name="Flowchart: Alternate Process 180"/>
              <p:cNvSpPr/>
              <p:nvPr/>
            </p:nvSpPr>
            <p:spPr>
              <a:xfrm>
                <a:off x="1748416" y="963468"/>
                <a:ext cx="1024059" cy="346711"/>
              </a:xfrm>
              <a:prstGeom prst="flowChartAlternateProcess">
                <a:avLst/>
              </a:prstGeom>
              <a:solidFill>
                <a:schemeClr val="accent5">
                  <a:lumMod val="60000"/>
                  <a:lumOff val="40000"/>
                  <a:alpha val="24706"/>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82" name="Flowchart: Alternate Process 181"/>
              <p:cNvSpPr/>
              <p:nvPr/>
            </p:nvSpPr>
            <p:spPr>
              <a:xfrm>
                <a:off x="2441717" y="964322"/>
                <a:ext cx="1024059" cy="346711"/>
              </a:xfrm>
              <a:prstGeom prst="flowChartAlternateProcess">
                <a:avLst/>
              </a:prstGeom>
              <a:solidFill>
                <a:schemeClr val="accent5">
                  <a:lumMod val="60000"/>
                  <a:lumOff val="40000"/>
                  <a:alpha val="24706"/>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83" name="Flowchart: Alternate Process 182"/>
              <p:cNvSpPr/>
              <p:nvPr/>
            </p:nvSpPr>
            <p:spPr>
              <a:xfrm>
                <a:off x="2094588" y="1123108"/>
                <a:ext cx="1024059" cy="346711"/>
              </a:xfrm>
              <a:prstGeom prst="flowChartAlternateProcess">
                <a:avLst/>
              </a:prstGeom>
              <a:solidFill>
                <a:schemeClr val="accent5">
                  <a:lumMod val="60000"/>
                  <a:lumOff val="40000"/>
                  <a:alpha val="24706"/>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84" name="TextBox 183"/>
              <p:cNvSpPr txBox="1"/>
              <p:nvPr/>
            </p:nvSpPr>
            <p:spPr>
              <a:xfrm>
                <a:off x="2992831" y="952653"/>
                <a:ext cx="458970" cy="278144"/>
              </a:xfrm>
              <a:prstGeom prst="rect">
                <a:avLst/>
              </a:prstGeom>
              <a:noFill/>
              <a:ln>
                <a:noFill/>
              </a:ln>
            </p:spPr>
            <p:txBody>
              <a:bodyPr wrap="square" lIns="45720" rIns="0" rtlCol="0">
                <a:noAutofit/>
              </a:bodyPr>
              <a:lstStyle/>
              <a:p>
                <a:pPr algn="ctr"/>
                <a:r>
                  <a:rPr lang="en-US" sz="700" b="1" spc="100" dirty="0" smtClean="0">
                    <a:solidFill>
                      <a:schemeClr val="accent1">
                        <a:lumMod val="50000"/>
                      </a:schemeClr>
                    </a:solidFill>
                    <a:effectLst>
                      <a:outerShdw blurRad="38100" dist="38100" dir="2700000" algn="tl">
                        <a:srgbClr val="000000">
                          <a:alpha val="43137"/>
                        </a:srgbClr>
                      </a:outerShdw>
                    </a:effectLst>
                  </a:rPr>
                  <a:t>VOLUME</a:t>
                </a:r>
              </a:p>
            </p:txBody>
          </p:sp>
          <p:sp>
            <p:nvSpPr>
              <p:cNvPr id="185" name="TextBox 184"/>
              <p:cNvSpPr txBox="1"/>
              <p:nvPr/>
            </p:nvSpPr>
            <p:spPr>
              <a:xfrm>
                <a:off x="1726957" y="953809"/>
                <a:ext cx="539933" cy="259987"/>
              </a:xfrm>
              <a:prstGeom prst="rect">
                <a:avLst/>
              </a:prstGeom>
              <a:noFill/>
              <a:ln>
                <a:noFill/>
              </a:ln>
            </p:spPr>
            <p:txBody>
              <a:bodyPr wrap="square" lIns="45720" rIns="0" rtlCol="0">
                <a:noAutofit/>
              </a:bodyPr>
              <a:lstStyle/>
              <a:p>
                <a:pPr algn="ctr"/>
                <a:r>
                  <a:rPr lang="en-US" sz="700" b="1" spc="100" dirty="0" smtClean="0">
                    <a:solidFill>
                      <a:schemeClr val="accent1">
                        <a:lumMod val="50000"/>
                      </a:schemeClr>
                    </a:solidFill>
                    <a:effectLst>
                      <a:outerShdw blurRad="38100" dist="38100" dir="2700000" algn="tl">
                        <a:srgbClr val="000000">
                          <a:alpha val="43137"/>
                        </a:srgbClr>
                      </a:outerShdw>
                    </a:effectLst>
                  </a:rPr>
                  <a:t>VARIETY</a:t>
                </a:r>
              </a:p>
            </p:txBody>
          </p:sp>
          <p:sp>
            <p:nvSpPr>
              <p:cNvPr id="186" name="TextBox 185"/>
              <p:cNvSpPr txBox="1"/>
              <p:nvPr/>
            </p:nvSpPr>
            <p:spPr>
              <a:xfrm>
                <a:off x="2297247" y="1298982"/>
                <a:ext cx="570478" cy="170838"/>
              </a:xfrm>
              <a:prstGeom prst="rect">
                <a:avLst/>
              </a:prstGeom>
              <a:noFill/>
              <a:ln>
                <a:noFill/>
              </a:ln>
            </p:spPr>
            <p:txBody>
              <a:bodyPr wrap="square" lIns="45720" rIns="0" rtlCol="0">
                <a:noAutofit/>
              </a:bodyPr>
              <a:lstStyle/>
              <a:p>
                <a:pPr algn="ctr"/>
                <a:r>
                  <a:rPr lang="en-US" sz="700" b="1" spc="100" dirty="0" smtClean="0">
                    <a:solidFill>
                      <a:schemeClr val="accent1">
                        <a:lumMod val="50000"/>
                      </a:schemeClr>
                    </a:solidFill>
                    <a:effectLst>
                      <a:outerShdw blurRad="38100" dist="38100" dir="2700000" algn="tl">
                        <a:srgbClr val="000000">
                          <a:alpha val="43137"/>
                        </a:srgbClr>
                      </a:outerShdw>
                    </a:effectLst>
                  </a:rPr>
                  <a:t>VELOCITY</a:t>
                </a:r>
              </a:p>
            </p:txBody>
          </p:sp>
        </p:grpSp>
        <p:sp>
          <p:nvSpPr>
            <p:cNvPr id="93" name="Rounded Rectangle 92"/>
            <p:cNvSpPr/>
            <p:nvPr/>
          </p:nvSpPr>
          <p:spPr>
            <a:xfrm rot="16200000">
              <a:off x="3088199" y="3673499"/>
              <a:ext cx="2468880" cy="285936"/>
            </a:xfrm>
            <a:prstGeom prst="roundRect">
              <a:avLst>
                <a:gd name="adj" fmla="val 36675"/>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Capability Service Abstraction</a:t>
              </a:r>
              <a:endParaRPr lang="en-US" sz="1400" b="1" dirty="0">
                <a:solidFill>
                  <a:schemeClr val="tx1"/>
                </a:solidFill>
              </a:endParaRPr>
            </a:p>
          </p:txBody>
        </p:sp>
        <p:sp>
          <p:nvSpPr>
            <p:cNvPr id="94" name="Rounded Rectangle 93"/>
            <p:cNvSpPr/>
            <p:nvPr/>
          </p:nvSpPr>
          <p:spPr>
            <a:xfrm>
              <a:off x="4505839" y="1161148"/>
              <a:ext cx="3505200" cy="5315852"/>
            </a:xfrm>
            <a:prstGeom prst="roundRect">
              <a:avLst>
                <a:gd name="adj" fmla="val 4083"/>
              </a:avLst>
            </a:prstGeom>
            <a:solidFill>
              <a:srgbClr val="A6A6A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4658239" y="1347255"/>
              <a:ext cx="3200400" cy="4943638"/>
            </a:xfrm>
            <a:prstGeom prst="roundRect">
              <a:avLst>
                <a:gd name="adj" fmla="val 4799"/>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4715389" y="1453446"/>
              <a:ext cx="1965218" cy="307777"/>
            </a:xfrm>
            <a:prstGeom prst="rect">
              <a:avLst/>
            </a:prstGeom>
            <a:noFill/>
          </p:spPr>
          <p:txBody>
            <a:bodyPr wrap="none" rtlCol="0">
              <a:spAutoFit/>
            </a:bodyPr>
            <a:lstStyle/>
            <a:p>
              <a:r>
                <a:rPr lang="en-US" sz="1400" b="1" dirty="0" smtClean="0"/>
                <a:t>Capability Management</a:t>
              </a:r>
              <a:endParaRPr lang="en-US" sz="1400" b="1" dirty="0"/>
            </a:p>
          </p:txBody>
        </p:sp>
        <p:sp>
          <p:nvSpPr>
            <p:cNvPr id="97" name="Flowchart: Alternate Process 96"/>
            <p:cNvSpPr/>
            <p:nvPr/>
          </p:nvSpPr>
          <p:spPr>
            <a:xfrm>
              <a:off x="1928878" y="5858416"/>
              <a:ext cx="1024059" cy="346711"/>
            </a:xfrm>
            <a:prstGeom prst="flowChartAlternateProcess">
              <a:avLst/>
            </a:prstGeom>
            <a:solidFill>
              <a:schemeClr val="accent6">
                <a:lumMod val="60000"/>
                <a:lumOff val="40000"/>
                <a:alpha val="24706"/>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16" name="Flowchart: Alternate Process 115"/>
            <p:cNvSpPr/>
            <p:nvPr/>
          </p:nvSpPr>
          <p:spPr>
            <a:xfrm>
              <a:off x="2622179" y="5859270"/>
              <a:ext cx="1024059" cy="346711"/>
            </a:xfrm>
            <a:prstGeom prst="flowChartAlternateProcess">
              <a:avLst/>
            </a:prstGeom>
            <a:solidFill>
              <a:schemeClr val="accent6">
                <a:lumMod val="60000"/>
                <a:lumOff val="40000"/>
                <a:alpha val="24706"/>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0" name="Flowchart: Alternate Process 139"/>
            <p:cNvSpPr/>
            <p:nvPr/>
          </p:nvSpPr>
          <p:spPr>
            <a:xfrm>
              <a:off x="2275050" y="6018056"/>
              <a:ext cx="1024059" cy="346711"/>
            </a:xfrm>
            <a:prstGeom prst="flowChartAlternateProcess">
              <a:avLst/>
            </a:prstGeom>
            <a:solidFill>
              <a:schemeClr val="accent6">
                <a:lumMod val="60000"/>
                <a:lumOff val="40000"/>
                <a:alpha val="24706"/>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41" name="TextBox 140"/>
            <p:cNvSpPr txBox="1"/>
            <p:nvPr/>
          </p:nvSpPr>
          <p:spPr>
            <a:xfrm>
              <a:off x="3114162" y="5847601"/>
              <a:ext cx="518101" cy="278144"/>
            </a:xfrm>
            <a:prstGeom prst="rect">
              <a:avLst/>
            </a:prstGeom>
            <a:noFill/>
            <a:ln>
              <a:noFill/>
            </a:ln>
          </p:spPr>
          <p:txBody>
            <a:bodyPr wrap="square" lIns="45720" rIns="0" rtlCol="0">
              <a:noAutofit/>
            </a:bodyPr>
            <a:lstStyle/>
            <a:p>
              <a:pPr algn="ctr"/>
              <a:r>
                <a:rPr lang="en-US" sz="700" b="1" spc="100" dirty="0" smtClean="0">
                  <a:solidFill>
                    <a:schemeClr val="accent1">
                      <a:lumMod val="50000"/>
                    </a:schemeClr>
                  </a:solidFill>
                  <a:effectLst>
                    <a:outerShdw blurRad="38100" dist="38100" dir="2700000" algn="tl">
                      <a:srgbClr val="000000">
                        <a:alpha val="43137"/>
                      </a:srgbClr>
                    </a:outerShdw>
                  </a:effectLst>
                </a:rPr>
                <a:t>RETRIEVE</a:t>
              </a:r>
            </a:p>
          </p:txBody>
        </p:sp>
        <p:sp>
          <p:nvSpPr>
            <p:cNvPr id="142" name="TextBox 141"/>
            <p:cNvSpPr txBox="1"/>
            <p:nvPr/>
          </p:nvSpPr>
          <p:spPr>
            <a:xfrm>
              <a:off x="1907419" y="5848757"/>
              <a:ext cx="539933" cy="259987"/>
            </a:xfrm>
            <a:prstGeom prst="rect">
              <a:avLst/>
            </a:prstGeom>
            <a:noFill/>
            <a:ln>
              <a:noFill/>
            </a:ln>
          </p:spPr>
          <p:txBody>
            <a:bodyPr wrap="square" lIns="45720" rIns="0" rtlCol="0">
              <a:noAutofit/>
            </a:bodyPr>
            <a:lstStyle/>
            <a:p>
              <a:pPr algn="ctr"/>
              <a:r>
                <a:rPr lang="en-US" sz="700" b="1" spc="100" dirty="0" smtClean="0">
                  <a:solidFill>
                    <a:schemeClr val="accent1">
                      <a:lumMod val="50000"/>
                    </a:schemeClr>
                  </a:solidFill>
                  <a:effectLst>
                    <a:outerShdw blurRad="38100" dist="38100" dir="2700000" algn="tl">
                      <a:srgbClr val="000000">
                        <a:alpha val="43137"/>
                      </a:srgbClr>
                    </a:outerShdw>
                  </a:effectLst>
                </a:rPr>
                <a:t>REPORT</a:t>
              </a:r>
            </a:p>
          </p:txBody>
        </p:sp>
        <p:sp>
          <p:nvSpPr>
            <p:cNvPr id="143" name="TextBox 142"/>
            <p:cNvSpPr txBox="1"/>
            <p:nvPr/>
          </p:nvSpPr>
          <p:spPr>
            <a:xfrm>
              <a:off x="2449134" y="6190348"/>
              <a:ext cx="665028" cy="155370"/>
            </a:xfrm>
            <a:prstGeom prst="rect">
              <a:avLst/>
            </a:prstGeom>
            <a:noFill/>
            <a:ln>
              <a:noFill/>
            </a:ln>
          </p:spPr>
          <p:txBody>
            <a:bodyPr wrap="square" lIns="45720" rIns="0" rtlCol="0">
              <a:noAutofit/>
            </a:bodyPr>
            <a:lstStyle/>
            <a:p>
              <a:pPr algn="ctr"/>
              <a:r>
                <a:rPr lang="en-US" sz="700" b="1" spc="100" dirty="0" smtClean="0">
                  <a:solidFill>
                    <a:schemeClr val="accent1">
                      <a:lumMod val="50000"/>
                    </a:schemeClr>
                  </a:solidFill>
                  <a:effectLst>
                    <a:outerShdw blurRad="38100" dist="38100" dir="2700000" algn="tl">
                      <a:srgbClr val="000000">
                        <a:alpha val="43137"/>
                      </a:srgbClr>
                    </a:outerShdw>
                  </a:effectLst>
                </a:rPr>
                <a:t>RENDERING</a:t>
              </a:r>
            </a:p>
          </p:txBody>
        </p:sp>
        <p:sp>
          <p:nvSpPr>
            <p:cNvPr id="144" name="Rounded Rectangle 143"/>
            <p:cNvSpPr/>
            <p:nvPr/>
          </p:nvSpPr>
          <p:spPr>
            <a:xfrm rot="16200000" flipH="1">
              <a:off x="4496286" y="2086375"/>
              <a:ext cx="2011680" cy="1524000"/>
            </a:xfrm>
            <a:prstGeom prst="roundRect">
              <a:avLst>
                <a:gd name="adj" fmla="val 11042"/>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5" name="Group 144"/>
            <p:cNvGrpSpPr/>
            <p:nvPr/>
          </p:nvGrpSpPr>
          <p:grpSpPr>
            <a:xfrm>
              <a:off x="5121127" y="2014190"/>
              <a:ext cx="940876" cy="1657543"/>
              <a:chOff x="4940665" y="1771457"/>
              <a:chExt cx="940876" cy="1657543"/>
            </a:xfrm>
          </p:grpSpPr>
          <p:grpSp>
            <p:nvGrpSpPr>
              <p:cNvPr id="174" name="Group 173"/>
              <p:cNvGrpSpPr/>
              <p:nvPr/>
            </p:nvGrpSpPr>
            <p:grpSpPr>
              <a:xfrm rot="16200000">
                <a:off x="4578619" y="2133503"/>
                <a:ext cx="1657543" cy="933452"/>
                <a:chOff x="2209800" y="2209800"/>
                <a:chExt cx="1380621" cy="933452"/>
              </a:xfrm>
              <a:effectLst>
                <a:outerShdw blurRad="63500" sx="102000" sy="102000" algn="ctr" rotWithShape="0">
                  <a:prstClr val="black">
                    <a:alpha val="40000"/>
                  </a:prstClr>
                </a:outerShdw>
              </a:effectLst>
            </p:grpSpPr>
            <p:sp>
              <p:nvSpPr>
                <p:cNvPr id="179" name="Rounded Rectangle 178"/>
                <p:cNvSpPr/>
                <p:nvPr/>
              </p:nvSpPr>
              <p:spPr>
                <a:xfrm flipH="1">
                  <a:off x="2209800" y="2209800"/>
                  <a:ext cx="1371600" cy="2286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Software</a:t>
                  </a:r>
                  <a:endParaRPr lang="en-US" sz="1400" b="1" dirty="0">
                    <a:solidFill>
                      <a:schemeClr val="tx1"/>
                    </a:solidFill>
                  </a:endParaRPr>
                </a:p>
              </p:txBody>
            </p:sp>
            <p:sp>
              <p:nvSpPr>
                <p:cNvPr id="180" name="Rounded Rectangle 179"/>
                <p:cNvSpPr/>
                <p:nvPr/>
              </p:nvSpPr>
              <p:spPr>
                <a:xfrm rot="16200000" flipH="1">
                  <a:off x="1857375" y="2562226"/>
                  <a:ext cx="933451" cy="22860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flipH="1">
                  <a:off x="2218821" y="2209800"/>
                  <a:ext cx="1371600" cy="2286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Software</a:t>
                  </a:r>
                  <a:endParaRPr lang="en-US" sz="1400" b="1" dirty="0">
                    <a:solidFill>
                      <a:schemeClr val="tx1"/>
                    </a:solidFill>
                  </a:endParaRPr>
                </a:p>
              </p:txBody>
            </p:sp>
            <p:sp>
              <p:nvSpPr>
                <p:cNvPr id="74" name="Rounded Rectangle 73"/>
                <p:cNvSpPr/>
                <p:nvPr/>
              </p:nvSpPr>
              <p:spPr>
                <a:xfrm rot="16200000" flipH="1">
                  <a:off x="1866396" y="2562226"/>
                  <a:ext cx="933451" cy="22860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rot="16200000">
                <a:off x="4948529" y="2104544"/>
                <a:ext cx="1247843" cy="603328"/>
                <a:chOff x="2637281" y="2844722"/>
                <a:chExt cx="1039368" cy="603328"/>
              </a:xfrm>
              <a:effectLst>
                <a:outerShdw blurRad="63500" sx="102000" sy="102000" algn="ctr" rotWithShape="0">
                  <a:prstClr val="black">
                    <a:alpha val="40000"/>
                  </a:prstClr>
                </a:outerShdw>
              </a:effectLst>
            </p:grpSpPr>
            <p:sp>
              <p:nvSpPr>
                <p:cNvPr id="177" name="Rounded Rectangle 176"/>
                <p:cNvSpPr/>
                <p:nvPr/>
              </p:nvSpPr>
              <p:spPr>
                <a:xfrm flipH="1">
                  <a:off x="2637281" y="2844722"/>
                  <a:ext cx="1039368" cy="2398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Platform</a:t>
                  </a:r>
                  <a:endParaRPr lang="en-US" sz="1400" b="1" dirty="0">
                    <a:solidFill>
                      <a:schemeClr val="tx1"/>
                    </a:solidFill>
                  </a:endParaRPr>
                </a:p>
              </p:txBody>
            </p:sp>
            <p:sp>
              <p:nvSpPr>
                <p:cNvPr id="178" name="Rounded Rectangle 177"/>
                <p:cNvSpPr/>
                <p:nvPr/>
              </p:nvSpPr>
              <p:spPr>
                <a:xfrm rot="16200000" flipH="1">
                  <a:off x="2455548" y="3037713"/>
                  <a:ext cx="592074" cy="2286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Rounded Rectangle 175"/>
              <p:cNvSpPr/>
              <p:nvPr/>
            </p:nvSpPr>
            <p:spPr>
              <a:xfrm rot="16200000" flipH="1">
                <a:off x="5328695" y="2091680"/>
                <a:ext cx="862240" cy="243453"/>
              </a:xfrm>
              <a:prstGeom prst="roundRect">
                <a:avLst/>
              </a:prstGeom>
              <a:solidFill>
                <a:schemeClr val="bg2">
                  <a:lumMod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Cluster</a:t>
                </a:r>
                <a:endParaRPr lang="en-US" sz="1400" b="1" dirty="0">
                  <a:solidFill>
                    <a:schemeClr val="tx1"/>
                  </a:solidFill>
                </a:endParaRPr>
              </a:p>
            </p:txBody>
          </p:sp>
        </p:grpSp>
        <p:sp>
          <p:nvSpPr>
            <p:cNvPr id="146" name="Rounded Rectangle 145"/>
            <p:cNvSpPr/>
            <p:nvPr/>
          </p:nvSpPr>
          <p:spPr>
            <a:xfrm rot="16200000">
              <a:off x="4492087" y="4260583"/>
              <a:ext cx="2011680" cy="1524000"/>
            </a:xfrm>
            <a:prstGeom prst="roundRect">
              <a:avLst>
                <a:gd name="adj" fmla="val 11042"/>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p:cNvSpPr/>
            <p:nvPr/>
          </p:nvSpPr>
          <p:spPr>
            <a:xfrm rot="16200000">
              <a:off x="4778072" y="3780565"/>
              <a:ext cx="4185888" cy="304800"/>
            </a:xfrm>
            <a:prstGeom prst="roundRect">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rot="16200000">
              <a:off x="5588359" y="3779077"/>
              <a:ext cx="2565318" cy="307777"/>
            </a:xfrm>
            <a:prstGeom prst="rect">
              <a:avLst/>
            </a:prstGeom>
            <a:noFill/>
          </p:spPr>
          <p:txBody>
            <a:bodyPr wrap="none" rtlCol="0">
              <a:spAutoFit/>
            </a:bodyPr>
            <a:lstStyle/>
            <a:p>
              <a:r>
                <a:rPr lang="en-US" sz="1400" b="1" dirty="0" smtClean="0"/>
                <a:t>Security &amp; Privacy Management</a:t>
              </a:r>
              <a:endParaRPr lang="en-US" sz="1400" b="1" dirty="0"/>
            </a:p>
          </p:txBody>
        </p:sp>
        <p:sp>
          <p:nvSpPr>
            <p:cNvPr id="149" name="Rounded Rectangle 148"/>
            <p:cNvSpPr/>
            <p:nvPr/>
          </p:nvSpPr>
          <p:spPr>
            <a:xfrm rot="16200000">
              <a:off x="4400050" y="3783079"/>
              <a:ext cx="4185888" cy="304800"/>
            </a:xfrm>
            <a:prstGeom prst="roundRect">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rot="16200000">
              <a:off x="4498763" y="3781591"/>
              <a:ext cx="3988464" cy="307777"/>
            </a:xfrm>
            <a:prstGeom prst="rect">
              <a:avLst/>
            </a:prstGeom>
            <a:noFill/>
          </p:spPr>
          <p:txBody>
            <a:bodyPr wrap="none" rtlCol="0">
              <a:spAutoFit/>
            </a:bodyPr>
            <a:lstStyle/>
            <a:p>
              <a:r>
                <a:rPr lang="en-US" sz="1400" b="1" dirty="0"/>
                <a:t>Hardware (Storage, Networking, etc</a:t>
              </a:r>
              <a:r>
                <a:rPr lang="en-US" sz="1400" b="1" dirty="0" smtClean="0"/>
                <a:t>.) Management</a:t>
              </a:r>
              <a:endParaRPr lang="en-US" sz="1400" b="1" dirty="0"/>
            </a:p>
          </p:txBody>
        </p:sp>
        <p:sp>
          <p:nvSpPr>
            <p:cNvPr id="152" name="Rounded Rectangle 151"/>
            <p:cNvSpPr/>
            <p:nvPr/>
          </p:nvSpPr>
          <p:spPr>
            <a:xfrm rot="16200000">
              <a:off x="5156095" y="3778052"/>
              <a:ext cx="4185888" cy="304800"/>
            </a:xfrm>
            <a:prstGeom prst="roundRect">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rot="16200000">
              <a:off x="6372967" y="3776563"/>
              <a:ext cx="1752146" cy="307777"/>
            </a:xfrm>
            <a:prstGeom prst="rect">
              <a:avLst/>
            </a:prstGeom>
            <a:noFill/>
          </p:spPr>
          <p:txBody>
            <a:bodyPr wrap="none" rtlCol="0">
              <a:spAutoFit/>
            </a:bodyPr>
            <a:lstStyle/>
            <a:p>
              <a:r>
                <a:rPr lang="en-US" sz="1400" b="1" dirty="0" smtClean="0"/>
                <a:t>System Management</a:t>
              </a:r>
              <a:endParaRPr lang="en-US" sz="1400" b="1" dirty="0"/>
            </a:p>
          </p:txBody>
        </p:sp>
        <p:sp>
          <p:nvSpPr>
            <p:cNvPr id="154" name="Rounded Rectangle 153"/>
            <p:cNvSpPr/>
            <p:nvPr/>
          </p:nvSpPr>
          <p:spPr>
            <a:xfrm rot="16200000">
              <a:off x="5534118" y="3775538"/>
              <a:ext cx="4185888" cy="304800"/>
            </a:xfrm>
            <a:prstGeom prst="roundRect">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rot="16200000">
              <a:off x="6701686" y="3774049"/>
              <a:ext cx="1850763" cy="307777"/>
            </a:xfrm>
            <a:prstGeom prst="rect">
              <a:avLst/>
            </a:prstGeom>
            <a:noFill/>
          </p:spPr>
          <p:txBody>
            <a:bodyPr wrap="none" rtlCol="0">
              <a:spAutoFit/>
            </a:bodyPr>
            <a:lstStyle/>
            <a:p>
              <a:r>
                <a:rPr lang="en-US" sz="1400" b="1" dirty="0" smtClean="0"/>
                <a:t>Lifecycle Management</a:t>
              </a:r>
              <a:endParaRPr lang="en-US" sz="1400" b="1" dirty="0"/>
            </a:p>
          </p:txBody>
        </p:sp>
        <p:sp>
          <p:nvSpPr>
            <p:cNvPr id="156" name="TextBox 155"/>
            <p:cNvSpPr txBox="1"/>
            <p:nvPr/>
          </p:nvSpPr>
          <p:spPr>
            <a:xfrm rot="16200000">
              <a:off x="4080758" y="4952951"/>
              <a:ext cx="1673520" cy="307777"/>
            </a:xfrm>
            <a:prstGeom prst="rect">
              <a:avLst/>
            </a:prstGeom>
            <a:noFill/>
          </p:spPr>
          <p:txBody>
            <a:bodyPr wrap="square" rtlCol="0">
              <a:spAutoFit/>
            </a:bodyPr>
            <a:lstStyle/>
            <a:p>
              <a:r>
                <a:rPr lang="en-US" sz="1400" b="1" dirty="0" smtClean="0"/>
                <a:t>Cloud C. Framework</a:t>
              </a:r>
              <a:endParaRPr lang="en-US" sz="1400" b="1" dirty="0"/>
            </a:p>
          </p:txBody>
        </p:sp>
        <p:sp>
          <p:nvSpPr>
            <p:cNvPr id="157" name="TextBox 156"/>
            <p:cNvSpPr txBox="1"/>
            <p:nvPr/>
          </p:nvSpPr>
          <p:spPr>
            <a:xfrm rot="16200000">
              <a:off x="3955976" y="2636453"/>
              <a:ext cx="1923083" cy="307777"/>
            </a:xfrm>
            <a:prstGeom prst="rect">
              <a:avLst/>
            </a:prstGeom>
            <a:noFill/>
          </p:spPr>
          <p:txBody>
            <a:bodyPr wrap="square" rtlCol="0">
              <a:spAutoFit/>
            </a:bodyPr>
            <a:lstStyle/>
            <a:p>
              <a:r>
                <a:rPr lang="en-US" sz="1400" b="1" dirty="0" smtClean="0"/>
                <a:t>Traditional Framework</a:t>
              </a:r>
              <a:endParaRPr lang="en-US" sz="1400" b="1" dirty="0"/>
            </a:p>
          </p:txBody>
        </p:sp>
        <p:grpSp>
          <p:nvGrpSpPr>
            <p:cNvPr id="158" name="Group 157"/>
            <p:cNvGrpSpPr/>
            <p:nvPr/>
          </p:nvGrpSpPr>
          <p:grpSpPr>
            <a:xfrm>
              <a:off x="5121126" y="4199225"/>
              <a:ext cx="940876" cy="1646714"/>
              <a:chOff x="4948091" y="3898280"/>
              <a:chExt cx="940876" cy="1646714"/>
            </a:xfrm>
          </p:grpSpPr>
          <p:grpSp>
            <p:nvGrpSpPr>
              <p:cNvPr id="167" name="Group 166"/>
              <p:cNvGrpSpPr/>
              <p:nvPr/>
            </p:nvGrpSpPr>
            <p:grpSpPr>
              <a:xfrm rot="5400000" flipV="1">
                <a:off x="4591460" y="4254911"/>
                <a:ext cx="1646713" cy="933452"/>
                <a:chOff x="2209800" y="2209800"/>
                <a:chExt cx="1371600" cy="933452"/>
              </a:xfrm>
              <a:effectLst>
                <a:outerShdw blurRad="63500" sx="102000" sy="102000" algn="ctr" rotWithShape="0">
                  <a:prstClr val="black">
                    <a:alpha val="40000"/>
                  </a:prstClr>
                </a:outerShdw>
              </a:effectLst>
            </p:grpSpPr>
            <p:sp>
              <p:nvSpPr>
                <p:cNvPr id="172" name="Rounded Rectangle 171"/>
                <p:cNvSpPr/>
                <p:nvPr/>
              </p:nvSpPr>
              <p:spPr>
                <a:xfrm flipH="1">
                  <a:off x="2209800" y="2209800"/>
                  <a:ext cx="1371600" cy="2286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SaaS</a:t>
                  </a:r>
                  <a:endParaRPr lang="en-US" sz="1400" b="1" dirty="0">
                    <a:solidFill>
                      <a:schemeClr val="tx1"/>
                    </a:solidFill>
                  </a:endParaRPr>
                </a:p>
              </p:txBody>
            </p:sp>
            <p:sp>
              <p:nvSpPr>
                <p:cNvPr id="173" name="Rounded Rectangle 172"/>
                <p:cNvSpPr/>
                <p:nvPr/>
              </p:nvSpPr>
              <p:spPr>
                <a:xfrm rot="16200000" flipH="1">
                  <a:off x="1857375" y="2562226"/>
                  <a:ext cx="933451" cy="228602"/>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p:cNvGrpSpPr/>
              <p:nvPr/>
            </p:nvGrpSpPr>
            <p:grpSpPr>
              <a:xfrm rot="5400000" flipV="1">
                <a:off x="4955955" y="4619408"/>
                <a:ext cx="1247843" cy="603328"/>
                <a:chOff x="2637281" y="2844722"/>
                <a:chExt cx="1039368" cy="603328"/>
              </a:xfrm>
              <a:effectLst>
                <a:outerShdw blurRad="63500" sx="102000" sy="102000" algn="ctr" rotWithShape="0">
                  <a:prstClr val="black">
                    <a:alpha val="40000"/>
                  </a:prstClr>
                </a:outerShdw>
              </a:effectLst>
            </p:grpSpPr>
            <p:sp>
              <p:nvSpPr>
                <p:cNvPr id="170" name="Rounded Rectangle 169"/>
                <p:cNvSpPr/>
                <p:nvPr/>
              </p:nvSpPr>
              <p:spPr>
                <a:xfrm flipH="1">
                  <a:off x="2637281" y="2844722"/>
                  <a:ext cx="1039368" cy="2398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PaaS</a:t>
                  </a:r>
                  <a:endParaRPr lang="en-US" sz="1400" b="1" dirty="0">
                    <a:solidFill>
                      <a:schemeClr val="tx1"/>
                    </a:solidFill>
                  </a:endParaRPr>
                </a:p>
              </p:txBody>
            </p:sp>
            <p:sp>
              <p:nvSpPr>
                <p:cNvPr id="171" name="Rounded Rectangle 170"/>
                <p:cNvSpPr/>
                <p:nvPr/>
              </p:nvSpPr>
              <p:spPr>
                <a:xfrm rot="16200000" flipH="1">
                  <a:off x="2455548" y="3037713"/>
                  <a:ext cx="592074" cy="2286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9" name="Rounded Rectangle 168"/>
              <p:cNvSpPr/>
              <p:nvPr/>
            </p:nvSpPr>
            <p:spPr>
              <a:xfrm rot="5400000" flipH="1" flipV="1">
                <a:off x="5336121" y="4992147"/>
                <a:ext cx="862240" cy="243453"/>
              </a:xfrm>
              <a:prstGeom prst="roundRect">
                <a:avLst/>
              </a:prstGeom>
              <a:solidFill>
                <a:schemeClr val="bg2">
                  <a:lumMod val="9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IaaS</a:t>
                </a:r>
                <a:endParaRPr lang="en-US" sz="1400" b="1" dirty="0">
                  <a:solidFill>
                    <a:schemeClr val="tx1"/>
                  </a:solidFill>
                </a:endParaRPr>
              </a:p>
            </p:txBody>
          </p:sp>
        </p:grpSp>
        <p:sp>
          <p:nvSpPr>
            <p:cNvPr id="159" name="Left-Right Arrow 158"/>
            <p:cNvSpPr/>
            <p:nvPr/>
          </p:nvSpPr>
          <p:spPr>
            <a:xfrm>
              <a:off x="3863997" y="3725027"/>
              <a:ext cx="274320" cy="182880"/>
            </a:xfrm>
            <a:prstGeom prst="leftRightArrow">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Left-Right Arrow 159"/>
            <p:cNvSpPr/>
            <p:nvPr/>
          </p:nvSpPr>
          <p:spPr>
            <a:xfrm rot="16200000">
              <a:off x="2340643" y="5467449"/>
              <a:ext cx="274320" cy="182880"/>
            </a:xfrm>
            <a:prstGeom prst="leftRightArrow">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1404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p:cNvSpPr/>
          <p:nvPr/>
        </p:nvSpPr>
        <p:spPr>
          <a:xfrm flipH="1">
            <a:off x="1847381" y="569688"/>
            <a:ext cx="2482713" cy="213272"/>
          </a:xfrm>
          <a:prstGeom prst="roundRect">
            <a:avLst>
              <a:gd name="adj" fmla="val 22440"/>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Data Service Abstraction</a:t>
            </a:r>
            <a:endParaRPr lang="en-US" sz="1200" dirty="0">
              <a:solidFill>
                <a:schemeClr val="tx1"/>
              </a:solidFill>
            </a:endParaRPr>
          </a:p>
        </p:txBody>
      </p:sp>
      <p:sp>
        <p:nvSpPr>
          <p:cNvPr id="77" name="Rounded Rectangle 76"/>
          <p:cNvSpPr/>
          <p:nvPr/>
        </p:nvSpPr>
        <p:spPr>
          <a:xfrm flipH="1">
            <a:off x="1855354" y="4995304"/>
            <a:ext cx="2495321" cy="414892"/>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flipH="1">
            <a:off x="1855354" y="1546384"/>
            <a:ext cx="2495321" cy="2472491"/>
          </a:xfrm>
          <a:prstGeom prst="roundRect">
            <a:avLst>
              <a:gd name="adj" fmla="val 5649"/>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887673" y="1569050"/>
            <a:ext cx="1853964" cy="307777"/>
          </a:xfrm>
          <a:prstGeom prst="rect">
            <a:avLst/>
          </a:prstGeom>
          <a:noFill/>
        </p:spPr>
        <p:txBody>
          <a:bodyPr wrap="none" rtlCol="0">
            <a:spAutoFit/>
          </a:bodyPr>
          <a:lstStyle/>
          <a:p>
            <a:r>
              <a:rPr lang="en-US" sz="1400" b="1" dirty="0" smtClean="0"/>
              <a:t>Transformation Provider</a:t>
            </a:r>
            <a:endParaRPr lang="en-US" sz="1400" b="1" dirty="0"/>
          </a:p>
        </p:txBody>
      </p:sp>
      <p:sp>
        <p:nvSpPr>
          <p:cNvPr id="192" name="Rounded Rectangle 191"/>
          <p:cNvSpPr/>
          <p:nvPr/>
        </p:nvSpPr>
        <p:spPr>
          <a:xfrm flipH="1">
            <a:off x="2419519" y="2380037"/>
            <a:ext cx="1717650" cy="2286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Curation</a:t>
            </a:r>
            <a:endParaRPr lang="en-US" sz="1400" b="1" dirty="0">
              <a:solidFill>
                <a:schemeClr val="tx1"/>
              </a:solidFill>
            </a:endParaRPr>
          </a:p>
        </p:txBody>
      </p:sp>
      <p:sp>
        <p:nvSpPr>
          <p:cNvPr id="193" name="Rounded Rectangle 192"/>
          <p:cNvSpPr/>
          <p:nvPr/>
        </p:nvSpPr>
        <p:spPr>
          <a:xfrm rot="5400000" flipH="1" flipV="1">
            <a:off x="2244064" y="2167450"/>
            <a:ext cx="569864" cy="218952"/>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2814917" y="1991994"/>
            <a:ext cx="1322252" cy="228600"/>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Collection</a:t>
            </a:r>
            <a:endParaRPr lang="en-US" sz="1400" b="1" dirty="0">
              <a:solidFill>
                <a:schemeClr val="tx1"/>
              </a:solidFill>
            </a:endParaRPr>
          </a:p>
        </p:txBody>
      </p:sp>
      <p:grpSp>
        <p:nvGrpSpPr>
          <p:cNvPr id="82" name="Group 81"/>
          <p:cNvGrpSpPr/>
          <p:nvPr/>
        </p:nvGrpSpPr>
        <p:grpSpPr>
          <a:xfrm>
            <a:off x="2068861" y="1991994"/>
            <a:ext cx="2068307" cy="1758131"/>
            <a:chOff x="1182637" y="2753592"/>
            <a:chExt cx="2229407" cy="1758131"/>
          </a:xfrm>
          <a:effectLst>
            <a:outerShdw blurRad="50800" dist="38100" dir="2700000" algn="tl" rotWithShape="0">
              <a:prstClr val="black">
                <a:alpha val="40000"/>
              </a:prstClr>
            </a:outerShdw>
          </a:effectLst>
        </p:grpSpPr>
        <p:sp>
          <p:nvSpPr>
            <p:cNvPr id="189" name="Rounded Rectangle 188"/>
            <p:cNvSpPr/>
            <p:nvPr/>
          </p:nvSpPr>
          <p:spPr>
            <a:xfrm flipH="1">
              <a:off x="1197939" y="3529678"/>
              <a:ext cx="2214105" cy="205961"/>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Analytics</a:t>
              </a:r>
              <a:endParaRPr lang="en-US" sz="1400" b="1" dirty="0">
                <a:solidFill>
                  <a:schemeClr val="tx1"/>
                </a:solidFill>
              </a:endParaRPr>
            </a:p>
          </p:txBody>
        </p:sp>
        <p:sp>
          <p:nvSpPr>
            <p:cNvPr id="190" name="Rounded Rectangle 189"/>
            <p:cNvSpPr/>
            <p:nvPr/>
          </p:nvSpPr>
          <p:spPr>
            <a:xfrm rot="5400000" flipH="1" flipV="1">
              <a:off x="818745" y="3117484"/>
              <a:ext cx="956384" cy="2286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ounded Rectangle 190"/>
            <p:cNvSpPr/>
            <p:nvPr/>
          </p:nvSpPr>
          <p:spPr>
            <a:xfrm rot="5400000" flipH="1" flipV="1">
              <a:off x="818745" y="3919231"/>
              <a:ext cx="956384" cy="2286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2419519" y="3133483"/>
            <a:ext cx="1717650" cy="616641"/>
            <a:chOff x="1560607" y="3895081"/>
            <a:chExt cx="1851437" cy="616641"/>
          </a:xfrm>
          <a:effectLst>
            <a:outerShdw blurRad="50800" dist="38100" dir="2700000" algn="tl" rotWithShape="0">
              <a:prstClr val="black">
                <a:alpha val="40000"/>
              </a:prstClr>
            </a:outerShdw>
          </a:effectLst>
        </p:grpSpPr>
        <p:sp>
          <p:nvSpPr>
            <p:cNvPr id="187" name="Rounded Rectangle 186"/>
            <p:cNvSpPr/>
            <p:nvPr/>
          </p:nvSpPr>
          <p:spPr>
            <a:xfrm flipH="1">
              <a:off x="1560607" y="3895082"/>
              <a:ext cx="1851437" cy="2286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Visualization</a:t>
              </a:r>
              <a:endParaRPr lang="en-US" sz="1400" b="1" dirty="0">
                <a:solidFill>
                  <a:schemeClr val="tx1"/>
                </a:solidFill>
              </a:endParaRPr>
            </a:p>
          </p:txBody>
        </p:sp>
        <p:sp>
          <p:nvSpPr>
            <p:cNvPr id="188" name="Rounded Rectangle 187"/>
            <p:cNvSpPr/>
            <p:nvPr/>
          </p:nvSpPr>
          <p:spPr>
            <a:xfrm rot="16200000" flipH="1">
              <a:off x="1370290" y="4085399"/>
              <a:ext cx="616641" cy="236006"/>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ounded Rectangle 83"/>
          <p:cNvSpPr/>
          <p:nvPr/>
        </p:nvSpPr>
        <p:spPr>
          <a:xfrm>
            <a:off x="2814917" y="3521525"/>
            <a:ext cx="1322252" cy="228600"/>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schemeClr val="tx1"/>
                </a:solidFill>
              </a:rPr>
              <a:t>Access</a:t>
            </a:r>
            <a:endParaRPr lang="en-US" sz="1400" b="1" dirty="0">
              <a:solidFill>
                <a:schemeClr val="tx1"/>
              </a:solidFill>
            </a:endParaRPr>
          </a:p>
        </p:txBody>
      </p:sp>
      <p:sp>
        <p:nvSpPr>
          <p:cNvPr id="88" name="TextBox 87"/>
          <p:cNvSpPr txBox="1"/>
          <p:nvPr/>
        </p:nvSpPr>
        <p:spPr>
          <a:xfrm>
            <a:off x="1887673" y="5026219"/>
            <a:ext cx="2367997" cy="307777"/>
          </a:xfrm>
          <a:prstGeom prst="rect">
            <a:avLst/>
          </a:prstGeom>
          <a:noFill/>
        </p:spPr>
        <p:txBody>
          <a:bodyPr wrap="square" rtlCol="0">
            <a:spAutoFit/>
          </a:bodyPr>
          <a:lstStyle/>
          <a:p>
            <a:pPr algn="ctr"/>
            <a:r>
              <a:rPr lang="en-US" sz="1400" b="1" dirty="0" smtClean="0"/>
              <a:t>Data Consumer</a:t>
            </a:r>
            <a:endParaRPr lang="en-US" sz="1400" b="1" dirty="0"/>
          </a:p>
        </p:txBody>
      </p:sp>
      <p:sp>
        <p:nvSpPr>
          <p:cNvPr id="89" name="Down Arrow 88"/>
          <p:cNvSpPr/>
          <p:nvPr/>
        </p:nvSpPr>
        <p:spPr>
          <a:xfrm>
            <a:off x="2644684" y="814257"/>
            <a:ext cx="428627" cy="698600"/>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tIns="0" bIns="0" rtlCol="0" anchor="ctr"/>
          <a:lstStyle/>
          <a:p>
            <a:pPr algn="ctr"/>
            <a:r>
              <a:rPr lang="en-US" sz="1400" b="1" spc="50" dirty="0" smtClean="0"/>
              <a:t>DATA</a:t>
            </a:r>
            <a:endParaRPr lang="en-US" sz="1400" b="1" spc="50" dirty="0"/>
          </a:p>
        </p:txBody>
      </p:sp>
      <p:sp>
        <p:nvSpPr>
          <p:cNvPr id="90" name="Rounded Rectangle 89"/>
          <p:cNvSpPr/>
          <p:nvPr/>
        </p:nvSpPr>
        <p:spPr>
          <a:xfrm flipH="1">
            <a:off x="1834774" y="120781"/>
            <a:ext cx="2495321" cy="415379"/>
          </a:xfrm>
          <a:prstGeom prst="roundRect">
            <a:avLst>
              <a:gd name="adj" fmla="val 22440"/>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1867092" y="131098"/>
            <a:ext cx="2367997" cy="307777"/>
          </a:xfrm>
          <a:prstGeom prst="rect">
            <a:avLst/>
          </a:prstGeom>
          <a:noFill/>
        </p:spPr>
        <p:txBody>
          <a:bodyPr wrap="square" rtlCol="0">
            <a:spAutoFit/>
          </a:bodyPr>
          <a:lstStyle/>
          <a:p>
            <a:pPr algn="ctr"/>
            <a:r>
              <a:rPr lang="en-US" sz="1400" b="1" dirty="0" smtClean="0"/>
              <a:t>Data Provider</a:t>
            </a:r>
            <a:endParaRPr lang="en-US" sz="1400" b="1" dirty="0"/>
          </a:p>
        </p:txBody>
      </p:sp>
      <p:sp>
        <p:nvSpPr>
          <p:cNvPr id="94" name="Rounded Rectangle 93"/>
          <p:cNvSpPr/>
          <p:nvPr/>
        </p:nvSpPr>
        <p:spPr>
          <a:xfrm>
            <a:off x="5112386" y="117930"/>
            <a:ext cx="3650614" cy="5292265"/>
          </a:xfrm>
          <a:prstGeom prst="roundRect">
            <a:avLst>
              <a:gd name="adj" fmla="val 4083"/>
            </a:avLst>
          </a:prstGeom>
          <a:solidFill>
            <a:srgbClr val="A6A6A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rot="16200000">
            <a:off x="-1546128" y="2514953"/>
            <a:ext cx="5279571" cy="510914"/>
          </a:xfrm>
          <a:prstGeom prst="roundRect">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System Manager    or   Vertical Orchestrator</a:t>
            </a:r>
            <a:endParaRPr lang="en-US" sz="1400" b="1" dirty="0">
              <a:solidFill>
                <a:schemeClr val="tx1"/>
              </a:solidFill>
            </a:endParaRPr>
          </a:p>
        </p:txBody>
      </p:sp>
      <p:sp>
        <p:nvSpPr>
          <p:cNvPr id="57" name="Right Arrow 56"/>
          <p:cNvSpPr/>
          <p:nvPr/>
        </p:nvSpPr>
        <p:spPr>
          <a:xfrm rot="16200000">
            <a:off x="2837652" y="1026190"/>
            <a:ext cx="717304" cy="278309"/>
          </a:xfrm>
          <a:prstGeom prst="rightArrow">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SW</a:t>
            </a:r>
            <a:endParaRPr lang="en-US" sz="1400" b="1" dirty="0"/>
          </a:p>
        </p:txBody>
      </p:sp>
      <p:sp>
        <p:nvSpPr>
          <p:cNvPr id="58" name="Rounded Rectangle 57"/>
          <p:cNvSpPr/>
          <p:nvPr/>
        </p:nvSpPr>
        <p:spPr>
          <a:xfrm flipH="1">
            <a:off x="1855354" y="4056018"/>
            <a:ext cx="2482713" cy="187240"/>
          </a:xfrm>
          <a:prstGeom prst="roundRect">
            <a:avLst>
              <a:gd name="adj" fmla="val 22440"/>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Usage Service Abstraction</a:t>
            </a:r>
            <a:endParaRPr lang="en-US" sz="1200" dirty="0">
              <a:solidFill>
                <a:schemeClr val="tx1"/>
              </a:solidFill>
            </a:endParaRPr>
          </a:p>
        </p:txBody>
      </p:sp>
      <p:sp>
        <p:nvSpPr>
          <p:cNvPr id="59" name="Rounded Rectangle 58"/>
          <p:cNvSpPr/>
          <p:nvPr/>
        </p:nvSpPr>
        <p:spPr>
          <a:xfrm rot="16200000" flipH="1">
            <a:off x="2346424" y="2673238"/>
            <a:ext cx="5289414" cy="184504"/>
          </a:xfrm>
          <a:prstGeom prst="roundRect">
            <a:avLst>
              <a:gd name="adj" fmla="val 22440"/>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Capabilities Service Abstraction</a:t>
            </a:r>
            <a:endParaRPr lang="en-US" sz="1200" dirty="0">
              <a:solidFill>
                <a:schemeClr val="tx1"/>
              </a:solidFill>
            </a:endParaRPr>
          </a:p>
        </p:txBody>
      </p:sp>
      <p:sp>
        <p:nvSpPr>
          <p:cNvPr id="60" name="Rounded Rectangle 59"/>
          <p:cNvSpPr/>
          <p:nvPr/>
        </p:nvSpPr>
        <p:spPr>
          <a:xfrm rot="16200000" flipH="1">
            <a:off x="497954" y="2669315"/>
            <a:ext cx="2471079" cy="180441"/>
          </a:xfrm>
          <a:prstGeom prst="roundRect">
            <a:avLst>
              <a:gd name="adj" fmla="val 22440"/>
            </a:avLst>
          </a:prstGeom>
          <a:solidFill>
            <a:schemeClr val="accent3">
              <a:lumMod val="60000"/>
              <a:lumOff val="4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System Service Abstraction</a:t>
            </a:r>
            <a:endParaRPr lang="en-US" sz="1200" dirty="0">
              <a:solidFill>
                <a:schemeClr val="tx1"/>
              </a:solidFill>
            </a:endParaRPr>
          </a:p>
        </p:txBody>
      </p:sp>
      <p:sp>
        <p:nvSpPr>
          <p:cNvPr id="61" name="Down Arrow 60"/>
          <p:cNvSpPr/>
          <p:nvPr/>
        </p:nvSpPr>
        <p:spPr>
          <a:xfrm>
            <a:off x="2661779" y="4254396"/>
            <a:ext cx="428627" cy="698600"/>
          </a:xfrm>
          <a:prstGeom prst="downArrow">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tIns="0" bIns="0" rtlCol="0" anchor="ctr"/>
          <a:lstStyle/>
          <a:p>
            <a:pPr algn="ctr"/>
            <a:r>
              <a:rPr lang="en-US" sz="1400" b="1" spc="50" dirty="0" smtClean="0"/>
              <a:t>DATA</a:t>
            </a:r>
            <a:endParaRPr lang="en-US" sz="1400" b="1" spc="50" dirty="0"/>
          </a:p>
        </p:txBody>
      </p:sp>
      <p:sp>
        <p:nvSpPr>
          <p:cNvPr id="62" name="Right Arrow 61"/>
          <p:cNvSpPr/>
          <p:nvPr/>
        </p:nvSpPr>
        <p:spPr>
          <a:xfrm rot="16200000">
            <a:off x="2854747" y="4466329"/>
            <a:ext cx="717304" cy="278309"/>
          </a:xfrm>
          <a:prstGeom prst="rightArrow">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SW</a:t>
            </a:r>
            <a:endParaRPr lang="en-US" sz="1400" b="1" dirty="0"/>
          </a:p>
        </p:txBody>
      </p:sp>
      <p:cxnSp>
        <p:nvCxnSpPr>
          <p:cNvPr id="6" name="Straight Arrow Connector 5"/>
          <p:cNvCxnSpPr>
            <a:stCxn id="80" idx="2"/>
            <a:endCxn id="60" idx="0"/>
          </p:cNvCxnSpPr>
          <p:nvPr/>
        </p:nvCxnSpPr>
        <p:spPr>
          <a:xfrm flipV="1">
            <a:off x="1349115" y="2759536"/>
            <a:ext cx="294158" cy="10874"/>
          </a:xfrm>
          <a:prstGeom prst="straightConnector1">
            <a:avLst/>
          </a:prstGeom>
          <a:ln w="73025">
            <a:solidFill>
              <a:srgbClr val="0066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8" idx="1"/>
            <a:endCxn id="59" idx="0"/>
          </p:cNvCxnSpPr>
          <p:nvPr/>
        </p:nvCxnSpPr>
        <p:spPr>
          <a:xfrm flipV="1">
            <a:off x="4350675" y="2765490"/>
            <a:ext cx="548204" cy="17140"/>
          </a:xfrm>
          <a:prstGeom prst="straightConnector1">
            <a:avLst/>
          </a:prstGeom>
          <a:ln w="7302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V="1">
            <a:off x="2419520" y="4235272"/>
            <a:ext cx="0" cy="755416"/>
          </a:xfrm>
          <a:prstGeom prst="straightConnector1">
            <a:avLst/>
          </a:prstGeom>
          <a:ln w="7302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420904" y="782960"/>
            <a:ext cx="0" cy="755416"/>
          </a:xfrm>
          <a:prstGeom prst="straightConnector1">
            <a:avLst/>
          </a:prstGeom>
          <a:ln w="73025">
            <a:solidFill>
              <a:srgbClr val="006600"/>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295153" y="5791200"/>
            <a:ext cx="6696447" cy="578840"/>
            <a:chOff x="2299591" y="5745759"/>
            <a:chExt cx="6693091" cy="578840"/>
          </a:xfrm>
        </p:grpSpPr>
        <p:sp>
          <p:nvSpPr>
            <p:cNvPr id="7" name="Chevron 6"/>
            <p:cNvSpPr/>
            <p:nvPr/>
          </p:nvSpPr>
          <p:spPr>
            <a:xfrm rot="10800000">
              <a:off x="2299591" y="5745759"/>
              <a:ext cx="6693091" cy="57884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p:nvSpPr>
          <p:spPr>
            <a:xfrm>
              <a:off x="4490064" y="5847270"/>
              <a:ext cx="2517699" cy="369332"/>
            </a:xfrm>
            <a:prstGeom prst="rect">
              <a:avLst/>
            </a:prstGeom>
            <a:noFill/>
          </p:spPr>
          <p:txBody>
            <a:bodyPr wrap="square" rtlCol="0">
              <a:spAutoFit/>
            </a:bodyPr>
            <a:lstStyle/>
            <a:p>
              <a:r>
                <a:rPr lang="en-US" b="1" spc="300" dirty="0" smtClean="0">
                  <a:solidFill>
                    <a:schemeClr val="bg1"/>
                  </a:solidFill>
                  <a:effectLst>
                    <a:outerShdw blurRad="38100" dist="38100" dir="2700000" algn="tl">
                      <a:srgbClr val="000000">
                        <a:alpha val="43137"/>
                      </a:srgbClr>
                    </a:outerShdw>
                  </a:effectLst>
                </a:rPr>
                <a:t>IT VALUE CHAIN</a:t>
              </a:r>
              <a:endParaRPr lang="en-US" b="1" spc="300" dirty="0">
                <a:solidFill>
                  <a:schemeClr val="bg1"/>
                </a:solidFill>
                <a:effectLst>
                  <a:outerShdw blurRad="38100" dist="38100" dir="2700000" algn="tl">
                    <a:srgbClr val="000000">
                      <a:alpha val="43137"/>
                    </a:srgbClr>
                  </a:outerShdw>
                </a:effectLst>
              </a:endParaRPr>
            </a:p>
          </p:txBody>
        </p:sp>
      </p:grpSp>
      <p:grpSp>
        <p:nvGrpSpPr>
          <p:cNvPr id="15" name="Group 14"/>
          <p:cNvGrpSpPr/>
          <p:nvPr/>
        </p:nvGrpSpPr>
        <p:grpSpPr>
          <a:xfrm>
            <a:off x="152400" y="126991"/>
            <a:ext cx="578840" cy="5283207"/>
            <a:chOff x="779325" y="126991"/>
            <a:chExt cx="578840" cy="5283207"/>
          </a:xfrm>
        </p:grpSpPr>
        <p:sp>
          <p:nvSpPr>
            <p:cNvPr id="66" name="Chevron 65"/>
            <p:cNvSpPr/>
            <p:nvPr/>
          </p:nvSpPr>
          <p:spPr>
            <a:xfrm rot="5400000">
              <a:off x="-1572859" y="2479175"/>
              <a:ext cx="5283207" cy="578840"/>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TextBox 66"/>
            <p:cNvSpPr txBox="1"/>
            <p:nvPr/>
          </p:nvSpPr>
          <p:spPr>
            <a:xfrm rot="16200000">
              <a:off x="-1101414" y="2227606"/>
              <a:ext cx="4367343" cy="369332"/>
            </a:xfrm>
            <a:prstGeom prst="rect">
              <a:avLst/>
            </a:prstGeom>
            <a:noFill/>
          </p:spPr>
          <p:txBody>
            <a:bodyPr wrap="square" rtlCol="0">
              <a:spAutoFit/>
            </a:bodyPr>
            <a:lstStyle/>
            <a:p>
              <a:r>
                <a:rPr lang="en-US" b="1" spc="300" dirty="0" smtClean="0">
                  <a:solidFill>
                    <a:schemeClr val="bg1"/>
                  </a:solidFill>
                  <a:effectLst>
                    <a:outerShdw blurRad="38100" dist="38100" dir="2700000" algn="tl">
                      <a:srgbClr val="000000">
                        <a:alpha val="43137"/>
                      </a:srgbClr>
                    </a:outerShdw>
                  </a:effectLst>
                </a:rPr>
                <a:t>INFORMATION VALUE CHAIN</a:t>
              </a:r>
              <a:endParaRPr lang="en-US" b="1" spc="300" dirty="0">
                <a:solidFill>
                  <a:schemeClr val="bg1"/>
                </a:solidFill>
                <a:effectLst>
                  <a:outerShdw blurRad="38100" dist="38100" dir="2700000" algn="tl">
                    <a:srgbClr val="000000">
                      <a:alpha val="43137"/>
                    </a:srgbClr>
                  </a:outerShdw>
                </a:effectLst>
              </a:endParaRPr>
            </a:p>
          </p:txBody>
        </p:sp>
      </p:grpSp>
      <p:sp>
        <p:nvSpPr>
          <p:cNvPr id="68" name="TextBox 67"/>
          <p:cNvSpPr txBox="1"/>
          <p:nvPr/>
        </p:nvSpPr>
        <p:spPr>
          <a:xfrm>
            <a:off x="27896" y="5448753"/>
            <a:ext cx="866930" cy="338554"/>
          </a:xfrm>
          <a:prstGeom prst="rect">
            <a:avLst/>
          </a:prstGeom>
          <a:noFill/>
        </p:spPr>
        <p:txBody>
          <a:bodyPr wrap="square" rtlCol="0">
            <a:spAutoFit/>
          </a:bodyPr>
          <a:lstStyle/>
          <a:p>
            <a:r>
              <a:rPr lang="en-US" sz="1600" b="1" dirty="0" smtClean="0">
                <a:solidFill>
                  <a:srgbClr val="002060"/>
                </a:solidFill>
                <a:effectLst>
                  <a:outerShdw blurRad="38100" dist="38100" dir="2700000" algn="tl">
                    <a:srgbClr val="000000">
                      <a:alpha val="43137"/>
                    </a:srgbClr>
                  </a:outerShdw>
                </a:effectLst>
              </a:rPr>
              <a:t>K E Y :</a:t>
            </a:r>
            <a:endParaRPr lang="en-US" sz="1600" b="1" dirty="0">
              <a:solidFill>
                <a:srgbClr val="002060"/>
              </a:solidFill>
              <a:effectLst>
                <a:outerShdw blurRad="38100" dist="38100" dir="2700000" algn="tl">
                  <a:srgbClr val="000000">
                    <a:alpha val="43137"/>
                  </a:srgbClr>
                </a:outerShdw>
              </a:effectLst>
            </a:endParaRPr>
          </a:p>
        </p:txBody>
      </p:sp>
      <p:sp>
        <p:nvSpPr>
          <p:cNvPr id="72" name="Rectangle 71"/>
          <p:cNvSpPr/>
          <p:nvPr/>
        </p:nvSpPr>
        <p:spPr>
          <a:xfrm>
            <a:off x="27896" y="5511311"/>
            <a:ext cx="2189330" cy="131285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Right Arrow 84"/>
          <p:cNvSpPr/>
          <p:nvPr/>
        </p:nvSpPr>
        <p:spPr>
          <a:xfrm>
            <a:off x="105823" y="5985784"/>
            <a:ext cx="797434" cy="387215"/>
          </a:xfrm>
          <a:prstGeom prst="leftRight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pc="50" dirty="0" smtClean="0"/>
              <a:t>DATA</a:t>
            </a:r>
            <a:endParaRPr lang="en-US" sz="1400" b="1" spc="50" dirty="0"/>
          </a:p>
        </p:txBody>
      </p:sp>
      <p:sp>
        <p:nvSpPr>
          <p:cNvPr id="86" name="Right Arrow 85"/>
          <p:cNvSpPr/>
          <p:nvPr/>
        </p:nvSpPr>
        <p:spPr>
          <a:xfrm>
            <a:off x="129891" y="6411542"/>
            <a:ext cx="746257" cy="370257"/>
          </a:xfrm>
          <a:prstGeom prst="rightArrow">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SW</a:t>
            </a:r>
            <a:endParaRPr lang="en-US" sz="1400" b="1" dirty="0"/>
          </a:p>
        </p:txBody>
      </p:sp>
      <p:cxnSp>
        <p:nvCxnSpPr>
          <p:cNvPr id="87" name="Straight Arrow Connector 86"/>
          <p:cNvCxnSpPr>
            <a:endCxn id="92" idx="1"/>
          </p:cNvCxnSpPr>
          <p:nvPr/>
        </p:nvCxnSpPr>
        <p:spPr>
          <a:xfrm>
            <a:off x="105823" y="5805101"/>
            <a:ext cx="797433" cy="0"/>
          </a:xfrm>
          <a:prstGeom prst="straightConnector1">
            <a:avLst/>
          </a:prstGeom>
          <a:ln w="73025">
            <a:solidFill>
              <a:srgbClr val="00660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03256" y="5666601"/>
            <a:ext cx="1143834" cy="276999"/>
          </a:xfrm>
          <a:prstGeom prst="rect">
            <a:avLst/>
          </a:prstGeom>
          <a:noFill/>
        </p:spPr>
        <p:txBody>
          <a:bodyPr wrap="square" rtlCol="0">
            <a:spAutoFit/>
          </a:bodyPr>
          <a:lstStyle/>
          <a:p>
            <a:r>
              <a:rPr lang="en-US" sz="1200" b="1" dirty="0" smtClean="0">
                <a:solidFill>
                  <a:srgbClr val="002060"/>
                </a:solidFill>
              </a:rPr>
              <a:t>Service Use</a:t>
            </a:r>
            <a:endParaRPr lang="en-US" sz="1200" b="1" dirty="0">
              <a:solidFill>
                <a:srgbClr val="002060"/>
              </a:solidFill>
            </a:endParaRPr>
          </a:p>
        </p:txBody>
      </p:sp>
      <p:sp>
        <p:nvSpPr>
          <p:cNvPr id="93" name="TextBox 92"/>
          <p:cNvSpPr txBox="1"/>
          <p:nvPr/>
        </p:nvSpPr>
        <p:spPr>
          <a:xfrm>
            <a:off x="893992" y="5943600"/>
            <a:ext cx="1343704" cy="461665"/>
          </a:xfrm>
          <a:prstGeom prst="rect">
            <a:avLst/>
          </a:prstGeom>
          <a:noFill/>
        </p:spPr>
        <p:txBody>
          <a:bodyPr wrap="square" rtlCol="0">
            <a:spAutoFit/>
          </a:bodyPr>
          <a:lstStyle/>
          <a:p>
            <a:r>
              <a:rPr lang="en-US" sz="1200" b="1" dirty="0" smtClean="0">
                <a:solidFill>
                  <a:srgbClr val="002060"/>
                </a:solidFill>
              </a:rPr>
              <a:t>Big Data Information Flow</a:t>
            </a:r>
            <a:endParaRPr lang="en-US" sz="1200" b="1" dirty="0">
              <a:solidFill>
                <a:srgbClr val="002060"/>
              </a:solidFill>
            </a:endParaRPr>
          </a:p>
        </p:txBody>
      </p:sp>
      <p:sp>
        <p:nvSpPr>
          <p:cNvPr id="97" name="TextBox 96"/>
          <p:cNvSpPr txBox="1"/>
          <p:nvPr/>
        </p:nvSpPr>
        <p:spPr>
          <a:xfrm>
            <a:off x="866096" y="6396335"/>
            <a:ext cx="1496104" cy="461665"/>
          </a:xfrm>
          <a:prstGeom prst="rect">
            <a:avLst/>
          </a:prstGeom>
          <a:noFill/>
        </p:spPr>
        <p:txBody>
          <a:bodyPr wrap="square" rtlCol="0">
            <a:spAutoFit/>
          </a:bodyPr>
          <a:lstStyle/>
          <a:p>
            <a:r>
              <a:rPr lang="en-US" sz="1200" b="1" dirty="0" smtClean="0">
                <a:solidFill>
                  <a:srgbClr val="002060"/>
                </a:solidFill>
              </a:rPr>
              <a:t>SW Tools and Algorithms Transfer</a:t>
            </a:r>
            <a:endParaRPr lang="en-US" sz="1200" b="1" dirty="0">
              <a:solidFill>
                <a:srgbClr val="002060"/>
              </a:solidFill>
            </a:endParaRPr>
          </a:p>
        </p:txBody>
      </p:sp>
      <p:sp>
        <p:nvSpPr>
          <p:cNvPr id="95" name="Rounded Rectangle 94"/>
          <p:cNvSpPr/>
          <p:nvPr/>
        </p:nvSpPr>
        <p:spPr>
          <a:xfrm>
            <a:off x="5192015" y="493826"/>
            <a:ext cx="1973253" cy="3468574"/>
          </a:xfrm>
          <a:prstGeom prst="roundRect">
            <a:avLst>
              <a:gd name="adj" fmla="val 4799"/>
            </a:avLst>
          </a:prstGeom>
          <a:solidFill>
            <a:schemeClr val="bg1"/>
          </a:solidFill>
          <a:ln>
            <a:noFill/>
            <a:prstDash val="dash"/>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tx1"/>
              </a:solidFill>
            </a:endParaRPr>
          </a:p>
        </p:txBody>
      </p:sp>
      <p:sp>
        <p:nvSpPr>
          <p:cNvPr id="146" name="Rounded Rectangle 145"/>
          <p:cNvSpPr/>
          <p:nvPr/>
        </p:nvSpPr>
        <p:spPr>
          <a:xfrm>
            <a:off x="5260310" y="821650"/>
            <a:ext cx="1827468" cy="2243376"/>
          </a:xfrm>
          <a:prstGeom prst="roundRect">
            <a:avLst>
              <a:gd name="adj" fmla="val 11042"/>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5746814" y="152400"/>
            <a:ext cx="2482786" cy="338554"/>
          </a:xfrm>
          <a:prstGeom prst="rect">
            <a:avLst/>
          </a:prstGeom>
          <a:noFill/>
        </p:spPr>
        <p:txBody>
          <a:bodyPr wrap="square" rtlCol="0">
            <a:spAutoFit/>
          </a:bodyPr>
          <a:lstStyle/>
          <a:p>
            <a:pPr algn="ctr"/>
            <a:r>
              <a:rPr lang="en-US" sz="1600" b="1" dirty="0" smtClean="0"/>
              <a:t>Capabilities Provider(s)</a:t>
            </a:r>
            <a:endParaRPr lang="en-US" sz="1600" b="1" dirty="0"/>
          </a:p>
        </p:txBody>
      </p:sp>
      <p:sp>
        <p:nvSpPr>
          <p:cNvPr id="103" name="Rounded Rectangle 102"/>
          <p:cNvSpPr/>
          <p:nvPr/>
        </p:nvSpPr>
        <p:spPr>
          <a:xfrm rot="16200000" flipH="1">
            <a:off x="5922279" y="2360706"/>
            <a:ext cx="892943" cy="274197"/>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p:cNvGrpSpPr/>
          <p:nvPr/>
        </p:nvGrpSpPr>
        <p:grpSpPr>
          <a:xfrm>
            <a:off x="5535740" y="1762213"/>
            <a:ext cx="1241008" cy="1182061"/>
            <a:chOff x="5162962" y="3500816"/>
            <a:chExt cx="2089759" cy="673181"/>
          </a:xfrm>
          <a:solidFill>
            <a:srgbClr val="C6D9F1"/>
          </a:solidFill>
        </p:grpSpPr>
        <p:sp>
          <p:nvSpPr>
            <p:cNvPr id="124" name="Rounded Rectangle 123"/>
            <p:cNvSpPr/>
            <p:nvPr/>
          </p:nvSpPr>
          <p:spPr>
            <a:xfrm flipH="1">
              <a:off x="5162962" y="3500816"/>
              <a:ext cx="2010551" cy="13904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Platform</a:t>
              </a:r>
              <a:endParaRPr lang="en-US" sz="1200" dirty="0">
                <a:solidFill>
                  <a:schemeClr val="tx1"/>
                </a:solidFill>
              </a:endParaRPr>
            </a:p>
          </p:txBody>
        </p:sp>
        <p:sp>
          <p:nvSpPr>
            <p:cNvPr id="122" name="Rounded Rectangle 121"/>
            <p:cNvSpPr/>
            <p:nvPr/>
          </p:nvSpPr>
          <p:spPr>
            <a:xfrm rot="16200000" flipH="1">
              <a:off x="6723652" y="3644928"/>
              <a:ext cx="673177" cy="3849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p:cNvGrpSpPr/>
          <p:nvPr/>
        </p:nvGrpSpPr>
        <p:grpSpPr>
          <a:xfrm>
            <a:off x="5723275" y="1450046"/>
            <a:ext cx="1289793" cy="1494230"/>
            <a:chOff x="5494492" y="3894832"/>
            <a:chExt cx="2171906" cy="850959"/>
          </a:xfrm>
          <a:solidFill>
            <a:srgbClr val="F2DCDB"/>
          </a:solidFill>
        </p:grpSpPr>
        <p:sp>
          <p:nvSpPr>
            <p:cNvPr id="131" name="Rounded Rectangle 130"/>
            <p:cNvSpPr/>
            <p:nvPr/>
          </p:nvSpPr>
          <p:spPr>
            <a:xfrm flipH="1">
              <a:off x="5494492" y="3894832"/>
              <a:ext cx="2089489" cy="1574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1200" dirty="0" smtClean="0">
                  <a:solidFill>
                    <a:schemeClr val="tx1"/>
                  </a:solidFill>
                </a:rPr>
                <a:t>Application</a:t>
              </a:r>
              <a:endParaRPr lang="en-US" sz="1200" dirty="0">
                <a:solidFill>
                  <a:schemeClr val="tx1"/>
                </a:solidFill>
              </a:endParaRPr>
            </a:p>
          </p:txBody>
        </p:sp>
        <p:sp>
          <p:nvSpPr>
            <p:cNvPr id="129" name="Rounded Rectangle 128"/>
            <p:cNvSpPr/>
            <p:nvPr/>
          </p:nvSpPr>
          <p:spPr>
            <a:xfrm rot="16200000" flipH="1">
              <a:off x="7076779" y="4156171"/>
              <a:ext cx="850956" cy="328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9" name="Rounded Rectangle 148"/>
          <p:cNvSpPr/>
          <p:nvPr/>
        </p:nvSpPr>
        <p:spPr>
          <a:xfrm>
            <a:off x="5330670" y="3143720"/>
            <a:ext cx="1686747" cy="707961"/>
          </a:xfrm>
          <a:prstGeom prst="roundRect">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Resource Abstraction &amp; Control</a:t>
            </a:r>
            <a:endParaRPr lang="en-US" sz="1200" b="1" dirty="0">
              <a:solidFill>
                <a:schemeClr val="tx1"/>
              </a:solidFill>
            </a:endParaRPr>
          </a:p>
        </p:txBody>
      </p:sp>
      <p:sp>
        <p:nvSpPr>
          <p:cNvPr id="74" name="Rounded Rectangle 73"/>
          <p:cNvSpPr/>
          <p:nvPr/>
        </p:nvSpPr>
        <p:spPr>
          <a:xfrm flipH="1">
            <a:off x="5295303" y="2045519"/>
            <a:ext cx="1171571" cy="287012"/>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Infrastructure</a:t>
            </a:r>
          </a:p>
        </p:txBody>
      </p:sp>
      <p:sp>
        <p:nvSpPr>
          <p:cNvPr id="3" name="TextBox 2"/>
          <p:cNvSpPr txBox="1"/>
          <p:nvPr/>
        </p:nvSpPr>
        <p:spPr>
          <a:xfrm>
            <a:off x="5313048" y="1178496"/>
            <a:ext cx="1622499" cy="269304"/>
          </a:xfrm>
          <a:prstGeom prst="rect">
            <a:avLst/>
          </a:prstGeom>
          <a:noFill/>
        </p:spPr>
        <p:txBody>
          <a:bodyPr wrap="square" rtlCol="0">
            <a:spAutoFit/>
          </a:bodyPr>
          <a:lstStyle/>
          <a:p>
            <a:r>
              <a:rPr lang="en-US" sz="1150" b="1" dirty="0" smtClean="0"/>
              <a:t>Cloud Capability Types:</a:t>
            </a:r>
            <a:endParaRPr lang="en-US" sz="1150" b="1" dirty="0"/>
          </a:p>
        </p:txBody>
      </p:sp>
      <p:sp>
        <p:nvSpPr>
          <p:cNvPr id="98" name="TextBox 97"/>
          <p:cNvSpPr txBox="1"/>
          <p:nvPr/>
        </p:nvSpPr>
        <p:spPr>
          <a:xfrm>
            <a:off x="5331608" y="818385"/>
            <a:ext cx="1687067" cy="307777"/>
          </a:xfrm>
          <a:prstGeom prst="rect">
            <a:avLst/>
          </a:prstGeom>
          <a:noFill/>
        </p:spPr>
        <p:txBody>
          <a:bodyPr wrap="square" rtlCol="0">
            <a:spAutoFit/>
          </a:bodyPr>
          <a:lstStyle/>
          <a:p>
            <a:pPr algn="ctr"/>
            <a:r>
              <a:rPr lang="en-US" sz="1400" b="1" dirty="0" smtClean="0"/>
              <a:t>Cloud Service</a:t>
            </a:r>
            <a:endParaRPr lang="en-US" sz="1400" b="1" dirty="0"/>
          </a:p>
        </p:txBody>
      </p:sp>
      <p:sp>
        <p:nvSpPr>
          <p:cNvPr id="104" name="Rounded Rectangle 103"/>
          <p:cNvSpPr/>
          <p:nvPr/>
        </p:nvSpPr>
        <p:spPr>
          <a:xfrm>
            <a:off x="5251596" y="4072973"/>
            <a:ext cx="3381551" cy="1184828"/>
          </a:xfrm>
          <a:prstGeom prst="roundRect">
            <a:avLst/>
          </a:prstGeom>
          <a:solidFill>
            <a:schemeClr val="bg1">
              <a:lumMod val="6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Physical Resources</a:t>
            </a:r>
            <a:endParaRPr lang="en-US" sz="1600" b="1" dirty="0">
              <a:solidFill>
                <a:schemeClr val="tx1"/>
              </a:solidFill>
            </a:endParaRPr>
          </a:p>
        </p:txBody>
      </p:sp>
      <p:sp>
        <p:nvSpPr>
          <p:cNvPr id="107" name="TextBox 106"/>
          <p:cNvSpPr txBox="1"/>
          <p:nvPr/>
        </p:nvSpPr>
        <p:spPr>
          <a:xfrm>
            <a:off x="5171522" y="530423"/>
            <a:ext cx="1869342" cy="307777"/>
          </a:xfrm>
          <a:prstGeom prst="rect">
            <a:avLst/>
          </a:prstGeom>
          <a:noFill/>
        </p:spPr>
        <p:txBody>
          <a:bodyPr wrap="square" rtlCol="0">
            <a:spAutoFit/>
          </a:bodyPr>
          <a:lstStyle/>
          <a:p>
            <a:pPr algn="ctr"/>
            <a:r>
              <a:rPr lang="en-US" sz="1400" b="1" dirty="0" smtClean="0"/>
              <a:t>Cloud Service Provider</a:t>
            </a:r>
            <a:endParaRPr lang="en-US" sz="1400" b="1" dirty="0"/>
          </a:p>
        </p:txBody>
      </p:sp>
      <p:sp>
        <p:nvSpPr>
          <p:cNvPr id="69" name="Rounded Rectangle 68"/>
          <p:cNvSpPr/>
          <p:nvPr/>
        </p:nvSpPr>
        <p:spPr>
          <a:xfrm rot="16200000">
            <a:off x="6323164" y="2638520"/>
            <a:ext cx="5279096" cy="264256"/>
          </a:xfrm>
          <a:prstGeom prst="roundRect">
            <a:avLst>
              <a:gd name="adj" fmla="val 16666"/>
            </a:avLst>
          </a:prstGeom>
          <a:solidFill>
            <a:schemeClr val="bg1">
              <a:lumMod val="65000"/>
            </a:schemeClr>
          </a:solidFill>
          <a:ln>
            <a:noFill/>
            <a:prstDash val="dash"/>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Security, Privacy, Management</a:t>
            </a:r>
            <a:endParaRPr lang="en-US" sz="1400" b="1" dirty="0">
              <a:solidFill>
                <a:schemeClr val="tx1"/>
              </a:solidFill>
            </a:endParaRPr>
          </a:p>
        </p:txBody>
      </p:sp>
      <p:sp>
        <p:nvSpPr>
          <p:cNvPr id="112" name="Rounded Rectangle 111"/>
          <p:cNvSpPr/>
          <p:nvPr/>
        </p:nvSpPr>
        <p:spPr>
          <a:xfrm rot="16200000" flipH="1">
            <a:off x="7528086" y="2206060"/>
            <a:ext cx="892943" cy="274197"/>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a:off x="7329080" y="1607567"/>
            <a:ext cx="1053474" cy="1182061"/>
            <a:chOff x="5478754" y="3500816"/>
            <a:chExt cx="1773967" cy="673181"/>
          </a:xfrm>
          <a:solidFill>
            <a:srgbClr val="C6D9F1"/>
          </a:solidFill>
        </p:grpSpPr>
        <p:sp>
          <p:nvSpPr>
            <p:cNvPr id="114" name="Rounded Rectangle 113"/>
            <p:cNvSpPr/>
            <p:nvPr/>
          </p:nvSpPr>
          <p:spPr>
            <a:xfrm flipH="1">
              <a:off x="5478754" y="3500816"/>
              <a:ext cx="1694757" cy="13904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Platform</a:t>
              </a:r>
              <a:endParaRPr lang="en-US" sz="1200" dirty="0">
                <a:solidFill>
                  <a:schemeClr val="tx1"/>
                </a:solidFill>
              </a:endParaRPr>
            </a:p>
          </p:txBody>
        </p:sp>
        <p:sp>
          <p:nvSpPr>
            <p:cNvPr id="115" name="Rounded Rectangle 114"/>
            <p:cNvSpPr/>
            <p:nvPr/>
          </p:nvSpPr>
          <p:spPr>
            <a:xfrm rot="16200000" flipH="1">
              <a:off x="6723652" y="3644928"/>
              <a:ext cx="673177" cy="38496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7329082" y="1295400"/>
            <a:ext cx="1289793" cy="1494230"/>
            <a:chOff x="5494492" y="3894832"/>
            <a:chExt cx="2171906" cy="850959"/>
          </a:xfrm>
          <a:solidFill>
            <a:srgbClr val="F2DCDB"/>
          </a:solidFill>
        </p:grpSpPr>
        <p:sp>
          <p:nvSpPr>
            <p:cNvPr id="117" name="Rounded Rectangle 116"/>
            <p:cNvSpPr/>
            <p:nvPr/>
          </p:nvSpPr>
          <p:spPr>
            <a:xfrm flipH="1">
              <a:off x="5494492" y="3894832"/>
              <a:ext cx="2089489" cy="15742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1200" dirty="0" smtClean="0">
                  <a:solidFill>
                    <a:schemeClr val="tx1"/>
                  </a:solidFill>
                </a:rPr>
                <a:t>Software</a:t>
              </a:r>
              <a:endParaRPr lang="en-US" sz="1200" dirty="0">
                <a:solidFill>
                  <a:schemeClr val="tx1"/>
                </a:solidFill>
              </a:endParaRPr>
            </a:p>
          </p:txBody>
        </p:sp>
        <p:sp>
          <p:nvSpPr>
            <p:cNvPr id="118" name="Rounded Rectangle 117"/>
            <p:cNvSpPr/>
            <p:nvPr/>
          </p:nvSpPr>
          <p:spPr>
            <a:xfrm rot="16200000" flipH="1">
              <a:off x="7076779" y="4156171"/>
              <a:ext cx="850956" cy="3282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Rounded Rectangle 120"/>
          <p:cNvSpPr/>
          <p:nvPr/>
        </p:nvSpPr>
        <p:spPr>
          <a:xfrm>
            <a:off x="7215027" y="493826"/>
            <a:ext cx="1480165" cy="3468574"/>
          </a:xfrm>
          <a:prstGeom prst="roundRect">
            <a:avLst>
              <a:gd name="adj" fmla="val 4799"/>
            </a:avLst>
          </a:prstGeom>
          <a:solidFill>
            <a:schemeClr val="bg1"/>
          </a:solidFill>
          <a:ln>
            <a:noFill/>
            <a:prstDash val="dash"/>
          </a:ln>
          <a:effectLst>
            <a:innerShdw blurRad="114300">
              <a:prstClr val="black"/>
            </a:inn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solidFill>
                <a:schemeClr val="tx1"/>
              </a:solidFill>
            </a:endParaRPr>
          </a:p>
        </p:txBody>
      </p:sp>
      <p:sp>
        <p:nvSpPr>
          <p:cNvPr id="128" name="Rounded Rectangle 127"/>
          <p:cNvSpPr/>
          <p:nvPr/>
        </p:nvSpPr>
        <p:spPr>
          <a:xfrm rot="16200000" flipH="1">
            <a:off x="7157053" y="2677578"/>
            <a:ext cx="1445191" cy="242703"/>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7215027" y="528935"/>
            <a:ext cx="1471776" cy="738664"/>
          </a:xfrm>
          <a:prstGeom prst="rect">
            <a:avLst/>
          </a:prstGeom>
          <a:noFill/>
        </p:spPr>
        <p:txBody>
          <a:bodyPr wrap="square" rtlCol="0">
            <a:spAutoFit/>
          </a:bodyPr>
          <a:lstStyle/>
          <a:p>
            <a:pPr algn="ctr"/>
            <a:r>
              <a:rPr lang="en-US" sz="1400" b="1" dirty="0" smtClean="0"/>
              <a:t>Traditional</a:t>
            </a:r>
          </a:p>
          <a:p>
            <a:pPr algn="ctr"/>
            <a:r>
              <a:rPr lang="en-US" sz="1400" b="1" dirty="0" smtClean="0"/>
              <a:t> on-</a:t>
            </a:r>
            <a:r>
              <a:rPr lang="en-US" sz="1400" b="1" dirty="0" err="1" smtClean="0"/>
              <a:t>prem</a:t>
            </a:r>
            <a:r>
              <a:rPr lang="en-US" sz="1400" b="1" dirty="0" smtClean="0"/>
              <a:t> Framework</a:t>
            </a:r>
            <a:endParaRPr lang="en-US" sz="1400" b="1" dirty="0"/>
          </a:p>
        </p:txBody>
      </p:sp>
      <p:sp>
        <p:nvSpPr>
          <p:cNvPr id="137" name="Rounded Rectangle 136"/>
          <p:cNvSpPr/>
          <p:nvPr/>
        </p:nvSpPr>
        <p:spPr>
          <a:xfrm rot="16200000" flipH="1">
            <a:off x="7340387" y="2513242"/>
            <a:ext cx="1746483" cy="257204"/>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p:cNvSpPr/>
          <p:nvPr/>
        </p:nvSpPr>
        <p:spPr>
          <a:xfrm flipH="1">
            <a:off x="7315198" y="1355616"/>
            <a:ext cx="1240849" cy="352774"/>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1200" dirty="0" smtClean="0">
                <a:solidFill>
                  <a:schemeClr val="tx1"/>
                </a:solidFill>
              </a:rPr>
              <a:t>Software</a:t>
            </a:r>
            <a:endParaRPr lang="en-US" sz="1200" dirty="0">
              <a:solidFill>
                <a:schemeClr val="tx1"/>
              </a:solidFill>
            </a:endParaRPr>
          </a:p>
        </p:txBody>
      </p:sp>
      <p:sp>
        <p:nvSpPr>
          <p:cNvPr id="139" name="Rounded Rectangle 138"/>
          <p:cNvSpPr/>
          <p:nvPr/>
        </p:nvSpPr>
        <p:spPr>
          <a:xfrm rot="16200000" flipH="1">
            <a:off x="7425069" y="2360960"/>
            <a:ext cx="2165911" cy="155225"/>
          </a:xfrm>
          <a:prstGeom prst="round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flipH="1">
            <a:off x="7325244" y="2076334"/>
            <a:ext cx="664887" cy="313152"/>
          </a:xfrm>
          <a:prstGeom prst="roundRect">
            <a:avLst/>
          </a:prstGeom>
          <a:solidFill>
            <a:srgbClr val="DDD9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Cluster</a:t>
            </a:r>
            <a:endParaRPr lang="en-US" sz="1200" dirty="0">
              <a:solidFill>
                <a:schemeClr val="tx1"/>
              </a:solidFill>
            </a:endParaRPr>
          </a:p>
        </p:txBody>
      </p:sp>
      <p:sp>
        <p:nvSpPr>
          <p:cNvPr id="141" name="Rounded Rectangle 140"/>
          <p:cNvSpPr/>
          <p:nvPr/>
        </p:nvSpPr>
        <p:spPr>
          <a:xfrm flipH="1">
            <a:off x="7329082" y="1755760"/>
            <a:ext cx="1004760" cy="244147"/>
          </a:xfrm>
          <a:prstGeom prst="round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Platform</a:t>
            </a:r>
            <a:endParaRPr lang="en-US" sz="1200" dirty="0">
              <a:solidFill>
                <a:schemeClr val="tx1"/>
              </a:solidFill>
            </a:endParaRPr>
          </a:p>
        </p:txBody>
      </p:sp>
      <p:sp>
        <p:nvSpPr>
          <p:cNvPr id="2" name="Right Arrow 1"/>
          <p:cNvSpPr/>
          <p:nvPr/>
        </p:nvSpPr>
        <p:spPr>
          <a:xfrm>
            <a:off x="4267200" y="3343166"/>
            <a:ext cx="688199" cy="381422"/>
          </a:xfrm>
          <a:prstGeom prst="rightArrow">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SW</a:t>
            </a:r>
            <a:endParaRPr lang="en-US" sz="1400" b="1" dirty="0"/>
          </a:p>
        </p:txBody>
      </p:sp>
      <p:sp>
        <p:nvSpPr>
          <p:cNvPr id="159" name="Left-Right Arrow 158"/>
          <p:cNvSpPr/>
          <p:nvPr/>
        </p:nvSpPr>
        <p:spPr>
          <a:xfrm>
            <a:off x="4267200" y="2944275"/>
            <a:ext cx="700618" cy="398891"/>
          </a:xfrm>
          <a:prstGeom prst="leftRight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spc="50" dirty="0" smtClean="0"/>
              <a:t>DATA</a:t>
            </a:r>
            <a:endParaRPr lang="en-US" sz="1400" b="1" spc="50" dirty="0"/>
          </a:p>
        </p:txBody>
      </p:sp>
    </p:spTree>
    <p:extLst>
      <p:ext uri="{BB962C8B-B14F-4D97-AF65-F5344CB8AC3E}">
        <p14:creationId xmlns:p14="http://schemas.microsoft.com/office/powerpoint/2010/main" val="3538890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10028</TotalTime>
  <Words>311</Words>
  <Application>Microsoft Office PowerPoint</Application>
  <PresentationFormat>On-screen Show (4:3)</PresentationFormat>
  <Paragraphs>98</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OLDER DIAGRAM Ref. Architecture: Proposal using Submitted Requirements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 Chang</dc:creator>
  <cp:lastModifiedBy>Babak Jahromi (LCA)</cp:lastModifiedBy>
  <cp:revision>167</cp:revision>
  <cp:lastPrinted>2013-08-09T21:33:27Z</cp:lastPrinted>
  <dcterms:created xsi:type="dcterms:W3CDTF">2013-08-09T12:34:24Z</dcterms:created>
  <dcterms:modified xsi:type="dcterms:W3CDTF">2013-09-25T00:25:45Z</dcterms:modified>
</cp:coreProperties>
</file>