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22"/>
  </p:notesMasterIdLst>
  <p:handoutMasterIdLst>
    <p:handoutMasterId r:id="rId23"/>
  </p:handoutMasterIdLst>
  <p:sldIdLst>
    <p:sldId id="366" r:id="rId3"/>
    <p:sldId id="404" r:id="rId4"/>
    <p:sldId id="386" r:id="rId5"/>
    <p:sldId id="392" r:id="rId6"/>
    <p:sldId id="394" r:id="rId7"/>
    <p:sldId id="405" r:id="rId8"/>
    <p:sldId id="406" r:id="rId9"/>
    <p:sldId id="407" r:id="rId10"/>
    <p:sldId id="398" r:id="rId11"/>
    <p:sldId id="387" r:id="rId12"/>
    <p:sldId id="389" r:id="rId13"/>
    <p:sldId id="408" r:id="rId14"/>
    <p:sldId id="410" r:id="rId15"/>
    <p:sldId id="409" r:id="rId16"/>
    <p:sldId id="412" r:id="rId17"/>
    <p:sldId id="376" r:id="rId18"/>
    <p:sldId id="402" r:id="rId19"/>
    <p:sldId id="388" r:id="rId20"/>
    <p:sldId id="411" r:id="rId21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8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744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  <p15:guide id="7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FFF"/>
    <a:srgbClr val="A7D5FF"/>
    <a:srgbClr val="E9CE6D"/>
    <a:srgbClr val="F6640A"/>
    <a:srgbClr val="B9901D"/>
    <a:srgbClr val="917816"/>
    <a:srgbClr val="BA981C"/>
    <a:srgbClr val="000000"/>
    <a:srgbClr val="006BB5"/>
    <a:srgbClr val="001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3861" autoAdjust="0"/>
  </p:normalViewPr>
  <p:slideViewPr>
    <p:cSldViewPr snapToGrid="0">
      <p:cViewPr>
        <p:scale>
          <a:sx n="78" d="100"/>
          <a:sy n="78" d="100"/>
        </p:scale>
        <p:origin x="538" y="62"/>
      </p:cViewPr>
      <p:guideLst>
        <p:guide orient="horz" pos="4128"/>
        <p:guide orient="horz" pos="2496"/>
        <p:guide orient="horz" pos="1152"/>
        <p:guide orient="horz" pos="3744"/>
        <p:guide pos="2880"/>
        <p:guide pos="5472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-3564" y="-102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38" cy="46037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6" y="1"/>
            <a:ext cx="3005138" cy="46037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935FE83B-F99B-4400-8F18-7C5D5D7CCA96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39"/>
            <a:ext cx="3005138" cy="46037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6" y="8758239"/>
            <a:ext cx="3005138" cy="46037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703A55F3-4597-40D4-803A-FEE1E1B423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70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298" tIns="46148" rIns="92298" bIns="4614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298" tIns="46148" rIns="92298" bIns="46148" rtlCol="0"/>
          <a:lstStyle>
            <a:lvl1pPr algn="r">
              <a:defRPr sz="1200"/>
            </a:lvl1pPr>
          </a:lstStyle>
          <a:p>
            <a:fld id="{732DE9AA-71E3-4CF2-834F-13A1E92E7B69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8" tIns="46148" rIns="92298" bIns="4614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298" tIns="46148" rIns="92298" bIns="4614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298" tIns="46148" rIns="92298" bIns="4614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298" tIns="46148" rIns="92298" bIns="46148" rtlCol="0" anchor="b"/>
          <a:lstStyle>
            <a:lvl1pPr algn="r">
              <a:defRPr sz="1200"/>
            </a:lvl1pPr>
          </a:lstStyle>
          <a:p>
            <a:fld id="{039B4EB4-5598-40D3-88E5-16B91A0484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4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B4EB4-5598-40D3-88E5-16B91A0484D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45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B4EB4-5598-40D3-88E5-16B91A0484D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77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B4EB4-5598-40D3-88E5-16B91A0484D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59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B4EB4-5598-40D3-88E5-16B91A0484D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7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Franklin Gothic Dem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2"/>
                </a:solidFill>
                <a:latin typeface="Franklin Gothic Medium" pitchFamily="34" charset="0"/>
              </a:defRPr>
            </a:lvl1pPr>
          </a:lstStyle>
          <a:p>
            <a:fld id="{F5B7371F-B25E-42BE-91F9-DCD17E1CF4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46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  <a:latin typeface="Franklin Gothic Dem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14800"/>
          </a:xfrm>
        </p:spPr>
        <p:txBody>
          <a:bodyPr>
            <a:noAutofit/>
          </a:bodyPr>
          <a:lstStyle>
            <a:lvl1pPr marL="231775" indent="-231775">
              <a:defRPr sz="2200">
                <a:solidFill>
                  <a:schemeClr val="tx1"/>
                </a:solidFill>
                <a:latin typeface="Franklin Gothic Medium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Franklin Gothic Medium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Franklin Gothic Medium" pitchFamily="34" charset="0"/>
              </a:defRPr>
            </a:lvl3pPr>
            <a:lvl4pPr>
              <a:buClr>
                <a:schemeClr val="bg1">
                  <a:lumMod val="75000"/>
                </a:schemeClr>
              </a:buClr>
              <a:defRPr sz="1600">
                <a:solidFill>
                  <a:schemeClr val="tx1"/>
                </a:solidFill>
                <a:latin typeface="Franklin Gothic Medium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2"/>
                </a:solidFill>
                <a:latin typeface="Franklin Gothic Medium" pitchFamily="34" charset="0"/>
              </a:defRPr>
            </a:lvl1pPr>
          </a:lstStyle>
          <a:p>
            <a:fld id="{F5B7371F-B25E-42BE-91F9-DCD17E1CF4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301142"/>
            <a:ext cx="9144000" cy="5033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60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828800"/>
            <a:ext cx="3931920" cy="3757613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2"/>
          </p:nvPr>
        </p:nvSpPr>
        <p:spPr>
          <a:xfrm>
            <a:off x="4733108" y="1828800"/>
            <a:ext cx="3931920" cy="3757613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68085" y="476219"/>
            <a:ext cx="8207829" cy="81084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Franklin Gothic Demi" pitchFamily="34" charset="0"/>
                <a:ea typeface="+mj-ea"/>
                <a:cs typeface="Arial"/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1301142"/>
            <a:ext cx="9144000" cy="5033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45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8D02D2-2F85-46A7-918D-9951CF8E0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6922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 txBox="1">
            <a:spLocks/>
          </p:cNvSpPr>
          <p:nvPr userDrawn="1"/>
        </p:nvSpPr>
        <p:spPr>
          <a:xfrm>
            <a:off x="2286000" y="3689295"/>
            <a:ext cx="4283060" cy="53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270933" y="1623962"/>
            <a:ext cx="6111860" cy="5669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1070" y="6573046"/>
            <a:ext cx="362857" cy="1585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>
                <a:solidFill>
                  <a:schemeClr val="tx2"/>
                </a:solidFill>
                <a:latin typeface="Franklin Gothic Medium" pitchFamily="34" charset="0"/>
                <a:cs typeface="Arial" pitchFamily="34" charset="0"/>
              </a:defRPr>
            </a:lvl1pPr>
          </a:lstStyle>
          <a:p>
            <a:fld id="{F5B7371F-B25E-42BE-91F9-DCD17E1CF4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1132514" y="6433829"/>
            <a:ext cx="6878972" cy="31339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 Architecture Subgroup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8696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 txBox="1">
            <a:spLocks/>
          </p:cNvSpPr>
          <p:nvPr userDrawn="1"/>
        </p:nvSpPr>
        <p:spPr>
          <a:xfrm>
            <a:off x="2286000" y="3689295"/>
            <a:ext cx="4283060" cy="53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270933" y="1623962"/>
            <a:ext cx="6111860" cy="5669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1070" y="6573046"/>
            <a:ext cx="362857" cy="1585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>
                <a:solidFill>
                  <a:schemeClr val="tx2"/>
                </a:solidFill>
                <a:latin typeface="Franklin Gothic Medium" pitchFamily="34" charset="0"/>
                <a:cs typeface="Arial" pitchFamily="34" charset="0"/>
              </a:defRPr>
            </a:lvl1pPr>
          </a:lstStyle>
          <a:p>
            <a:fld id="{F5B7371F-B25E-42BE-91F9-DCD17E1CF4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1132514" y="6433829"/>
            <a:ext cx="6878972" cy="31339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 Architecture Subgroup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 txBox="1">
            <a:spLocks/>
          </p:cNvSpPr>
          <p:nvPr userDrawn="1"/>
        </p:nvSpPr>
        <p:spPr>
          <a:xfrm>
            <a:off x="2286000" y="3689295"/>
            <a:ext cx="4283060" cy="53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270933" y="1623962"/>
            <a:ext cx="6111860" cy="5669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6565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85" y="476219"/>
            <a:ext cx="8207829" cy="73510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8961"/>
            <a:ext cx="8229600" cy="4907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1070" y="6573046"/>
            <a:ext cx="362857" cy="1585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>
                <a:solidFill>
                  <a:schemeClr val="tx2"/>
                </a:solidFill>
                <a:latin typeface="Franklin Gothic Medium" pitchFamily="34" charset="0"/>
                <a:cs typeface="Arial" pitchFamily="34" charset="0"/>
              </a:defRPr>
            </a:lvl1pPr>
          </a:lstStyle>
          <a:p>
            <a:fld id="{F5B7371F-B25E-42BE-91F9-DCD17E1CF4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1132514" y="6433829"/>
            <a:ext cx="6878972" cy="31339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 Architecture Subgroup</a:t>
            </a:r>
            <a:endParaRPr lang="en-US" dirty="0"/>
          </a:p>
        </p:txBody>
      </p:sp>
      <p:pic>
        <p:nvPicPr>
          <p:cNvPr id="1028" name="Picture 4" descr="http://bigdatawg.nist.gov/NISTBigDataBanner2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4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97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0" r:id="rId2"/>
    <p:sldLayoutId id="2147483667" r:id="rId3"/>
    <p:sldLayoutId id="2147483669" r:id="rId4"/>
    <p:sldLayoutId id="2147483672" r:id="rId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0" i="0" kern="1200">
          <a:solidFill>
            <a:schemeClr val="tx1"/>
          </a:solidFill>
          <a:latin typeface="Franklin Gothic Demi" pitchFamily="34" charset="0"/>
          <a:ea typeface="+mj-ea"/>
          <a:cs typeface="Arial"/>
        </a:defRPr>
      </a:lvl1pPr>
    </p:titleStyle>
    <p:bodyStyle>
      <a:lvl1pPr marL="231775" indent="-231775" algn="l" defTabSz="9144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lang="en-US" sz="2400" kern="1200" dirty="0" smtClean="0">
          <a:solidFill>
            <a:schemeClr val="tx1"/>
          </a:solidFill>
          <a:latin typeface="Franklin Gothic Medium" pitchFamily="34" charset="0"/>
          <a:ea typeface="+mn-ea"/>
          <a:cs typeface="Arial" pitchFamily="34" charset="0"/>
        </a:defRPr>
      </a:lvl1pPr>
      <a:lvl2pPr marL="571500" indent="-228600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171450" algn="l" defTabSz="914400" rtl="0" eaLnBrk="1" latinLnBrk="0" hangingPunct="1">
        <a:spcBef>
          <a:spcPct val="20000"/>
        </a:spcBef>
        <a:buClr>
          <a:schemeClr val="tx2">
            <a:lumMod val="40000"/>
            <a:lumOff val="60000"/>
          </a:schemeClr>
        </a:buClr>
        <a:buSzPct val="80000"/>
        <a:buFont typeface="Arial"/>
        <a:buChar char="•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914400" rtl="0" eaLnBrk="1" latinLnBrk="0" hangingPunct="1">
        <a:spcBef>
          <a:spcPct val="20000"/>
        </a:spcBef>
        <a:buClr>
          <a:schemeClr val="bg2"/>
        </a:buClr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1132700"/>
            <a:ext cx="9144001" cy="12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5"/>
          <p:cNvSpPr txBox="1">
            <a:spLocks/>
          </p:cNvSpPr>
          <p:nvPr userDrawn="1"/>
        </p:nvSpPr>
        <p:spPr>
          <a:xfrm>
            <a:off x="2286000" y="3689295"/>
            <a:ext cx="4283060" cy="53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270933" y="1623962"/>
            <a:ext cx="6111860" cy="5669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Franklin Gothic Demi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j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#_Toc367967362"/><Relationship Id="rId13" Type="http://schemas.openxmlformats.org/officeDocument/2006/relationships/hyperlink" Target="#_Toc367967367"/><Relationship Id="rId18" Type="http://schemas.openxmlformats.org/officeDocument/2006/relationships/hyperlink" Target="#_Toc367967372"/><Relationship Id="rId3" Type="http://schemas.openxmlformats.org/officeDocument/2006/relationships/hyperlink" Target="#_Toc367967353"/><Relationship Id="rId21" Type="http://schemas.openxmlformats.org/officeDocument/2006/relationships/hyperlink" Target="#_Toc367967375"/><Relationship Id="rId7" Type="http://schemas.openxmlformats.org/officeDocument/2006/relationships/hyperlink" Target="#_Toc367967361"/><Relationship Id="rId12" Type="http://schemas.openxmlformats.org/officeDocument/2006/relationships/hyperlink" Target="#_Toc367967366"/><Relationship Id="rId17" Type="http://schemas.openxmlformats.org/officeDocument/2006/relationships/hyperlink" Target="#_Toc367967371"/><Relationship Id="rId2" Type="http://schemas.openxmlformats.org/officeDocument/2006/relationships/hyperlink" Target="#_Toc367967352"/><Relationship Id="rId16" Type="http://schemas.openxmlformats.org/officeDocument/2006/relationships/hyperlink" Target="#_Toc367967370"/><Relationship Id="rId20" Type="http://schemas.openxmlformats.org/officeDocument/2006/relationships/hyperlink" Target="#_Toc367967374"/><Relationship Id="rId1" Type="http://schemas.openxmlformats.org/officeDocument/2006/relationships/slideLayout" Target="../slideLayouts/slideLayout2.xml"/><Relationship Id="rId6" Type="http://schemas.openxmlformats.org/officeDocument/2006/relationships/hyperlink" Target="#_Toc367967360"/><Relationship Id="rId11" Type="http://schemas.openxmlformats.org/officeDocument/2006/relationships/hyperlink" Target="#_Toc367967365"/><Relationship Id="rId5" Type="http://schemas.openxmlformats.org/officeDocument/2006/relationships/hyperlink" Target="#_Toc367967359"/><Relationship Id="rId15" Type="http://schemas.openxmlformats.org/officeDocument/2006/relationships/hyperlink" Target="#_Toc367967369"/><Relationship Id="rId23" Type="http://schemas.openxmlformats.org/officeDocument/2006/relationships/hyperlink" Target="#_Toc367967377"/><Relationship Id="rId10" Type="http://schemas.openxmlformats.org/officeDocument/2006/relationships/hyperlink" Target="#_Toc367967364"/><Relationship Id="rId19" Type="http://schemas.openxmlformats.org/officeDocument/2006/relationships/hyperlink" Target="#_Toc367967373"/><Relationship Id="rId4" Type="http://schemas.openxmlformats.org/officeDocument/2006/relationships/hyperlink" Target="#_Toc367967358"/><Relationship Id="rId9" Type="http://schemas.openxmlformats.org/officeDocument/2006/relationships/hyperlink" Target="#_Toc367967363"/><Relationship Id="rId14" Type="http://schemas.openxmlformats.org/officeDocument/2006/relationships/hyperlink" Target="#_Toc367967368"/><Relationship Id="rId22" Type="http://schemas.openxmlformats.org/officeDocument/2006/relationships/hyperlink" Target="#_Toc367967376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NIST Big Data Public Working Group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1219204" y="3179763"/>
            <a:ext cx="5237163" cy="533400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/>
              <a:t>Reference Architecture Subgroup</a:t>
            </a:r>
          </a:p>
          <a:p>
            <a:endParaRPr lang="en-US" sz="2800" dirty="0" smtClean="0"/>
          </a:p>
          <a:p>
            <a:r>
              <a:rPr lang="en-US" sz="2000" dirty="0" smtClean="0"/>
              <a:t>September 30, 2013</a:t>
            </a:r>
          </a:p>
          <a:p>
            <a:endParaRPr lang="en-US" sz="2000" dirty="0"/>
          </a:p>
          <a:p>
            <a:r>
              <a:rPr lang="en-US" sz="2000" dirty="0" smtClean="0"/>
              <a:t>Co-chairs:</a:t>
            </a:r>
          </a:p>
          <a:p>
            <a:r>
              <a:rPr lang="en-US" sz="2000" dirty="0" smtClean="0"/>
              <a:t>Orit Levin	Microsoft</a:t>
            </a:r>
            <a:endParaRPr lang="en-US" sz="2000" dirty="0"/>
          </a:p>
          <a:p>
            <a:r>
              <a:rPr lang="en-US" sz="2000" dirty="0"/>
              <a:t>James </a:t>
            </a:r>
            <a:r>
              <a:rPr lang="en-US" sz="2000" dirty="0" err="1" smtClean="0"/>
              <a:t>Ketner</a:t>
            </a:r>
            <a:r>
              <a:rPr lang="en-US" sz="2000" dirty="0" smtClean="0"/>
              <a:t>	AT&amp;T</a:t>
            </a:r>
            <a:endParaRPr lang="en-US" sz="2000" dirty="0"/>
          </a:p>
          <a:p>
            <a:r>
              <a:rPr lang="en-US" sz="2000" dirty="0"/>
              <a:t>Don </a:t>
            </a:r>
            <a:r>
              <a:rPr lang="en-US" sz="2000" dirty="0" smtClean="0"/>
              <a:t>Krapohl	Augmented Intel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210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NIST BIG DATA</a:t>
            </a:r>
            <a:br>
              <a:rPr lang="en-US" dirty="0" smtClean="0"/>
            </a:br>
            <a:r>
              <a:rPr lang="en-US" dirty="0" smtClean="0"/>
              <a:t>Reference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226918" y="3689350"/>
            <a:ext cx="4283075" cy="533400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Input Document M0226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42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7200" y="1655175"/>
            <a:ext cx="3931920" cy="3757613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superset of a “traditional data” system </a:t>
            </a:r>
            <a:endParaRPr lang="en-US" dirty="0" smtClean="0"/>
          </a:p>
          <a:p>
            <a:r>
              <a:rPr lang="en-US" dirty="0" smtClean="0"/>
              <a:t>A representation of a vendor-neutral and technology-agnostic system</a:t>
            </a:r>
          </a:p>
          <a:p>
            <a:r>
              <a:rPr lang="en-US" dirty="0" smtClean="0"/>
              <a:t>A functional architecture comprised of logical roles</a:t>
            </a:r>
          </a:p>
          <a:p>
            <a:r>
              <a:rPr lang="en-US" dirty="0" smtClean="0"/>
              <a:t>Applicable to a </a:t>
            </a:r>
            <a:r>
              <a:rPr lang="en-US" dirty="0"/>
              <a:t>variety of business </a:t>
            </a:r>
            <a:r>
              <a:rPr lang="en-US" dirty="0" smtClean="0"/>
              <a:t>models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ightly-integrated </a:t>
            </a:r>
            <a:r>
              <a:rPr lang="en-US" dirty="0"/>
              <a:t>enterprise </a:t>
            </a:r>
            <a:r>
              <a:rPr lang="en-US" dirty="0" smtClean="0"/>
              <a:t>systems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oosely-coupled </a:t>
            </a:r>
            <a:r>
              <a:rPr lang="en-US" dirty="0"/>
              <a:t>vertical </a:t>
            </a:r>
            <a:r>
              <a:rPr lang="en-US" dirty="0" smtClean="0"/>
              <a:t>industries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733108" y="1655175"/>
            <a:ext cx="3931920" cy="4537281"/>
          </a:xfrm>
        </p:spPr>
        <p:txBody>
          <a:bodyPr/>
          <a:lstStyle/>
          <a:p>
            <a:r>
              <a:rPr lang="en-US" dirty="0" smtClean="0"/>
              <a:t>A business architecture representing internal vs. external functional boundaries</a:t>
            </a:r>
            <a:endParaRPr lang="en-US" dirty="0"/>
          </a:p>
          <a:p>
            <a:r>
              <a:rPr lang="en-US" dirty="0" smtClean="0"/>
              <a:t>A deployment architecture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d</a:t>
            </a:r>
            <a:r>
              <a:rPr lang="en-US" dirty="0" smtClean="0"/>
              <a:t>etailed </a:t>
            </a:r>
            <a:r>
              <a:rPr lang="en-US" dirty="0"/>
              <a:t>IT RA </a:t>
            </a:r>
            <a:r>
              <a:rPr lang="en-US" dirty="0" smtClean="0"/>
              <a:t>of a specific system implementation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All of the above will be developed in the next stage in the context of specific use cases.</a:t>
            </a:r>
            <a:endParaRPr lang="en-US" i="1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76250"/>
            <a:ext cx="8207375" cy="73501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the Baseline Big Data RA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Is					Is Not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1750139" y="3540506"/>
            <a:ext cx="5258177" cy="4571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760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/>
          <p:cNvSpPr txBox="1">
            <a:spLocks/>
          </p:cNvSpPr>
          <p:nvPr/>
        </p:nvSpPr>
        <p:spPr>
          <a:xfrm>
            <a:off x="468085" y="476219"/>
            <a:ext cx="8207829" cy="735108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ranklin Gothic Demi" pitchFamily="34" charset="0"/>
                <a:ea typeface="+mj-ea"/>
                <a:cs typeface="Arial"/>
              </a:defRPr>
            </a:lvl1pPr>
          </a:lstStyle>
          <a:p>
            <a:r>
              <a:rPr lang="en-US" smtClean="0"/>
              <a:t>Main Functional Blocks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298802" y="1580444"/>
            <a:ext cx="2" cy="214010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7103164" y="2420157"/>
            <a:ext cx="504156" cy="4127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1015803" y="2420917"/>
            <a:ext cx="478641" cy="1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Big Data Frameworks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 flipH="1">
            <a:off x="1494445" y="1794401"/>
            <a:ext cx="5608716" cy="1282313"/>
          </a:xfrm>
          <a:prstGeom prst="roundRect">
            <a:avLst>
              <a:gd name="adj" fmla="val 564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18726" y="1742451"/>
            <a:ext cx="552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Big Data Application Provider</a:t>
            </a:r>
            <a:endParaRPr lang="en-US" sz="1400" b="1" dirty="0"/>
          </a:p>
        </p:txBody>
      </p:sp>
      <p:sp>
        <p:nvSpPr>
          <p:cNvPr id="23" name="Rounded Rectangle 22"/>
          <p:cNvSpPr/>
          <p:nvPr/>
        </p:nvSpPr>
        <p:spPr>
          <a:xfrm flipH="1">
            <a:off x="1494444" y="1209049"/>
            <a:ext cx="5608716" cy="371395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05542" y="1218142"/>
            <a:ext cx="2254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System Orchestrator</a:t>
            </a:r>
            <a:endParaRPr lang="en-US" sz="1400" b="1" dirty="0"/>
          </a:p>
        </p:txBody>
      </p:sp>
      <p:sp>
        <p:nvSpPr>
          <p:cNvPr id="40" name="Rounded Rectangle 39"/>
          <p:cNvSpPr/>
          <p:nvPr/>
        </p:nvSpPr>
        <p:spPr>
          <a:xfrm rot="16200000">
            <a:off x="7172597" y="2269083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rot="16200000">
            <a:off x="7096397" y="2329576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7020194" y="2381526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 Consumer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 rot="16200000">
            <a:off x="61341" y="2253750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 rot="16200000">
            <a:off x="-14859" y="2320627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 rot="16200000">
            <a:off x="-91059" y="2396827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 Provider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647257" y="3286143"/>
            <a:ext cx="5608718" cy="2707596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7" name="Rounded Rectangle 46"/>
          <p:cNvSpPr/>
          <p:nvPr/>
        </p:nvSpPr>
        <p:spPr>
          <a:xfrm>
            <a:off x="1553758" y="3392715"/>
            <a:ext cx="5608718" cy="2707596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ounded Rectangle 47"/>
          <p:cNvSpPr/>
          <p:nvPr/>
        </p:nvSpPr>
        <p:spPr>
          <a:xfrm>
            <a:off x="1464364" y="3505105"/>
            <a:ext cx="5608718" cy="2707596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" name="Group 3"/>
          <p:cNvGrpSpPr/>
          <p:nvPr/>
        </p:nvGrpSpPr>
        <p:grpSpPr>
          <a:xfrm>
            <a:off x="1499993" y="3551854"/>
            <a:ext cx="5526971" cy="2601616"/>
            <a:chOff x="1499993" y="3551854"/>
            <a:chExt cx="5526971" cy="2601616"/>
          </a:xfrm>
        </p:grpSpPr>
        <p:sp>
          <p:nvSpPr>
            <p:cNvPr id="49" name="Rounded Rectangle 48"/>
            <p:cNvSpPr/>
            <p:nvPr/>
          </p:nvSpPr>
          <p:spPr>
            <a:xfrm>
              <a:off x="1499993" y="3551854"/>
              <a:ext cx="5526971" cy="2601616"/>
            </a:xfrm>
            <a:prstGeom prst="roundRect">
              <a:avLst>
                <a:gd name="adj" fmla="val 479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 flipH="1">
              <a:off x="1570648" y="5163781"/>
              <a:ext cx="5380116" cy="673756"/>
            </a:xfrm>
            <a:prstGeom prst="roundRect">
              <a:avLst>
                <a:gd name="adj" fmla="val 2244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 flipH="1">
              <a:off x="1570648" y="3731576"/>
              <a:ext cx="5380116" cy="684755"/>
            </a:xfrm>
            <a:prstGeom prst="roundRect">
              <a:avLst>
                <a:gd name="adj" fmla="val 2244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flipH="1">
              <a:off x="1570648" y="4457325"/>
              <a:ext cx="5380116" cy="665259"/>
            </a:xfrm>
            <a:prstGeom prst="roundRect">
              <a:avLst>
                <a:gd name="adj" fmla="val 2244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 rot="16200000" flipH="1">
              <a:off x="1881075" y="5382743"/>
              <a:ext cx="434092" cy="395436"/>
            </a:xfrm>
            <a:prstGeom prst="roundRect">
              <a:avLst/>
            </a:prstGeom>
            <a:solidFill>
              <a:srgbClr val="DDD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4" name="Rounded Rectangle 53"/>
            <p:cNvSpPr/>
            <p:nvPr/>
          </p:nvSpPr>
          <p:spPr>
            <a:xfrm flipH="1">
              <a:off x="1900403" y="5360538"/>
              <a:ext cx="4144170" cy="199764"/>
            </a:xfrm>
            <a:prstGeom prst="roundRect">
              <a:avLst/>
            </a:prstGeom>
            <a:solidFill>
              <a:srgbClr val="DDD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Horizontally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Scalable (VM clusters)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 rot="16200000" flipH="1">
              <a:off x="6118365" y="5378913"/>
              <a:ext cx="432191" cy="395444"/>
            </a:xfrm>
            <a:prstGeom prst="roundRect">
              <a:avLst/>
            </a:prstGeom>
            <a:solidFill>
              <a:srgbClr val="DDD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6" name="Rounded Rectangle 55"/>
            <p:cNvSpPr/>
            <p:nvPr/>
          </p:nvSpPr>
          <p:spPr>
            <a:xfrm flipH="1">
              <a:off x="2404408" y="5605042"/>
              <a:ext cx="4116601" cy="185553"/>
            </a:xfrm>
            <a:prstGeom prst="roundRect">
              <a:avLst/>
            </a:prstGeom>
            <a:solidFill>
              <a:srgbClr val="DDD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1"/>
                  </a:solidFill>
                </a:rPr>
                <a:t>Vertically Scalable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 rot="16200000" flipH="1">
              <a:off x="1888326" y="4671872"/>
              <a:ext cx="434092" cy="395437"/>
            </a:xfrm>
            <a:prstGeom prst="roundRect">
              <a:avLst/>
            </a:prstGeom>
            <a:solidFill>
              <a:srgbClr val="C6D9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8" name="Rounded Rectangle 57"/>
            <p:cNvSpPr/>
            <p:nvPr/>
          </p:nvSpPr>
          <p:spPr>
            <a:xfrm flipH="1">
              <a:off x="1907654" y="4639215"/>
              <a:ext cx="4144172" cy="199764"/>
            </a:xfrm>
            <a:prstGeom prst="roundRect">
              <a:avLst/>
            </a:prstGeom>
            <a:solidFill>
              <a:srgbClr val="C6D9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Horizontally Scalable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 rot="16200000" flipH="1">
              <a:off x="6122097" y="4657592"/>
              <a:ext cx="432190" cy="395437"/>
            </a:xfrm>
            <a:prstGeom prst="roundRect">
              <a:avLst/>
            </a:prstGeom>
            <a:solidFill>
              <a:srgbClr val="C6D9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0" name="Rounded Rectangle 59"/>
            <p:cNvSpPr/>
            <p:nvPr/>
          </p:nvSpPr>
          <p:spPr>
            <a:xfrm flipH="1">
              <a:off x="2391739" y="4881014"/>
              <a:ext cx="4144172" cy="190391"/>
            </a:xfrm>
            <a:prstGeom prst="roundRect">
              <a:avLst/>
            </a:prstGeom>
            <a:solidFill>
              <a:srgbClr val="C6D9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1"/>
                  </a:solidFill>
                </a:rPr>
                <a:t>Vertically Scalable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 rot="16200000" flipH="1">
              <a:off x="1879178" y="3963005"/>
              <a:ext cx="434092" cy="395437"/>
            </a:xfrm>
            <a:prstGeom prst="roundRect">
              <a:avLst/>
            </a:prstGeom>
            <a:solidFill>
              <a:srgbClr val="F2DC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2" name="Rounded Rectangle 61"/>
            <p:cNvSpPr/>
            <p:nvPr/>
          </p:nvSpPr>
          <p:spPr>
            <a:xfrm flipH="1">
              <a:off x="1898506" y="3935047"/>
              <a:ext cx="4144172" cy="199764"/>
            </a:xfrm>
            <a:prstGeom prst="roundRect">
              <a:avLst/>
            </a:prstGeom>
            <a:solidFill>
              <a:srgbClr val="F2DC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Horizontally Scalable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 rot="16200000" flipH="1">
              <a:off x="6112949" y="3948725"/>
              <a:ext cx="432190" cy="395437"/>
            </a:xfrm>
            <a:prstGeom prst="roundRect">
              <a:avLst/>
            </a:prstGeom>
            <a:solidFill>
              <a:srgbClr val="F2DC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4" name="Rounded Rectangle 63"/>
            <p:cNvSpPr/>
            <p:nvPr/>
          </p:nvSpPr>
          <p:spPr>
            <a:xfrm flipH="1">
              <a:off x="2382592" y="4172147"/>
              <a:ext cx="4144172" cy="190391"/>
            </a:xfrm>
            <a:prstGeom prst="roundRect">
              <a:avLst/>
            </a:prstGeom>
            <a:solidFill>
              <a:srgbClr val="F2DC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 smtClean="0">
                  <a:solidFill>
                    <a:schemeClr val="tx1"/>
                  </a:solidFill>
                </a:rPr>
                <a:t>Vertically Scalable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634436" y="3684865"/>
              <a:ext cx="4914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Processing Frameworks (analytic </a:t>
              </a:r>
              <a:r>
                <a:rPr lang="en-US" sz="1200" b="1" dirty="0"/>
                <a:t>tools, etc.)</a:t>
              </a:r>
              <a:r>
                <a:rPr lang="en-US" sz="1200" b="1" dirty="0" smtClean="0"/>
                <a:t> </a:t>
              </a:r>
              <a:endParaRPr lang="en-US" sz="12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616764" y="4407638"/>
              <a:ext cx="4914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Platforms (databases, </a:t>
              </a:r>
              <a:r>
                <a:rPr lang="en-US" sz="1200" b="1" dirty="0"/>
                <a:t>etc.)</a:t>
              </a:r>
              <a:r>
                <a:rPr lang="en-US" sz="1200" b="1" dirty="0" smtClean="0"/>
                <a:t> </a:t>
              </a:r>
              <a:endParaRPr lang="en-US" sz="12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634436" y="5130904"/>
              <a:ext cx="4914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Infrastructures</a:t>
              </a:r>
              <a:endParaRPr lang="en-US" sz="1200" b="1" dirty="0"/>
            </a:p>
          </p:txBody>
        </p:sp>
        <p:sp>
          <p:nvSpPr>
            <p:cNvPr id="69" name="Rounded Rectangle 68"/>
            <p:cNvSpPr/>
            <p:nvPr/>
          </p:nvSpPr>
          <p:spPr>
            <a:xfrm flipH="1">
              <a:off x="1570648" y="5868812"/>
              <a:ext cx="5380116" cy="242886"/>
            </a:xfrm>
            <a:prstGeom prst="roundRect">
              <a:avLst>
                <a:gd name="adj" fmla="val 2244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616764" y="5865338"/>
              <a:ext cx="4914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Physical and Virtual Resources (networking, computing, etc.)</a:t>
              </a:r>
              <a:endParaRPr lang="en-US" sz="1200" b="1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535463" y="3492073"/>
            <a:ext cx="2748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Big Data Framework Provider</a:t>
            </a:r>
            <a:endParaRPr lang="en-US" sz="14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298803" y="3076714"/>
            <a:ext cx="0" cy="432473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Callout 78"/>
          <p:cNvSpPr/>
          <p:nvPr/>
        </p:nvSpPr>
        <p:spPr>
          <a:xfrm>
            <a:off x="4452293" y="1727866"/>
            <a:ext cx="3449256" cy="1415722"/>
          </a:xfrm>
          <a:prstGeom prst="wedgeEllipseCallout">
            <a:avLst>
              <a:gd name="adj1" fmla="val -54610"/>
              <a:gd name="adj2" fmla="val 74489"/>
            </a:avLst>
          </a:prstGeom>
          <a:solidFill>
            <a:schemeClr val="accent3">
              <a:lumMod val="20000"/>
              <a:lumOff val="80000"/>
              <a:alpha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</a:rPr>
              <a:t>Analytic processing of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</a:rPr>
              <a:t>Transfer of data</a:t>
            </a:r>
            <a:endParaRPr lang="en-US" sz="11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</a:rPr>
              <a:t>Code 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e</a:t>
            </a: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</a:rPr>
              <a:t>xecution on data et situ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</a:rPr>
              <a:t>torage, retrieval, search, etc. of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Providing computing </a:t>
            </a: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</a:rPr>
              <a:t>infrastructure</a:t>
            </a:r>
            <a:endParaRPr lang="en-US" sz="1100" dirty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Providing </a:t>
            </a: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</a:rPr>
              <a:t>networking 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infrastructure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183343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/>
          <p:cNvSpPr txBox="1">
            <a:spLocks/>
          </p:cNvSpPr>
          <p:nvPr/>
        </p:nvSpPr>
        <p:spPr>
          <a:xfrm>
            <a:off x="468085" y="476219"/>
            <a:ext cx="8207829" cy="735108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ranklin Gothic Demi" pitchFamily="34" charset="0"/>
                <a:ea typeface="+mj-ea"/>
                <a:cs typeface="Arial"/>
              </a:defRPr>
            </a:lvl1pPr>
          </a:lstStyle>
          <a:p>
            <a:r>
              <a:rPr lang="en-US" smtClean="0"/>
              <a:t>Main Functional Blocks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298802" y="1580444"/>
            <a:ext cx="2" cy="214010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7103164" y="2420157"/>
            <a:ext cx="504156" cy="4127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1015803" y="2420917"/>
            <a:ext cx="478641" cy="1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Big Data Application Provider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 flipH="1">
            <a:off x="1494445" y="1794401"/>
            <a:ext cx="5608716" cy="1282313"/>
          </a:xfrm>
          <a:prstGeom prst="roundRect">
            <a:avLst>
              <a:gd name="adj" fmla="val 564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18726" y="1742451"/>
            <a:ext cx="552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Big Data Application Provider</a:t>
            </a:r>
            <a:endParaRPr lang="en-US" sz="1400" b="1" dirty="0"/>
          </a:p>
        </p:txBody>
      </p:sp>
      <p:sp>
        <p:nvSpPr>
          <p:cNvPr id="23" name="Rounded Rectangle 22"/>
          <p:cNvSpPr/>
          <p:nvPr/>
        </p:nvSpPr>
        <p:spPr>
          <a:xfrm flipH="1">
            <a:off x="1494444" y="1209049"/>
            <a:ext cx="5608716" cy="371395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05542" y="1218142"/>
            <a:ext cx="2254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System Orchestrator</a:t>
            </a:r>
            <a:endParaRPr lang="en-US" sz="1400" b="1" dirty="0"/>
          </a:p>
        </p:txBody>
      </p:sp>
      <p:sp>
        <p:nvSpPr>
          <p:cNvPr id="40" name="Rounded Rectangle 39"/>
          <p:cNvSpPr/>
          <p:nvPr/>
        </p:nvSpPr>
        <p:spPr>
          <a:xfrm rot="16200000">
            <a:off x="7172597" y="2269083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rot="16200000">
            <a:off x="7096397" y="2329576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7020194" y="2381526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 Consumer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 rot="16200000">
            <a:off x="61341" y="2253750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 rot="16200000">
            <a:off x="-14859" y="2320627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 rot="16200000">
            <a:off x="-91059" y="2396827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 Provider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647257" y="3286143"/>
            <a:ext cx="5608718" cy="2707596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7" name="Rounded Rectangle 46"/>
          <p:cNvSpPr/>
          <p:nvPr/>
        </p:nvSpPr>
        <p:spPr>
          <a:xfrm>
            <a:off x="1553758" y="3392715"/>
            <a:ext cx="5608718" cy="2707596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ounded Rectangle 47"/>
          <p:cNvSpPr/>
          <p:nvPr/>
        </p:nvSpPr>
        <p:spPr>
          <a:xfrm>
            <a:off x="1464364" y="3505105"/>
            <a:ext cx="5608718" cy="2707596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" name="Group 3"/>
          <p:cNvGrpSpPr/>
          <p:nvPr/>
        </p:nvGrpSpPr>
        <p:grpSpPr>
          <a:xfrm>
            <a:off x="1499993" y="3551854"/>
            <a:ext cx="5526971" cy="2601616"/>
            <a:chOff x="1499993" y="3551854"/>
            <a:chExt cx="5526971" cy="2601616"/>
          </a:xfrm>
        </p:grpSpPr>
        <p:sp>
          <p:nvSpPr>
            <p:cNvPr id="49" name="Rounded Rectangle 48"/>
            <p:cNvSpPr/>
            <p:nvPr/>
          </p:nvSpPr>
          <p:spPr>
            <a:xfrm>
              <a:off x="1499993" y="3551854"/>
              <a:ext cx="5526971" cy="2601616"/>
            </a:xfrm>
            <a:prstGeom prst="roundRect">
              <a:avLst>
                <a:gd name="adj" fmla="val 479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 flipH="1">
              <a:off x="1570648" y="5163781"/>
              <a:ext cx="5380116" cy="673756"/>
            </a:xfrm>
            <a:prstGeom prst="roundRect">
              <a:avLst>
                <a:gd name="adj" fmla="val 2244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 flipH="1">
              <a:off x="1570648" y="3731576"/>
              <a:ext cx="5380116" cy="684755"/>
            </a:xfrm>
            <a:prstGeom prst="roundRect">
              <a:avLst>
                <a:gd name="adj" fmla="val 2244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flipH="1">
              <a:off x="1570648" y="4457325"/>
              <a:ext cx="5380116" cy="665259"/>
            </a:xfrm>
            <a:prstGeom prst="roundRect">
              <a:avLst>
                <a:gd name="adj" fmla="val 2244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 rot="16200000" flipH="1">
              <a:off x="1881075" y="5382743"/>
              <a:ext cx="434092" cy="395436"/>
            </a:xfrm>
            <a:prstGeom prst="roundRect">
              <a:avLst/>
            </a:prstGeom>
            <a:solidFill>
              <a:srgbClr val="DDD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4" name="Rounded Rectangle 53"/>
            <p:cNvSpPr/>
            <p:nvPr/>
          </p:nvSpPr>
          <p:spPr>
            <a:xfrm flipH="1">
              <a:off x="1900403" y="5360538"/>
              <a:ext cx="4144170" cy="199764"/>
            </a:xfrm>
            <a:prstGeom prst="roundRect">
              <a:avLst/>
            </a:prstGeom>
            <a:solidFill>
              <a:srgbClr val="DDD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Horizontally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Scalable (VM clusters)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 rot="16200000" flipH="1">
              <a:off x="6118365" y="5378913"/>
              <a:ext cx="432191" cy="395444"/>
            </a:xfrm>
            <a:prstGeom prst="roundRect">
              <a:avLst/>
            </a:prstGeom>
            <a:solidFill>
              <a:srgbClr val="DDD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6" name="Rounded Rectangle 55"/>
            <p:cNvSpPr/>
            <p:nvPr/>
          </p:nvSpPr>
          <p:spPr>
            <a:xfrm flipH="1">
              <a:off x="2404408" y="5605042"/>
              <a:ext cx="4116601" cy="185553"/>
            </a:xfrm>
            <a:prstGeom prst="roundRect">
              <a:avLst/>
            </a:prstGeom>
            <a:solidFill>
              <a:srgbClr val="DDD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1"/>
                  </a:solidFill>
                </a:rPr>
                <a:t>Vertically Scalable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 rot="16200000" flipH="1">
              <a:off x="1888326" y="4671872"/>
              <a:ext cx="434092" cy="395437"/>
            </a:xfrm>
            <a:prstGeom prst="roundRect">
              <a:avLst/>
            </a:prstGeom>
            <a:solidFill>
              <a:srgbClr val="C6D9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8" name="Rounded Rectangle 57"/>
            <p:cNvSpPr/>
            <p:nvPr/>
          </p:nvSpPr>
          <p:spPr>
            <a:xfrm flipH="1">
              <a:off x="1907654" y="4639215"/>
              <a:ext cx="4144172" cy="199764"/>
            </a:xfrm>
            <a:prstGeom prst="roundRect">
              <a:avLst/>
            </a:prstGeom>
            <a:solidFill>
              <a:srgbClr val="C6D9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Horizontally Scalable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 rot="16200000" flipH="1">
              <a:off x="6122097" y="4657592"/>
              <a:ext cx="432190" cy="395437"/>
            </a:xfrm>
            <a:prstGeom prst="roundRect">
              <a:avLst/>
            </a:prstGeom>
            <a:solidFill>
              <a:srgbClr val="C6D9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0" name="Rounded Rectangle 59"/>
            <p:cNvSpPr/>
            <p:nvPr/>
          </p:nvSpPr>
          <p:spPr>
            <a:xfrm flipH="1">
              <a:off x="2391739" y="4881014"/>
              <a:ext cx="4144172" cy="190391"/>
            </a:xfrm>
            <a:prstGeom prst="roundRect">
              <a:avLst/>
            </a:prstGeom>
            <a:solidFill>
              <a:srgbClr val="C6D9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1"/>
                  </a:solidFill>
                </a:rPr>
                <a:t>Vertically Scalable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 rot="16200000" flipH="1">
              <a:off x="1879178" y="3963005"/>
              <a:ext cx="434092" cy="395437"/>
            </a:xfrm>
            <a:prstGeom prst="roundRect">
              <a:avLst/>
            </a:prstGeom>
            <a:solidFill>
              <a:srgbClr val="F2DC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2" name="Rounded Rectangle 61"/>
            <p:cNvSpPr/>
            <p:nvPr/>
          </p:nvSpPr>
          <p:spPr>
            <a:xfrm flipH="1">
              <a:off x="1898506" y="3935047"/>
              <a:ext cx="4144172" cy="199764"/>
            </a:xfrm>
            <a:prstGeom prst="roundRect">
              <a:avLst/>
            </a:prstGeom>
            <a:solidFill>
              <a:srgbClr val="F2DC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Horizontally Scalable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 rot="16200000" flipH="1">
              <a:off x="6112949" y="3948725"/>
              <a:ext cx="432190" cy="395437"/>
            </a:xfrm>
            <a:prstGeom prst="roundRect">
              <a:avLst/>
            </a:prstGeom>
            <a:solidFill>
              <a:srgbClr val="F2DC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4" name="Rounded Rectangle 63"/>
            <p:cNvSpPr/>
            <p:nvPr/>
          </p:nvSpPr>
          <p:spPr>
            <a:xfrm flipH="1">
              <a:off x="2382592" y="4172147"/>
              <a:ext cx="4144172" cy="190391"/>
            </a:xfrm>
            <a:prstGeom prst="roundRect">
              <a:avLst/>
            </a:prstGeom>
            <a:solidFill>
              <a:srgbClr val="F2DC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 smtClean="0">
                  <a:solidFill>
                    <a:schemeClr val="tx1"/>
                  </a:solidFill>
                </a:rPr>
                <a:t>Vertically Scalable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634436" y="3684865"/>
              <a:ext cx="4914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Processing Frameworks (analytic </a:t>
              </a:r>
              <a:r>
                <a:rPr lang="en-US" sz="1200" b="1" dirty="0"/>
                <a:t>tools, etc.)</a:t>
              </a:r>
              <a:r>
                <a:rPr lang="en-US" sz="1200" b="1" dirty="0" smtClean="0"/>
                <a:t> </a:t>
              </a:r>
              <a:endParaRPr lang="en-US" sz="12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616764" y="4407638"/>
              <a:ext cx="4914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Platforms (databases, </a:t>
              </a:r>
              <a:r>
                <a:rPr lang="en-US" sz="1200" b="1" dirty="0"/>
                <a:t>etc.)</a:t>
              </a:r>
              <a:r>
                <a:rPr lang="en-US" sz="1200" b="1" dirty="0" smtClean="0"/>
                <a:t> </a:t>
              </a:r>
              <a:endParaRPr lang="en-US" sz="12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634436" y="5130904"/>
              <a:ext cx="4914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Infrastructures</a:t>
              </a:r>
              <a:endParaRPr lang="en-US" sz="1200" b="1" dirty="0"/>
            </a:p>
          </p:txBody>
        </p:sp>
        <p:sp>
          <p:nvSpPr>
            <p:cNvPr id="69" name="Rounded Rectangle 68"/>
            <p:cNvSpPr/>
            <p:nvPr/>
          </p:nvSpPr>
          <p:spPr>
            <a:xfrm flipH="1">
              <a:off x="1570648" y="5868812"/>
              <a:ext cx="5380116" cy="242886"/>
            </a:xfrm>
            <a:prstGeom prst="roundRect">
              <a:avLst>
                <a:gd name="adj" fmla="val 2244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616764" y="5865338"/>
              <a:ext cx="4914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Physical and Virtual Resources (networking, computing, etc.)</a:t>
              </a:r>
              <a:endParaRPr lang="en-US" sz="1200" b="1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535463" y="3492073"/>
            <a:ext cx="2748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Big Data Framework Provider</a:t>
            </a:r>
            <a:endParaRPr lang="en-US" sz="14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298803" y="3076714"/>
            <a:ext cx="0" cy="432473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1610308" y="2011066"/>
            <a:ext cx="5416656" cy="953541"/>
            <a:chOff x="1610308" y="2011066"/>
            <a:chExt cx="5416656" cy="953541"/>
          </a:xfrm>
        </p:grpSpPr>
        <p:sp>
          <p:nvSpPr>
            <p:cNvPr id="72" name="Rounded Rectangle 71"/>
            <p:cNvSpPr/>
            <p:nvPr/>
          </p:nvSpPr>
          <p:spPr>
            <a:xfrm flipH="1">
              <a:off x="4969560" y="2367631"/>
              <a:ext cx="1033677" cy="57828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1"/>
            <a:lstStyle/>
            <a:p>
              <a:pPr algn="r"/>
              <a:r>
                <a:rPr lang="en-US" sz="1400" b="1" dirty="0" smtClean="0">
                  <a:solidFill>
                    <a:schemeClr val="tx1"/>
                  </a:solidFill>
                </a:rPr>
                <a:t>Visualization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6143230" y="2668565"/>
              <a:ext cx="883734" cy="28583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1"/>
            <a:lstStyle/>
            <a:p>
              <a:pPr algn="r"/>
              <a:r>
                <a:rPr lang="en-US" sz="1400" b="1" dirty="0" smtClean="0">
                  <a:solidFill>
                    <a:schemeClr val="tx1"/>
                  </a:solidFill>
                </a:rPr>
                <a:t>Access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 flipH="1">
              <a:off x="3896306" y="2050227"/>
              <a:ext cx="920858" cy="91438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1"/>
            <a:lstStyle/>
            <a:p>
              <a:pPr algn="r"/>
              <a:r>
                <a:rPr lang="en-US" sz="1400" b="1" dirty="0" smtClean="0">
                  <a:solidFill>
                    <a:schemeClr val="tx1"/>
                  </a:solidFill>
                </a:rPr>
                <a:t>Analytics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 flipH="1">
              <a:off x="2822966" y="2369824"/>
              <a:ext cx="927393" cy="5947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1"/>
            <a:lstStyle/>
            <a:p>
              <a:pPr algn="r"/>
              <a:r>
                <a:rPr lang="en-US" sz="1400" b="1" dirty="0" err="1" smtClean="0">
                  <a:solidFill>
                    <a:schemeClr val="tx1"/>
                  </a:solidFill>
                </a:rPr>
                <a:t>Curation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1616763" y="2656850"/>
              <a:ext cx="1047976" cy="2975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1"/>
            <a:lstStyle/>
            <a:p>
              <a:pPr algn="r"/>
              <a:r>
                <a:rPr lang="en-US" sz="1400" b="1" dirty="0" smtClean="0">
                  <a:solidFill>
                    <a:schemeClr val="tx1"/>
                  </a:solidFill>
                </a:rPr>
                <a:t>Collection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 flipH="1">
              <a:off x="1616763" y="2011066"/>
              <a:ext cx="5410200" cy="2678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1"/>
            <a:lstStyle/>
            <a:p>
              <a:pPr algn="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 flipH="1">
              <a:off x="4969556" y="2352051"/>
              <a:ext cx="2057405" cy="2387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1"/>
            <a:lstStyle/>
            <a:p>
              <a:pPr algn="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 flipH="1">
              <a:off x="1610308" y="2352050"/>
              <a:ext cx="2140055" cy="2364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1"/>
            <a:lstStyle/>
            <a:p>
              <a:pPr algn="r"/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7633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1647257" y="3286143"/>
            <a:ext cx="5608718" cy="2707596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7" name="Rounded Rectangle 46"/>
          <p:cNvSpPr/>
          <p:nvPr/>
        </p:nvSpPr>
        <p:spPr>
          <a:xfrm>
            <a:off x="1553758" y="3392715"/>
            <a:ext cx="5608718" cy="2707596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ounded Rectangle 47"/>
          <p:cNvSpPr/>
          <p:nvPr/>
        </p:nvSpPr>
        <p:spPr>
          <a:xfrm>
            <a:off x="1464364" y="3505105"/>
            <a:ext cx="5608718" cy="2707596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3" name="Down Arrow 72"/>
          <p:cNvSpPr/>
          <p:nvPr/>
        </p:nvSpPr>
        <p:spPr>
          <a:xfrm rot="5400000">
            <a:off x="1157279" y="2724030"/>
            <a:ext cx="228811" cy="45661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dirty="0" smtClean="0"/>
              <a:t>SW</a:t>
            </a:r>
            <a:endParaRPr lang="en-US" sz="1100" b="1" dirty="0"/>
          </a:p>
        </p:txBody>
      </p:sp>
      <p:sp>
        <p:nvSpPr>
          <p:cNvPr id="79" name="Down Arrow 78"/>
          <p:cNvSpPr/>
          <p:nvPr/>
        </p:nvSpPr>
        <p:spPr>
          <a:xfrm rot="5400000">
            <a:off x="7261628" y="2720707"/>
            <a:ext cx="228811" cy="45661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dirty="0" smtClean="0"/>
              <a:t>SW</a:t>
            </a:r>
            <a:endParaRPr lang="en-US" sz="1100" b="1" dirty="0"/>
          </a:p>
        </p:txBody>
      </p:sp>
      <p:sp>
        <p:nvSpPr>
          <p:cNvPr id="80" name="Down Arrow 79"/>
          <p:cNvSpPr/>
          <p:nvPr/>
        </p:nvSpPr>
        <p:spPr>
          <a:xfrm>
            <a:off x="4746993" y="3066742"/>
            <a:ext cx="245788" cy="4093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50" b="1" dirty="0" smtClean="0"/>
              <a:t>SW</a:t>
            </a:r>
            <a:endParaRPr lang="en-US" sz="1050" b="1" dirty="0"/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68085" y="476219"/>
            <a:ext cx="8207829" cy="735108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ranklin Gothic Demi" pitchFamily="34" charset="0"/>
                <a:ea typeface="+mj-ea"/>
                <a:cs typeface="Arial"/>
              </a:defRPr>
            </a:lvl1pPr>
          </a:lstStyle>
          <a:p>
            <a:r>
              <a:rPr lang="en-US" smtClean="0"/>
              <a:t>Main Functional Blocks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298802" y="1580444"/>
            <a:ext cx="2" cy="214010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7103164" y="2420157"/>
            <a:ext cx="504156" cy="4127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1015803" y="2420917"/>
            <a:ext cx="478641" cy="1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Big Data Frameworks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 flipH="1">
            <a:off x="1494445" y="1794401"/>
            <a:ext cx="5608716" cy="1282313"/>
          </a:xfrm>
          <a:prstGeom prst="roundRect">
            <a:avLst>
              <a:gd name="adj" fmla="val 564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18726" y="1742451"/>
            <a:ext cx="552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Big Data Application Provider</a:t>
            </a:r>
            <a:endParaRPr lang="en-US" sz="1400" b="1" dirty="0"/>
          </a:p>
        </p:txBody>
      </p:sp>
      <p:sp>
        <p:nvSpPr>
          <p:cNvPr id="23" name="Rounded Rectangle 22"/>
          <p:cNvSpPr/>
          <p:nvPr/>
        </p:nvSpPr>
        <p:spPr>
          <a:xfrm flipH="1">
            <a:off x="1494444" y="1209049"/>
            <a:ext cx="5608716" cy="371395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05542" y="1218142"/>
            <a:ext cx="2254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System Orchestrator</a:t>
            </a:r>
            <a:endParaRPr lang="en-US" sz="1400" b="1" dirty="0"/>
          </a:p>
        </p:txBody>
      </p:sp>
      <p:sp>
        <p:nvSpPr>
          <p:cNvPr id="40" name="Rounded Rectangle 39"/>
          <p:cNvSpPr/>
          <p:nvPr/>
        </p:nvSpPr>
        <p:spPr>
          <a:xfrm rot="16200000">
            <a:off x="7172597" y="2269083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rot="16200000">
            <a:off x="7096397" y="2329576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7020194" y="2381526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 Consumer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 rot="16200000">
            <a:off x="61341" y="2253750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 rot="16200000">
            <a:off x="-14859" y="2320627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 rot="16200000">
            <a:off x="-14858" y="2320627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 Provider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499993" y="3551854"/>
            <a:ext cx="5526971" cy="2601616"/>
            <a:chOff x="1499993" y="3551854"/>
            <a:chExt cx="5526971" cy="2601616"/>
          </a:xfrm>
        </p:grpSpPr>
        <p:sp>
          <p:nvSpPr>
            <p:cNvPr id="49" name="Rounded Rectangle 48"/>
            <p:cNvSpPr/>
            <p:nvPr/>
          </p:nvSpPr>
          <p:spPr>
            <a:xfrm>
              <a:off x="1499993" y="3551854"/>
              <a:ext cx="5526971" cy="2601616"/>
            </a:xfrm>
            <a:prstGeom prst="roundRect">
              <a:avLst>
                <a:gd name="adj" fmla="val 479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 flipH="1">
              <a:off x="1570648" y="5163781"/>
              <a:ext cx="5380116" cy="673756"/>
            </a:xfrm>
            <a:prstGeom prst="roundRect">
              <a:avLst>
                <a:gd name="adj" fmla="val 2244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 flipH="1">
              <a:off x="1570648" y="3731576"/>
              <a:ext cx="5380116" cy="684755"/>
            </a:xfrm>
            <a:prstGeom prst="roundRect">
              <a:avLst>
                <a:gd name="adj" fmla="val 2244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flipH="1">
              <a:off x="1570648" y="4457325"/>
              <a:ext cx="5380116" cy="665259"/>
            </a:xfrm>
            <a:prstGeom prst="roundRect">
              <a:avLst>
                <a:gd name="adj" fmla="val 2244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 rot="16200000" flipH="1">
              <a:off x="1881075" y="5382743"/>
              <a:ext cx="434092" cy="395436"/>
            </a:xfrm>
            <a:prstGeom prst="roundRect">
              <a:avLst/>
            </a:prstGeom>
            <a:solidFill>
              <a:srgbClr val="DDD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4" name="Rounded Rectangle 53"/>
            <p:cNvSpPr/>
            <p:nvPr/>
          </p:nvSpPr>
          <p:spPr>
            <a:xfrm flipH="1">
              <a:off x="1900403" y="5360538"/>
              <a:ext cx="4144170" cy="199764"/>
            </a:xfrm>
            <a:prstGeom prst="roundRect">
              <a:avLst/>
            </a:prstGeom>
            <a:solidFill>
              <a:srgbClr val="DDD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Horizontally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Scalable (VM clusters)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 rot="16200000" flipH="1">
              <a:off x="6118365" y="5378913"/>
              <a:ext cx="432191" cy="395444"/>
            </a:xfrm>
            <a:prstGeom prst="roundRect">
              <a:avLst/>
            </a:prstGeom>
            <a:solidFill>
              <a:srgbClr val="DDD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6" name="Rounded Rectangle 55"/>
            <p:cNvSpPr/>
            <p:nvPr/>
          </p:nvSpPr>
          <p:spPr>
            <a:xfrm flipH="1">
              <a:off x="2404408" y="5605042"/>
              <a:ext cx="4116601" cy="185553"/>
            </a:xfrm>
            <a:prstGeom prst="roundRect">
              <a:avLst/>
            </a:prstGeom>
            <a:solidFill>
              <a:srgbClr val="DDD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1"/>
                  </a:solidFill>
                </a:rPr>
                <a:t>Vertically Scalable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 rot="16200000" flipH="1">
              <a:off x="1888326" y="4671872"/>
              <a:ext cx="434092" cy="395437"/>
            </a:xfrm>
            <a:prstGeom prst="roundRect">
              <a:avLst/>
            </a:prstGeom>
            <a:solidFill>
              <a:srgbClr val="C6D9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8" name="Rounded Rectangle 57"/>
            <p:cNvSpPr/>
            <p:nvPr/>
          </p:nvSpPr>
          <p:spPr>
            <a:xfrm flipH="1">
              <a:off x="1907654" y="4639215"/>
              <a:ext cx="4144172" cy="199764"/>
            </a:xfrm>
            <a:prstGeom prst="roundRect">
              <a:avLst/>
            </a:prstGeom>
            <a:solidFill>
              <a:srgbClr val="C6D9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Horizontally Scalable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 rot="16200000" flipH="1">
              <a:off x="6122097" y="4657592"/>
              <a:ext cx="432190" cy="395437"/>
            </a:xfrm>
            <a:prstGeom prst="roundRect">
              <a:avLst/>
            </a:prstGeom>
            <a:solidFill>
              <a:srgbClr val="C6D9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0" name="Rounded Rectangle 59"/>
            <p:cNvSpPr/>
            <p:nvPr/>
          </p:nvSpPr>
          <p:spPr>
            <a:xfrm flipH="1">
              <a:off x="2391739" y="4881014"/>
              <a:ext cx="4144172" cy="190391"/>
            </a:xfrm>
            <a:prstGeom prst="roundRect">
              <a:avLst/>
            </a:prstGeom>
            <a:solidFill>
              <a:srgbClr val="C6D9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1"/>
                  </a:solidFill>
                </a:rPr>
                <a:t>Vertically Scalable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 rot="16200000" flipH="1">
              <a:off x="1879178" y="3963005"/>
              <a:ext cx="434092" cy="395437"/>
            </a:xfrm>
            <a:prstGeom prst="roundRect">
              <a:avLst/>
            </a:prstGeom>
            <a:solidFill>
              <a:srgbClr val="F2DC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2" name="Rounded Rectangle 61"/>
            <p:cNvSpPr/>
            <p:nvPr/>
          </p:nvSpPr>
          <p:spPr>
            <a:xfrm flipH="1">
              <a:off x="1898506" y="3935047"/>
              <a:ext cx="4144172" cy="199764"/>
            </a:xfrm>
            <a:prstGeom prst="roundRect">
              <a:avLst/>
            </a:prstGeom>
            <a:solidFill>
              <a:srgbClr val="F2DC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Horizontally Scalable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 rot="16200000" flipH="1">
              <a:off x="6112949" y="3948725"/>
              <a:ext cx="432190" cy="395437"/>
            </a:xfrm>
            <a:prstGeom prst="roundRect">
              <a:avLst/>
            </a:prstGeom>
            <a:solidFill>
              <a:srgbClr val="F2DC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4" name="Rounded Rectangle 63"/>
            <p:cNvSpPr/>
            <p:nvPr/>
          </p:nvSpPr>
          <p:spPr>
            <a:xfrm flipH="1">
              <a:off x="2382592" y="4172147"/>
              <a:ext cx="4144172" cy="190391"/>
            </a:xfrm>
            <a:prstGeom prst="roundRect">
              <a:avLst/>
            </a:prstGeom>
            <a:solidFill>
              <a:srgbClr val="F2DC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 smtClean="0">
                  <a:solidFill>
                    <a:schemeClr val="tx1"/>
                  </a:solidFill>
                </a:rPr>
                <a:t>Vertically Scalable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634436" y="3684865"/>
              <a:ext cx="4914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Processing Frameworks (analytic </a:t>
              </a:r>
              <a:r>
                <a:rPr lang="en-US" sz="1200" b="1" dirty="0"/>
                <a:t>tools, etc.)</a:t>
              </a:r>
              <a:r>
                <a:rPr lang="en-US" sz="1200" b="1" dirty="0" smtClean="0"/>
                <a:t> </a:t>
              </a:r>
              <a:endParaRPr lang="en-US" sz="12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616764" y="4407638"/>
              <a:ext cx="4914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Platforms (databases, </a:t>
              </a:r>
              <a:r>
                <a:rPr lang="en-US" sz="1200" b="1" dirty="0"/>
                <a:t>etc.)</a:t>
              </a:r>
              <a:r>
                <a:rPr lang="en-US" sz="1200" b="1" dirty="0" smtClean="0"/>
                <a:t> </a:t>
              </a:r>
              <a:endParaRPr lang="en-US" sz="12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634436" y="5130904"/>
              <a:ext cx="4914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Infrastructures</a:t>
              </a:r>
              <a:endParaRPr lang="en-US" sz="1200" b="1" dirty="0"/>
            </a:p>
          </p:txBody>
        </p:sp>
        <p:sp>
          <p:nvSpPr>
            <p:cNvPr id="69" name="Rounded Rectangle 68"/>
            <p:cNvSpPr/>
            <p:nvPr/>
          </p:nvSpPr>
          <p:spPr>
            <a:xfrm flipH="1">
              <a:off x="1570648" y="5868812"/>
              <a:ext cx="5380116" cy="242886"/>
            </a:xfrm>
            <a:prstGeom prst="roundRect">
              <a:avLst>
                <a:gd name="adj" fmla="val 2244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616764" y="5865338"/>
              <a:ext cx="4914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Physical and Virtual Resources (networking, computing, etc.)</a:t>
              </a:r>
              <a:endParaRPr lang="en-US" sz="1200" b="1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535463" y="3492073"/>
            <a:ext cx="2748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Big Data Framework Provider</a:t>
            </a:r>
            <a:endParaRPr lang="en-US" sz="14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298803" y="3076714"/>
            <a:ext cx="0" cy="432473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/>
          <p:cNvSpPr txBox="1">
            <a:spLocks/>
          </p:cNvSpPr>
          <p:nvPr/>
        </p:nvSpPr>
        <p:spPr>
          <a:xfrm>
            <a:off x="468085" y="476219"/>
            <a:ext cx="8207829" cy="735108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ranklin Gothic Demi" pitchFamily="34" charset="0"/>
                <a:ea typeface="+mj-ea"/>
                <a:cs typeface="Arial"/>
              </a:defRPr>
            </a:lvl1pPr>
          </a:lstStyle>
          <a:p>
            <a:r>
              <a:rPr lang="en-US" dirty="0" smtClean="0"/>
              <a:t>Big Data Flow</a:t>
            </a:r>
            <a:endParaRPr lang="en-US" dirty="0"/>
          </a:p>
        </p:txBody>
      </p:sp>
      <p:sp>
        <p:nvSpPr>
          <p:cNvPr id="91" name="Up Arrow 90"/>
          <p:cNvSpPr/>
          <p:nvPr/>
        </p:nvSpPr>
        <p:spPr>
          <a:xfrm rot="5400000">
            <a:off x="1131419" y="2516666"/>
            <a:ext cx="252956" cy="484187"/>
          </a:xfrm>
          <a:prstGeom prst="upArrow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b="1" dirty="0" smtClean="0"/>
              <a:t>DATA</a:t>
            </a:r>
            <a:endParaRPr lang="en-US" sz="900" b="1" dirty="0"/>
          </a:p>
        </p:txBody>
      </p:sp>
      <p:sp>
        <p:nvSpPr>
          <p:cNvPr id="92" name="Up Arrow 91"/>
          <p:cNvSpPr/>
          <p:nvPr/>
        </p:nvSpPr>
        <p:spPr>
          <a:xfrm rot="5400000">
            <a:off x="7235768" y="2513343"/>
            <a:ext cx="252956" cy="484187"/>
          </a:xfrm>
          <a:prstGeom prst="upArrow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b="1" dirty="0" smtClean="0"/>
              <a:t>DATA</a:t>
            </a:r>
            <a:endParaRPr lang="en-US" sz="900" b="1" dirty="0"/>
          </a:p>
        </p:txBody>
      </p:sp>
      <p:sp>
        <p:nvSpPr>
          <p:cNvPr id="102" name="Left-Right Arrow 101"/>
          <p:cNvSpPr/>
          <p:nvPr/>
        </p:nvSpPr>
        <p:spPr>
          <a:xfrm rot="16200000">
            <a:off x="4333585" y="3163871"/>
            <a:ext cx="419531" cy="242826"/>
          </a:xfrm>
          <a:prstGeom prst="leftRightArrow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spc="50" dirty="0" smtClean="0"/>
              <a:t>DATA</a:t>
            </a:r>
            <a:endParaRPr lang="en-US" sz="900" b="1" spc="50" dirty="0"/>
          </a:p>
        </p:txBody>
      </p:sp>
      <p:sp>
        <p:nvSpPr>
          <p:cNvPr id="71" name="Oval Callout 70"/>
          <p:cNvSpPr/>
          <p:nvPr/>
        </p:nvSpPr>
        <p:spPr>
          <a:xfrm>
            <a:off x="35668" y="3556427"/>
            <a:ext cx="2672808" cy="1415722"/>
          </a:xfrm>
          <a:prstGeom prst="wedgeEllipseCallout">
            <a:avLst>
              <a:gd name="adj1" fmla="val -13701"/>
              <a:gd name="adj2" fmla="val -129717"/>
            </a:avLst>
          </a:prstGeom>
          <a:solidFill>
            <a:schemeClr val="accent3">
              <a:lumMod val="20000"/>
              <a:lumOff val="80000"/>
              <a:alpha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</a:rPr>
              <a:t>Discovery of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</a:rPr>
              <a:t>Description of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</a:rPr>
              <a:t>Access to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</a:rPr>
              <a:t>Code execution on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</a:rPr>
              <a:t>Etc.</a:t>
            </a:r>
          </a:p>
        </p:txBody>
      </p:sp>
      <p:sp>
        <p:nvSpPr>
          <p:cNvPr id="72" name="Oval Callout 71"/>
          <p:cNvSpPr/>
          <p:nvPr/>
        </p:nvSpPr>
        <p:spPr>
          <a:xfrm>
            <a:off x="6480313" y="3581503"/>
            <a:ext cx="2619323" cy="1415722"/>
          </a:xfrm>
          <a:prstGeom prst="wedgeEllipseCallout">
            <a:avLst>
              <a:gd name="adj1" fmla="val -26781"/>
              <a:gd name="adj2" fmla="val -131492"/>
            </a:avLst>
          </a:prstGeom>
          <a:solidFill>
            <a:schemeClr val="accent3">
              <a:lumMod val="20000"/>
              <a:lumOff val="80000"/>
              <a:alpha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</a:rPr>
              <a:t>Discovery of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</a:rPr>
              <a:t>Description of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</a:rPr>
              <a:t>Visualization of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</a:rPr>
              <a:t>Rendering 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of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R</a:t>
            </a: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</a:rPr>
              <a:t>eporting of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</a:rPr>
              <a:t>Code execution on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</a:rPr>
              <a:t>Etc.</a:t>
            </a:r>
          </a:p>
        </p:txBody>
      </p:sp>
      <p:sp>
        <p:nvSpPr>
          <p:cNvPr id="81" name="Rounded Rectangle 80"/>
          <p:cNvSpPr/>
          <p:nvPr/>
        </p:nvSpPr>
        <p:spPr>
          <a:xfrm rot="16200000">
            <a:off x="-91059" y="2396827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 Provider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610308" y="2011066"/>
            <a:ext cx="5416656" cy="953541"/>
            <a:chOff x="1610308" y="2011066"/>
            <a:chExt cx="5416656" cy="953541"/>
          </a:xfrm>
        </p:grpSpPr>
        <p:sp>
          <p:nvSpPr>
            <p:cNvPr id="83" name="Rounded Rectangle 82"/>
            <p:cNvSpPr/>
            <p:nvPr/>
          </p:nvSpPr>
          <p:spPr>
            <a:xfrm flipH="1">
              <a:off x="4969560" y="2367631"/>
              <a:ext cx="1033677" cy="57828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1"/>
            <a:lstStyle/>
            <a:p>
              <a:pPr algn="r"/>
              <a:r>
                <a:rPr lang="en-US" sz="1400" b="1" dirty="0" smtClean="0">
                  <a:solidFill>
                    <a:schemeClr val="tx1"/>
                  </a:solidFill>
                </a:rPr>
                <a:t>Visualization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6143230" y="2668565"/>
              <a:ext cx="883734" cy="28583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1"/>
            <a:lstStyle/>
            <a:p>
              <a:pPr algn="r"/>
              <a:r>
                <a:rPr lang="en-US" sz="1400" b="1" dirty="0" smtClean="0">
                  <a:solidFill>
                    <a:schemeClr val="tx1"/>
                  </a:solidFill>
                </a:rPr>
                <a:t>Access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 flipH="1">
              <a:off x="3896306" y="2050227"/>
              <a:ext cx="920858" cy="91438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1"/>
            <a:lstStyle/>
            <a:p>
              <a:pPr algn="r"/>
              <a:r>
                <a:rPr lang="en-US" sz="1400" b="1" dirty="0" smtClean="0">
                  <a:solidFill>
                    <a:schemeClr val="tx1"/>
                  </a:solidFill>
                </a:rPr>
                <a:t>Analytics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 flipH="1">
              <a:off x="2822966" y="2369824"/>
              <a:ext cx="927393" cy="5947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1"/>
            <a:lstStyle/>
            <a:p>
              <a:pPr algn="r"/>
              <a:r>
                <a:rPr lang="en-US" sz="1400" b="1" dirty="0" err="1" smtClean="0">
                  <a:solidFill>
                    <a:schemeClr val="tx1"/>
                  </a:solidFill>
                </a:rPr>
                <a:t>Curation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1616763" y="2656850"/>
              <a:ext cx="1047976" cy="2975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1"/>
            <a:lstStyle/>
            <a:p>
              <a:pPr algn="r"/>
              <a:r>
                <a:rPr lang="en-US" sz="1400" b="1" dirty="0" smtClean="0">
                  <a:solidFill>
                    <a:schemeClr val="tx1"/>
                  </a:solidFill>
                </a:rPr>
                <a:t>Collection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 flipH="1">
              <a:off x="1616763" y="2011066"/>
              <a:ext cx="5410200" cy="2678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1"/>
            <a:lstStyle/>
            <a:p>
              <a:pPr algn="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 flipH="1">
              <a:off x="4969556" y="2352051"/>
              <a:ext cx="2057405" cy="2387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1"/>
            <a:lstStyle/>
            <a:p>
              <a:pPr algn="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 flipH="1">
              <a:off x="1610308" y="2352050"/>
              <a:ext cx="2140055" cy="2364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1"/>
            <a:lstStyle/>
            <a:p>
              <a:pPr algn="r"/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5" name="Oval Callout 114"/>
          <p:cNvSpPr/>
          <p:nvPr/>
        </p:nvSpPr>
        <p:spPr>
          <a:xfrm>
            <a:off x="5590572" y="476220"/>
            <a:ext cx="3472405" cy="824130"/>
          </a:xfrm>
          <a:prstGeom prst="wedgeEllipseCallout">
            <a:avLst>
              <a:gd name="adj1" fmla="val -86875"/>
              <a:gd name="adj2" fmla="val 110054"/>
            </a:avLst>
          </a:prstGeom>
          <a:solidFill>
            <a:schemeClr val="accent3">
              <a:lumMod val="20000"/>
              <a:lumOff val="80000"/>
              <a:alpha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</a:rPr>
              <a:t>Application Specific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</a:rPr>
              <a:t>Identity Management &amp; Authorization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</a:rPr>
              <a:t>Etc.</a:t>
            </a:r>
            <a:endParaRPr 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4307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9" grpId="0" animBg="1"/>
      <p:bldP spid="80" grpId="0" animBg="1"/>
      <p:bldP spid="71" grpId="0" animBg="1"/>
      <p:bldP spid="72" grpId="0" animBg="1"/>
      <p:bldP spid="1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/>
          <p:cNvSpPr txBox="1">
            <a:spLocks/>
          </p:cNvSpPr>
          <p:nvPr/>
        </p:nvSpPr>
        <p:spPr>
          <a:xfrm>
            <a:off x="468085" y="476219"/>
            <a:ext cx="8207829" cy="735108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ranklin Gothic Demi" pitchFamily="34" charset="0"/>
                <a:ea typeface="+mj-ea"/>
                <a:cs typeface="Arial"/>
              </a:defRPr>
            </a:lvl1pPr>
          </a:lstStyle>
          <a:p>
            <a:r>
              <a:rPr lang="en-US" dirty="0" smtClean="0"/>
              <a:t>Security &amp; Privacy (&amp; Management)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397565" y="1132849"/>
            <a:ext cx="8110954" cy="5257802"/>
            <a:chOff x="397565" y="1132849"/>
            <a:chExt cx="8110954" cy="5257802"/>
          </a:xfrm>
        </p:grpSpPr>
        <p:sp>
          <p:nvSpPr>
            <p:cNvPr id="75" name="Rounded Rectangle 74"/>
            <p:cNvSpPr/>
            <p:nvPr/>
          </p:nvSpPr>
          <p:spPr>
            <a:xfrm rot="16200000">
              <a:off x="1807264" y="-276850"/>
              <a:ext cx="5257802" cy="8077200"/>
            </a:xfrm>
            <a:prstGeom prst="roundRect">
              <a:avLst/>
            </a:prstGeom>
            <a:solidFill>
              <a:srgbClr val="E9CE6D"/>
            </a:solidFill>
            <a:ln>
              <a:noFill/>
              <a:prstDash val="dash"/>
            </a:ln>
            <a:effectLst>
              <a:outerShdw blurRad="228600" dist="38100" dir="19320000" algn="bl" rotWithShape="0">
                <a:schemeClr val="bg2">
                  <a:lumMod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 rot="16200000">
              <a:off x="7046654" y="4395385"/>
              <a:ext cx="258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pc="300" dirty="0" smtClean="0">
                  <a:solidFill>
                    <a:schemeClr val="bg1"/>
                  </a:solidFill>
                </a:rPr>
                <a:t>Management</a:t>
              </a:r>
              <a:endParaRPr lang="en-US" sz="1600" b="1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27324" y="1020207"/>
            <a:ext cx="8018839" cy="5257798"/>
            <a:chOff x="227324" y="1020207"/>
            <a:chExt cx="8018839" cy="5257798"/>
          </a:xfrm>
        </p:grpSpPr>
        <p:sp>
          <p:nvSpPr>
            <p:cNvPr id="78" name="Rounded Rectangle 77"/>
            <p:cNvSpPr/>
            <p:nvPr/>
          </p:nvSpPr>
          <p:spPr>
            <a:xfrm rot="16200000">
              <a:off x="1607845" y="-360314"/>
              <a:ext cx="5257798" cy="8018839"/>
            </a:xfrm>
            <a:prstGeom prst="roundRect">
              <a:avLst/>
            </a:prstGeom>
            <a:solidFill>
              <a:srgbClr val="A3CFFF">
                <a:alpha val="60000"/>
              </a:srgbClr>
            </a:solidFill>
            <a:ln>
              <a:noFill/>
              <a:prstDash val="dash"/>
            </a:ln>
            <a:effectLst>
              <a:outerShdw blurRad="228600" dist="38100" dir="19320000" algn="bl" rotWithShape="0">
                <a:schemeClr val="accent2">
                  <a:lumMod val="90000"/>
                  <a:lumOff val="10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6741854" y="4389761"/>
              <a:ext cx="258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pc="300" dirty="0" smtClean="0">
                  <a:solidFill>
                    <a:schemeClr val="bg1"/>
                  </a:solidFill>
                </a:rPr>
                <a:t>Security &amp; Privacy</a:t>
              </a:r>
              <a:endParaRPr lang="en-US" sz="1600" b="1" spc="3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 flipH="1">
            <a:off x="1494445" y="1794401"/>
            <a:ext cx="5608716" cy="1282313"/>
          </a:xfrm>
          <a:prstGeom prst="roundRect">
            <a:avLst>
              <a:gd name="adj" fmla="val 564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18726" y="1742451"/>
            <a:ext cx="552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Big Data Application Provider</a:t>
            </a:r>
            <a:endParaRPr lang="en-US" sz="1400" b="1" dirty="0"/>
          </a:p>
        </p:txBody>
      </p:sp>
      <p:sp>
        <p:nvSpPr>
          <p:cNvPr id="18" name="Rounded Rectangle 17"/>
          <p:cNvSpPr/>
          <p:nvPr/>
        </p:nvSpPr>
        <p:spPr>
          <a:xfrm flipH="1">
            <a:off x="4969560" y="2367631"/>
            <a:ext cx="1033677" cy="5782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Visualization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143230" y="2668565"/>
            <a:ext cx="883734" cy="2858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Access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 flipH="1">
            <a:off x="3896306" y="2050227"/>
            <a:ext cx="920858" cy="9143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Analytics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 flipH="1">
            <a:off x="2822966" y="2369824"/>
            <a:ext cx="927393" cy="5947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err="1" smtClean="0">
                <a:solidFill>
                  <a:schemeClr val="tx1"/>
                </a:solidFill>
              </a:rPr>
              <a:t>Curation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616763" y="2656850"/>
            <a:ext cx="1047976" cy="2975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Collection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flipH="1">
            <a:off x="1494444" y="1209049"/>
            <a:ext cx="5608716" cy="371395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05542" y="1218142"/>
            <a:ext cx="2254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System Orchestrator</a:t>
            </a:r>
            <a:endParaRPr lang="en-US" sz="1400" b="1" dirty="0"/>
          </a:p>
        </p:txBody>
      </p:sp>
      <p:cxnSp>
        <p:nvCxnSpPr>
          <p:cNvPr id="25" name="Straight Arrow Connector 24"/>
          <p:cNvCxnSpPr>
            <a:stCxn id="23" idx="2"/>
          </p:cNvCxnSpPr>
          <p:nvPr/>
        </p:nvCxnSpPr>
        <p:spPr>
          <a:xfrm>
            <a:off x="4298802" y="1580444"/>
            <a:ext cx="2" cy="214010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103164" y="2420157"/>
            <a:ext cx="504156" cy="4127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015803" y="2420917"/>
            <a:ext cx="478641" cy="1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Up Arrow 29"/>
          <p:cNvSpPr/>
          <p:nvPr/>
        </p:nvSpPr>
        <p:spPr>
          <a:xfrm rot="5400000">
            <a:off x="1131419" y="2516666"/>
            <a:ext cx="252956" cy="484187"/>
          </a:xfrm>
          <a:prstGeom prst="upArrow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b="1" dirty="0" smtClean="0"/>
              <a:t>DATA</a:t>
            </a:r>
            <a:endParaRPr lang="en-US" sz="900" b="1" dirty="0"/>
          </a:p>
        </p:txBody>
      </p:sp>
      <p:sp>
        <p:nvSpPr>
          <p:cNvPr id="32" name="Up Arrow 31"/>
          <p:cNvSpPr/>
          <p:nvPr/>
        </p:nvSpPr>
        <p:spPr>
          <a:xfrm rot="5400000">
            <a:off x="7235768" y="2513343"/>
            <a:ext cx="252956" cy="484187"/>
          </a:xfrm>
          <a:prstGeom prst="upArrow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b="1" dirty="0" smtClean="0"/>
              <a:t>DATA</a:t>
            </a:r>
            <a:endParaRPr lang="en-US" sz="900" b="1" dirty="0"/>
          </a:p>
        </p:txBody>
      </p:sp>
      <p:sp>
        <p:nvSpPr>
          <p:cNvPr id="37" name="Rounded Rectangle 36"/>
          <p:cNvSpPr/>
          <p:nvPr/>
        </p:nvSpPr>
        <p:spPr>
          <a:xfrm flipH="1">
            <a:off x="1616763" y="2011066"/>
            <a:ext cx="5410200" cy="2678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 flipH="1">
            <a:off x="4969556" y="2352051"/>
            <a:ext cx="2057405" cy="2387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 flipH="1">
            <a:off x="1610308" y="2352050"/>
            <a:ext cx="2140055" cy="236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rot="16200000">
            <a:off x="7172597" y="2269083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rot="16200000">
            <a:off x="7096397" y="2329576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7020194" y="2381526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 Consumer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 rot="16200000">
            <a:off x="61341" y="2253750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 rot="16200000">
            <a:off x="-14859" y="2320627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 rot="16200000">
            <a:off x="-91059" y="2396827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 Provider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647257" y="3286143"/>
            <a:ext cx="5608718" cy="2707596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7" name="Rounded Rectangle 46"/>
          <p:cNvSpPr/>
          <p:nvPr/>
        </p:nvSpPr>
        <p:spPr>
          <a:xfrm>
            <a:off x="1553758" y="3392715"/>
            <a:ext cx="5608718" cy="2707596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ounded Rectangle 47"/>
          <p:cNvSpPr/>
          <p:nvPr/>
        </p:nvSpPr>
        <p:spPr>
          <a:xfrm>
            <a:off x="1464364" y="3505105"/>
            <a:ext cx="5608718" cy="2707596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Rounded Rectangle 48"/>
          <p:cNvSpPr/>
          <p:nvPr/>
        </p:nvSpPr>
        <p:spPr>
          <a:xfrm>
            <a:off x="1499993" y="3551854"/>
            <a:ext cx="5526971" cy="2601616"/>
          </a:xfrm>
          <a:prstGeom prst="roundRect">
            <a:avLst>
              <a:gd name="adj" fmla="val 479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 flipH="1">
            <a:off x="1570648" y="5163781"/>
            <a:ext cx="5380116" cy="673756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 flipH="1">
            <a:off x="1570648" y="3731576"/>
            <a:ext cx="5380116" cy="684755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 flipH="1">
            <a:off x="1570648" y="4457325"/>
            <a:ext cx="5380116" cy="665259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 rot="16200000" flipH="1">
            <a:off x="1881075" y="5382743"/>
            <a:ext cx="434092" cy="395436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4" name="Rounded Rectangle 53"/>
          <p:cNvSpPr/>
          <p:nvPr/>
        </p:nvSpPr>
        <p:spPr>
          <a:xfrm flipH="1">
            <a:off x="1900403" y="5360538"/>
            <a:ext cx="4144170" cy="199764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Horizontally </a:t>
            </a:r>
            <a:r>
              <a:rPr lang="en-US" sz="1200" b="1" dirty="0" smtClean="0">
                <a:solidFill>
                  <a:schemeClr val="tx1"/>
                </a:solidFill>
              </a:rPr>
              <a:t>Scalable (VM clusters)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 rot="16200000" flipH="1">
            <a:off x="6118365" y="5378913"/>
            <a:ext cx="432191" cy="395444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6" name="Rounded Rectangle 55"/>
          <p:cNvSpPr/>
          <p:nvPr/>
        </p:nvSpPr>
        <p:spPr>
          <a:xfrm flipH="1">
            <a:off x="2404408" y="5605042"/>
            <a:ext cx="4116601" cy="185553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Vertically Scalable</a:t>
            </a:r>
          </a:p>
        </p:txBody>
      </p:sp>
      <p:sp>
        <p:nvSpPr>
          <p:cNvPr id="57" name="Rounded Rectangle 56"/>
          <p:cNvSpPr/>
          <p:nvPr/>
        </p:nvSpPr>
        <p:spPr>
          <a:xfrm rot="16200000" flipH="1">
            <a:off x="1888326" y="4671872"/>
            <a:ext cx="434092" cy="395437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8" name="Rounded Rectangle 57"/>
          <p:cNvSpPr/>
          <p:nvPr/>
        </p:nvSpPr>
        <p:spPr>
          <a:xfrm flipH="1">
            <a:off x="1907654" y="4639215"/>
            <a:ext cx="4144172" cy="199764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Horizontally Scalable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 rot="16200000" flipH="1">
            <a:off x="6122097" y="4657592"/>
            <a:ext cx="432190" cy="395437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0" name="Rounded Rectangle 59"/>
          <p:cNvSpPr/>
          <p:nvPr/>
        </p:nvSpPr>
        <p:spPr>
          <a:xfrm flipH="1">
            <a:off x="2391739" y="4881014"/>
            <a:ext cx="4144172" cy="190391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Vertically Scalable</a:t>
            </a:r>
          </a:p>
        </p:txBody>
      </p:sp>
      <p:sp>
        <p:nvSpPr>
          <p:cNvPr id="61" name="Rounded Rectangle 60"/>
          <p:cNvSpPr/>
          <p:nvPr/>
        </p:nvSpPr>
        <p:spPr>
          <a:xfrm rot="16200000" flipH="1">
            <a:off x="1879178" y="3963005"/>
            <a:ext cx="434092" cy="395437"/>
          </a:xfrm>
          <a:prstGeom prst="roundRect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2" name="Rounded Rectangle 61"/>
          <p:cNvSpPr/>
          <p:nvPr/>
        </p:nvSpPr>
        <p:spPr>
          <a:xfrm flipH="1">
            <a:off x="1898506" y="3935047"/>
            <a:ext cx="4144172" cy="199764"/>
          </a:xfrm>
          <a:prstGeom prst="roundRect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Horizontally Scalable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 rot="16200000" flipH="1">
            <a:off x="6112949" y="3948725"/>
            <a:ext cx="432190" cy="395437"/>
          </a:xfrm>
          <a:prstGeom prst="roundRect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4" name="Rounded Rectangle 63"/>
          <p:cNvSpPr/>
          <p:nvPr/>
        </p:nvSpPr>
        <p:spPr>
          <a:xfrm flipH="1">
            <a:off x="2382592" y="4172147"/>
            <a:ext cx="4144172" cy="190391"/>
          </a:xfrm>
          <a:prstGeom prst="roundRect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solidFill>
                  <a:schemeClr val="tx1"/>
                </a:solidFill>
              </a:rPr>
              <a:t>Vertically Scalable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35463" y="3492073"/>
            <a:ext cx="2748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Big Data Framework Provider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634436" y="3684865"/>
            <a:ext cx="491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Processing Frameworks (analytic </a:t>
            </a:r>
            <a:r>
              <a:rPr lang="en-US" sz="1200" b="1" dirty="0"/>
              <a:t>tools, etc.)</a:t>
            </a:r>
            <a:r>
              <a:rPr lang="en-US" sz="1200" b="1" dirty="0" smtClean="0"/>
              <a:t> 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16764" y="4407638"/>
            <a:ext cx="491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Platforms (databases, </a:t>
            </a:r>
            <a:r>
              <a:rPr lang="en-US" sz="1200" b="1" dirty="0"/>
              <a:t>etc.)</a:t>
            </a:r>
            <a:r>
              <a:rPr lang="en-US" sz="1200" b="1" dirty="0" smtClean="0"/>
              <a:t> </a:t>
            </a:r>
            <a:endParaRPr lang="en-US" sz="1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634436" y="5130904"/>
            <a:ext cx="491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Infrastructures</a:t>
            </a:r>
            <a:endParaRPr lang="en-US" sz="1200" b="1" dirty="0"/>
          </a:p>
        </p:txBody>
      </p:sp>
      <p:sp>
        <p:nvSpPr>
          <p:cNvPr id="69" name="Rounded Rectangle 68"/>
          <p:cNvSpPr/>
          <p:nvPr/>
        </p:nvSpPr>
        <p:spPr>
          <a:xfrm flipH="1">
            <a:off x="1570648" y="5868812"/>
            <a:ext cx="5380116" cy="242886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616764" y="5865338"/>
            <a:ext cx="491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Physical and Virtual Resources (networking, computing, etc.)</a:t>
            </a:r>
            <a:endParaRPr lang="en-US" sz="1200" b="1" dirty="0"/>
          </a:p>
        </p:txBody>
      </p:sp>
      <p:cxnSp>
        <p:nvCxnSpPr>
          <p:cNvPr id="71" name="Straight Arrow Connector 70"/>
          <p:cNvCxnSpPr>
            <a:stCxn id="16" idx="2"/>
          </p:cNvCxnSpPr>
          <p:nvPr/>
        </p:nvCxnSpPr>
        <p:spPr>
          <a:xfrm>
            <a:off x="4298803" y="3076714"/>
            <a:ext cx="0" cy="432473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Left-Right Arrow 71"/>
          <p:cNvSpPr/>
          <p:nvPr/>
        </p:nvSpPr>
        <p:spPr>
          <a:xfrm rot="16200000">
            <a:off x="4333585" y="3163871"/>
            <a:ext cx="419531" cy="242826"/>
          </a:xfrm>
          <a:prstGeom prst="leftRightArrow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spc="50" dirty="0" smtClean="0"/>
              <a:t>DATA</a:t>
            </a:r>
            <a:endParaRPr lang="en-US" sz="900" b="1" spc="50" dirty="0"/>
          </a:p>
        </p:txBody>
      </p:sp>
      <p:sp>
        <p:nvSpPr>
          <p:cNvPr id="84" name="Down Arrow 83"/>
          <p:cNvSpPr/>
          <p:nvPr/>
        </p:nvSpPr>
        <p:spPr>
          <a:xfrm rot="5400000">
            <a:off x="1157279" y="2724030"/>
            <a:ext cx="228811" cy="45661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dirty="0" smtClean="0"/>
              <a:t>SW</a:t>
            </a:r>
            <a:endParaRPr lang="en-US" sz="1100" b="1" dirty="0"/>
          </a:p>
        </p:txBody>
      </p:sp>
      <p:sp>
        <p:nvSpPr>
          <p:cNvPr id="85" name="Down Arrow 84"/>
          <p:cNvSpPr/>
          <p:nvPr/>
        </p:nvSpPr>
        <p:spPr>
          <a:xfrm rot="5400000">
            <a:off x="7261628" y="2720707"/>
            <a:ext cx="228811" cy="45661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dirty="0" smtClean="0"/>
              <a:t>SW</a:t>
            </a:r>
            <a:endParaRPr lang="en-US" sz="1100" b="1" dirty="0"/>
          </a:p>
        </p:txBody>
      </p:sp>
      <p:sp>
        <p:nvSpPr>
          <p:cNvPr id="87" name="Down Arrow 86"/>
          <p:cNvSpPr/>
          <p:nvPr/>
        </p:nvSpPr>
        <p:spPr>
          <a:xfrm>
            <a:off x="4746993" y="3066742"/>
            <a:ext cx="245788" cy="4093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50" b="1" dirty="0" smtClean="0"/>
              <a:t>SW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8772404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397565" y="1132849"/>
            <a:ext cx="8110954" cy="5257802"/>
            <a:chOff x="397565" y="1132849"/>
            <a:chExt cx="8110954" cy="5257802"/>
          </a:xfrm>
        </p:grpSpPr>
        <p:sp>
          <p:nvSpPr>
            <p:cNvPr id="75" name="Rounded Rectangle 74"/>
            <p:cNvSpPr/>
            <p:nvPr/>
          </p:nvSpPr>
          <p:spPr>
            <a:xfrm rot="16200000">
              <a:off x="1807264" y="-276850"/>
              <a:ext cx="5257802" cy="8077200"/>
            </a:xfrm>
            <a:prstGeom prst="roundRect">
              <a:avLst/>
            </a:prstGeom>
            <a:solidFill>
              <a:srgbClr val="E9CE6D"/>
            </a:solidFill>
            <a:ln>
              <a:noFill/>
              <a:prstDash val="dash"/>
            </a:ln>
            <a:effectLst>
              <a:outerShdw blurRad="228600" dist="38100" dir="19320000" algn="bl" rotWithShape="0">
                <a:schemeClr val="bg2">
                  <a:lumMod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 rot="16200000">
              <a:off x="7046654" y="4395385"/>
              <a:ext cx="258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pc="300" dirty="0" smtClean="0">
                  <a:solidFill>
                    <a:schemeClr val="bg1"/>
                  </a:solidFill>
                </a:rPr>
                <a:t>Management</a:t>
              </a:r>
              <a:endParaRPr lang="en-US" sz="1600" b="1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27324" y="1020207"/>
            <a:ext cx="8018839" cy="5257798"/>
            <a:chOff x="227324" y="1020207"/>
            <a:chExt cx="8018839" cy="5257798"/>
          </a:xfrm>
        </p:grpSpPr>
        <p:sp>
          <p:nvSpPr>
            <p:cNvPr id="78" name="Rounded Rectangle 77"/>
            <p:cNvSpPr/>
            <p:nvPr/>
          </p:nvSpPr>
          <p:spPr>
            <a:xfrm rot="16200000">
              <a:off x="1607845" y="-360314"/>
              <a:ext cx="5257798" cy="8018839"/>
            </a:xfrm>
            <a:prstGeom prst="roundRect">
              <a:avLst/>
            </a:prstGeom>
            <a:solidFill>
              <a:srgbClr val="A3CFFF">
                <a:alpha val="60000"/>
              </a:srgbClr>
            </a:solidFill>
            <a:ln>
              <a:noFill/>
              <a:prstDash val="dash"/>
            </a:ln>
            <a:effectLst>
              <a:outerShdw blurRad="228600" dist="38100" dir="19320000" algn="bl" rotWithShape="0">
                <a:schemeClr val="accent2">
                  <a:lumMod val="90000"/>
                  <a:lumOff val="10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6741854" y="4389761"/>
              <a:ext cx="258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pc="300" dirty="0" smtClean="0">
                  <a:solidFill>
                    <a:schemeClr val="bg1"/>
                  </a:solidFill>
                </a:rPr>
                <a:t>Security &amp; Privacy</a:t>
              </a:r>
              <a:endParaRPr lang="en-US" sz="1600" b="1" spc="3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 flipH="1">
            <a:off x="1494445" y="1794401"/>
            <a:ext cx="5608716" cy="1282313"/>
          </a:xfrm>
          <a:prstGeom prst="roundRect">
            <a:avLst>
              <a:gd name="adj" fmla="val 564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18726" y="1742451"/>
            <a:ext cx="552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Big Data Application Provider</a:t>
            </a:r>
            <a:endParaRPr lang="en-US" sz="1400" b="1" dirty="0"/>
          </a:p>
        </p:txBody>
      </p:sp>
      <p:sp>
        <p:nvSpPr>
          <p:cNvPr id="18" name="Rounded Rectangle 17"/>
          <p:cNvSpPr/>
          <p:nvPr/>
        </p:nvSpPr>
        <p:spPr>
          <a:xfrm flipH="1">
            <a:off x="4969560" y="2367631"/>
            <a:ext cx="1033677" cy="5782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Visualization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143230" y="2668565"/>
            <a:ext cx="883734" cy="2858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Access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 flipH="1">
            <a:off x="3896306" y="2050227"/>
            <a:ext cx="920858" cy="9143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Analytics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 flipH="1">
            <a:off x="2822966" y="2369824"/>
            <a:ext cx="927393" cy="5947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err="1" smtClean="0">
                <a:solidFill>
                  <a:schemeClr val="tx1"/>
                </a:solidFill>
              </a:rPr>
              <a:t>Curation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616763" y="2656850"/>
            <a:ext cx="1047976" cy="2975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Collection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flipH="1">
            <a:off x="1494444" y="1209049"/>
            <a:ext cx="5608716" cy="371395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05542" y="1218142"/>
            <a:ext cx="2254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System Orchestrator</a:t>
            </a:r>
            <a:endParaRPr lang="en-US" sz="1400" b="1" dirty="0"/>
          </a:p>
        </p:txBody>
      </p:sp>
      <p:cxnSp>
        <p:nvCxnSpPr>
          <p:cNvPr id="25" name="Straight Arrow Connector 24"/>
          <p:cNvCxnSpPr>
            <a:stCxn id="23" idx="2"/>
          </p:cNvCxnSpPr>
          <p:nvPr/>
        </p:nvCxnSpPr>
        <p:spPr>
          <a:xfrm>
            <a:off x="4298802" y="1580444"/>
            <a:ext cx="2" cy="214010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103164" y="2420157"/>
            <a:ext cx="504156" cy="4127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015803" y="2420917"/>
            <a:ext cx="478641" cy="1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Up Arrow 29"/>
          <p:cNvSpPr/>
          <p:nvPr/>
        </p:nvSpPr>
        <p:spPr>
          <a:xfrm rot="5400000">
            <a:off x="1131419" y="2516666"/>
            <a:ext cx="252956" cy="484187"/>
          </a:xfrm>
          <a:prstGeom prst="upArrow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b="1" dirty="0" smtClean="0"/>
              <a:t>DATA</a:t>
            </a:r>
            <a:endParaRPr lang="en-US" sz="900" b="1" dirty="0"/>
          </a:p>
        </p:txBody>
      </p:sp>
      <p:sp>
        <p:nvSpPr>
          <p:cNvPr id="32" name="Up Arrow 31"/>
          <p:cNvSpPr/>
          <p:nvPr/>
        </p:nvSpPr>
        <p:spPr>
          <a:xfrm rot="5400000">
            <a:off x="7235768" y="2513343"/>
            <a:ext cx="252956" cy="484187"/>
          </a:xfrm>
          <a:prstGeom prst="upArrow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b="1" dirty="0" smtClean="0"/>
              <a:t>DATA</a:t>
            </a:r>
            <a:endParaRPr lang="en-US" sz="9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473764" y="576258"/>
            <a:ext cx="7696199" cy="351641"/>
            <a:chOff x="473764" y="576258"/>
            <a:chExt cx="7696199" cy="351641"/>
          </a:xfrm>
        </p:grpSpPr>
        <p:sp>
          <p:nvSpPr>
            <p:cNvPr id="13" name="Chevron 12"/>
            <p:cNvSpPr/>
            <p:nvPr/>
          </p:nvSpPr>
          <p:spPr>
            <a:xfrm>
              <a:off x="473764" y="611054"/>
              <a:ext cx="7696199" cy="270004"/>
            </a:xfrm>
            <a:prstGeom prst="chevron">
              <a:avLst/>
            </a:prstGeom>
            <a:solidFill>
              <a:srgbClr val="F664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70331" y="576258"/>
              <a:ext cx="3848694" cy="351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pc="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INFORMATION VALUE CHAIN</a:t>
              </a:r>
              <a:endParaRPr lang="en-US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703364" y="1209048"/>
            <a:ext cx="304803" cy="5003652"/>
            <a:chOff x="8703364" y="1209048"/>
            <a:chExt cx="304803" cy="5003652"/>
          </a:xfrm>
        </p:grpSpPr>
        <p:sp>
          <p:nvSpPr>
            <p:cNvPr id="34" name="Chevron 33"/>
            <p:cNvSpPr/>
            <p:nvPr/>
          </p:nvSpPr>
          <p:spPr>
            <a:xfrm rot="16200000">
              <a:off x="6370817" y="3575349"/>
              <a:ext cx="5003652" cy="271049"/>
            </a:xfrm>
            <a:prstGeom prst="chevron">
              <a:avLst/>
            </a:prstGeom>
            <a:solidFill>
              <a:srgbClr val="F664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7630271" y="3806143"/>
              <a:ext cx="2393912" cy="247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pc="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IT VALUE CHAIN</a:t>
              </a:r>
              <a:endParaRPr lang="en-US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7" name="Rounded Rectangle 36"/>
          <p:cNvSpPr/>
          <p:nvPr/>
        </p:nvSpPr>
        <p:spPr>
          <a:xfrm flipH="1">
            <a:off x="1616763" y="2011066"/>
            <a:ext cx="5410200" cy="2678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 flipH="1">
            <a:off x="4969556" y="2352051"/>
            <a:ext cx="2057405" cy="2387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 flipH="1">
            <a:off x="1610308" y="2352050"/>
            <a:ext cx="2140055" cy="236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rot="16200000">
            <a:off x="7172597" y="2269083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rot="16200000">
            <a:off x="7096397" y="2329576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7020194" y="2381526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 Consumer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 rot="16200000">
            <a:off x="61341" y="2253750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 rot="16200000">
            <a:off x="-14859" y="2320627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 rot="16200000">
            <a:off x="-91059" y="2396827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 Provider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647257" y="3286143"/>
            <a:ext cx="5608718" cy="2707596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7" name="Rounded Rectangle 46"/>
          <p:cNvSpPr/>
          <p:nvPr/>
        </p:nvSpPr>
        <p:spPr>
          <a:xfrm>
            <a:off x="1553758" y="3392715"/>
            <a:ext cx="5608718" cy="2707596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ounded Rectangle 47"/>
          <p:cNvSpPr/>
          <p:nvPr/>
        </p:nvSpPr>
        <p:spPr>
          <a:xfrm>
            <a:off x="1418243" y="3485181"/>
            <a:ext cx="5608718" cy="2707596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Rounded Rectangle 48"/>
          <p:cNvSpPr/>
          <p:nvPr/>
        </p:nvSpPr>
        <p:spPr>
          <a:xfrm>
            <a:off x="1499993" y="3551854"/>
            <a:ext cx="5526971" cy="2601616"/>
          </a:xfrm>
          <a:prstGeom prst="roundRect">
            <a:avLst>
              <a:gd name="adj" fmla="val 479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 flipH="1">
            <a:off x="1570648" y="5163781"/>
            <a:ext cx="5380116" cy="673756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 flipH="1">
            <a:off x="1570648" y="3731576"/>
            <a:ext cx="5380116" cy="684755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 flipH="1">
            <a:off x="1570648" y="4457325"/>
            <a:ext cx="5380116" cy="665259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 rot="16200000" flipH="1">
            <a:off x="1881075" y="5382743"/>
            <a:ext cx="434092" cy="395436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4" name="Rounded Rectangle 53"/>
          <p:cNvSpPr/>
          <p:nvPr/>
        </p:nvSpPr>
        <p:spPr>
          <a:xfrm flipH="1">
            <a:off x="1900403" y="5360538"/>
            <a:ext cx="4144170" cy="199764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Horizontally </a:t>
            </a:r>
            <a:r>
              <a:rPr lang="en-US" sz="1200" b="1" dirty="0" smtClean="0">
                <a:solidFill>
                  <a:schemeClr val="tx1"/>
                </a:solidFill>
              </a:rPr>
              <a:t>Scalable (VM clusters)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 rot="16200000" flipH="1">
            <a:off x="6118365" y="5378913"/>
            <a:ext cx="432191" cy="395444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6" name="Rounded Rectangle 55"/>
          <p:cNvSpPr/>
          <p:nvPr/>
        </p:nvSpPr>
        <p:spPr>
          <a:xfrm flipH="1">
            <a:off x="2404408" y="5605042"/>
            <a:ext cx="4116601" cy="185553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Vertically Scalable</a:t>
            </a:r>
          </a:p>
        </p:txBody>
      </p:sp>
      <p:sp>
        <p:nvSpPr>
          <p:cNvPr id="57" name="Rounded Rectangle 56"/>
          <p:cNvSpPr/>
          <p:nvPr/>
        </p:nvSpPr>
        <p:spPr>
          <a:xfrm rot="16200000" flipH="1">
            <a:off x="1888326" y="4671872"/>
            <a:ext cx="434092" cy="395437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8" name="Rounded Rectangle 57"/>
          <p:cNvSpPr/>
          <p:nvPr/>
        </p:nvSpPr>
        <p:spPr>
          <a:xfrm flipH="1">
            <a:off x="1907654" y="4639215"/>
            <a:ext cx="4144172" cy="199764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Horizontally Scalable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 rot="16200000" flipH="1">
            <a:off x="6122097" y="4657592"/>
            <a:ext cx="432190" cy="395437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0" name="Rounded Rectangle 59"/>
          <p:cNvSpPr/>
          <p:nvPr/>
        </p:nvSpPr>
        <p:spPr>
          <a:xfrm flipH="1">
            <a:off x="2391739" y="4881014"/>
            <a:ext cx="4144172" cy="190391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Vertically Scalable</a:t>
            </a:r>
          </a:p>
        </p:txBody>
      </p:sp>
      <p:sp>
        <p:nvSpPr>
          <p:cNvPr id="61" name="Rounded Rectangle 60"/>
          <p:cNvSpPr/>
          <p:nvPr/>
        </p:nvSpPr>
        <p:spPr>
          <a:xfrm rot="16200000" flipH="1">
            <a:off x="1879178" y="3963005"/>
            <a:ext cx="434092" cy="395437"/>
          </a:xfrm>
          <a:prstGeom prst="roundRect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2" name="Rounded Rectangle 61"/>
          <p:cNvSpPr/>
          <p:nvPr/>
        </p:nvSpPr>
        <p:spPr>
          <a:xfrm flipH="1">
            <a:off x="1898506" y="3935047"/>
            <a:ext cx="4144172" cy="199764"/>
          </a:xfrm>
          <a:prstGeom prst="roundRect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Horizontally Scalable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 rot="16200000" flipH="1">
            <a:off x="6112949" y="3948725"/>
            <a:ext cx="432190" cy="395437"/>
          </a:xfrm>
          <a:prstGeom prst="roundRect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4" name="Rounded Rectangle 63"/>
          <p:cNvSpPr/>
          <p:nvPr/>
        </p:nvSpPr>
        <p:spPr>
          <a:xfrm flipH="1">
            <a:off x="2382592" y="4172147"/>
            <a:ext cx="4144172" cy="190391"/>
          </a:xfrm>
          <a:prstGeom prst="roundRect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solidFill>
                  <a:schemeClr val="tx1"/>
                </a:solidFill>
              </a:rPr>
              <a:t>Vertically Scalable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35463" y="3492073"/>
            <a:ext cx="2748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Big Data Framework Provider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634436" y="3684865"/>
            <a:ext cx="491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Processing Frameworks (analytic </a:t>
            </a:r>
            <a:r>
              <a:rPr lang="en-US" sz="1200" b="1" dirty="0"/>
              <a:t>tools, etc.)</a:t>
            </a:r>
            <a:r>
              <a:rPr lang="en-US" sz="1200" b="1" dirty="0" smtClean="0"/>
              <a:t> 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16764" y="4407638"/>
            <a:ext cx="491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Platforms (databases, </a:t>
            </a:r>
            <a:r>
              <a:rPr lang="en-US" sz="1200" b="1" dirty="0"/>
              <a:t>etc.)</a:t>
            </a:r>
            <a:r>
              <a:rPr lang="en-US" sz="1200" b="1" dirty="0" smtClean="0"/>
              <a:t> </a:t>
            </a:r>
            <a:endParaRPr lang="en-US" sz="1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634436" y="5130904"/>
            <a:ext cx="491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Infrastructures</a:t>
            </a:r>
            <a:endParaRPr lang="en-US" sz="1200" b="1" dirty="0"/>
          </a:p>
        </p:txBody>
      </p:sp>
      <p:sp>
        <p:nvSpPr>
          <p:cNvPr id="69" name="Rounded Rectangle 68"/>
          <p:cNvSpPr/>
          <p:nvPr/>
        </p:nvSpPr>
        <p:spPr>
          <a:xfrm flipH="1">
            <a:off x="1570648" y="5868812"/>
            <a:ext cx="5380116" cy="242886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616764" y="5865338"/>
            <a:ext cx="491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Physical and Virtual Resources (networking, computing, etc.)</a:t>
            </a:r>
            <a:endParaRPr lang="en-US" sz="1200" b="1" dirty="0"/>
          </a:p>
        </p:txBody>
      </p:sp>
      <p:cxnSp>
        <p:nvCxnSpPr>
          <p:cNvPr id="71" name="Straight Arrow Connector 70"/>
          <p:cNvCxnSpPr>
            <a:stCxn id="16" idx="2"/>
          </p:cNvCxnSpPr>
          <p:nvPr/>
        </p:nvCxnSpPr>
        <p:spPr>
          <a:xfrm>
            <a:off x="4298803" y="3076714"/>
            <a:ext cx="0" cy="432473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Left-Right Arrow 71"/>
          <p:cNvSpPr/>
          <p:nvPr/>
        </p:nvSpPr>
        <p:spPr>
          <a:xfrm rot="16200000">
            <a:off x="4333585" y="3163871"/>
            <a:ext cx="419531" cy="242826"/>
          </a:xfrm>
          <a:prstGeom prst="leftRightArrow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spc="50" dirty="0" smtClean="0"/>
              <a:t>DATA</a:t>
            </a:r>
            <a:endParaRPr lang="en-US" sz="900" b="1" spc="50" dirty="0"/>
          </a:p>
        </p:txBody>
      </p:sp>
      <p:sp>
        <p:nvSpPr>
          <p:cNvPr id="80" name="Down Arrow 79"/>
          <p:cNvSpPr/>
          <p:nvPr/>
        </p:nvSpPr>
        <p:spPr>
          <a:xfrm rot="5400000">
            <a:off x="1157279" y="2724030"/>
            <a:ext cx="228811" cy="45661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dirty="0" smtClean="0"/>
              <a:t>SW</a:t>
            </a:r>
            <a:endParaRPr lang="en-US" sz="1100" b="1" dirty="0"/>
          </a:p>
        </p:txBody>
      </p:sp>
      <p:sp>
        <p:nvSpPr>
          <p:cNvPr id="82" name="Down Arrow 81"/>
          <p:cNvSpPr/>
          <p:nvPr/>
        </p:nvSpPr>
        <p:spPr>
          <a:xfrm rot="5400000">
            <a:off x="7261628" y="2720707"/>
            <a:ext cx="228811" cy="45661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dirty="0" smtClean="0"/>
              <a:t>SW</a:t>
            </a:r>
            <a:endParaRPr lang="en-US" sz="1100" b="1" dirty="0"/>
          </a:p>
        </p:txBody>
      </p:sp>
      <p:sp>
        <p:nvSpPr>
          <p:cNvPr id="83" name="Down Arrow 82"/>
          <p:cNvSpPr/>
          <p:nvPr/>
        </p:nvSpPr>
        <p:spPr>
          <a:xfrm>
            <a:off x="4746993" y="3066742"/>
            <a:ext cx="245788" cy="4093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50" b="1" dirty="0" smtClean="0"/>
              <a:t>SW</a:t>
            </a:r>
            <a:endParaRPr lang="en-US" sz="1050" b="1" dirty="0"/>
          </a:p>
        </p:txBody>
      </p:sp>
      <p:sp>
        <p:nvSpPr>
          <p:cNvPr id="92" name="Rectangle 91"/>
          <p:cNvSpPr/>
          <p:nvPr/>
        </p:nvSpPr>
        <p:spPr>
          <a:xfrm>
            <a:off x="39212" y="4486821"/>
            <a:ext cx="1189464" cy="169503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57199" y="4783628"/>
            <a:ext cx="947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Service</a:t>
            </a:r>
          </a:p>
          <a:p>
            <a:r>
              <a:rPr lang="en-US" sz="1200" b="1" dirty="0" smtClean="0">
                <a:solidFill>
                  <a:srgbClr val="002060"/>
                </a:solidFill>
              </a:rPr>
              <a:t>Use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50476" y="5292438"/>
            <a:ext cx="870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Data </a:t>
            </a:r>
            <a:r>
              <a:rPr lang="en-US" sz="1200" b="1" dirty="0" smtClean="0">
                <a:solidFill>
                  <a:srgbClr val="002060"/>
                </a:solidFill>
              </a:rPr>
              <a:t>Flow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85548" y="5571888"/>
            <a:ext cx="881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Analytic Tools Transfer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6644" y="4449173"/>
            <a:ext cx="106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 E Y :</a:t>
            </a:r>
            <a:endParaRPr lang="en-US" sz="1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0714" y="4921137"/>
            <a:ext cx="413348" cy="1"/>
          </a:xfrm>
          <a:prstGeom prst="straightConnector1">
            <a:avLst/>
          </a:prstGeom>
          <a:ln w="7302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Up Arrow 97"/>
          <p:cNvSpPr/>
          <p:nvPr/>
        </p:nvSpPr>
        <p:spPr>
          <a:xfrm rot="5400000">
            <a:off x="160871" y="5192281"/>
            <a:ext cx="221278" cy="421592"/>
          </a:xfrm>
          <a:prstGeom prst="upArrow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b="1" dirty="0" smtClean="0"/>
              <a:t>DATA</a:t>
            </a:r>
            <a:endParaRPr lang="en-US" sz="900" b="1" dirty="0"/>
          </a:p>
        </p:txBody>
      </p:sp>
      <p:sp>
        <p:nvSpPr>
          <p:cNvPr id="99" name="Down Arrow 98"/>
          <p:cNvSpPr/>
          <p:nvPr/>
        </p:nvSpPr>
        <p:spPr>
          <a:xfrm rot="5400000">
            <a:off x="175734" y="5505375"/>
            <a:ext cx="228811" cy="45661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dirty="0" smtClean="0"/>
              <a:t>SW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1238423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Big Data Reference Architecture V1.0 Outline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593271"/>
            <a:ext cx="3409908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0175" algn="l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0175" algn="l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0175" algn="l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0175" algn="l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0175" algn="l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0175" algn="l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0175" algn="l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0175" algn="l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0175" algn="l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400175" algn="l"/>
                <a:tab pos="5943600" algn="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Executive Summary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400175" algn="l"/>
                <a:tab pos="5943600" algn="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1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Introduction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400175" algn="l"/>
                <a:tab pos="5943600" algn="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2 Big Data System Requirements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400175" algn="l"/>
                <a:tab pos="5943600" algn="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3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Conceptual Model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400175" algn="l"/>
                <a:tab pos="5943600" algn="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4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Main Components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1" indent="0">
              <a:buClrTx/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4.1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Data Provider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1" indent="0">
              <a:buClrTx/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4.2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Big Data Application Provider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1" indent="0">
              <a:buClrTx/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4.3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Big Data Framework Provider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1" indent="0">
              <a:buClrTx/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4.4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Data Consumer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1" indent="0">
              <a:buClrTx/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4.5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System Orchestrator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400175" algn="l"/>
                <a:tab pos="5943600" algn="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5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Management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1" indent="0">
              <a:buClrTx/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5.1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System Management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1" indent="0">
              <a:buClrTx/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14"/>
              </a:rPr>
              <a:t>5.2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4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14"/>
              </a:rPr>
              <a:t>Lifecycle Management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400175" algn="l"/>
                <a:tab pos="5943600" algn="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15"/>
              </a:rPr>
              <a:t>6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5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15"/>
              </a:rPr>
              <a:t>Security and Privacy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400175" algn="l"/>
                <a:tab pos="5943600" algn="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16"/>
              </a:rPr>
              <a:t>7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6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16"/>
              </a:rPr>
              <a:t>Big Data Taxonomy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400175" algn="l"/>
                <a:tab pos="5943600" algn="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7"/>
              </a:rPr>
              <a:t>Appendix A: Terms and Definitions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400175" algn="l"/>
                <a:tab pos="5943600" algn="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8"/>
              </a:rPr>
              <a:t>Appendix B: Acronyms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400175" algn="l"/>
                <a:tab pos="5943600" algn="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9"/>
              </a:rPr>
              <a:t>Appendix C: References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400175" algn="l"/>
                <a:tab pos="5943600" algn="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0"/>
              </a:rPr>
              <a:t>Appendix D: Deployment Considerations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400175" algn="l"/>
                <a:tab pos="5943600" algn="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1"/>
              </a:rPr>
              <a:t>1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1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1"/>
              </a:rPr>
              <a:t>Big Data Framework Provider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400175" algn="l"/>
                <a:tab pos="5943600" algn="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2"/>
              </a:rPr>
              <a:t>1.1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2"/>
              </a:rPr>
              <a:t>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2"/>
              </a:rPr>
              <a:t>Traditional On-Premise Frameworks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400175" algn="l"/>
                <a:tab pos="5943600" algn="r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3"/>
              </a:rPr>
              <a:t>1.2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3"/>
              </a:rPr>
              <a:t>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3"/>
              </a:rPr>
              <a:t>Cloud Service Providers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472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The draft of the NIST White </a:t>
            </a:r>
            <a:r>
              <a:rPr lang="en-US" dirty="0"/>
              <a:t>Paper: Survey of Existing Big Data </a:t>
            </a:r>
            <a:r>
              <a:rPr lang="en-US" dirty="0" smtClean="0"/>
              <a:t>RAs (v.1.2) is available as M0151v3</a:t>
            </a:r>
            <a:endParaRPr lang="en-US" dirty="0" smtClean="0"/>
          </a:p>
          <a:p>
            <a:pPr lvl="1"/>
            <a:r>
              <a:rPr lang="en-US" dirty="0" smtClean="0"/>
              <a:t>The draft of the NIST </a:t>
            </a:r>
            <a:r>
              <a:rPr lang="en-US" dirty="0"/>
              <a:t>Big Data functional reference architecture </a:t>
            </a:r>
            <a:r>
              <a:rPr lang="en-US" dirty="0" smtClean="0"/>
              <a:t>(RA v.1.0) </a:t>
            </a:r>
            <a:r>
              <a:rPr lang="en-US" dirty="0" smtClean="0"/>
              <a:t>is available </a:t>
            </a:r>
            <a:r>
              <a:rPr lang="en-US" dirty="0"/>
              <a:t>as </a:t>
            </a:r>
            <a:r>
              <a:rPr lang="en-US" dirty="0" smtClean="0"/>
              <a:t>M0226v8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Continue the editorial </a:t>
            </a:r>
            <a:r>
              <a:rPr lang="en-US" dirty="0"/>
              <a:t>and alignment </a:t>
            </a:r>
            <a:r>
              <a:rPr lang="en-US" dirty="0" smtClean="0"/>
              <a:t>effort</a:t>
            </a:r>
            <a:endParaRPr lang="en-US" dirty="0"/>
          </a:p>
          <a:p>
            <a:pPr lvl="1"/>
            <a:r>
              <a:rPr lang="en-US" dirty="0" smtClean="0"/>
              <a:t>Map generic </a:t>
            </a:r>
            <a:r>
              <a:rPr lang="en-US" dirty="0"/>
              <a:t>B</a:t>
            </a:r>
            <a:r>
              <a:rPr lang="en-US" dirty="0" smtClean="0"/>
              <a:t>ig Data use cases to RA</a:t>
            </a:r>
          </a:p>
          <a:p>
            <a:pPr lvl="1"/>
            <a:r>
              <a:rPr lang="en-US" dirty="0" smtClean="0"/>
              <a:t>Map specific collected Big Data cases to RA</a:t>
            </a:r>
          </a:p>
          <a:p>
            <a:pPr lvl="1"/>
            <a:endParaRPr lang="en-US" dirty="0" smtClean="0"/>
          </a:p>
          <a:p>
            <a:pPr marL="342900" lvl="1" indent="0">
              <a:buNone/>
            </a:pPr>
            <a:r>
              <a:rPr lang="en-US" i="1" dirty="0" smtClean="0"/>
              <a:t>Let’s exchange additional ideas this afternoon at the breakout session!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84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226918" y="3689350"/>
            <a:ext cx="4283075" cy="533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Co-chairs:</a:t>
            </a:r>
          </a:p>
          <a:p>
            <a:pPr marL="0" indent="0">
              <a:buNone/>
            </a:pPr>
            <a:r>
              <a:rPr lang="en-US" sz="1800" dirty="0"/>
              <a:t>Orit Levin	Microsoft</a:t>
            </a:r>
          </a:p>
          <a:p>
            <a:pPr marL="0" indent="0">
              <a:buNone/>
            </a:pPr>
            <a:r>
              <a:rPr lang="en-US" sz="1800" dirty="0"/>
              <a:t>James </a:t>
            </a:r>
            <a:r>
              <a:rPr lang="en-US" sz="1800" dirty="0" err="1"/>
              <a:t>Ketner</a:t>
            </a:r>
            <a:r>
              <a:rPr lang="en-US" sz="1800" dirty="0"/>
              <a:t>	AT&amp;T</a:t>
            </a:r>
          </a:p>
          <a:p>
            <a:pPr marL="0" indent="0">
              <a:buNone/>
            </a:pPr>
            <a:r>
              <a:rPr lang="en-US" sz="1800" dirty="0"/>
              <a:t>Don Krapohl	Augmented Intel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141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Agenda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Deliverable #</a:t>
            </a:r>
            <a:r>
              <a:rPr lang="en-US" dirty="0"/>
              <a:t>1: </a:t>
            </a:r>
            <a:r>
              <a:rPr lang="en-US" dirty="0" smtClean="0"/>
              <a:t>White Paper: Survey </a:t>
            </a:r>
            <a:r>
              <a:rPr lang="en-US" dirty="0"/>
              <a:t>of Existing Big Data RAs</a:t>
            </a:r>
            <a:endParaRPr lang="en-US" dirty="0" smtClean="0"/>
          </a:p>
          <a:p>
            <a:r>
              <a:rPr lang="en-US" dirty="0" smtClean="0"/>
              <a:t>Deliverable #</a:t>
            </a:r>
            <a:r>
              <a:rPr lang="en-US" dirty="0"/>
              <a:t>2: NIST </a:t>
            </a:r>
            <a:r>
              <a:rPr lang="en-US" dirty="0" smtClean="0"/>
              <a:t>Big Data Reference Architecture</a:t>
            </a:r>
          </a:p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56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70933" y="1623962"/>
            <a:ext cx="7391286" cy="5669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NIST White Paper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Survey of Big </a:t>
            </a:r>
            <a:r>
              <a:rPr lang="en-US" dirty="0"/>
              <a:t>Data </a:t>
            </a:r>
            <a:r>
              <a:rPr lang="en-US" dirty="0" smtClean="0"/>
              <a:t>Architecture Models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244281" y="3689295"/>
            <a:ext cx="4283060" cy="53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Input Document M0151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74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Surveyed Architectures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8085" y="1574160"/>
            <a:ext cx="8229600" cy="4791918"/>
          </a:xfrm>
        </p:spPr>
        <p:txBody>
          <a:bodyPr/>
          <a:lstStyle/>
          <a:p>
            <a:r>
              <a:rPr lang="en-US" dirty="0" smtClean="0"/>
              <a:t>Vendor-neutral and technology-agnostic proposals</a:t>
            </a:r>
          </a:p>
          <a:p>
            <a:pPr lvl="1"/>
            <a:r>
              <a:rPr lang="en-US" dirty="0" smtClean="0"/>
              <a:t>Bob Marcus	ET-Strategies</a:t>
            </a:r>
            <a:endParaRPr lang="en-US" dirty="0"/>
          </a:p>
          <a:p>
            <a:pPr lvl="1"/>
            <a:r>
              <a:rPr lang="en-US" dirty="0" smtClean="0"/>
              <a:t>Orit </a:t>
            </a:r>
            <a:r>
              <a:rPr lang="en-US" dirty="0"/>
              <a:t>Levin		Microsoft</a:t>
            </a:r>
          </a:p>
          <a:p>
            <a:pPr lvl="1"/>
            <a:r>
              <a:rPr lang="en-US" dirty="0" smtClean="0"/>
              <a:t>Gary Mazzaferro	</a:t>
            </a:r>
            <a:r>
              <a:rPr lang="en-US" dirty="0" err="1" smtClean="0"/>
              <a:t>AlloyCloud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Yuri Demchenko	University of Amsterdam</a:t>
            </a:r>
          </a:p>
          <a:p>
            <a:r>
              <a:rPr lang="en-US" dirty="0" smtClean="0"/>
              <a:t>Vendors’ Architectures</a:t>
            </a:r>
          </a:p>
          <a:p>
            <a:pPr lvl="1"/>
            <a:r>
              <a:rPr lang="en-US" dirty="0" smtClean="0"/>
              <a:t>IBM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Booz Allen Hamilton</a:t>
            </a:r>
          </a:p>
          <a:p>
            <a:pPr lvl="1"/>
            <a:r>
              <a:rPr lang="en-US" dirty="0" smtClean="0"/>
              <a:t>EMC</a:t>
            </a:r>
          </a:p>
          <a:p>
            <a:pPr lvl="1"/>
            <a:r>
              <a:rPr lang="en-US" dirty="0" smtClean="0"/>
              <a:t>SAP</a:t>
            </a:r>
          </a:p>
          <a:p>
            <a:pPr lvl="1"/>
            <a:r>
              <a:rPr lang="en-US" dirty="0" smtClean="0"/>
              <a:t>9sight</a:t>
            </a:r>
          </a:p>
          <a:p>
            <a:pPr lvl="1"/>
            <a:r>
              <a:rPr lang="en-US" dirty="0" err="1" smtClean="0"/>
              <a:t>LexusNexis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51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Vendor-neutral and Technology-agnostic</a:t>
            </a:r>
            <a:r>
              <a:rPr lang="en-US" dirty="0" smtClean="0">
                <a:solidFill>
                  <a:schemeClr val="tx1"/>
                </a:solidFill>
              </a:rPr>
              <a:t> Proposals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5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-185196" y="2280968"/>
            <a:ext cx="3370522" cy="3201592"/>
            <a:chOff x="-185196" y="2280968"/>
            <a:chExt cx="3370522" cy="320159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85196" y="2980986"/>
              <a:ext cx="3370522" cy="2501574"/>
            </a:xfrm>
            <a:prstGeom prst="rect">
              <a:avLst/>
            </a:prstGeom>
          </p:spPr>
        </p:pic>
        <p:sp>
          <p:nvSpPr>
            <p:cNvPr id="88" name="Title 1"/>
            <p:cNvSpPr txBox="1">
              <a:spLocks/>
            </p:cNvSpPr>
            <p:nvPr/>
          </p:nvSpPr>
          <p:spPr>
            <a:xfrm>
              <a:off x="-1893" y="2280968"/>
              <a:ext cx="2848707" cy="73474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68580" tIns="34290" rIns="68580" bIns="3429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100" dirty="0">
                  <a:ea typeface="+mn-ea"/>
                  <a:cs typeface="+mn-cs"/>
                </a:rPr>
                <a:t>Data Processing </a:t>
              </a:r>
              <a:r>
                <a:rPr lang="en-US" sz="2100" dirty="0" smtClean="0">
                  <a:ea typeface="+mn-ea"/>
                  <a:cs typeface="+mn-cs"/>
                </a:rPr>
                <a:t>Flow</a:t>
              </a:r>
            </a:p>
            <a:p>
              <a:pPr algn="ctr"/>
              <a:r>
                <a:rPr lang="en-US" sz="2100" dirty="0" smtClean="0">
                  <a:ea typeface="+mn-ea"/>
                  <a:cs typeface="+mn-cs"/>
                </a:rPr>
                <a:t>M0039</a:t>
              </a:r>
              <a:endParaRPr lang="en-US" sz="2100" dirty="0">
                <a:ea typeface="+mn-ea"/>
                <a:cs typeface="+mn-cs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 flipH="1">
              <a:off x="7049" y="2980987"/>
              <a:ext cx="2969664" cy="2373690"/>
            </a:xfrm>
            <a:prstGeom prst="roundRect">
              <a:avLst>
                <a:gd name="adj" fmla="val 4062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27838" y="2308768"/>
            <a:ext cx="3314700" cy="3055183"/>
            <a:chOff x="2927838" y="2308768"/>
            <a:chExt cx="3314700" cy="3055183"/>
          </a:xfrm>
        </p:grpSpPr>
        <p:sp>
          <p:nvSpPr>
            <p:cNvPr id="90" name="TextBox 89"/>
            <p:cNvSpPr txBox="1"/>
            <p:nvPr/>
          </p:nvSpPr>
          <p:spPr>
            <a:xfrm>
              <a:off x="2927838" y="2308768"/>
              <a:ext cx="3314700" cy="6740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sz="2100" dirty="0">
                  <a:latin typeface="+mj-lt"/>
                </a:rPr>
                <a:t>Data Transformation Flow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sz="2100" dirty="0">
                  <a:latin typeface="+mj-lt"/>
                </a:rPr>
                <a:t>M0017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971" y="2997403"/>
              <a:ext cx="2988564" cy="2366548"/>
            </a:xfrm>
            <a:prstGeom prst="rect">
              <a:avLst/>
            </a:prstGeom>
          </p:spPr>
        </p:pic>
        <p:sp>
          <p:nvSpPr>
            <p:cNvPr id="14" name="Rounded Rectangle 13"/>
            <p:cNvSpPr/>
            <p:nvPr/>
          </p:nvSpPr>
          <p:spPr>
            <a:xfrm flipH="1">
              <a:off x="3083128" y="2982994"/>
              <a:ext cx="2969664" cy="2373690"/>
            </a:xfrm>
            <a:prstGeom prst="roundRect">
              <a:avLst>
                <a:gd name="adj" fmla="val 4062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73228" y="2262726"/>
            <a:ext cx="3070772" cy="3219834"/>
            <a:chOff x="6073228" y="2262726"/>
            <a:chExt cx="3070772" cy="321983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3228" y="2914650"/>
              <a:ext cx="3058446" cy="2567910"/>
            </a:xfrm>
            <a:prstGeom prst="rect">
              <a:avLst/>
            </a:prstGeom>
          </p:spPr>
        </p:pic>
        <p:sp>
          <p:nvSpPr>
            <p:cNvPr id="89" name="Title 1"/>
            <p:cNvSpPr txBox="1">
              <a:spLocks/>
            </p:cNvSpPr>
            <p:nvPr/>
          </p:nvSpPr>
          <p:spPr>
            <a:xfrm>
              <a:off x="6242539" y="2262726"/>
              <a:ext cx="2901461" cy="76908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68580" tIns="34290" rIns="68580" bIns="3429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lvl="1"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sz="2100" dirty="0" smtClean="0">
                  <a:latin typeface="+mj-lt"/>
                  <a:ea typeface="+mj-ea"/>
                  <a:cs typeface="+mj-cs"/>
                </a:rPr>
                <a:t>IT Stack</a:t>
              </a:r>
            </a:p>
            <a:p>
              <a:pPr marL="0" lvl="1"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sz="2100" dirty="0" smtClean="0">
                  <a:latin typeface="+mj-lt"/>
                  <a:ea typeface="+mj-ea"/>
                  <a:cs typeface="+mj-cs"/>
                </a:rPr>
                <a:t>M0047</a:t>
              </a:r>
              <a:endParaRPr lang="en-US" sz="2100" dirty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 flipH="1">
              <a:off x="6151186" y="2982987"/>
              <a:ext cx="2969664" cy="2373690"/>
            </a:xfrm>
            <a:prstGeom prst="roundRect">
              <a:avLst>
                <a:gd name="adj" fmla="val 4062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989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Vendor-neutral and Technology-agnostic</a:t>
            </a:r>
            <a:r>
              <a:rPr lang="en-US" dirty="0" smtClean="0">
                <a:solidFill>
                  <a:schemeClr val="tx1"/>
                </a:solidFill>
              </a:rPr>
              <a:t> Proposals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-185196" y="2280968"/>
            <a:ext cx="3370522" cy="3201592"/>
            <a:chOff x="-185196" y="2280968"/>
            <a:chExt cx="3370522" cy="320159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85196" y="2980986"/>
              <a:ext cx="3370522" cy="2501574"/>
            </a:xfrm>
            <a:prstGeom prst="rect">
              <a:avLst/>
            </a:prstGeom>
          </p:spPr>
        </p:pic>
        <p:sp>
          <p:nvSpPr>
            <p:cNvPr id="88" name="Title 1"/>
            <p:cNvSpPr txBox="1">
              <a:spLocks/>
            </p:cNvSpPr>
            <p:nvPr/>
          </p:nvSpPr>
          <p:spPr>
            <a:xfrm>
              <a:off x="-1893" y="2280968"/>
              <a:ext cx="2848707" cy="73474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68580" tIns="34290" rIns="68580" bIns="3429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100" dirty="0">
                  <a:ea typeface="+mn-ea"/>
                  <a:cs typeface="+mn-cs"/>
                </a:rPr>
                <a:t>Data Processing </a:t>
              </a:r>
              <a:r>
                <a:rPr lang="en-US" sz="2100" dirty="0" smtClean="0">
                  <a:ea typeface="+mn-ea"/>
                  <a:cs typeface="+mn-cs"/>
                </a:rPr>
                <a:t>Flow</a:t>
              </a:r>
            </a:p>
            <a:p>
              <a:pPr algn="ctr"/>
              <a:r>
                <a:rPr lang="en-US" sz="2100" dirty="0" smtClean="0">
                  <a:ea typeface="+mn-ea"/>
                  <a:cs typeface="+mn-cs"/>
                </a:rPr>
                <a:t>M0039</a:t>
              </a:r>
              <a:endParaRPr lang="en-US" sz="2100" dirty="0">
                <a:ea typeface="+mn-ea"/>
                <a:cs typeface="+mn-cs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 flipH="1">
              <a:off x="7049" y="2980987"/>
              <a:ext cx="2969664" cy="2373690"/>
            </a:xfrm>
            <a:prstGeom prst="roundRect">
              <a:avLst>
                <a:gd name="adj" fmla="val 4062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27838" y="2308768"/>
            <a:ext cx="3314700" cy="3055183"/>
            <a:chOff x="2927838" y="2308768"/>
            <a:chExt cx="3314700" cy="3055183"/>
          </a:xfrm>
        </p:grpSpPr>
        <p:sp>
          <p:nvSpPr>
            <p:cNvPr id="18" name="TextBox 17"/>
            <p:cNvSpPr txBox="1"/>
            <p:nvPr/>
          </p:nvSpPr>
          <p:spPr>
            <a:xfrm>
              <a:off x="2927838" y="2308768"/>
              <a:ext cx="3314700" cy="6740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sz="2100" dirty="0">
                  <a:latin typeface="+mj-lt"/>
                </a:rPr>
                <a:t>Data Transformation Flow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sz="2100" dirty="0">
                  <a:latin typeface="+mj-lt"/>
                </a:rPr>
                <a:t>M0017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971" y="2997403"/>
              <a:ext cx="2988564" cy="2366548"/>
            </a:xfrm>
            <a:prstGeom prst="rect">
              <a:avLst/>
            </a:prstGeom>
          </p:spPr>
        </p:pic>
        <p:sp>
          <p:nvSpPr>
            <p:cNvPr id="20" name="Rounded Rectangle 19"/>
            <p:cNvSpPr/>
            <p:nvPr/>
          </p:nvSpPr>
          <p:spPr>
            <a:xfrm flipH="1">
              <a:off x="3083128" y="2982994"/>
              <a:ext cx="2969664" cy="2373690"/>
            </a:xfrm>
            <a:prstGeom prst="roundRect">
              <a:avLst>
                <a:gd name="adj" fmla="val 4062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73228" y="2301812"/>
            <a:ext cx="3070772" cy="3180748"/>
            <a:chOff x="6073228" y="2301812"/>
            <a:chExt cx="3070772" cy="318074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3228" y="2914650"/>
              <a:ext cx="3058446" cy="2567910"/>
            </a:xfrm>
            <a:prstGeom prst="rect">
              <a:avLst/>
            </a:prstGeom>
          </p:spPr>
        </p:pic>
        <p:sp>
          <p:nvSpPr>
            <p:cNvPr id="89" name="Title 1"/>
            <p:cNvSpPr txBox="1">
              <a:spLocks/>
            </p:cNvSpPr>
            <p:nvPr/>
          </p:nvSpPr>
          <p:spPr>
            <a:xfrm>
              <a:off x="6242539" y="2301812"/>
              <a:ext cx="2901461" cy="683701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68580" tIns="34290" rIns="68580" bIns="3429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lvl="1"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sz="2100" dirty="0" smtClean="0">
                  <a:latin typeface="+mj-lt"/>
                  <a:ea typeface="+mj-ea"/>
                  <a:cs typeface="+mj-cs"/>
                </a:rPr>
                <a:t>IT Stack</a:t>
              </a:r>
            </a:p>
            <a:p>
              <a:pPr marL="0" lvl="1"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sz="2100" dirty="0" smtClean="0">
                  <a:latin typeface="+mj-lt"/>
                  <a:ea typeface="+mj-ea"/>
                  <a:cs typeface="+mj-cs"/>
                </a:rPr>
                <a:t>M0047</a:t>
              </a:r>
              <a:endParaRPr lang="en-US" sz="2100" dirty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 flipH="1">
              <a:off x="6151186" y="2982987"/>
              <a:ext cx="2969664" cy="2373690"/>
            </a:xfrm>
            <a:prstGeom prst="roundRect">
              <a:avLst>
                <a:gd name="adj" fmla="val 4062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7908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36 -0.00509 L -0.34601 -0.0090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33" y="-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5000" y="15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Vendor-neutral and Technology-agnostic</a:t>
            </a:r>
            <a:r>
              <a:rPr lang="en-US" dirty="0" smtClean="0">
                <a:solidFill>
                  <a:schemeClr val="tx1"/>
                </a:solidFill>
              </a:rPr>
              <a:t> Proposals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-185196" y="2280968"/>
            <a:ext cx="3370522" cy="3201592"/>
            <a:chOff x="-185196" y="2280968"/>
            <a:chExt cx="3370522" cy="320159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85196" y="2980986"/>
              <a:ext cx="3370522" cy="2501574"/>
            </a:xfrm>
            <a:prstGeom prst="rect">
              <a:avLst/>
            </a:prstGeom>
          </p:spPr>
        </p:pic>
        <p:sp>
          <p:nvSpPr>
            <p:cNvPr id="88" name="Title 1"/>
            <p:cNvSpPr txBox="1">
              <a:spLocks/>
            </p:cNvSpPr>
            <p:nvPr/>
          </p:nvSpPr>
          <p:spPr>
            <a:xfrm>
              <a:off x="-1893" y="2280968"/>
              <a:ext cx="2848707" cy="73474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68580" tIns="34290" rIns="68580" bIns="3429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100" dirty="0">
                  <a:ea typeface="+mn-ea"/>
                  <a:cs typeface="+mn-cs"/>
                </a:rPr>
                <a:t>Data Processing </a:t>
              </a:r>
              <a:r>
                <a:rPr lang="en-US" sz="2100" dirty="0" smtClean="0">
                  <a:ea typeface="+mn-ea"/>
                  <a:cs typeface="+mn-cs"/>
                </a:rPr>
                <a:t>Flow</a:t>
              </a:r>
            </a:p>
            <a:p>
              <a:pPr algn="ctr"/>
              <a:r>
                <a:rPr lang="en-US" sz="2100" dirty="0" smtClean="0">
                  <a:ea typeface="+mn-ea"/>
                  <a:cs typeface="+mn-cs"/>
                </a:rPr>
                <a:t>M0039</a:t>
              </a:r>
              <a:endParaRPr lang="en-US" sz="2100" dirty="0">
                <a:ea typeface="+mn-ea"/>
                <a:cs typeface="+mn-cs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 flipH="1">
              <a:off x="7049" y="2980987"/>
              <a:ext cx="2969664" cy="2373690"/>
            </a:xfrm>
            <a:prstGeom prst="roundRect">
              <a:avLst>
                <a:gd name="adj" fmla="val 4062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73228" y="2262726"/>
            <a:ext cx="3070772" cy="3219834"/>
            <a:chOff x="6073228" y="2262726"/>
            <a:chExt cx="3070772" cy="321983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3228" y="2914650"/>
              <a:ext cx="3058446" cy="2567910"/>
            </a:xfrm>
            <a:prstGeom prst="rect">
              <a:avLst/>
            </a:prstGeom>
          </p:spPr>
        </p:pic>
        <p:sp>
          <p:nvSpPr>
            <p:cNvPr id="89" name="Title 1"/>
            <p:cNvSpPr txBox="1">
              <a:spLocks/>
            </p:cNvSpPr>
            <p:nvPr/>
          </p:nvSpPr>
          <p:spPr>
            <a:xfrm>
              <a:off x="6242539" y="2262726"/>
              <a:ext cx="2901461" cy="76908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68580" tIns="34290" rIns="68580" bIns="3429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lvl="1"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sz="2100" dirty="0" smtClean="0">
                  <a:latin typeface="+mj-lt"/>
                  <a:ea typeface="+mj-ea"/>
                  <a:cs typeface="+mj-cs"/>
                </a:rPr>
                <a:t>IT Stack</a:t>
              </a:r>
            </a:p>
            <a:p>
              <a:pPr marL="0" lvl="1"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sz="2100" dirty="0" smtClean="0">
                  <a:latin typeface="+mj-lt"/>
                  <a:ea typeface="+mj-ea"/>
                  <a:cs typeface="+mj-cs"/>
                </a:rPr>
                <a:t>M0047</a:t>
              </a:r>
              <a:endParaRPr lang="en-US" sz="2100" dirty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 flipH="1">
              <a:off x="6151186" y="2982987"/>
              <a:ext cx="2969664" cy="2373690"/>
            </a:xfrm>
            <a:prstGeom prst="roundRect">
              <a:avLst>
                <a:gd name="adj" fmla="val 4062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27838" y="2308768"/>
            <a:ext cx="3314700" cy="3173792"/>
            <a:chOff x="2927838" y="2308768"/>
            <a:chExt cx="3314700" cy="3173792"/>
          </a:xfrm>
        </p:grpSpPr>
        <p:sp>
          <p:nvSpPr>
            <p:cNvPr id="9" name="Rectangle 8"/>
            <p:cNvSpPr/>
            <p:nvPr/>
          </p:nvSpPr>
          <p:spPr>
            <a:xfrm>
              <a:off x="3016125" y="2743200"/>
              <a:ext cx="3105978" cy="2739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27838" y="2308768"/>
              <a:ext cx="3314700" cy="3055183"/>
              <a:chOff x="2927838" y="2308768"/>
              <a:chExt cx="3314700" cy="3055183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2927838" y="2308768"/>
                <a:ext cx="3314700" cy="6740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100" dirty="0">
                    <a:latin typeface="+mj-lt"/>
                  </a:rPr>
                  <a:t>Data Transformation Flow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100" dirty="0">
                    <a:latin typeface="+mj-lt"/>
                  </a:rPr>
                  <a:t>M0017</a:t>
                </a: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3971" y="2997403"/>
                <a:ext cx="2988564" cy="2366548"/>
              </a:xfrm>
              <a:prstGeom prst="rect">
                <a:avLst/>
              </a:prstGeom>
            </p:spPr>
          </p:pic>
          <p:sp>
            <p:nvSpPr>
              <p:cNvPr id="14" name="Rounded Rectangle 13"/>
              <p:cNvSpPr/>
              <p:nvPr/>
            </p:nvSpPr>
            <p:spPr>
              <a:xfrm flipH="1">
                <a:off x="3083128" y="2982994"/>
                <a:ext cx="2969664" cy="2373690"/>
              </a:xfrm>
              <a:prstGeom prst="roundRect">
                <a:avLst>
                  <a:gd name="adj" fmla="val 4062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2391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5000" y="15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Vendor-neutral and Technology-agnostic</a:t>
            </a:r>
            <a:r>
              <a:rPr lang="en-US" dirty="0" smtClean="0">
                <a:solidFill>
                  <a:schemeClr val="tx1"/>
                </a:solidFill>
              </a:rPr>
              <a:t> Proposals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27838" y="2308768"/>
            <a:ext cx="3314700" cy="3055183"/>
            <a:chOff x="2927838" y="2308768"/>
            <a:chExt cx="3314700" cy="3055183"/>
          </a:xfrm>
        </p:grpSpPr>
        <p:sp>
          <p:nvSpPr>
            <p:cNvPr id="90" name="TextBox 89"/>
            <p:cNvSpPr txBox="1"/>
            <p:nvPr/>
          </p:nvSpPr>
          <p:spPr>
            <a:xfrm>
              <a:off x="2927838" y="2308768"/>
              <a:ext cx="3314700" cy="6740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sz="2100" dirty="0">
                  <a:latin typeface="+mj-lt"/>
                </a:rPr>
                <a:t>Data Transformation Flow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sz="2100" dirty="0">
                  <a:latin typeface="+mj-lt"/>
                </a:rPr>
                <a:t>M0017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3971" y="2997403"/>
              <a:ext cx="2988564" cy="2366548"/>
            </a:xfrm>
            <a:prstGeom prst="rect">
              <a:avLst/>
            </a:prstGeom>
          </p:spPr>
        </p:pic>
        <p:sp>
          <p:nvSpPr>
            <p:cNvPr id="14" name="Rounded Rectangle 13"/>
            <p:cNvSpPr/>
            <p:nvPr/>
          </p:nvSpPr>
          <p:spPr>
            <a:xfrm flipH="1">
              <a:off x="3083128" y="2982994"/>
              <a:ext cx="2969664" cy="2373690"/>
            </a:xfrm>
            <a:prstGeom prst="roundRect">
              <a:avLst>
                <a:gd name="adj" fmla="val 4062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73228" y="2262726"/>
            <a:ext cx="3070772" cy="3219834"/>
            <a:chOff x="6073228" y="2262726"/>
            <a:chExt cx="3070772" cy="321983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3228" y="2914650"/>
              <a:ext cx="3058446" cy="2567910"/>
            </a:xfrm>
            <a:prstGeom prst="rect">
              <a:avLst/>
            </a:prstGeom>
          </p:spPr>
        </p:pic>
        <p:sp>
          <p:nvSpPr>
            <p:cNvPr id="89" name="Title 1"/>
            <p:cNvSpPr txBox="1">
              <a:spLocks/>
            </p:cNvSpPr>
            <p:nvPr/>
          </p:nvSpPr>
          <p:spPr>
            <a:xfrm>
              <a:off x="6242539" y="2262726"/>
              <a:ext cx="2901461" cy="76908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68580" tIns="34290" rIns="68580" bIns="3429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lvl="1"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sz="2100" dirty="0" smtClean="0">
                  <a:latin typeface="+mj-lt"/>
                  <a:ea typeface="+mj-ea"/>
                  <a:cs typeface="+mj-cs"/>
                </a:rPr>
                <a:t>IT Stack</a:t>
              </a:r>
            </a:p>
            <a:p>
              <a:pPr marL="0" lvl="1"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sz="2100" dirty="0" smtClean="0">
                  <a:latin typeface="+mj-lt"/>
                  <a:ea typeface="+mj-ea"/>
                  <a:cs typeface="+mj-cs"/>
                </a:rPr>
                <a:t>M0047</a:t>
              </a:r>
              <a:endParaRPr lang="en-US" sz="2100" dirty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 flipH="1">
              <a:off x="6151186" y="2982987"/>
              <a:ext cx="2969664" cy="2373690"/>
            </a:xfrm>
            <a:prstGeom prst="roundRect">
              <a:avLst>
                <a:gd name="adj" fmla="val 4062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-185196" y="2280968"/>
            <a:ext cx="3370522" cy="3201592"/>
            <a:chOff x="-185196" y="2280968"/>
            <a:chExt cx="3370522" cy="320159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85196" y="2980986"/>
              <a:ext cx="3370522" cy="2501574"/>
            </a:xfrm>
            <a:prstGeom prst="rect">
              <a:avLst/>
            </a:prstGeom>
          </p:spPr>
        </p:pic>
        <p:sp>
          <p:nvSpPr>
            <p:cNvPr id="88" name="Title 1"/>
            <p:cNvSpPr txBox="1">
              <a:spLocks/>
            </p:cNvSpPr>
            <p:nvPr/>
          </p:nvSpPr>
          <p:spPr>
            <a:xfrm>
              <a:off x="-1893" y="2280968"/>
              <a:ext cx="2848707" cy="73474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68580" tIns="34290" rIns="68580" bIns="3429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100" dirty="0">
                  <a:ea typeface="+mn-ea"/>
                  <a:cs typeface="+mn-cs"/>
                </a:rPr>
                <a:t>Data Processing </a:t>
              </a:r>
              <a:r>
                <a:rPr lang="en-US" sz="2100" dirty="0" smtClean="0">
                  <a:ea typeface="+mn-ea"/>
                  <a:cs typeface="+mn-cs"/>
                </a:rPr>
                <a:t>Flow</a:t>
              </a:r>
            </a:p>
            <a:p>
              <a:pPr algn="ctr"/>
              <a:r>
                <a:rPr lang="en-US" sz="2100" dirty="0" smtClean="0">
                  <a:ea typeface="+mn-ea"/>
                  <a:cs typeface="+mn-cs"/>
                </a:rPr>
                <a:t>M0039</a:t>
              </a:r>
              <a:endParaRPr lang="en-US" sz="2100" dirty="0">
                <a:ea typeface="+mn-ea"/>
                <a:cs typeface="+mn-cs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 flipH="1">
              <a:off x="7049" y="2980987"/>
              <a:ext cx="2969664" cy="2373690"/>
            </a:xfrm>
            <a:prstGeom prst="roundRect">
              <a:avLst>
                <a:gd name="adj" fmla="val 4062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81672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0.33716 -0.003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58" y="-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5000" y="15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Draft Agreement / Rough Consensus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Transformation</a:t>
            </a:r>
            <a:r>
              <a:rPr lang="en-US" dirty="0" smtClean="0"/>
              <a:t> </a:t>
            </a:r>
            <a:r>
              <a:rPr lang="en-US" sz="2000" i="1" dirty="0" smtClean="0"/>
              <a:t>includes</a:t>
            </a:r>
            <a:endParaRPr lang="en-US" i="1" dirty="0" smtClean="0"/>
          </a:p>
          <a:p>
            <a:pPr lvl="1"/>
            <a:r>
              <a:rPr lang="en-US" dirty="0" smtClean="0"/>
              <a:t>Processing functions</a:t>
            </a:r>
          </a:p>
          <a:p>
            <a:pPr lvl="1"/>
            <a:r>
              <a:rPr lang="en-US" dirty="0" smtClean="0"/>
              <a:t>Analytic functions</a:t>
            </a:r>
          </a:p>
          <a:p>
            <a:pPr lvl="1"/>
            <a:r>
              <a:rPr lang="en-US" dirty="0" smtClean="0"/>
              <a:t>Visualization functions</a:t>
            </a:r>
          </a:p>
          <a:p>
            <a:r>
              <a:rPr lang="en-US" b="1" dirty="0" smtClean="0"/>
              <a:t>Data Infrastructure</a:t>
            </a:r>
            <a:r>
              <a:rPr lang="en-US" dirty="0" smtClean="0"/>
              <a:t> </a:t>
            </a:r>
            <a:r>
              <a:rPr lang="en-US" sz="2000" i="1" dirty="0" smtClean="0"/>
              <a:t>includes</a:t>
            </a:r>
            <a:endParaRPr lang="en-US" i="1" dirty="0" smtClean="0"/>
          </a:p>
          <a:p>
            <a:pPr lvl="1"/>
            <a:r>
              <a:rPr lang="en-US" dirty="0" smtClean="0"/>
              <a:t>Data stores</a:t>
            </a:r>
          </a:p>
          <a:p>
            <a:pPr lvl="1"/>
            <a:r>
              <a:rPr lang="en-US" dirty="0" smtClean="0"/>
              <a:t>In-memory DBs</a:t>
            </a:r>
          </a:p>
          <a:p>
            <a:pPr lvl="1"/>
            <a:r>
              <a:rPr lang="en-US" dirty="0" smtClean="0"/>
              <a:t>Analytic DBs</a:t>
            </a:r>
          </a:p>
          <a:p>
            <a:pPr lvl="1"/>
            <a:endParaRPr lang="en-US" i="1" dirty="0" smtClean="0"/>
          </a:p>
          <a:p>
            <a:pPr lvl="1"/>
            <a:endParaRPr lang="en-US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954287" y="2447962"/>
            <a:ext cx="5078898" cy="2785210"/>
            <a:chOff x="3954287" y="2447962"/>
            <a:chExt cx="5078898" cy="2785210"/>
          </a:xfrm>
        </p:grpSpPr>
        <p:sp>
          <p:nvSpPr>
            <p:cNvPr id="8" name="TextBox 7"/>
            <p:cNvSpPr txBox="1"/>
            <p:nvPr/>
          </p:nvSpPr>
          <p:spPr>
            <a:xfrm>
              <a:off x="3963078" y="2447962"/>
              <a:ext cx="1669049" cy="474785"/>
            </a:xfrm>
            <a:prstGeom prst="rect">
              <a:avLst/>
            </a:prstGeom>
            <a:solidFill>
              <a:schemeClr val="accent2">
                <a:lumMod val="25000"/>
                <a:lumOff val="75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100" dirty="0"/>
                <a:t>Sources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71870" y="3129956"/>
              <a:ext cx="2234837" cy="1525896"/>
            </a:xfrm>
            <a:prstGeom prst="rect">
              <a:avLst/>
            </a:prstGeom>
            <a:solidFill>
              <a:schemeClr val="accent2">
                <a:lumMod val="25000"/>
                <a:lumOff val="75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r>
                <a:rPr lang="en-US" sz="2100" dirty="0"/>
                <a:t>Transformation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54287" y="4854115"/>
              <a:ext cx="1669049" cy="376402"/>
            </a:xfrm>
            <a:prstGeom prst="rect">
              <a:avLst/>
            </a:prstGeom>
            <a:solidFill>
              <a:schemeClr val="accent2">
                <a:lumMod val="25000"/>
                <a:lumOff val="75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100" dirty="0"/>
                <a:t>Usage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5030015" y="3282969"/>
              <a:ext cx="2771666" cy="1101651"/>
            </a:xfrm>
            <a:prstGeom prst="rect">
              <a:avLst/>
            </a:prstGeom>
            <a:solidFill>
              <a:schemeClr val="accent2">
                <a:lumMod val="25000"/>
                <a:lumOff val="75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100" dirty="0"/>
                <a:t>Data Infrastructure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5944181" y="3678674"/>
              <a:ext cx="2771666" cy="32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100" dirty="0"/>
                <a:t>Security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6439480" y="3684118"/>
              <a:ext cx="2771666" cy="32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100" dirty="0"/>
                <a:t>Management</a:t>
              </a:r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4834722" y="2922746"/>
              <a:ext cx="183411" cy="207210"/>
            </a:xfrm>
            <a:prstGeom prst="downArrow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4845352" y="4655852"/>
              <a:ext cx="183411" cy="207210"/>
            </a:xfrm>
            <a:prstGeom prst="downArrow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Left-Right Arrow 18"/>
            <p:cNvSpPr/>
            <p:nvPr/>
          </p:nvSpPr>
          <p:spPr>
            <a:xfrm>
              <a:off x="5868221" y="3828421"/>
              <a:ext cx="338486" cy="160775"/>
            </a:xfrm>
            <a:prstGeom prst="leftRightArrow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6991488" y="3681328"/>
              <a:ext cx="2771666" cy="32113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100" dirty="0"/>
                <a:t>Cloud Computing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7486787" y="3686773"/>
              <a:ext cx="2771666" cy="32113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100" dirty="0"/>
                <a:t>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06734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2-0623-Sample-1img-full_V5">
  <a:themeElements>
    <a:clrScheme name="SAIC Color Palette">
      <a:dk1>
        <a:sysClr val="windowText" lastClr="000000"/>
      </a:dk1>
      <a:lt1>
        <a:sysClr val="window" lastClr="FFFFFF"/>
      </a:lt1>
      <a:dk2>
        <a:srgbClr val="006BB5"/>
      </a:dk2>
      <a:lt2>
        <a:srgbClr val="C1A01E"/>
      </a:lt2>
      <a:accent1>
        <a:srgbClr val="949A90"/>
      </a:accent1>
      <a:accent2>
        <a:srgbClr val="002855"/>
      </a:accent2>
      <a:accent3>
        <a:srgbClr val="546223"/>
      </a:accent3>
      <a:accent4>
        <a:srgbClr val="512D6D"/>
      </a:accent4>
      <a:accent5>
        <a:srgbClr val="EAAA00"/>
      </a:accent5>
      <a:accent6>
        <a:srgbClr val="E03C31"/>
      </a:accent6>
      <a:hlink>
        <a:srgbClr val="006BB5"/>
      </a:hlink>
      <a:folHlink>
        <a:srgbClr val="512D6D"/>
      </a:folHlink>
    </a:clrScheme>
    <a:fontScheme name="SAIC Brand Theme Fonts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SAIC Color Palette">
      <a:dk1>
        <a:sysClr val="windowText" lastClr="000000"/>
      </a:dk1>
      <a:lt1>
        <a:sysClr val="window" lastClr="FFFFFF"/>
      </a:lt1>
      <a:dk2>
        <a:srgbClr val="006BB5"/>
      </a:dk2>
      <a:lt2>
        <a:srgbClr val="C1A01E"/>
      </a:lt2>
      <a:accent1>
        <a:srgbClr val="949A90"/>
      </a:accent1>
      <a:accent2>
        <a:srgbClr val="002855"/>
      </a:accent2>
      <a:accent3>
        <a:srgbClr val="546223"/>
      </a:accent3>
      <a:accent4>
        <a:srgbClr val="512D6D"/>
      </a:accent4>
      <a:accent5>
        <a:srgbClr val="EAAA00"/>
      </a:accent5>
      <a:accent6>
        <a:srgbClr val="E03C31"/>
      </a:accent6>
      <a:hlink>
        <a:srgbClr val="006BB5"/>
      </a:hlink>
      <a:folHlink>
        <a:srgbClr val="512D6D"/>
      </a:folHlink>
    </a:clrScheme>
    <a:fontScheme name="SAIC Brand Theme Fonts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12-0623-Sample-1img-full_V5</Template>
  <TotalTime>32272</TotalTime>
  <Words>882</Words>
  <Application>Microsoft Office PowerPoint</Application>
  <PresentationFormat>On-screen Show (4:3)</PresentationFormat>
  <Paragraphs>306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Franklin Gothic Book</vt:lpstr>
      <vt:lpstr>Franklin Gothic Demi</vt:lpstr>
      <vt:lpstr>Franklin Gothic Medium</vt:lpstr>
      <vt:lpstr>Times New Roman</vt:lpstr>
      <vt:lpstr>12-0623-Sample-1img-full_V5</vt:lpstr>
      <vt:lpstr>3_Custom Design</vt:lpstr>
      <vt:lpstr>NIST Big Data Public Working Group</vt:lpstr>
      <vt:lpstr>Agenda</vt:lpstr>
      <vt:lpstr>NIST White Paper Survey of Big Data Architecture Models</vt:lpstr>
      <vt:lpstr>List Of Surveyed Architectures</vt:lpstr>
      <vt:lpstr>Vendor-neutral and Technology-agnostic Proposals</vt:lpstr>
      <vt:lpstr>Vendor-neutral and Technology-agnostic Proposals</vt:lpstr>
      <vt:lpstr>Vendor-neutral and Technology-agnostic Proposals</vt:lpstr>
      <vt:lpstr>Vendor-neutral and Technology-agnostic Proposals</vt:lpstr>
      <vt:lpstr>Draft Agreement / Rough Consensus</vt:lpstr>
      <vt:lpstr>NIST BIG DATA Reference Architecture</vt:lpstr>
      <vt:lpstr>What the Baseline Big Data RA Is     Is Not</vt:lpstr>
      <vt:lpstr>Big Data Frameworks</vt:lpstr>
      <vt:lpstr>Big Data Application Provider</vt:lpstr>
      <vt:lpstr>Big Data Frameworks</vt:lpstr>
      <vt:lpstr>PowerPoint Presentation</vt:lpstr>
      <vt:lpstr>PowerPoint Presentation</vt:lpstr>
      <vt:lpstr>Big Data Reference Architecture V1.0 Outline</vt:lpstr>
      <vt:lpstr>Summary</vt:lpstr>
      <vt:lpstr>THANK YOU</vt:lpstr>
    </vt:vector>
  </TitlesOfParts>
  <Company>SAIC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NIST Big Data Working Group</dc:title>
  <dc:creator>NANCY.W.GRADY@saic.com</dc:creator>
  <cp:lastModifiedBy>Orit Levin (LCA)</cp:lastModifiedBy>
  <cp:revision>250</cp:revision>
  <cp:lastPrinted>2013-02-14T20:26:11Z</cp:lastPrinted>
  <dcterms:created xsi:type="dcterms:W3CDTF">2013-06-12T16:38:06Z</dcterms:created>
  <dcterms:modified xsi:type="dcterms:W3CDTF">2013-09-30T03:54:47Z</dcterms:modified>
</cp:coreProperties>
</file>