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366" r:id="rId3"/>
    <p:sldId id="365" r:id="rId4"/>
    <p:sldId id="367" r:id="rId5"/>
    <p:sldId id="368" r:id="rId6"/>
    <p:sldId id="371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BB5"/>
    <a:srgbClr val="001832"/>
    <a:srgbClr val="00142A"/>
    <a:srgbClr val="782F40"/>
    <a:srgbClr val="004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 autoAdjust="0"/>
    <p:restoredTop sz="87808" autoAdjust="0"/>
  </p:normalViewPr>
  <p:slideViewPr>
    <p:cSldViewPr snapToGrid="0">
      <p:cViewPr>
        <p:scale>
          <a:sx n="80" d="100"/>
          <a:sy n="80" d="100"/>
        </p:scale>
        <p:origin x="-1632" y="-72"/>
      </p:cViewPr>
      <p:guideLst>
        <p:guide orient="horz" pos="4128"/>
        <p:guide orient="horz" pos="2496"/>
        <p:guide orient="horz" pos="1152"/>
        <p:guide orient="horz" pos="3744"/>
        <p:guide pos="2880"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64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6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935FE83B-F99B-4400-8F18-7C5D5D7CCA96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6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703A55F3-4597-40D4-803A-FEE1E1B4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0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r">
              <a:defRPr sz="1200"/>
            </a:lvl1pPr>
          </a:lstStyle>
          <a:p>
            <a:fld id="{732DE9AA-71E3-4CF2-834F-13A1E92E7B69}" type="datetimeFigureOut">
              <a:rPr lang="en-US" smtClean="0"/>
              <a:pPr/>
              <a:t>9/29/2013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8" rIns="92298" bIns="461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8" tIns="46148" rIns="92298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r">
              <a:defRPr sz="1200"/>
            </a:lvl1pPr>
          </a:lstStyle>
          <a:p>
            <a:fld id="{039B4EB4-5598-40D3-88E5-16B91A048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32732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77225" y="634637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1345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490"/>
            <a:ext cx="6111860" cy="5669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3689295"/>
            <a:ext cx="428306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142039" y="6283354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 and Taxonomy</a:t>
            </a:r>
            <a:endParaRPr lang="en-US" dirty="0"/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343818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87323" y="630240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9/29/13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39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933" y="3128674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09" y="4477860"/>
            <a:ext cx="428306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283171"/>
            <a:ext cx="9144001" cy="1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324" y="1648237"/>
            <a:ext cx="6111860" cy="566924"/>
          </a:xfrm>
        </p:spPr>
        <p:txBody>
          <a:bodyPr/>
          <a:lstStyle/>
          <a:p>
            <a:r>
              <a:rPr lang="en-US" dirty="0" smtClean="0"/>
              <a:t>NIST Big Data Public Working Group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69983" y="3429413"/>
            <a:ext cx="5317958" cy="661324"/>
          </a:xfrm>
        </p:spPr>
        <p:txBody>
          <a:bodyPr/>
          <a:lstStyle/>
          <a:p>
            <a:r>
              <a:rPr lang="en-US" sz="2000" dirty="0" smtClean="0"/>
              <a:t>Technology Roadmap Subgroup Presentation</a:t>
            </a:r>
          </a:p>
          <a:p>
            <a:r>
              <a:rPr lang="en-US" sz="2000" dirty="0" smtClean="0"/>
              <a:t>September 30, 2013</a:t>
            </a:r>
          </a:p>
          <a:p>
            <a:endParaRPr lang="en-US" sz="2000" dirty="0"/>
          </a:p>
          <a:p>
            <a:r>
              <a:rPr lang="en-US" sz="2000" dirty="0"/>
              <a:t>Carl Buffington (</a:t>
            </a:r>
            <a:r>
              <a:rPr lang="en-US" sz="2000" dirty="0" smtClean="0"/>
              <a:t>Vistronix)</a:t>
            </a:r>
          </a:p>
          <a:p>
            <a:r>
              <a:rPr lang="en-US" sz="2000" dirty="0" smtClean="0"/>
              <a:t>David </a:t>
            </a:r>
            <a:r>
              <a:rPr lang="en-US" sz="2000" dirty="0"/>
              <a:t>Boyd (Data </a:t>
            </a:r>
            <a:r>
              <a:rPr lang="en-US" sz="2000" dirty="0" smtClean="0"/>
              <a:t>Tactic)</a:t>
            </a:r>
          </a:p>
          <a:p>
            <a:r>
              <a:rPr lang="en-US" sz="2000" dirty="0" smtClean="0"/>
              <a:t>Dan </a:t>
            </a:r>
            <a:r>
              <a:rPr lang="en-US" sz="2000" dirty="0"/>
              <a:t>McClary (Oracle)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2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Outcomes: Features Graphically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" y="1838323"/>
            <a:ext cx="7516368" cy="391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1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Outcomes: Standards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dirty="0" smtClean="0"/>
              <a:t>Section 7 - Big </a:t>
            </a:r>
            <a:r>
              <a:rPr lang="en-US" dirty="0"/>
              <a:t>Data Related Multi-stakeholder Collaborative Initiatives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5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Outcomes: Strategies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dirty="0" smtClean="0"/>
              <a:t>Section 8 - Big </a:t>
            </a:r>
            <a:r>
              <a:rPr lang="en-US" dirty="0"/>
              <a:t>Data </a:t>
            </a:r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Adoption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Resourcing (staff)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2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Action Items: 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dirty="0"/>
              <a:t>60 minutes on working </a:t>
            </a:r>
            <a:r>
              <a:rPr lang="en-US" dirty="0" smtClean="0"/>
              <a:t>drafts</a:t>
            </a:r>
          </a:p>
          <a:p>
            <a:pPr lvl="1"/>
            <a:r>
              <a:rPr lang="en-US" dirty="0" smtClean="0"/>
              <a:t>Overview of Roadmap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onsensus on roles and readiness</a:t>
            </a:r>
          </a:p>
          <a:p>
            <a:pPr lvl="2"/>
            <a:r>
              <a:rPr lang="en-US" dirty="0" smtClean="0"/>
              <a:t>What are the gaps</a:t>
            </a:r>
          </a:p>
          <a:p>
            <a:pPr lvl="1"/>
            <a:r>
              <a:rPr lang="en-US" dirty="0" smtClean="0"/>
              <a:t>Standards</a:t>
            </a:r>
          </a:p>
          <a:p>
            <a:pPr lvl="2"/>
            <a:r>
              <a:rPr lang="en-US" dirty="0" smtClean="0"/>
              <a:t>What other collaborative initiatives are there?</a:t>
            </a:r>
          </a:p>
          <a:p>
            <a:pPr lvl="1"/>
            <a:r>
              <a:rPr lang="en-US" dirty="0" smtClean="0"/>
              <a:t>Strategies</a:t>
            </a:r>
          </a:p>
          <a:p>
            <a:pPr lvl="2"/>
            <a:r>
              <a:rPr lang="en-US" dirty="0" smtClean="0"/>
              <a:t>Consensus on Adoption, Implementation, and Resourcing</a:t>
            </a:r>
          </a:p>
          <a:p>
            <a:r>
              <a:rPr lang="en-US" dirty="0"/>
              <a:t>60 minutes on next steps</a:t>
            </a:r>
          </a:p>
          <a:p>
            <a:pPr lvl="1"/>
            <a:r>
              <a:rPr lang="en-US" dirty="0" smtClean="0"/>
              <a:t>Recommendations back to </a:t>
            </a:r>
            <a:r>
              <a:rPr lang="en-US" smtClean="0"/>
              <a:t>WG Chair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2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</a:p>
          <a:p>
            <a:pPr lvl="1"/>
            <a:r>
              <a:rPr lang="en-US" dirty="0" smtClean="0"/>
              <a:t>Charter</a:t>
            </a:r>
          </a:p>
          <a:p>
            <a:pPr lvl="1"/>
            <a:r>
              <a:rPr lang="en-US" dirty="0" smtClean="0"/>
              <a:t>Culmination of Subgroups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Guiding Principles</a:t>
            </a:r>
          </a:p>
          <a:p>
            <a:r>
              <a:rPr lang="en-US" dirty="0" smtClean="0"/>
              <a:t>Outcomes</a:t>
            </a:r>
          </a:p>
          <a:p>
            <a:r>
              <a:rPr lang="en-US" dirty="0" smtClean="0"/>
              <a:t>Action Items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and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</a:t>
            </a:r>
            <a:r>
              <a:rPr lang="en-US" dirty="0"/>
              <a:t>input from NBD subgroups and study the taxonomies for the actors’ roles and responsibility, use cases and requirements, and secure reference architecture.</a:t>
            </a:r>
          </a:p>
          <a:p>
            <a:endParaRPr lang="en-US" dirty="0" smtClean="0"/>
          </a:p>
          <a:p>
            <a:r>
              <a:rPr lang="en-US" dirty="0" smtClean="0"/>
              <a:t>Gain </a:t>
            </a:r>
            <a:r>
              <a:rPr lang="en-US" dirty="0"/>
              <a:t>understanding of what standards are available or under development for Big Data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a thorough gap analysis and document the findings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what possible barriers may delay or prevent adoption of Big Data</a:t>
            </a:r>
          </a:p>
          <a:p>
            <a:endParaRPr lang="en-US" dirty="0" smtClean="0"/>
          </a:p>
          <a:p>
            <a:r>
              <a:rPr lang="en-US" dirty="0" smtClean="0"/>
              <a:t>Document </a:t>
            </a:r>
            <a:r>
              <a:rPr lang="en-US" dirty="0"/>
              <a:t>vision and recommendations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0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Approach: Guiding Principles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Technologically </a:t>
            </a:r>
            <a:r>
              <a:rPr lang="en-US" dirty="0"/>
              <a:t>Agnostic </a:t>
            </a:r>
          </a:p>
          <a:p>
            <a:r>
              <a:rPr lang="en-US" dirty="0" smtClean="0"/>
              <a:t>Audience </a:t>
            </a:r>
            <a:r>
              <a:rPr lang="en-US" dirty="0"/>
              <a:t>of Industry, Government, and Academia</a:t>
            </a:r>
          </a:p>
          <a:p>
            <a:r>
              <a:rPr lang="en-US" dirty="0" smtClean="0"/>
              <a:t>Align </a:t>
            </a:r>
            <a:r>
              <a:rPr lang="en-US" dirty="0"/>
              <a:t>with all four of the other subgroups and deliverable artifacts</a:t>
            </a:r>
          </a:p>
          <a:p>
            <a:r>
              <a:rPr lang="en-US" dirty="0" smtClean="0"/>
              <a:t>Culmination </a:t>
            </a:r>
            <a:r>
              <a:rPr lang="en-US" dirty="0"/>
              <a:t>of concepts from the </a:t>
            </a:r>
            <a:r>
              <a:rPr lang="en-US" dirty="0" smtClean="0"/>
              <a:t>four </a:t>
            </a:r>
            <a:r>
              <a:rPr lang="en-US" dirty="0"/>
              <a:t>subgroups</a:t>
            </a:r>
          </a:p>
          <a:p>
            <a:r>
              <a:rPr lang="en-US" dirty="0" smtClean="0"/>
              <a:t>Recommend </a:t>
            </a:r>
            <a:r>
              <a:rPr lang="en-US" dirty="0"/>
              <a:t>actionable items for Big Data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Approach: Culmination of Subgroups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51" y="1615043"/>
            <a:ext cx="7606129" cy="42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7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Approach: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Big Data Technology Roadmap that:</a:t>
            </a:r>
          </a:p>
          <a:p>
            <a:pPr lvl="1"/>
            <a:r>
              <a:rPr lang="en-US" dirty="0" smtClean="0"/>
              <a:t>Analyzes current state, by feature not by technology</a:t>
            </a:r>
          </a:p>
          <a:p>
            <a:pPr lvl="1"/>
            <a:r>
              <a:rPr lang="en-US" dirty="0" smtClean="0"/>
              <a:t>Identifies maturity, and how to improve</a:t>
            </a:r>
          </a:p>
          <a:p>
            <a:pPr lvl="1"/>
            <a:r>
              <a:rPr lang="en-US" dirty="0" smtClean="0"/>
              <a:t>Gives recommendations for any Big Data program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Outcomes: Technology Readiness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3768" r="9777"/>
          <a:stretch/>
        </p:blipFill>
        <p:spPr bwMode="auto">
          <a:xfrm>
            <a:off x="1900052" y="1484416"/>
            <a:ext cx="5343896" cy="464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1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Outcomes: Primary Actors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07" y="1886568"/>
            <a:ext cx="4887987" cy="3338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2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Outcomes: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127051" y="6262577"/>
            <a:ext cx="6900530" cy="3402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379" y="6262577"/>
            <a:ext cx="878774" cy="340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09.30.2013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21624"/>
              </p:ext>
            </p:extLst>
          </p:nvPr>
        </p:nvGraphicFramePr>
        <p:xfrm>
          <a:off x="997597" y="1579418"/>
          <a:ext cx="7148807" cy="431852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70068"/>
                <a:gridCol w="1306285"/>
                <a:gridCol w="1448790"/>
                <a:gridCol w="1923664"/>
              </a:tblGrid>
              <a:tr h="421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Feature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Roles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Readiness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 Mapping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533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Storage </a:t>
                      </a:r>
                      <a:r>
                        <a:rPr lang="en-US" sz="1200" b="0" dirty="0">
                          <a:effectLst/>
                        </a:rPr>
                        <a:t>Framework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Capabilities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4867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Processing </a:t>
                      </a:r>
                      <a:r>
                        <a:rPr lang="en-US" sz="1200" b="0" dirty="0">
                          <a:effectLst/>
                        </a:rPr>
                        <a:t>Framework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Capabilities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4687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Resource </a:t>
                      </a:r>
                      <a:r>
                        <a:rPr lang="en-US" sz="1200" b="0" dirty="0">
                          <a:effectLst/>
                        </a:rPr>
                        <a:t>Managers Framework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Capabilities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4760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Infrastructure Framework</a:t>
                      </a: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Capabilities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4868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Information Framework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Services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5252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Standards </a:t>
                      </a:r>
                      <a:r>
                        <a:rPr lang="en-US" sz="1200" b="0" dirty="0">
                          <a:effectLst/>
                        </a:rPr>
                        <a:t>Integration Framework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Services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4506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Applications </a:t>
                      </a:r>
                      <a:r>
                        <a:rPr lang="en-US" sz="1200" b="0" dirty="0">
                          <a:effectLst/>
                        </a:rPr>
                        <a:t>Framework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Capabilities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  <a:tr h="4687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</a:rPr>
                        <a:t> Business </a:t>
                      </a:r>
                      <a:r>
                        <a:rPr lang="en-US" sz="1200" b="0" dirty="0">
                          <a:effectLst/>
                        </a:rPr>
                        <a:t>Operations</a:t>
                      </a:r>
                      <a:endParaRPr lang="en-US" sz="1200" b="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TBD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Vertical Orchestrator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6565" marR="165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1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12-0623-Sample-1img-full_V5</Template>
  <TotalTime>30901</TotalTime>
  <Words>395</Words>
  <Application>Microsoft Office PowerPoint</Application>
  <PresentationFormat>On-screen Show (4:3)</PresentationFormat>
  <Paragraphs>137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12-0623-Sample-1img-full_V5</vt:lpstr>
      <vt:lpstr>3_Custom Design</vt:lpstr>
      <vt:lpstr>NIST Big Data Public Working Group</vt:lpstr>
      <vt:lpstr>Overview</vt:lpstr>
      <vt:lpstr>Goals and Objectives</vt:lpstr>
      <vt:lpstr>Approach: Guiding Principles</vt:lpstr>
      <vt:lpstr>Approach: Culmination of Subgroups</vt:lpstr>
      <vt:lpstr>Approach: Summary</vt:lpstr>
      <vt:lpstr>Outcomes: Technology Readiness</vt:lpstr>
      <vt:lpstr>Outcomes: Primary Actors</vt:lpstr>
      <vt:lpstr>Outcomes: Features</vt:lpstr>
      <vt:lpstr>Outcomes: Features Graphically</vt:lpstr>
      <vt:lpstr>Outcomes: Standards</vt:lpstr>
      <vt:lpstr>Outcomes: Strategies</vt:lpstr>
      <vt:lpstr>Action Items: Today</vt:lpstr>
    </vt:vector>
  </TitlesOfParts>
  <Company>SAIC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Big Data Working Group</dc:title>
  <dc:creator>NANCY.W.GRADY@saic.com</dc:creator>
  <cp:lastModifiedBy>Carl Buffington</cp:lastModifiedBy>
  <cp:revision>124</cp:revision>
  <cp:lastPrinted>2013-02-14T20:26:11Z</cp:lastPrinted>
  <dcterms:created xsi:type="dcterms:W3CDTF">2013-06-12T16:38:06Z</dcterms:created>
  <dcterms:modified xsi:type="dcterms:W3CDTF">2013-09-29T14:06:08Z</dcterms:modified>
</cp:coreProperties>
</file>