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4" r:id="rId2"/>
  </p:sldMasterIdLst>
  <p:notesMasterIdLst>
    <p:notesMasterId r:id="rId19"/>
  </p:notesMasterIdLst>
  <p:handoutMasterIdLst>
    <p:handoutMasterId r:id="rId20"/>
  </p:handoutMasterIdLst>
  <p:sldIdLst>
    <p:sldId id="366" r:id="rId3"/>
    <p:sldId id="365" r:id="rId4"/>
    <p:sldId id="367" r:id="rId5"/>
    <p:sldId id="377" r:id="rId6"/>
    <p:sldId id="368" r:id="rId7"/>
    <p:sldId id="369" r:id="rId8"/>
    <p:sldId id="371" r:id="rId9"/>
    <p:sldId id="378" r:id="rId10"/>
    <p:sldId id="372" r:id="rId11"/>
    <p:sldId id="373" r:id="rId12"/>
    <p:sldId id="374" r:id="rId13"/>
    <p:sldId id="375" r:id="rId14"/>
    <p:sldId id="376" r:id="rId15"/>
    <p:sldId id="379" r:id="rId16"/>
    <p:sldId id="380" r:id="rId17"/>
    <p:sldId id="381"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00"/>
    <a:srgbClr val="006BB5"/>
    <a:srgbClr val="001832"/>
    <a:srgbClr val="00142A"/>
    <a:srgbClr val="782F40"/>
    <a:srgbClr val="004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02" autoAdjust="0"/>
    <p:restoredTop sz="87808" autoAdjust="0"/>
  </p:normalViewPr>
  <p:slideViewPr>
    <p:cSldViewPr snapToGrid="0">
      <p:cViewPr>
        <p:scale>
          <a:sx n="100" d="100"/>
          <a:sy n="100" d="100"/>
        </p:scale>
        <p:origin x="-618" y="204"/>
      </p:cViewPr>
      <p:guideLst>
        <p:guide orient="horz" pos="4128"/>
        <p:guide orient="horz" pos="2496"/>
        <p:guide orient="horz" pos="1152"/>
        <p:guide orient="horz" pos="3744"/>
        <p:guide pos="2880"/>
        <p:guide pos="547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howGuides="1">
      <p:cViewPr varScale="1">
        <p:scale>
          <a:sx n="97" d="100"/>
          <a:sy n="97" d="100"/>
        </p:scale>
        <p:origin x="-356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3BFBC-7C06-49FB-8408-0EEFFA5DFB06}" type="doc">
      <dgm:prSet loTypeId="urn:microsoft.com/office/officeart/2005/8/layout/chevron1" loCatId="process" qsTypeId="urn:microsoft.com/office/officeart/2005/8/quickstyle/simple1" qsCatId="simple" csTypeId="urn:microsoft.com/office/officeart/2005/8/colors/accent1_2" csCatId="accent1" phldr="1"/>
      <dgm:spPr/>
    </dgm:pt>
    <dgm:pt modelId="{09161FE1-4CAC-4291-85D5-3FE42B6DA17E}">
      <dgm:prSet phldrT="[Text]"/>
      <dgm:spPr>
        <a:xfrm>
          <a:off x="2254" y="0"/>
          <a:ext cx="2747032" cy="457200"/>
        </a:xfrm>
        <a:solidFill>
          <a:srgbClr val="C0504D"/>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1</a:t>
          </a:r>
          <a:r>
            <a:rPr lang="en-US" baseline="30000" dirty="0" smtClean="0">
              <a:solidFill>
                <a:sysClr val="window" lastClr="FFFFFF"/>
              </a:solidFill>
              <a:latin typeface="Calibri"/>
              <a:ea typeface="+mn-ea"/>
              <a:cs typeface="+mn-cs"/>
            </a:rPr>
            <a:t>st</a:t>
          </a:r>
          <a:r>
            <a:rPr lang="en-US" dirty="0" smtClean="0">
              <a:solidFill>
                <a:sysClr val="window" lastClr="FFFFFF"/>
              </a:solidFill>
              <a:latin typeface="Calibri"/>
              <a:ea typeface="+mn-ea"/>
              <a:cs typeface="+mn-cs"/>
            </a:rPr>
            <a:t> 3 months: Oct. – Dec. 2012</a:t>
          </a:r>
          <a:endParaRPr lang="en-US" dirty="0">
            <a:solidFill>
              <a:sysClr val="window" lastClr="FFFFFF"/>
            </a:solidFill>
            <a:latin typeface="Calibri"/>
            <a:ea typeface="+mn-ea"/>
            <a:cs typeface="+mn-cs"/>
          </a:endParaRPr>
        </a:p>
      </dgm:t>
    </dgm:pt>
    <dgm:pt modelId="{9C5AFE43-D946-4EBC-B060-2B1EBC50C4BF}" type="parTrans" cxnId="{D38EF51C-7125-4044-86E0-08E5BD9F390B}">
      <dgm:prSet/>
      <dgm:spPr/>
      <dgm:t>
        <a:bodyPr/>
        <a:lstStyle/>
        <a:p>
          <a:endParaRPr lang="en-US"/>
        </a:p>
      </dgm:t>
    </dgm:pt>
    <dgm:pt modelId="{B1689C37-6A39-4FF6-BBC1-A76002093EE0}" type="sibTrans" cxnId="{D38EF51C-7125-4044-86E0-08E5BD9F390B}">
      <dgm:prSet/>
      <dgm:spPr/>
      <dgm:t>
        <a:bodyPr/>
        <a:lstStyle/>
        <a:p>
          <a:endParaRPr lang="en-US"/>
        </a:p>
      </dgm:t>
    </dgm:pt>
    <dgm:pt modelId="{3D831A90-5A55-436A-ABB6-3F665CADF55E}">
      <dgm:prSet phldrT="[Text]"/>
      <dgm:spPr>
        <a:xfrm>
          <a:off x="2254" y="0"/>
          <a:ext cx="2747032" cy="457200"/>
        </a:xfrm>
        <a:solidFill>
          <a:srgbClr val="C0504D"/>
        </a:solidFill>
        <a:ln w="25400" cap="flat"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alibri"/>
              <a:ea typeface="+mn-ea"/>
              <a:cs typeface="+mn-cs"/>
            </a:rPr>
            <a:t>2</a:t>
          </a:r>
          <a:r>
            <a:rPr lang="en-US" baseline="30000" dirty="0" smtClean="0">
              <a:solidFill>
                <a:sysClr val="window" lastClr="FFFFFF"/>
              </a:solidFill>
              <a:latin typeface="Calibri"/>
              <a:ea typeface="+mn-ea"/>
              <a:cs typeface="+mn-cs"/>
            </a:rPr>
            <a:t>nd</a:t>
          </a:r>
          <a:r>
            <a:rPr lang="en-US" dirty="0" smtClean="0">
              <a:solidFill>
                <a:sysClr val="window" lastClr="FFFFFF"/>
              </a:solidFill>
              <a:latin typeface="Calibri"/>
              <a:ea typeface="+mn-ea"/>
              <a:cs typeface="+mn-cs"/>
            </a:rPr>
            <a:t> 3 months: Jan. – Mar. 2013</a:t>
          </a:r>
          <a:endParaRPr lang="en-US" dirty="0">
            <a:solidFill>
              <a:sysClr val="window" lastClr="FFFFFF"/>
            </a:solidFill>
            <a:latin typeface="Calibri"/>
            <a:ea typeface="+mn-ea"/>
            <a:cs typeface="+mn-cs"/>
          </a:endParaRPr>
        </a:p>
      </dgm:t>
    </dgm:pt>
    <dgm:pt modelId="{A345B3DB-D736-4B36-8340-2D97FC2A03F3}" type="parTrans" cxnId="{8F4E3A14-9563-4DBC-9574-FDCA85B46532}">
      <dgm:prSet/>
      <dgm:spPr/>
      <dgm:t>
        <a:bodyPr/>
        <a:lstStyle/>
        <a:p>
          <a:endParaRPr lang="en-US"/>
        </a:p>
      </dgm:t>
    </dgm:pt>
    <dgm:pt modelId="{55D7C01B-B360-4061-A1B6-7FCD19619D5D}" type="sibTrans" cxnId="{8F4E3A14-9563-4DBC-9574-FDCA85B46532}">
      <dgm:prSet/>
      <dgm:spPr/>
      <dgm:t>
        <a:bodyPr/>
        <a:lstStyle/>
        <a:p>
          <a:endParaRPr lang="en-US"/>
        </a:p>
      </dgm:t>
    </dgm:pt>
    <dgm:pt modelId="{FF5A0ABD-740B-420C-A0D7-FF3C14E147F5}" type="pres">
      <dgm:prSet presAssocID="{CD33BFBC-7C06-49FB-8408-0EEFFA5DFB06}" presName="Name0" presStyleCnt="0">
        <dgm:presLayoutVars>
          <dgm:dir/>
          <dgm:animLvl val="lvl"/>
          <dgm:resizeHandles val="exact"/>
        </dgm:presLayoutVars>
      </dgm:prSet>
      <dgm:spPr/>
    </dgm:pt>
    <dgm:pt modelId="{63BA979B-8F24-4EC0-B96D-4BA0D409F25A}" type="pres">
      <dgm:prSet presAssocID="{09161FE1-4CAC-4291-85D5-3FE42B6DA17E}" presName="parTxOnly" presStyleLbl="node1" presStyleIdx="0" presStyleCnt="2" custLinFactNeighborY="16667">
        <dgm:presLayoutVars>
          <dgm:chMax val="0"/>
          <dgm:chPref val="0"/>
          <dgm:bulletEnabled val="1"/>
        </dgm:presLayoutVars>
      </dgm:prSet>
      <dgm:spPr>
        <a:prstGeom prst="chevron">
          <a:avLst/>
        </a:prstGeom>
      </dgm:spPr>
      <dgm:t>
        <a:bodyPr/>
        <a:lstStyle/>
        <a:p>
          <a:endParaRPr lang="en-US"/>
        </a:p>
      </dgm:t>
    </dgm:pt>
    <dgm:pt modelId="{225E1900-115B-4EED-998B-B7FC5F173934}" type="pres">
      <dgm:prSet presAssocID="{B1689C37-6A39-4FF6-BBC1-A76002093EE0}" presName="parTxOnlySpace" presStyleCnt="0"/>
      <dgm:spPr/>
    </dgm:pt>
    <dgm:pt modelId="{0E347C9A-5423-45C6-A4C8-28D76587ADF6}" type="pres">
      <dgm:prSet presAssocID="{3D831A90-5A55-436A-ABB6-3F665CADF55E}" presName="parTxOnly" presStyleLbl="node1" presStyleIdx="1" presStyleCnt="2">
        <dgm:presLayoutVars>
          <dgm:chMax val="0"/>
          <dgm:chPref val="0"/>
          <dgm:bulletEnabled val="1"/>
        </dgm:presLayoutVars>
      </dgm:prSet>
      <dgm:spPr/>
      <dgm:t>
        <a:bodyPr/>
        <a:lstStyle/>
        <a:p>
          <a:endParaRPr lang="en-US"/>
        </a:p>
      </dgm:t>
    </dgm:pt>
  </dgm:ptLst>
  <dgm:cxnLst>
    <dgm:cxn modelId="{9368BD54-B78E-4811-81E9-8C4A1B7B6A30}" type="presOf" srcId="{CD33BFBC-7C06-49FB-8408-0EEFFA5DFB06}" destId="{FF5A0ABD-740B-420C-A0D7-FF3C14E147F5}" srcOrd="0" destOrd="0" presId="urn:microsoft.com/office/officeart/2005/8/layout/chevron1"/>
    <dgm:cxn modelId="{D38EF51C-7125-4044-86E0-08E5BD9F390B}" srcId="{CD33BFBC-7C06-49FB-8408-0EEFFA5DFB06}" destId="{09161FE1-4CAC-4291-85D5-3FE42B6DA17E}" srcOrd="0" destOrd="0" parTransId="{9C5AFE43-D946-4EBC-B060-2B1EBC50C4BF}" sibTransId="{B1689C37-6A39-4FF6-BBC1-A76002093EE0}"/>
    <dgm:cxn modelId="{8F4E3A14-9563-4DBC-9574-FDCA85B46532}" srcId="{CD33BFBC-7C06-49FB-8408-0EEFFA5DFB06}" destId="{3D831A90-5A55-436A-ABB6-3F665CADF55E}" srcOrd="1" destOrd="0" parTransId="{A345B3DB-D736-4B36-8340-2D97FC2A03F3}" sibTransId="{55D7C01B-B360-4061-A1B6-7FCD19619D5D}"/>
    <dgm:cxn modelId="{06C282FB-DFB9-4BFA-970D-B8C47B818B62}" type="presOf" srcId="{09161FE1-4CAC-4291-85D5-3FE42B6DA17E}" destId="{63BA979B-8F24-4EC0-B96D-4BA0D409F25A}" srcOrd="0" destOrd="0" presId="urn:microsoft.com/office/officeart/2005/8/layout/chevron1"/>
    <dgm:cxn modelId="{F3439DDA-260E-47F0-9DE8-919960EC7F35}" type="presOf" srcId="{3D831A90-5A55-436A-ABB6-3F665CADF55E}" destId="{0E347C9A-5423-45C6-A4C8-28D76587ADF6}" srcOrd="0" destOrd="0" presId="urn:microsoft.com/office/officeart/2005/8/layout/chevron1"/>
    <dgm:cxn modelId="{FFB30712-07B3-475C-9283-FEF85CD7A1A8}" type="presParOf" srcId="{FF5A0ABD-740B-420C-A0D7-FF3C14E147F5}" destId="{63BA979B-8F24-4EC0-B96D-4BA0D409F25A}" srcOrd="0" destOrd="0" presId="urn:microsoft.com/office/officeart/2005/8/layout/chevron1"/>
    <dgm:cxn modelId="{C5C7F653-FAAB-4685-B426-0695A80DB393}" type="presParOf" srcId="{FF5A0ABD-740B-420C-A0D7-FF3C14E147F5}" destId="{225E1900-115B-4EED-998B-B7FC5F173934}" srcOrd="1" destOrd="0" presId="urn:microsoft.com/office/officeart/2005/8/layout/chevron1"/>
    <dgm:cxn modelId="{96BBDF14-66EF-4995-8521-9AB8090F790F}" type="presParOf" srcId="{FF5A0ABD-740B-420C-A0D7-FF3C14E147F5}" destId="{0E347C9A-5423-45C6-A4C8-28D76587ADF6}"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A979B-8F24-4EC0-B96D-4BA0D409F25A}">
      <dsp:nvSpPr>
        <dsp:cNvPr id="0" name=""/>
        <dsp:cNvSpPr/>
      </dsp:nvSpPr>
      <dsp:spPr>
        <a:xfrm>
          <a:off x="5761" y="0"/>
          <a:ext cx="3443824" cy="381000"/>
        </a:xfrm>
        <a:prstGeom prst="chevron">
          <a:avLst/>
        </a:prstGeom>
        <a:solidFill>
          <a:srgbClr val="C0504D"/>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Calibri"/>
              <a:ea typeface="+mn-ea"/>
              <a:cs typeface="+mn-cs"/>
            </a:rPr>
            <a:t>1</a:t>
          </a:r>
          <a:r>
            <a:rPr lang="en-US" sz="1800" kern="1200" baseline="30000" dirty="0" smtClean="0">
              <a:solidFill>
                <a:sysClr val="window" lastClr="FFFFFF"/>
              </a:solidFill>
              <a:latin typeface="Calibri"/>
              <a:ea typeface="+mn-ea"/>
              <a:cs typeface="+mn-cs"/>
            </a:rPr>
            <a:t>st</a:t>
          </a:r>
          <a:r>
            <a:rPr lang="en-US" sz="1800" kern="1200" dirty="0" smtClean="0">
              <a:solidFill>
                <a:sysClr val="window" lastClr="FFFFFF"/>
              </a:solidFill>
              <a:latin typeface="Calibri"/>
              <a:ea typeface="+mn-ea"/>
              <a:cs typeface="+mn-cs"/>
            </a:rPr>
            <a:t> 3 months: Oct. – Dec. 2012</a:t>
          </a:r>
          <a:endParaRPr lang="en-US" sz="1800" kern="1200" dirty="0">
            <a:solidFill>
              <a:sysClr val="window" lastClr="FFFFFF"/>
            </a:solidFill>
            <a:latin typeface="Calibri"/>
            <a:ea typeface="+mn-ea"/>
            <a:cs typeface="+mn-cs"/>
          </a:endParaRPr>
        </a:p>
      </dsp:txBody>
      <dsp:txXfrm>
        <a:off x="196261" y="0"/>
        <a:ext cx="3062824" cy="381000"/>
      </dsp:txXfrm>
    </dsp:sp>
    <dsp:sp modelId="{0E347C9A-5423-45C6-A4C8-28D76587ADF6}">
      <dsp:nvSpPr>
        <dsp:cNvPr id="0" name=""/>
        <dsp:cNvSpPr/>
      </dsp:nvSpPr>
      <dsp:spPr>
        <a:xfrm>
          <a:off x="3105202" y="0"/>
          <a:ext cx="3443824" cy="381000"/>
        </a:xfrm>
        <a:prstGeom prst="chevron">
          <a:avLst/>
        </a:prstGeom>
        <a:solidFill>
          <a:srgbClr val="C0504D"/>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solidFill>
                <a:sysClr val="window" lastClr="FFFFFF"/>
              </a:solidFill>
              <a:latin typeface="Calibri"/>
              <a:ea typeface="+mn-ea"/>
              <a:cs typeface="+mn-cs"/>
            </a:rPr>
            <a:t>2</a:t>
          </a:r>
          <a:r>
            <a:rPr lang="en-US" sz="1800" kern="1200" baseline="30000" dirty="0" smtClean="0">
              <a:solidFill>
                <a:sysClr val="window" lastClr="FFFFFF"/>
              </a:solidFill>
              <a:latin typeface="Calibri"/>
              <a:ea typeface="+mn-ea"/>
              <a:cs typeface="+mn-cs"/>
            </a:rPr>
            <a:t>nd</a:t>
          </a:r>
          <a:r>
            <a:rPr lang="en-US" sz="1800" kern="1200" dirty="0" smtClean="0">
              <a:solidFill>
                <a:sysClr val="window" lastClr="FFFFFF"/>
              </a:solidFill>
              <a:latin typeface="Calibri"/>
              <a:ea typeface="+mn-ea"/>
              <a:cs typeface="+mn-cs"/>
            </a:rPr>
            <a:t> 3 months: Jan. – Mar. 2013</a:t>
          </a:r>
          <a:endParaRPr lang="en-US" sz="1800" kern="1200" dirty="0">
            <a:solidFill>
              <a:sysClr val="window" lastClr="FFFFFF"/>
            </a:solidFill>
            <a:latin typeface="Calibri"/>
            <a:ea typeface="+mn-ea"/>
            <a:cs typeface="+mn-cs"/>
          </a:endParaRPr>
        </a:p>
      </dsp:txBody>
      <dsp:txXfrm>
        <a:off x="3295702" y="0"/>
        <a:ext cx="3062824" cy="381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8161" cy="464180"/>
          </a:xfrm>
          <a:prstGeom prst="rect">
            <a:avLst/>
          </a:prstGeom>
        </p:spPr>
        <p:txBody>
          <a:bodyPr vert="horz" lIns="92288" tIns="46144" rIns="92288" bIns="46144" rtlCol="0"/>
          <a:lstStyle>
            <a:lvl1pPr algn="l">
              <a:defRPr sz="1200"/>
            </a:lvl1pPr>
          </a:lstStyle>
          <a:p>
            <a:endParaRPr lang="en-US"/>
          </a:p>
        </p:txBody>
      </p:sp>
      <p:sp>
        <p:nvSpPr>
          <p:cNvPr id="3" name="Date Placeholder 2"/>
          <p:cNvSpPr>
            <a:spLocks noGrp="1"/>
          </p:cNvSpPr>
          <p:nvPr>
            <p:ph type="dt" sz="quarter" idx="1"/>
          </p:nvPr>
        </p:nvSpPr>
        <p:spPr>
          <a:xfrm>
            <a:off x="3970636" y="2"/>
            <a:ext cx="3038161" cy="464180"/>
          </a:xfrm>
          <a:prstGeom prst="rect">
            <a:avLst/>
          </a:prstGeom>
        </p:spPr>
        <p:txBody>
          <a:bodyPr vert="horz" lIns="92288" tIns="46144" rIns="92288" bIns="46144" rtlCol="0"/>
          <a:lstStyle>
            <a:lvl1pPr algn="r">
              <a:defRPr sz="1200"/>
            </a:lvl1pPr>
          </a:lstStyle>
          <a:p>
            <a:fld id="{935FE83B-F99B-4400-8F18-7C5D5D7CCA96}" type="datetimeFigureOut">
              <a:rPr lang="en-US" smtClean="0"/>
              <a:pPr/>
              <a:t>9/28/2013</a:t>
            </a:fld>
            <a:endParaRPr lang="en-US"/>
          </a:p>
        </p:txBody>
      </p:sp>
      <p:sp>
        <p:nvSpPr>
          <p:cNvPr id="4" name="Footer Placeholder 3"/>
          <p:cNvSpPr>
            <a:spLocks noGrp="1"/>
          </p:cNvSpPr>
          <p:nvPr>
            <p:ph type="ftr" sz="quarter" idx="2"/>
          </p:nvPr>
        </p:nvSpPr>
        <p:spPr>
          <a:xfrm>
            <a:off x="1" y="8830623"/>
            <a:ext cx="3038161" cy="464180"/>
          </a:xfrm>
          <a:prstGeom prst="rect">
            <a:avLst/>
          </a:prstGeom>
        </p:spPr>
        <p:txBody>
          <a:bodyPr vert="horz" lIns="92288" tIns="46144" rIns="92288" bIns="46144" rtlCol="0" anchor="b"/>
          <a:lstStyle>
            <a:lvl1pPr algn="l">
              <a:defRPr sz="1200"/>
            </a:lvl1pPr>
          </a:lstStyle>
          <a:p>
            <a:endParaRPr lang="en-US"/>
          </a:p>
        </p:txBody>
      </p:sp>
      <p:sp>
        <p:nvSpPr>
          <p:cNvPr id="5" name="Slide Number Placeholder 4"/>
          <p:cNvSpPr>
            <a:spLocks noGrp="1"/>
          </p:cNvSpPr>
          <p:nvPr>
            <p:ph type="sldNum" sz="quarter" idx="3"/>
          </p:nvPr>
        </p:nvSpPr>
        <p:spPr>
          <a:xfrm>
            <a:off x="3970636" y="8830623"/>
            <a:ext cx="3038161" cy="464180"/>
          </a:xfrm>
          <a:prstGeom prst="rect">
            <a:avLst/>
          </a:prstGeom>
        </p:spPr>
        <p:txBody>
          <a:bodyPr vert="horz" lIns="92288" tIns="46144" rIns="92288" bIns="46144" rtlCol="0" anchor="b"/>
          <a:lstStyle>
            <a:lvl1pPr algn="r">
              <a:defRPr sz="1200"/>
            </a:lvl1pPr>
          </a:lstStyle>
          <a:p>
            <a:fld id="{703A55F3-4597-40D4-803A-FEE1E1B423C6}" type="slidenum">
              <a:rPr lang="en-US" smtClean="0"/>
              <a:pPr/>
              <a:t>‹#›</a:t>
            </a:fld>
            <a:endParaRPr lang="en-US"/>
          </a:p>
        </p:txBody>
      </p:sp>
    </p:spTree>
    <p:extLst>
      <p:ext uri="{BB962C8B-B14F-4D97-AF65-F5344CB8AC3E}">
        <p14:creationId xmlns:p14="http://schemas.microsoft.com/office/powerpoint/2010/main" val="1800070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6" tIns="46582" rIns="93166" bIns="46582" rtlCol="0"/>
          <a:lstStyle>
            <a:lvl1pPr algn="l">
              <a:defRPr sz="1200"/>
            </a:lvl1pPr>
          </a:lstStyle>
          <a:p>
            <a:endParaRPr lang="en-US"/>
          </a:p>
        </p:txBody>
      </p:sp>
      <p:sp>
        <p:nvSpPr>
          <p:cNvPr id="3" name="Date Placeholder 2"/>
          <p:cNvSpPr>
            <a:spLocks noGrp="1"/>
          </p:cNvSpPr>
          <p:nvPr>
            <p:ph type="dt" idx="1"/>
          </p:nvPr>
        </p:nvSpPr>
        <p:spPr>
          <a:xfrm>
            <a:off x="3970937" y="0"/>
            <a:ext cx="3037840" cy="464820"/>
          </a:xfrm>
          <a:prstGeom prst="rect">
            <a:avLst/>
          </a:prstGeom>
        </p:spPr>
        <p:txBody>
          <a:bodyPr vert="horz" lIns="93166" tIns="46582" rIns="93166" bIns="46582" rtlCol="0"/>
          <a:lstStyle>
            <a:lvl1pPr algn="r">
              <a:defRPr sz="1200"/>
            </a:lvl1pPr>
          </a:lstStyle>
          <a:p>
            <a:fld id="{732DE9AA-71E3-4CF2-834F-13A1E92E7B69}" type="datetimeFigureOut">
              <a:rPr lang="en-US" smtClean="0"/>
              <a:pPr/>
              <a:t>9/28/2013</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66" tIns="46582" rIns="93166" bIns="46582"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6" tIns="46582" rIns="93166" bIns="465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66" tIns="46582" rIns="93166"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66" tIns="46582" rIns="93166" bIns="46582" rtlCol="0" anchor="b"/>
          <a:lstStyle>
            <a:lvl1pPr algn="r">
              <a:defRPr sz="1200"/>
            </a:lvl1pPr>
          </a:lstStyle>
          <a:p>
            <a:fld id="{039B4EB4-5598-40D3-88E5-16B91A0484D5}" type="slidenum">
              <a:rPr lang="en-US" smtClean="0"/>
              <a:pPr/>
              <a:t>‹#›</a:t>
            </a:fld>
            <a:endParaRPr lang="en-US"/>
          </a:p>
        </p:txBody>
      </p:sp>
    </p:spTree>
    <p:extLst>
      <p:ext uri="{BB962C8B-B14F-4D97-AF65-F5344CB8AC3E}">
        <p14:creationId xmlns:p14="http://schemas.microsoft.com/office/powerpoint/2010/main" val="3132843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p:nvGrpSpPr>
        <p:grpSpPr>
          <a:xfrm>
            <a:off x="-7257" y="0"/>
            <a:ext cx="9153144" cy="4284096"/>
            <a:chOff x="-7257" y="0"/>
            <a:chExt cx="9153144" cy="4284096"/>
          </a:xfrm>
          <a:solidFill>
            <a:schemeClr val="accent4">
              <a:lumMod val="50000"/>
            </a:schemeClr>
          </a:solidFill>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93462"/>
            <a:stretch/>
          </p:blipFill>
          <p:spPr>
            <a:xfrm>
              <a:off x="377" y="0"/>
              <a:ext cx="9143245" cy="259435"/>
            </a:xfrm>
            <a:prstGeom prst="rect">
              <a:avLst/>
            </a:prstGeom>
            <a:grpFill/>
          </p:spPr>
        </p:pic>
        <p:sp>
          <p:nvSpPr>
            <p:cNvPr id="6" name="Freeform 5"/>
            <p:cNvSpPr/>
            <p:nvPr userDrawn="1"/>
          </p:nvSpPr>
          <p:spPr>
            <a:xfrm>
              <a:off x="-7257" y="3824402"/>
              <a:ext cx="9153144" cy="459694"/>
            </a:xfrm>
            <a:custGeom>
              <a:avLst/>
              <a:gdLst>
                <a:gd name="connsiteX0" fmla="*/ 0 w 9158514"/>
                <a:gd name="connsiteY0" fmla="*/ 246743 h 464457"/>
                <a:gd name="connsiteX1" fmla="*/ 2024743 w 9158514"/>
                <a:gd name="connsiteY1" fmla="*/ 246743 h 464457"/>
                <a:gd name="connsiteX2" fmla="*/ 2256971 w 9158514"/>
                <a:gd name="connsiteY2" fmla="*/ 464457 h 464457"/>
                <a:gd name="connsiteX3" fmla="*/ 9158514 w 9158514"/>
                <a:gd name="connsiteY3" fmla="*/ 464457 h 464457"/>
                <a:gd name="connsiteX4" fmla="*/ 9158514 w 9158514"/>
                <a:gd name="connsiteY4" fmla="*/ 0 h 464457"/>
                <a:gd name="connsiteX5" fmla="*/ 7257 w 9158514"/>
                <a:gd name="connsiteY5" fmla="*/ 0 h 464457"/>
                <a:gd name="connsiteX6" fmla="*/ 0 w 9158514"/>
                <a:gd name="connsiteY6" fmla="*/ 246743 h 464457"/>
                <a:gd name="connsiteX0" fmla="*/ 7043 w 9165557"/>
                <a:gd name="connsiteY0" fmla="*/ 246743 h 464457"/>
                <a:gd name="connsiteX1" fmla="*/ 2031786 w 9165557"/>
                <a:gd name="connsiteY1" fmla="*/ 246743 h 464457"/>
                <a:gd name="connsiteX2" fmla="*/ 2264014 w 9165557"/>
                <a:gd name="connsiteY2" fmla="*/ 464457 h 464457"/>
                <a:gd name="connsiteX3" fmla="*/ 9165557 w 9165557"/>
                <a:gd name="connsiteY3" fmla="*/ 464457 h 464457"/>
                <a:gd name="connsiteX4" fmla="*/ 9165557 w 9165557"/>
                <a:gd name="connsiteY4" fmla="*/ 0 h 464457"/>
                <a:gd name="connsiteX5" fmla="*/ 0 w 9165557"/>
                <a:gd name="connsiteY5" fmla="*/ 4763 h 464457"/>
                <a:gd name="connsiteX6" fmla="*/ 7043 w 9165557"/>
                <a:gd name="connsiteY6" fmla="*/ 246743 h 464457"/>
                <a:gd name="connsiteX0" fmla="*/ 2276 w 9160790"/>
                <a:gd name="connsiteY0" fmla="*/ 246743 h 464457"/>
                <a:gd name="connsiteX1" fmla="*/ 2027019 w 9160790"/>
                <a:gd name="connsiteY1" fmla="*/ 246743 h 464457"/>
                <a:gd name="connsiteX2" fmla="*/ 2259247 w 9160790"/>
                <a:gd name="connsiteY2" fmla="*/ 464457 h 464457"/>
                <a:gd name="connsiteX3" fmla="*/ 9160790 w 9160790"/>
                <a:gd name="connsiteY3" fmla="*/ 464457 h 464457"/>
                <a:gd name="connsiteX4" fmla="*/ 9160790 w 9160790"/>
                <a:gd name="connsiteY4" fmla="*/ 0 h 464457"/>
                <a:gd name="connsiteX5" fmla="*/ 0 w 9160790"/>
                <a:gd name="connsiteY5" fmla="*/ 4763 h 464457"/>
                <a:gd name="connsiteX6" fmla="*/ 2276 w 9160790"/>
                <a:gd name="connsiteY6" fmla="*/ 246743 h 464457"/>
                <a:gd name="connsiteX0" fmla="*/ 2276 w 9160790"/>
                <a:gd name="connsiteY0" fmla="*/ 241980 h 459694"/>
                <a:gd name="connsiteX1" fmla="*/ 2027019 w 9160790"/>
                <a:gd name="connsiteY1" fmla="*/ 241980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86792 w 9160790"/>
                <a:gd name="connsiteY1" fmla="*/ 116619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241980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241980 h 459694"/>
                <a:gd name="connsiteX0" fmla="*/ 2276 w 9160790"/>
                <a:gd name="connsiteY0" fmla="*/ 122918 h 459694"/>
                <a:gd name="connsiteX1" fmla="*/ 1891558 w 9160790"/>
                <a:gd name="connsiteY1" fmla="*/ 121381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22918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22918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5194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 name="connsiteX0" fmla="*/ 2276 w 9160790"/>
                <a:gd name="connsiteY0" fmla="*/ 144349 h 459694"/>
                <a:gd name="connsiteX1" fmla="*/ 1917774 w 9160790"/>
                <a:gd name="connsiteY1" fmla="*/ 142813 h 459694"/>
                <a:gd name="connsiteX2" fmla="*/ 2259247 w 9160790"/>
                <a:gd name="connsiteY2" fmla="*/ 459694 h 459694"/>
                <a:gd name="connsiteX3" fmla="*/ 9160790 w 9160790"/>
                <a:gd name="connsiteY3" fmla="*/ 459694 h 459694"/>
                <a:gd name="connsiteX4" fmla="*/ 9160790 w 9160790"/>
                <a:gd name="connsiteY4" fmla="*/ 2381 h 459694"/>
                <a:gd name="connsiteX5" fmla="*/ 0 w 9160790"/>
                <a:gd name="connsiteY5" fmla="*/ 0 h 459694"/>
                <a:gd name="connsiteX6" fmla="*/ 2276 w 9160790"/>
                <a:gd name="connsiteY6" fmla="*/ 144349 h 459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0790" h="459694">
                  <a:moveTo>
                    <a:pt x="2276" y="144349"/>
                  </a:moveTo>
                  <a:lnTo>
                    <a:pt x="1917774" y="142813"/>
                  </a:lnTo>
                  <a:lnTo>
                    <a:pt x="2259247" y="459694"/>
                  </a:lnTo>
                  <a:lnTo>
                    <a:pt x="9160790" y="459694"/>
                  </a:lnTo>
                  <a:lnTo>
                    <a:pt x="9160790" y="2381"/>
                  </a:lnTo>
                  <a:lnTo>
                    <a:pt x="0" y="0"/>
                  </a:lnTo>
                  <a:cubicBezTo>
                    <a:pt x="759" y="80660"/>
                    <a:pt x="1517" y="63689"/>
                    <a:pt x="2276" y="144349"/>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endParaRPr>
            </a:p>
          </p:txBody>
        </p:sp>
      </p:grpSp>
      <p:sp>
        <p:nvSpPr>
          <p:cNvPr id="2" name="Title 1"/>
          <p:cNvSpPr>
            <a:spLocks noGrp="1"/>
          </p:cNvSpPr>
          <p:nvPr>
            <p:ph type="ctrTitle"/>
          </p:nvPr>
        </p:nvSpPr>
        <p:spPr>
          <a:xfrm>
            <a:off x="2286000" y="4595647"/>
            <a:ext cx="5810063" cy="512381"/>
          </a:xfrm>
        </p:spPr>
        <p:txBody>
          <a:bodyPr>
            <a:noAutofit/>
          </a:bodyPr>
          <a:lstStyle>
            <a:lvl1pPr>
              <a:lnSpc>
                <a:spcPts val="2600"/>
              </a:lnSpc>
              <a:defRPr sz="2400" b="1" cap="none" baseline="0">
                <a:solidFill>
                  <a:schemeClr val="tx1"/>
                </a:solidFill>
                <a:latin typeface="Franklin Gothic Medium"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5135460"/>
            <a:ext cx="5804620" cy="401242"/>
          </a:xfrm>
        </p:spPr>
        <p:txBody>
          <a:bodyPr>
            <a:noAutofit/>
          </a:bodyPr>
          <a:lstStyle>
            <a:lvl1pPr marL="0" indent="0" algn="l">
              <a:spcBef>
                <a:spcPts val="0"/>
              </a:spcBef>
              <a:buNone/>
              <a:defRPr sz="1800" b="0" baseline="0">
                <a:solidFill>
                  <a:schemeClr val="accent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Text Placeholder 7"/>
          <p:cNvSpPr>
            <a:spLocks noGrp="1"/>
          </p:cNvSpPr>
          <p:nvPr>
            <p:ph type="body" sz="quarter" idx="10"/>
          </p:nvPr>
        </p:nvSpPr>
        <p:spPr>
          <a:xfrm>
            <a:off x="2285999" y="5733288"/>
            <a:ext cx="5809593" cy="283464"/>
          </a:xfrm>
        </p:spPr>
        <p:txBody>
          <a:bodyPr anchor="ctr" anchorCtr="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Arial"/>
              <a:buNone/>
              <a:tabLst/>
              <a:defRPr sz="1200">
                <a:solidFill>
                  <a:schemeClr val="tx1"/>
                </a:solidFill>
                <a:latin typeface="Franklin Gothic Medium" pitchFamily="34" charset="0"/>
              </a:defRPr>
            </a:lvl1pPr>
            <a:lvl2pPr marL="342900" indent="0">
              <a:buNone/>
              <a:defRPr sz="1100"/>
            </a:lvl2pPr>
            <a:lvl3pPr marL="742950" indent="0">
              <a:buNone/>
              <a:defRPr sz="1100"/>
            </a:lvl3pPr>
            <a:lvl4pPr marL="1028700" indent="0">
              <a:buNone/>
              <a:defRPr sz="1100"/>
            </a:lvl4pPr>
            <a:lvl5pPr marL="1828800" indent="0">
              <a:buNone/>
              <a:defRPr sz="1100"/>
            </a:lvl5pPr>
          </a:lstStyle>
          <a:p>
            <a:pPr marL="0" marR="0" lvl="0" indent="0" algn="l" defTabSz="914400" rtl="0" eaLnBrk="1" fontAlgn="auto" latinLnBrk="0" hangingPunct="1">
              <a:lnSpc>
                <a:spcPct val="100000"/>
              </a:lnSpc>
              <a:spcBef>
                <a:spcPts val="0"/>
              </a:spcBef>
              <a:spcAft>
                <a:spcPts val="0"/>
              </a:spcAft>
              <a:buClr>
                <a:schemeClr val="tx2"/>
              </a:buClr>
              <a:buSzTx/>
              <a:buFont typeface="Arial"/>
              <a:buNone/>
              <a:tabLst/>
              <a:defRPr/>
            </a:pPr>
            <a:r>
              <a:rPr lang="en-US" smtClean="0"/>
              <a:t>Click to edit Master text styles</a:t>
            </a:r>
          </a:p>
        </p:txBody>
      </p:sp>
      <p:pic>
        <p:nvPicPr>
          <p:cNvPr id="9" name="Picture 4" descr="http://bigdatawg.nist.gov/NISTBigDataBanner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958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solidFill>
                  <a:schemeClr val="tx1"/>
                </a:solidFill>
                <a:latin typeface="Franklin Gothic Dem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28800"/>
            <a:ext cx="8229600" cy="4114800"/>
          </a:xfrm>
        </p:spPr>
        <p:txBody>
          <a:bodyPr>
            <a:noAutofit/>
          </a:bodyPr>
          <a:lstStyle>
            <a:lvl1pPr marL="231775" indent="-231775">
              <a:defRPr sz="2200">
                <a:latin typeface="Franklin Gothic Medium" pitchFamily="34" charset="0"/>
              </a:defRPr>
            </a:lvl1pPr>
            <a:lvl2pPr>
              <a:defRPr sz="2000">
                <a:latin typeface="Franklin Gothic Medium" pitchFamily="34" charset="0"/>
              </a:defRPr>
            </a:lvl2pPr>
            <a:lvl3pPr>
              <a:defRPr sz="1800">
                <a:latin typeface="Franklin Gothic Medium" pitchFamily="34" charset="0"/>
              </a:defRPr>
            </a:lvl3pPr>
            <a:lvl4pPr>
              <a:buClr>
                <a:schemeClr val="bg1">
                  <a:lumMod val="75000"/>
                </a:schemeClr>
              </a:buClr>
              <a:defRPr sz="1600">
                <a:latin typeface="Franklin Gothic Medium"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12"/>
          </p:nvPr>
        </p:nvSpPr>
        <p:spPr>
          <a:xfrm>
            <a:off x="8324850" y="6327321"/>
            <a:ext cx="362857" cy="158583"/>
          </a:xfrm>
          <a:prstGeom prst="rect">
            <a:avLst/>
          </a:prstGeom>
        </p:spPr>
        <p:txBody>
          <a:bodyPr/>
          <a:lstStyle>
            <a:lvl1pPr>
              <a:defRPr b="0">
                <a:solidFill>
                  <a:schemeClr val="tx1"/>
                </a:solidFill>
                <a:latin typeface="Franklin Gothic Medium" pitchFamily="34" charset="0"/>
              </a:defRPr>
            </a:lvl1pPr>
          </a:lstStyle>
          <a:p>
            <a:fld id="{F5B7371F-B25E-42BE-91F9-DCD17E1CF49D}" type="slidenum">
              <a:rPr lang="en-US" smtClean="0"/>
              <a:pPr/>
              <a:t>‹#›</a:t>
            </a:fld>
            <a:endParaRPr lang="en-US" dirty="0"/>
          </a:p>
        </p:txBody>
      </p:sp>
    </p:spTree>
    <p:extLst>
      <p:ext uri="{BB962C8B-B14F-4D97-AF65-F5344CB8AC3E}">
        <p14:creationId xmlns:p14="http://schemas.microsoft.com/office/powerpoint/2010/main" val="42060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481713"/>
            <a:ext cx="8207829" cy="810846"/>
          </a:xfrm>
        </p:spPr>
        <p:txBody>
          <a:bodyPr/>
          <a:lstStyle>
            <a:lvl1pPr>
              <a:defRPr>
                <a:solidFill>
                  <a:schemeClr val="tx1"/>
                </a:solidFil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8277225" y="6346371"/>
            <a:ext cx="362857" cy="158583"/>
          </a:xfrm>
          <a:prstGeom prst="rect">
            <a:avLst/>
          </a:prstGeom>
        </p:spPr>
        <p:txBody>
          <a:bodyPr/>
          <a:lstStyle>
            <a:lvl1pPr>
              <a:defRPr>
                <a:solidFill>
                  <a:schemeClr val="accent4">
                    <a:lumMod val="50000"/>
                  </a:schemeClr>
                </a:solidFill>
              </a:defRPr>
            </a:lvl1pPr>
          </a:lstStyle>
          <a:p>
            <a:pPr>
              <a:defRPr/>
            </a:pPr>
            <a:fld id="{2C1A08E3-679B-4F99-8AF0-A2126CF8AD58}" type="slidenum">
              <a:rPr lang="en-US" smtClean="0"/>
              <a:pPr>
                <a:defRPr/>
              </a:pPr>
              <a:t>‹#›</a:t>
            </a:fld>
            <a:endParaRPr lang="en-US" dirty="0"/>
          </a:p>
        </p:txBody>
      </p:sp>
      <p:sp>
        <p:nvSpPr>
          <p:cNvPr id="7" name="Content Placeholder 6"/>
          <p:cNvSpPr>
            <a:spLocks noGrp="1"/>
          </p:cNvSpPr>
          <p:nvPr>
            <p:ph sz="quarter" idx="11"/>
          </p:nvPr>
        </p:nvSpPr>
        <p:spPr>
          <a:xfrm>
            <a:off x="457200"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6"/>
          <p:cNvSpPr>
            <a:spLocks noGrp="1"/>
          </p:cNvSpPr>
          <p:nvPr>
            <p:ph sz="quarter" idx="12"/>
          </p:nvPr>
        </p:nvSpPr>
        <p:spPr>
          <a:xfrm>
            <a:off x="4733108" y="1828800"/>
            <a:ext cx="3931920" cy="3757613"/>
          </a:xfrm>
        </p:spPr>
        <p:txBody>
          <a:bodyPr/>
          <a:lstStyle>
            <a:lvl1pPr>
              <a:defRPr sz="2200"/>
            </a:lvl1pPr>
            <a:lvl2pPr>
              <a:defRPr sz="20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313458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490"/>
            <a:ext cx="6111860" cy="566924"/>
          </a:xfrm>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286000" y="3689295"/>
            <a:ext cx="4283060" cy="533400"/>
          </a:xfrm>
        </p:spPr>
        <p:txBody>
          <a:bodyPr/>
          <a:lstStyle>
            <a:lvl1pPr>
              <a:defRPr/>
            </a:lvl1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85" y="476219"/>
            <a:ext cx="8207829" cy="810846"/>
          </a:xfrm>
          <a:prstGeom prst="rect">
            <a:avLst/>
          </a:prstGeom>
        </p:spPr>
        <p:txBody>
          <a:bodyPr vert="horz" lIns="0" tIns="0" rIns="0" bIns="0" rtlCol="0" anchor="ctr">
            <a:normAutofit/>
          </a:bodyPr>
          <a:lstStyle/>
          <a:p>
            <a:r>
              <a:rPr lang="en-US" dirty="0" smtClean="0"/>
              <a:t>Help Using This Template</a:t>
            </a:r>
            <a:endParaRPr lang="en-US" dirty="0"/>
          </a:p>
        </p:txBody>
      </p:sp>
      <p:sp>
        <p:nvSpPr>
          <p:cNvPr id="3" name="Text Placeholder 2"/>
          <p:cNvSpPr>
            <a:spLocks noGrp="1"/>
          </p:cNvSpPr>
          <p:nvPr>
            <p:ph type="body" idx="1"/>
          </p:nvPr>
        </p:nvSpPr>
        <p:spPr>
          <a:xfrm>
            <a:off x="457200" y="1828800"/>
            <a:ext cx="8229600" cy="4114800"/>
          </a:xfrm>
          <a:prstGeom prst="rect">
            <a:avLst/>
          </a:prstGeom>
        </p:spPr>
        <p:txBody>
          <a:bodyPr vert="horz" lIns="0" tIns="0" rIns="0" bIns="0" rtlCol="0">
            <a:noAutofit/>
          </a:bodyPr>
          <a:lstStyle/>
          <a:p>
            <a:pPr eaLnBrk="1" hangingPunct="1"/>
            <a:endParaRPr lang="en-US" dirty="0" smtClean="0"/>
          </a:p>
        </p:txBody>
      </p:sp>
      <p:sp>
        <p:nvSpPr>
          <p:cNvPr id="5" name="Rounded Rectangle 4"/>
          <p:cNvSpPr/>
          <p:nvPr userDrawn="1"/>
        </p:nvSpPr>
        <p:spPr>
          <a:xfrm>
            <a:off x="1142039" y="6283354"/>
            <a:ext cx="6878972" cy="313390"/>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0" dirty="0" smtClean="0"/>
              <a:t>NBD-PWG Overview</a:t>
            </a:r>
            <a:endParaRPr lang="en-US" dirty="0"/>
          </a:p>
        </p:txBody>
      </p:sp>
      <p:pic>
        <p:nvPicPr>
          <p:cNvPr id="1028" name="Picture 4" descr="http://bigdatawg.nist.gov/NISTBigDataBanner2.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4331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0" y="1359017"/>
            <a:ext cx="9144000" cy="50333"/>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4"/>
          </p:nvPr>
        </p:nvSpPr>
        <p:spPr>
          <a:xfrm>
            <a:off x="8439150" y="6343818"/>
            <a:ext cx="362857" cy="158583"/>
          </a:xfrm>
          <a:prstGeom prst="rect">
            <a:avLst/>
          </a:prstGeom>
        </p:spPr>
        <p:txBody>
          <a:bodyPr vert="horz" lIns="0" tIns="0" rIns="0" bIns="0" rtlCol="0" anchor="t" anchorCtr="0"/>
          <a:lstStyle>
            <a:lvl1pPr algn="l">
              <a:defRPr sz="1000" b="0">
                <a:solidFill>
                  <a:schemeClr val="tx1"/>
                </a:solidFill>
                <a:latin typeface="Franklin Gothic Medium" pitchFamily="34" charset="0"/>
                <a:cs typeface="Arial" pitchFamily="34" charset="0"/>
              </a:defRPr>
            </a:lvl1pPr>
          </a:lstStyle>
          <a:p>
            <a:fld id="{F5B7371F-B25E-42BE-91F9-DCD17E1CF49D}" type="slidenum">
              <a:rPr lang="en-US" smtClean="0"/>
              <a:pPr/>
              <a:t>‹#›</a:t>
            </a:fld>
            <a:endParaRPr lang="en-US" dirty="0"/>
          </a:p>
        </p:txBody>
      </p:sp>
      <p:sp>
        <p:nvSpPr>
          <p:cNvPr id="4" name="TextBox 3"/>
          <p:cNvSpPr txBox="1"/>
          <p:nvPr userDrawn="1"/>
        </p:nvSpPr>
        <p:spPr>
          <a:xfrm>
            <a:off x="287323" y="6302404"/>
            <a:ext cx="676788" cy="246221"/>
          </a:xfrm>
          <a:prstGeom prst="rect">
            <a:avLst/>
          </a:prstGeom>
          <a:noFill/>
        </p:spPr>
        <p:txBody>
          <a:bodyPr wrap="none" rtlCol="0">
            <a:spAutoFit/>
          </a:bodyPr>
          <a:lstStyle/>
          <a:p>
            <a:r>
              <a:rPr lang="en-US" sz="1000" dirty="0" smtClean="0"/>
              <a:t>9/30/13</a:t>
            </a:r>
            <a:endParaRPr lang="en-US" sz="1000" dirty="0"/>
          </a:p>
        </p:txBody>
      </p:sp>
    </p:spTree>
    <p:extLst>
      <p:ext uri="{BB962C8B-B14F-4D97-AF65-F5344CB8AC3E}">
        <p14:creationId xmlns:p14="http://schemas.microsoft.com/office/powerpoint/2010/main" val="26339760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Lst>
  <p:hf hdr="0" ftr="0" dt="0"/>
  <p:txStyles>
    <p:titleStyle>
      <a:lvl1pPr algn="l" defTabSz="914400" rtl="0" eaLnBrk="1" latinLnBrk="0" hangingPunct="1">
        <a:spcBef>
          <a:spcPct val="0"/>
        </a:spcBef>
        <a:buNone/>
        <a:defRPr sz="2800" b="0" i="0" kern="1200">
          <a:solidFill>
            <a:schemeClr val="bg1"/>
          </a:solidFill>
          <a:latin typeface="Franklin Gothic Demi" pitchFamily="34" charset="0"/>
          <a:ea typeface="+mj-ea"/>
          <a:cs typeface="Arial"/>
        </a:defRPr>
      </a:lvl1pPr>
    </p:titleStyle>
    <p:bodyStyle>
      <a:lvl1pPr marL="231775" indent="-231775" algn="l" defTabSz="914400" rtl="0" eaLnBrk="1" latinLnBrk="0" hangingPunct="1">
        <a:spcBef>
          <a:spcPct val="20000"/>
        </a:spcBef>
        <a:buClr>
          <a:schemeClr val="tx2"/>
        </a:buClr>
        <a:buFont typeface="Arial"/>
        <a:buChar char="•"/>
        <a:defRPr lang="en-US" sz="2400" kern="1200" dirty="0" smtClean="0">
          <a:solidFill>
            <a:schemeClr val="tx1"/>
          </a:solidFill>
          <a:latin typeface="Franklin Gothic Medium" pitchFamily="34" charset="0"/>
          <a:ea typeface="+mn-ea"/>
          <a:cs typeface="Arial" pitchFamily="34" charset="0"/>
        </a:defRPr>
      </a:lvl1pPr>
      <a:lvl2pPr marL="571500" indent="-228600" algn="l" defTabSz="914400" rtl="0" eaLnBrk="1" latinLnBrk="0" hangingPunct="1">
        <a:spcBef>
          <a:spcPct val="20000"/>
        </a:spcBef>
        <a:buClr>
          <a:schemeClr val="bg1">
            <a:lumMod val="65000"/>
          </a:schemeClr>
        </a:buClr>
        <a:buFont typeface="Arial" pitchFamily="34" charset="0"/>
        <a:buChar char="–"/>
        <a:defRPr sz="1600" kern="1200">
          <a:solidFill>
            <a:schemeClr val="tx1"/>
          </a:solidFill>
          <a:latin typeface="Arial" pitchFamily="34" charset="0"/>
          <a:ea typeface="+mn-ea"/>
          <a:cs typeface="Arial" pitchFamily="34" charset="0"/>
        </a:defRPr>
      </a:lvl2pPr>
      <a:lvl3pPr marL="914400" indent="-171450" algn="l" defTabSz="914400" rtl="0" eaLnBrk="1" latinLnBrk="0" hangingPunct="1">
        <a:spcBef>
          <a:spcPct val="20000"/>
        </a:spcBef>
        <a:buClr>
          <a:schemeClr val="tx2">
            <a:lumMod val="40000"/>
            <a:lumOff val="60000"/>
          </a:schemeClr>
        </a:buClr>
        <a:buSzPct val="80000"/>
        <a:buFont typeface="Arial"/>
        <a:buChar char="•"/>
        <a:tabLst/>
        <a:defRPr sz="1400" kern="1200">
          <a:solidFill>
            <a:schemeClr val="tx1"/>
          </a:solidFill>
          <a:latin typeface="Arial" pitchFamily="34" charset="0"/>
          <a:ea typeface="+mn-ea"/>
          <a:cs typeface="Arial" pitchFamily="34" charset="0"/>
        </a:defRPr>
      </a:lvl3pPr>
      <a:lvl4pPr marL="1200150" indent="-171450" algn="l" defTabSz="914400" rtl="0" eaLnBrk="1" latinLnBrk="0" hangingPunct="1">
        <a:spcBef>
          <a:spcPct val="20000"/>
        </a:spcBef>
        <a:buClr>
          <a:schemeClr val="bg2"/>
        </a:buClr>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0933" y="3128674"/>
            <a:ext cx="6111860" cy="566924"/>
          </a:xfrm>
          <a:prstGeom prst="rect">
            <a:avLst/>
          </a:prstGeom>
        </p:spPr>
        <p:txBody>
          <a:bodyPr vert="horz" lIns="0" tIns="0" rIns="0" bIns="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26609" y="4477860"/>
            <a:ext cx="4283060" cy="533400"/>
          </a:xfrm>
          <a:prstGeom prst="rect">
            <a:avLst/>
          </a:prstGeom>
        </p:spPr>
        <p:txBody>
          <a:bodyPr vert="horz" lIns="0" tIns="0" rIns="0" bIns="0" rtlCol="0">
            <a:noAutofit/>
          </a:bodyPr>
          <a:lstStyle/>
          <a:p>
            <a:pPr lvl="0"/>
            <a:endParaRPr lang="en-US" dirty="0" smtClean="0"/>
          </a:p>
        </p:txBody>
      </p:sp>
      <p:pic>
        <p:nvPicPr>
          <p:cNvPr id="307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V="1">
            <a:off x="0" y="1283171"/>
            <a:ext cx="9144001" cy="128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spcBef>
          <a:spcPct val="0"/>
        </a:spcBef>
        <a:buNone/>
        <a:defRPr sz="2800" kern="1200">
          <a:solidFill>
            <a:schemeClr val="bg1"/>
          </a:solidFill>
          <a:latin typeface="Franklin Gothic Demi" pitchFamily="34" charset="0"/>
          <a:ea typeface="+mj-ea"/>
          <a:cs typeface="+mj-cs"/>
        </a:defRPr>
      </a:lvl1pPr>
    </p:titleStyle>
    <p:bodyStyle>
      <a:lvl1pPr marL="0" indent="0" algn="l" defTabSz="914400" rtl="0" eaLnBrk="1" latinLnBrk="0" hangingPunct="1">
        <a:spcBef>
          <a:spcPts val="0"/>
        </a:spcBef>
        <a:buFont typeface="Arial" pitchFamily="34" charset="0"/>
        <a:buNone/>
        <a:defRPr sz="1600" kern="1200">
          <a:solidFill>
            <a:schemeClr val="tx1"/>
          </a:solidFill>
          <a:latin typeface="+mj-lt"/>
          <a:ea typeface="+mn-ea"/>
          <a:cs typeface="+mn-cs"/>
        </a:defRPr>
      </a:lvl1pPr>
      <a:lvl2pPr marL="4572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hyperlink" Target="http://bigdatawg.nist.gov/" TargetMode="External"/><Relationship Id="rId2" Type="http://schemas.openxmlformats.org/officeDocument/2006/relationships/hyperlink" Target="mailto:bigdatainfo@nist.gov" TargetMode="External"/><Relationship Id="rId1" Type="http://schemas.openxmlformats.org/officeDocument/2006/relationships/slideLayout" Target="../slideLayouts/slideLayout2.xml"/><Relationship Id="rId6" Type="http://schemas.openxmlformats.org/officeDocument/2006/relationships/hyperlink" Target="http://bigdatawg.nist.gov/workshop.php" TargetMode="External"/><Relationship Id="rId5" Type="http://schemas.openxmlformats.org/officeDocument/2006/relationships/hyperlink" Target="http://bigdatawg.nist.gov/show_InputDoc.php" TargetMode="External"/><Relationship Id="rId4" Type="http://schemas.openxmlformats.org/officeDocument/2006/relationships/hyperlink" Target="http://bigdatawg.nist.gov/newuser.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324" y="1648237"/>
            <a:ext cx="6111860" cy="566924"/>
          </a:xfrm>
        </p:spPr>
        <p:txBody>
          <a:bodyPr/>
          <a:lstStyle/>
          <a:p>
            <a:r>
              <a:rPr lang="en-US" dirty="0" smtClean="0"/>
              <a:t>NIST Big Data Public Working Group</a:t>
            </a:r>
            <a:endParaRPr lang="en-US" dirty="0"/>
          </a:p>
        </p:txBody>
      </p:sp>
      <p:sp>
        <p:nvSpPr>
          <p:cNvPr id="7" name="Text Placeholder 6"/>
          <p:cNvSpPr>
            <a:spLocks noGrp="1"/>
          </p:cNvSpPr>
          <p:nvPr>
            <p:ph type="body" sz="quarter" idx="10"/>
          </p:nvPr>
        </p:nvSpPr>
        <p:spPr>
          <a:xfrm>
            <a:off x="1669983" y="3429413"/>
            <a:ext cx="5317958" cy="661324"/>
          </a:xfrm>
        </p:spPr>
        <p:txBody>
          <a:bodyPr/>
          <a:lstStyle/>
          <a:p>
            <a:r>
              <a:rPr lang="en-US" sz="2000" dirty="0" smtClean="0"/>
              <a:t>Big Data PWG Overview Presentation</a:t>
            </a:r>
            <a:endParaRPr lang="en-US" sz="2000" dirty="0" smtClean="0"/>
          </a:p>
          <a:p>
            <a:r>
              <a:rPr lang="en-US" sz="2000" dirty="0" smtClean="0"/>
              <a:t>September </a:t>
            </a:r>
            <a:r>
              <a:rPr lang="en-US" sz="2000" dirty="0" smtClean="0"/>
              <a:t>30</a:t>
            </a:r>
            <a:r>
              <a:rPr lang="en-US" sz="2000" dirty="0" smtClean="0"/>
              <a:t>, </a:t>
            </a:r>
            <a:r>
              <a:rPr lang="en-US" sz="2000" dirty="0" smtClean="0"/>
              <a:t>2013</a:t>
            </a:r>
          </a:p>
          <a:p>
            <a:endParaRPr lang="en-US" sz="2000" dirty="0"/>
          </a:p>
          <a:p>
            <a:r>
              <a:rPr lang="en-US" sz="2000" dirty="0" smtClean="0"/>
              <a:t>Wo Chang, NIST </a:t>
            </a:r>
            <a:endParaRPr lang="en-US" sz="2000" dirty="0" smtClean="0"/>
          </a:p>
          <a:p>
            <a:r>
              <a:rPr lang="en-US" sz="2000" dirty="0" smtClean="0"/>
              <a:t>Robert Marcus, ET-Strategies</a:t>
            </a:r>
            <a:endParaRPr lang="en-US" sz="2000" dirty="0"/>
          </a:p>
          <a:p>
            <a:r>
              <a:rPr lang="en-US" sz="2000" dirty="0" smtClean="0"/>
              <a:t>Chaitanya Baru, UC San Diego</a:t>
            </a:r>
            <a:endParaRPr lang="en-US" sz="2000" dirty="0" smtClean="0"/>
          </a:p>
        </p:txBody>
      </p:sp>
    </p:spTree>
    <p:extLst>
      <p:ext uri="{BB962C8B-B14F-4D97-AF65-F5344CB8AC3E}">
        <p14:creationId xmlns:p14="http://schemas.microsoft.com/office/powerpoint/2010/main" val="10421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Architecture Subgroup</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10</a:t>
            </a:fld>
            <a:endParaRPr lang="en-US" dirty="0"/>
          </a:p>
        </p:txBody>
      </p:sp>
      <p:sp>
        <p:nvSpPr>
          <p:cNvPr id="5" name="Content Placeholder 4"/>
          <p:cNvSpPr>
            <a:spLocks noGrp="1"/>
          </p:cNvSpPr>
          <p:nvPr>
            <p:ph idx="1"/>
          </p:nvPr>
        </p:nvSpPr>
        <p:spPr>
          <a:xfrm>
            <a:off x="457200" y="1828800"/>
            <a:ext cx="8229600" cy="2485292"/>
          </a:xfrm>
        </p:spPr>
        <p:txBody>
          <a:bodyPr/>
          <a:lstStyle/>
          <a:p>
            <a:pPr marL="0" indent="0">
              <a:buNone/>
            </a:pPr>
            <a:r>
              <a:rPr lang="en-US" sz="1800" i="1" dirty="0"/>
              <a:t>The focus is to form a community of interest from industry, academia, and government, with the goal of developing a consensus-based approach to orchestrate vendor-neutral, technology and infrastructure agnostic for analytics tools and computing environments. The goal is to enable Big Data stakeholders to pick-and-choose technology-agnostic analytics tools for processing and visualization in any computing platform and cluster while allowing value-added from Big Data service providers and  the flow of the data between the stakeholders in a cohesive and secure manner.</a:t>
            </a:r>
          </a:p>
          <a:p>
            <a:pPr marL="0" lvl="0" indent="0">
              <a:buNone/>
            </a:pPr>
            <a:r>
              <a:rPr lang="en-US" sz="1800" b="1" dirty="0" smtClean="0"/>
              <a:t>Tasks</a:t>
            </a:r>
          </a:p>
          <a:p>
            <a:pPr lvl="0"/>
            <a:r>
              <a:rPr lang="en-US" sz="1800" dirty="0"/>
              <a:t>Gather and study available Big Data architectures representing various stakeholders, different data types,’ use cases, and document the architectures using the Big Data taxonomies model based upon the identified actors with their roles and responsibilities.</a:t>
            </a:r>
          </a:p>
          <a:p>
            <a:pPr lvl="0"/>
            <a:r>
              <a:rPr lang="en-US" sz="1800" dirty="0"/>
              <a:t>Ensure that the developed Big Data reference architecture and  the Security and Privacy Reference Architecture correspond and complement each other.</a:t>
            </a:r>
            <a:endParaRPr lang="en-US" sz="1800" dirty="0"/>
          </a:p>
        </p:txBody>
      </p:sp>
    </p:spTree>
    <p:extLst>
      <p:ext uri="{BB962C8B-B14F-4D97-AF65-F5344CB8AC3E}">
        <p14:creationId xmlns:p14="http://schemas.microsoft.com/office/powerpoint/2010/main" val="3801406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 Subgroup</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11</a:t>
            </a:fld>
            <a:endParaRPr lang="en-US" dirty="0"/>
          </a:p>
        </p:txBody>
      </p:sp>
      <p:sp>
        <p:nvSpPr>
          <p:cNvPr id="5" name="Content Placeholder 4"/>
          <p:cNvSpPr>
            <a:spLocks noGrp="1"/>
          </p:cNvSpPr>
          <p:nvPr>
            <p:ph idx="1"/>
          </p:nvPr>
        </p:nvSpPr>
        <p:spPr>
          <a:xfrm>
            <a:off x="457200" y="1828800"/>
            <a:ext cx="8229600" cy="2485292"/>
          </a:xfrm>
        </p:spPr>
        <p:txBody>
          <a:bodyPr/>
          <a:lstStyle/>
          <a:p>
            <a:pPr marL="0" indent="0">
              <a:buNone/>
            </a:pPr>
            <a:r>
              <a:rPr lang="en-US" sz="2000" i="1" dirty="0"/>
              <a:t>The focus is to form a community of interest from industry, academia, and government, with the goal of developing a consensus secure reference architecture to handle security and privacy issues across all stakeholders.  This includes gaining an understanding of what standards are available or under development, as well as identifies which key organizations are working on these standards</a:t>
            </a:r>
            <a:r>
              <a:rPr lang="en-US" sz="2000" i="1" dirty="0" smtClean="0"/>
              <a:t>.</a:t>
            </a:r>
          </a:p>
          <a:p>
            <a:pPr marL="0" indent="0">
              <a:buNone/>
            </a:pPr>
            <a:endParaRPr lang="en-US" sz="1000" i="1" dirty="0"/>
          </a:p>
          <a:p>
            <a:pPr marL="0" lvl="0" indent="0">
              <a:buNone/>
            </a:pPr>
            <a:r>
              <a:rPr lang="en-US" sz="2000" b="1" dirty="0" smtClean="0"/>
              <a:t>Tasks</a:t>
            </a:r>
          </a:p>
          <a:p>
            <a:pPr lvl="0"/>
            <a:r>
              <a:rPr lang="en-US" sz="2000" dirty="0"/>
              <a:t>Gather input from all stakeholders regarding security and privacy concerns in Big Data processing, storage, and services. </a:t>
            </a:r>
          </a:p>
          <a:p>
            <a:pPr lvl="0"/>
            <a:r>
              <a:rPr lang="en-US" sz="2000" dirty="0"/>
              <a:t>Analyze/prioritize a list of challenging security and privacy requirements that may delay or prevent adoption of Big Data deployment </a:t>
            </a:r>
          </a:p>
          <a:p>
            <a:pPr lvl="0"/>
            <a:r>
              <a:rPr lang="en-US" sz="2000" dirty="0"/>
              <a:t>Develop a Security and Privacy Reference Architecture that supplements the general Big Data Reference Architecture</a:t>
            </a:r>
            <a:endParaRPr lang="en-US" sz="2000" dirty="0"/>
          </a:p>
        </p:txBody>
      </p:sp>
    </p:spTree>
    <p:extLst>
      <p:ext uri="{BB962C8B-B14F-4D97-AF65-F5344CB8AC3E}">
        <p14:creationId xmlns:p14="http://schemas.microsoft.com/office/powerpoint/2010/main" val="344084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Roadmap Subgroup</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12</a:t>
            </a:fld>
            <a:endParaRPr lang="en-US" dirty="0"/>
          </a:p>
        </p:txBody>
      </p:sp>
      <p:sp>
        <p:nvSpPr>
          <p:cNvPr id="5" name="Content Placeholder 4"/>
          <p:cNvSpPr>
            <a:spLocks noGrp="1"/>
          </p:cNvSpPr>
          <p:nvPr>
            <p:ph idx="1"/>
          </p:nvPr>
        </p:nvSpPr>
        <p:spPr>
          <a:xfrm>
            <a:off x="457200" y="1828800"/>
            <a:ext cx="8229600" cy="2485292"/>
          </a:xfrm>
        </p:spPr>
        <p:txBody>
          <a:bodyPr/>
          <a:lstStyle/>
          <a:p>
            <a:pPr marL="0" indent="0">
              <a:buNone/>
            </a:pPr>
            <a:r>
              <a:rPr lang="en-US" sz="1800" i="1" dirty="0"/>
              <a:t>The focus is to form a community of interest from industry, academia, and government, with the goal of developing a consensus vision with recommendations on how Big Data should move forward by performing a good gap analysis through the materials gathered from all other NBD subgroups. This includes setting standardization and adoption priorities through an understanding of what standards are available or under development as part of the recommendations. </a:t>
            </a:r>
          </a:p>
          <a:p>
            <a:pPr marL="0" lvl="0" indent="0">
              <a:buNone/>
            </a:pPr>
            <a:r>
              <a:rPr lang="en-US" sz="1800" b="1" dirty="0" smtClean="0"/>
              <a:t>Tasks</a:t>
            </a:r>
          </a:p>
          <a:p>
            <a:pPr lvl="0"/>
            <a:r>
              <a:rPr lang="en-US" sz="1800" dirty="0"/>
              <a:t>Gather input from NBD subgroups and study the taxonomies for the actors’ roles and responsibility, use cases and requirements, and secure reference architecture.</a:t>
            </a:r>
          </a:p>
          <a:p>
            <a:pPr lvl="0"/>
            <a:r>
              <a:rPr lang="en-US" sz="1800" dirty="0"/>
              <a:t>Gain understanding of what standards are available or under development for Big Data</a:t>
            </a:r>
          </a:p>
          <a:p>
            <a:pPr lvl="0"/>
            <a:r>
              <a:rPr lang="en-US" sz="1800" dirty="0"/>
              <a:t>Perform a thorough gap analysis and document the findings</a:t>
            </a:r>
          </a:p>
          <a:p>
            <a:pPr lvl="0"/>
            <a:r>
              <a:rPr lang="en-US" sz="1800" dirty="0"/>
              <a:t>Identify what possible barriers may delay or prevent adoption of Big Data</a:t>
            </a:r>
          </a:p>
          <a:p>
            <a:pPr lvl="0"/>
            <a:r>
              <a:rPr lang="en-US" sz="1800" dirty="0"/>
              <a:t>Document vision and recommendations</a:t>
            </a:r>
            <a:endParaRPr lang="en-US" sz="1800" dirty="0"/>
          </a:p>
        </p:txBody>
      </p:sp>
    </p:spTree>
    <p:extLst>
      <p:ext uri="{BB962C8B-B14F-4D97-AF65-F5344CB8AC3E}">
        <p14:creationId xmlns:p14="http://schemas.microsoft.com/office/powerpoint/2010/main" val="291214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Between Subgroups</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13</a:t>
            </a:fld>
            <a:endParaRPr lang="en-US" dirty="0"/>
          </a:p>
        </p:txBody>
      </p:sp>
      <p:sp>
        <p:nvSpPr>
          <p:cNvPr id="14" name="Freeform 13"/>
          <p:cNvSpPr/>
          <p:nvPr/>
        </p:nvSpPr>
        <p:spPr>
          <a:xfrm>
            <a:off x="6286500" y="2601399"/>
            <a:ext cx="2057400" cy="2057400"/>
          </a:xfrm>
          <a:custGeom>
            <a:avLst/>
            <a:gdLst>
              <a:gd name="connsiteX0" fmla="*/ 0 w 1637109"/>
              <a:gd name="connsiteY0" fmla="*/ 818555 h 1637109"/>
              <a:gd name="connsiteX1" fmla="*/ 818555 w 1637109"/>
              <a:gd name="connsiteY1" fmla="*/ 0 h 1637109"/>
              <a:gd name="connsiteX2" fmla="*/ 1637110 w 1637109"/>
              <a:gd name="connsiteY2" fmla="*/ 818555 h 1637109"/>
              <a:gd name="connsiteX3" fmla="*/ 818555 w 1637109"/>
              <a:gd name="connsiteY3" fmla="*/ 1637110 h 1637109"/>
              <a:gd name="connsiteX4" fmla="*/ 0 w 1637109"/>
              <a:gd name="connsiteY4" fmla="*/ 818555 h 1637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109" h="1637109">
                <a:moveTo>
                  <a:pt x="0" y="818555"/>
                </a:moveTo>
                <a:cubicBezTo>
                  <a:pt x="0" y="366480"/>
                  <a:pt x="366480" y="0"/>
                  <a:pt x="818555" y="0"/>
                </a:cubicBezTo>
                <a:cubicBezTo>
                  <a:pt x="1270630" y="0"/>
                  <a:pt x="1637110" y="366480"/>
                  <a:pt x="1637110" y="818555"/>
                </a:cubicBezTo>
                <a:cubicBezTo>
                  <a:pt x="1637110" y="1270630"/>
                  <a:pt x="1270630" y="1637110"/>
                  <a:pt x="818555" y="1637110"/>
                </a:cubicBezTo>
                <a:cubicBezTo>
                  <a:pt x="366480" y="1637110"/>
                  <a:pt x="0" y="1270630"/>
                  <a:pt x="0" y="818555"/>
                </a:cubicBezTo>
                <a:close/>
              </a:path>
            </a:pathLst>
          </a:cu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outerShdw>
          </a:effectLst>
          <a:scene3d>
            <a:camera prst="orthographicFront">
              <a:rot lat="0" lon="0" rev="0"/>
            </a:camera>
            <a:lightRig rig="threePt" dir="t">
              <a:rot lat="0" lon="0" rev="1200000"/>
            </a:lightRig>
          </a:scene3d>
          <a:sp3d>
            <a:bevelT w="63500" h="25400"/>
          </a:sp3d>
        </p:spPr>
        <p:txBody>
          <a:bodyPr spcFirstLastPara="0" vert="horz" wrap="square" lIns="257529" tIns="257529" rIns="257529" bIns="257529"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Calibri"/>
                <a:ea typeface="+mn-ea"/>
                <a:cs typeface="+mn-cs"/>
              </a:rPr>
              <a:t>Technology Roadmap</a:t>
            </a:r>
          </a:p>
        </p:txBody>
      </p:sp>
      <p:sp>
        <p:nvSpPr>
          <p:cNvPr id="15" name="Freeform 14"/>
          <p:cNvSpPr/>
          <p:nvPr/>
        </p:nvSpPr>
        <p:spPr>
          <a:xfrm>
            <a:off x="3952483" y="1507464"/>
            <a:ext cx="1551090" cy="1145976"/>
          </a:xfrm>
          <a:custGeom>
            <a:avLst/>
            <a:gdLst>
              <a:gd name="connsiteX0" fmla="*/ 0 w 1551090"/>
              <a:gd name="connsiteY0" fmla="*/ 572988 h 1145976"/>
              <a:gd name="connsiteX1" fmla="*/ 775545 w 1551090"/>
              <a:gd name="connsiteY1" fmla="*/ 0 h 1145976"/>
              <a:gd name="connsiteX2" fmla="*/ 1551090 w 1551090"/>
              <a:gd name="connsiteY2" fmla="*/ 572988 h 1145976"/>
              <a:gd name="connsiteX3" fmla="*/ 775545 w 1551090"/>
              <a:gd name="connsiteY3" fmla="*/ 1145976 h 1145976"/>
              <a:gd name="connsiteX4" fmla="*/ 0 w 1551090"/>
              <a:gd name="connsiteY4" fmla="*/ 572988 h 1145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1090" h="1145976">
                <a:moveTo>
                  <a:pt x="0" y="572988"/>
                </a:moveTo>
                <a:cubicBezTo>
                  <a:pt x="0" y="256535"/>
                  <a:pt x="347223" y="0"/>
                  <a:pt x="775545" y="0"/>
                </a:cubicBezTo>
                <a:cubicBezTo>
                  <a:pt x="1203867" y="0"/>
                  <a:pt x="1551090" y="256535"/>
                  <a:pt x="1551090" y="572988"/>
                </a:cubicBezTo>
                <a:cubicBezTo>
                  <a:pt x="1551090" y="889441"/>
                  <a:pt x="1203867" y="1145976"/>
                  <a:pt x="775545" y="1145976"/>
                </a:cubicBezTo>
                <a:cubicBezTo>
                  <a:pt x="347223" y="1145976"/>
                  <a:pt x="0" y="889441"/>
                  <a:pt x="0" y="572988"/>
                </a:cubicBezTo>
                <a:close/>
              </a:path>
            </a:pathLst>
          </a:cu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spcFirstLastPara="0" vert="horz" wrap="square" lIns="244932" tIns="185604" rIns="244932" bIns="185604"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Calibri"/>
                <a:ea typeface="+mn-ea"/>
                <a:cs typeface="+mn-cs"/>
              </a:rPr>
              <a:t>Requirements &amp; Use Cases</a:t>
            </a:r>
            <a:endParaRPr kumimoji="0" lang="en-US" sz="14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6" name="Freeform 15"/>
          <p:cNvSpPr/>
          <p:nvPr/>
        </p:nvSpPr>
        <p:spPr>
          <a:xfrm>
            <a:off x="3950690" y="4713118"/>
            <a:ext cx="1554677" cy="1145976"/>
          </a:xfrm>
          <a:custGeom>
            <a:avLst/>
            <a:gdLst>
              <a:gd name="connsiteX0" fmla="*/ 0 w 1554677"/>
              <a:gd name="connsiteY0" fmla="*/ 572988 h 1145976"/>
              <a:gd name="connsiteX1" fmla="*/ 777339 w 1554677"/>
              <a:gd name="connsiteY1" fmla="*/ 0 h 1145976"/>
              <a:gd name="connsiteX2" fmla="*/ 1554678 w 1554677"/>
              <a:gd name="connsiteY2" fmla="*/ 572988 h 1145976"/>
              <a:gd name="connsiteX3" fmla="*/ 777339 w 1554677"/>
              <a:gd name="connsiteY3" fmla="*/ 1145976 h 1145976"/>
              <a:gd name="connsiteX4" fmla="*/ 0 w 1554677"/>
              <a:gd name="connsiteY4" fmla="*/ 572988 h 1145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677" h="1145976">
                <a:moveTo>
                  <a:pt x="0" y="572988"/>
                </a:moveTo>
                <a:cubicBezTo>
                  <a:pt x="0" y="256535"/>
                  <a:pt x="348027" y="0"/>
                  <a:pt x="777339" y="0"/>
                </a:cubicBezTo>
                <a:cubicBezTo>
                  <a:pt x="1206651" y="0"/>
                  <a:pt x="1554678" y="256535"/>
                  <a:pt x="1554678" y="572988"/>
                </a:cubicBezTo>
                <a:cubicBezTo>
                  <a:pt x="1554678" y="889441"/>
                  <a:pt x="1206651" y="1145976"/>
                  <a:pt x="777339" y="1145976"/>
                </a:cubicBezTo>
                <a:cubicBezTo>
                  <a:pt x="348027" y="1145976"/>
                  <a:pt x="0" y="889441"/>
                  <a:pt x="0" y="572988"/>
                </a:cubicBezTo>
                <a:close/>
              </a:path>
            </a:pathLst>
          </a:cu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spcFirstLastPara="0" vert="horz" wrap="square" lIns="245457" tIns="185604" rIns="245457" bIns="185604"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Calibri"/>
                <a:ea typeface="+mn-ea"/>
                <a:cs typeface="+mn-cs"/>
              </a:rPr>
              <a:t>Definitions &amp; Taxonomies</a:t>
            </a:r>
            <a:endParaRPr kumimoji="0" lang="en-US" sz="14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25" name="Oval 24"/>
          <p:cNvSpPr/>
          <p:nvPr/>
        </p:nvSpPr>
        <p:spPr>
          <a:xfrm>
            <a:off x="800100" y="2111146"/>
            <a:ext cx="2362200" cy="30379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25" idx="7"/>
          </p:cNvCxnSpPr>
          <p:nvPr/>
        </p:nvCxnSpPr>
        <p:spPr>
          <a:xfrm flipV="1">
            <a:off x="2816364" y="2080453"/>
            <a:ext cx="1134326" cy="47558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5" idx="5"/>
            <a:endCxn id="16" idx="0"/>
          </p:cNvCxnSpPr>
          <p:nvPr/>
        </p:nvCxnSpPr>
        <p:spPr>
          <a:xfrm>
            <a:off x="2816364" y="4704162"/>
            <a:ext cx="1134326" cy="58194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3"/>
          </p:cNvCxnSpPr>
          <p:nvPr/>
        </p:nvCxnSpPr>
        <p:spPr>
          <a:xfrm>
            <a:off x="4728028" y="2653440"/>
            <a:ext cx="0" cy="2050722"/>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4" idx="1"/>
          </p:cNvCxnSpPr>
          <p:nvPr/>
        </p:nvCxnSpPr>
        <p:spPr>
          <a:xfrm>
            <a:off x="5503573" y="2080452"/>
            <a:ext cx="1811628" cy="5209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p:cNvCxnSpPr>
          <p:nvPr/>
        </p:nvCxnSpPr>
        <p:spPr>
          <a:xfrm flipV="1">
            <a:off x="5505368" y="4658799"/>
            <a:ext cx="1809833" cy="62730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5" idx="6"/>
          </p:cNvCxnSpPr>
          <p:nvPr/>
        </p:nvCxnSpPr>
        <p:spPr>
          <a:xfrm flipV="1">
            <a:off x="3162300" y="3630099"/>
            <a:ext cx="3124200"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74622" y="4658799"/>
            <a:ext cx="458780" cy="461665"/>
          </a:xfrm>
          <a:prstGeom prst="rect">
            <a:avLst/>
          </a:prstGeom>
        </p:spPr>
        <p:txBody>
          <a:bodyPr wrap="none">
            <a:spAutoFit/>
          </a:bodyPr>
          <a:lstStyle/>
          <a:p>
            <a:r>
              <a:rPr lang="en-US" sz="2400" dirty="0">
                <a:sym typeface="Wingdings"/>
              </a:rPr>
              <a:t></a:t>
            </a:r>
            <a:endParaRPr lang="en-US" sz="2400" dirty="0"/>
          </a:p>
        </p:txBody>
      </p:sp>
      <p:grpSp>
        <p:nvGrpSpPr>
          <p:cNvPr id="30" name="Group 29"/>
          <p:cNvGrpSpPr/>
          <p:nvPr/>
        </p:nvGrpSpPr>
        <p:grpSpPr>
          <a:xfrm>
            <a:off x="1185578" y="2663619"/>
            <a:ext cx="1860176" cy="1145976"/>
            <a:chOff x="1185578" y="3460783"/>
            <a:chExt cx="1860176" cy="1145976"/>
          </a:xfrm>
        </p:grpSpPr>
        <p:sp>
          <p:nvSpPr>
            <p:cNvPr id="26" name="Freeform 25"/>
            <p:cNvSpPr/>
            <p:nvPr/>
          </p:nvSpPr>
          <p:spPr>
            <a:xfrm>
              <a:off x="1185578" y="3460783"/>
              <a:ext cx="1591245" cy="1145976"/>
            </a:xfrm>
            <a:custGeom>
              <a:avLst/>
              <a:gdLst>
                <a:gd name="connsiteX0" fmla="*/ 0 w 1591245"/>
                <a:gd name="connsiteY0" fmla="*/ 572988 h 1145976"/>
                <a:gd name="connsiteX1" fmla="*/ 795623 w 1591245"/>
                <a:gd name="connsiteY1" fmla="*/ 0 h 1145976"/>
                <a:gd name="connsiteX2" fmla="*/ 1591246 w 1591245"/>
                <a:gd name="connsiteY2" fmla="*/ 572988 h 1145976"/>
                <a:gd name="connsiteX3" fmla="*/ 795623 w 1591245"/>
                <a:gd name="connsiteY3" fmla="*/ 1145976 h 1145976"/>
                <a:gd name="connsiteX4" fmla="*/ 0 w 1591245"/>
                <a:gd name="connsiteY4" fmla="*/ 572988 h 1145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245" h="1145976">
                  <a:moveTo>
                    <a:pt x="0" y="572988"/>
                  </a:moveTo>
                  <a:cubicBezTo>
                    <a:pt x="0" y="256535"/>
                    <a:pt x="356213" y="0"/>
                    <a:pt x="795623" y="0"/>
                  </a:cubicBezTo>
                  <a:cubicBezTo>
                    <a:pt x="1235033" y="0"/>
                    <a:pt x="1591246" y="256535"/>
                    <a:pt x="1591246" y="572988"/>
                  </a:cubicBezTo>
                  <a:cubicBezTo>
                    <a:pt x="1591246" y="889441"/>
                    <a:pt x="1235033" y="1145976"/>
                    <a:pt x="795623" y="1145976"/>
                  </a:cubicBezTo>
                  <a:cubicBezTo>
                    <a:pt x="356213" y="1145976"/>
                    <a:pt x="0" y="889441"/>
                    <a:pt x="0" y="572988"/>
                  </a:cubicBezTo>
                  <a:close/>
                </a:path>
              </a:pathLst>
            </a:cu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spcFirstLastPara="0" vert="horz" wrap="square" lIns="250812" tIns="185604" rIns="250812" bIns="185604"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Calibri"/>
                  <a:ea typeface="+mn-ea"/>
                  <a:cs typeface="+mn-cs"/>
                </a:rPr>
                <a:t>Reference Architecture</a:t>
              </a:r>
            </a:p>
          </p:txBody>
        </p:sp>
        <p:sp>
          <p:nvSpPr>
            <p:cNvPr id="10" name="Rectangle 9"/>
            <p:cNvSpPr/>
            <p:nvPr/>
          </p:nvSpPr>
          <p:spPr>
            <a:xfrm>
              <a:off x="2586974" y="3801694"/>
              <a:ext cx="458780" cy="461665"/>
            </a:xfrm>
            <a:prstGeom prst="rect">
              <a:avLst/>
            </a:prstGeom>
          </p:spPr>
          <p:txBody>
            <a:bodyPr wrap="none">
              <a:spAutoFit/>
            </a:bodyPr>
            <a:lstStyle/>
            <a:p>
              <a:r>
                <a:rPr lang="en-US" sz="2400" dirty="0">
                  <a:sym typeface="Wingdings"/>
                </a:rPr>
                <a:t></a:t>
              </a:r>
              <a:endParaRPr lang="en-US" sz="2400" dirty="0"/>
            </a:p>
          </p:txBody>
        </p:sp>
      </p:grpSp>
      <p:sp>
        <p:nvSpPr>
          <p:cNvPr id="11" name="Rectangle 10"/>
          <p:cNvSpPr/>
          <p:nvPr/>
        </p:nvSpPr>
        <p:spPr>
          <a:xfrm>
            <a:off x="6254272" y="2783877"/>
            <a:ext cx="458780" cy="461665"/>
          </a:xfrm>
          <a:prstGeom prst="rect">
            <a:avLst/>
          </a:prstGeom>
        </p:spPr>
        <p:txBody>
          <a:bodyPr wrap="none">
            <a:spAutoFit/>
          </a:bodyPr>
          <a:lstStyle/>
          <a:p>
            <a:r>
              <a:rPr lang="en-US" sz="2400" dirty="0">
                <a:sym typeface="Wingdings"/>
              </a:rPr>
              <a:t></a:t>
            </a:r>
            <a:endParaRPr lang="en-US" sz="2400" dirty="0"/>
          </a:p>
        </p:txBody>
      </p:sp>
      <p:sp>
        <p:nvSpPr>
          <p:cNvPr id="12" name="Rectangle 11"/>
          <p:cNvSpPr/>
          <p:nvPr/>
        </p:nvSpPr>
        <p:spPr>
          <a:xfrm>
            <a:off x="3845183" y="2224461"/>
            <a:ext cx="458780" cy="461665"/>
          </a:xfrm>
          <a:prstGeom prst="rect">
            <a:avLst/>
          </a:prstGeom>
        </p:spPr>
        <p:txBody>
          <a:bodyPr wrap="none">
            <a:spAutoFit/>
          </a:bodyPr>
          <a:lstStyle/>
          <a:p>
            <a:r>
              <a:rPr lang="en-US" sz="2400" dirty="0">
                <a:sym typeface="Wingdings"/>
              </a:rPr>
              <a:t></a:t>
            </a:r>
            <a:endParaRPr lang="en-US" sz="2400" dirty="0"/>
          </a:p>
        </p:txBody>
      </p:sp>
      <p:grpSp>
        <p:nvGrpSpPr>
          <p:cNvPr id="29" name="Group 28"/>
          <p:cNvGrpSpPr/>
          <p:nvPr/>
        </p:nvGrpSpPr>
        <p:grpSpPr>
          <a:xfrm>
            <a:off x="1185578" y="3485773"/>
            <a:ext cx="1729897" cy="1145976"/>
            <a:chOff x="1185578" y="2653440"/>
            <a:chExt cx="1729897" cy="1145976"/>
          </a:xfrm>
        </p:grpSpPr>
        <p:sp>
          <p:nvSpPr>
            <p:cNvPr id="27" name="Freeform 26"/>
            <p:cNvSpPr/>
            <p:nvPr/>
          </p:nvSpPr>
          <p:spPr>
            <a:xfrm>
              <a:off x="1185578" y="2653440"/>
              <a:ext cx="1500507" cy="1145976"/>
            </a:xfrm>
            <a:custGeom>
              <a:avLst/>
              <a:gdLst>
                <a:gd name="connsiteX0" fmla="*/ 0 w 1500507"/>
                <a:gd name="connsiteY0" fmla="*/ 572988 h 1145976"/>
                <a:gd name="connsiteX1" fmla="*/ 750254 w 1500507"/>
                <a:gd name="connsiteY1" fmla="*/ 0 h 1145976"/>
                <a:gd name="connsiteX2" fmla="*/ 1500508 w 1500507"/>
                <a:gd name="connsiteY2" fmla="*/ 572988 h 1145976"/>
                <a:gd name="connsiteX3" fmla="*/ 750254 w 1500507"/>
                <a:gd name="connsiteY3" fmla="*/ 1145976 h 1145976"/>
                <a:gd name="connsiteX4" fmla="*/ 0 w 1500507"/>
                <a:gd name="connsiteY4" fmla="*/ 572988 h 1145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507" h="1145976">
                  <a:moveTo>
                    <a:pt x="0" y="572988"/>
                  </a:moveTo>
                  <a:cubicBezTo>
                    <a:pt x="0" y="256535"/>
                    <a:pt x="335900" y="0"/>
                    <a:pt x="750254" y="0"/>
                  </a:cubicBezTo>
                  <a:cubicBezTo>
                    <a:pt x="1164608" y="0"/>
                    <a:pt x="1500508" y="256535"/>
                    <a:pt x="1500508" y="572988"/>
                  </a:cubicBezTo>
                  <a:cubicBezTo>
                    <a:pt x="1500508" y="889441"/>
                    <a:pt x="1164608" y="1145976"/>
                    <a:pt x="750254" y="1145976"/>
                  </a:cubicBezTo>
                  <a:cubicBezTo>
                    <a:pt x="335900" y="1145976"/>
                    <a:pt x="0" y="889441"/>
                    <a:pt x="0" y="572988"/>
                  </a:cubicBez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spcFirstLastPara="0" vert="horz" wrap="square" lIns="237524" tIns="185604" rIns="237524" bIns="185604" numCol="1" spcCol="1270" anchor="ctr" anchorCtr="0">
              <a:noAutofit/>
            </a:body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Calibri"/>
                  <a:ea typeface="+mn-ea"/>
                  <a:cs typeface="+mn-cs"/>
                </a:rPr>
                <a:t>Security &amp; Privacy</a:t>
              </a:r>
            </a:p>
          </p:txBody>
        </p:sp>
        <p:sp>
          <p:nvSpPr>
            <p:cNvPr id="8" name="Rectangle 7"/>
            <p:cNvSpPr/>
            <p:nvPr/>
          </p:nvSpPr>
          <p:spPr>
            <a:xfrm>
              <a:off x="2456695" y="3168434"/>
              <a:ext cx="458780" cy="461665"/>
            </a:xfrm>
            <a:prstGeom prst="rect">
              <a:avLst/>
            </a:prstGeom>
          </p:spPr>
          <p:txBody>
            <a:bodyPr wrap="none">
              <a:spAutoFit/>
            </a:bodyPr>
            <a:lstStyle/>
            <a:p>
              <a:r>
                <a:rPr lang="en-US" sz="2400" dirty="0">
                  <a:sym typeface="Wingdings"/>
                </a:rPr>
                <a:t></a:t>
              </a:r>
              <a:endParaRPr lang="en-US" sz="2400" dirty="0"/>
            </a:p>
          </p:txBody>
        </p:sp>
        <p:sp>
          <p:nvSpPr>
            <p:cNvPr id="13" name="Rectangle 12"/>
            <p:cNvSpPr/>
            <p:nvPr/>
          </p:nvSpPr>
          <p:spPr>
            <a:xfrm>
              <a:off x="2438400" y="2812493"/>
              <a:ext cx="458780" cy="461665"/>
            </a:xfrm>
            <a:prstGeom prst="rect">
              <a:avLst/>
            </a:prstGeom>
          </p:spPr>
          <p:txBody>
            <a:bodyPr wrap="none">
              <a:spAutoFit/>
            </a:bodyPr>
            <a:lstStyle/>
            <a:p>
              <a:r>
                <a:rPr lang="en-US" sz="2400" dirty="0">
                  <a:sym typeface="Wingdings"/>
                </a:rPr>
                <a:t></a:t>
              </a:r>
              <a:endParaRPr lang="en-US" sz="2400" dirty="0"/>
            </a:p>
          </p:txBody>
        </p:sp>
      </p:grpSp>
      <p:sp>
        <p:nvSpPr>
          <p:cNvPr id="28" name="Rectangle 27"/>
          <p:cNvSpPr/>
          <p:nvPr/>
        </p:nvSpPr>
        <p:spPr>
          <a:xfrm>
            <a:off x="1367966" y="5849035"/>
            <a:ext cx="6408069" cy="369332"/>
          </a:xfrm>
          <a:prstGeom prst="rect">
            <a:avLst/>
          </a:prstGeom>
        </p:spPr>
        <p:txBody>
          <a:bodyPr wrap="square">
            <a:spAutoFit/>
          </a:bodyPr>
          <a:lstStyle/>
          <a:p>
            <a:r>
              <a:rPr lang="en-US" b="1" dirty="0">
                <a:solidFill>
                  <a:schemeClr val="accent2">
                    <a:lumMod val="90000"/>
                    <a:lumOff val="10000"/>
                  </a:schemeClr>
                </a:solidFill>
                <a:latin typeface="Calibri" panose="020F0502020204030204" pitchFamily="34" charset="0"/>
              </a:rPr>
              <a:t>Due to time constraints, activities </a:t>
            </a:r>
            <a:r>
              <a:rPr lang="en-US" b="1" dirty="0" smtClean="0">
                <a:solidFill>
                  <a:schemeClr val="accent2">
                    <a:lumMod val="90000"/>
                    <a:lumOff val="10000"/>
                  </a:schemeClr>
                </a:solidFill>
                <a:latin typeface="Calibri" panose="020F0502020204030204" pitchFamily="34" charset="0"/>
              </a:rPr>
              <a:t>were  carried </a:t>
            </a:r>
            <a:r>
              <a:rPr lang="en-US" b="1" dirty="0">
                <a:solidFill>
                  <a:schemeClr val="accent2">
                    <a:lumMod val="90000"/>
                    <a:lumOff val="10000"/>
                  </a:schemeClr>
                </a:solidFill>
                <a:latin typeface="Calibri" panose="020F0502020204030204" pitchFamily="34" charset="0"/>
              </a:rPr>
              <a:t>out in parallel.</a:t>
            </a:r>
            <a:endParaRPr lang="en-US" b="1" dirty="0">
              <a:solidFill>
                <a:schemeClr val="accent2">
                  <a:lumMod val="90000"/>
                  <a:lumOff val="10000"/>
                </a:schemeClr>
              </a:solidFill>
              <a:latin typeface="Calibri" panose="020F0502020204030204" pitchFamily="34" charset="0"/>
            </a:endParaRPr>
          </a:p>
        </p:txBody>
      </p:sp>
    </p:spTree>
    <p:extLst>
      <p:ext uri="{BB962C8B-B14F-4D97-AF65-F5344CB8AC3E}">
        <p14:creationId xmlns:p14="http://schemas.microsoft.com/office/powerpoint/2010/main" val="1699270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Subgroup Presentation &amp; Discussion; Report Back</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14</a:t>
            </a:fld>
            <a:endParaRPr lang="en-US" dirty="0"/>
          </a:p>
        </p:txBody>
      </p:sp>
      <p:sp>
        <p:nvSpPr>
          <p:cNvPr id="5" name="Content Placeholder 4"/>
          <p:cNvSpPr>
            <a:spLocks noGrp="1"/>
          </p:cNvSpPr>
          <p:nvPr>
            <p:ph idx="1"/>
          </p:nvPr>
        </p:nvSpPr>
        <p:spPr>
          <a:xfrm>
            <a:off x="457200" y="1828800"/>
            <a:ext cx="8229600" cy="2485292"/>
          </a:xfrm>
        </p:spPr>
        <p:txBody>
          <a:bodyPr/>
          <a:lstStyle/>
          <a:p>
            <a:pPr lvl="0"/>
            <a:r>
              <a:rPr lang="en-US" sz="2000" dirty="0" smtClean="0"/>
              <a:t>Subgroups Presentation &amp; Discussion (AM)</a:t>
            </a:r>
          </a:p>
          <a:p>
            <a:pPr lvl="1"/>
            <a:r>
              <a:rPr lang="en-US" sz="1800" dirty="0" smtClean="0"/>
              <a:t>Presentation: 30 minutes</a:t>
            </a:r>
          </a:p>
          <a:p>
            <a:pPr lvl="1"/>
            <a:r>
              <a:rPr lang="en-US" sz="1800" dirty="0" smtClean="0"/>
              <a:t>Q/A discussion: 15 minutes</a:t>
            </a:r>
          </a:p>
          <a:p>
            <a:pPr lvl="1"/>
            <a:r>
              <a:rPr lang="en-US" sz="1800" dirty="0" smtClean="0">
                <a:solidFill>
                  <a:srgbClr val="FF0000"/>
                </a:solidFill>
              </a:rPr>
              <a:t>Note: </a:t>
            </a:r>
            <a:r>
              <a:rPr lang="en-US" altLang="zh-HK" sz="1800" kern="0" dirty="0">
                <a:solidFill>
                  <a:srgbClr val="FF0000"/>
                </a:solidFill>
                <a:ea typeface="新細明體" pitchFamily="18" charset="-120"/>
              </a:rPr>
              <a:t>Each presentation will be videotaped and made available when </a:t>
            </a:r>
            <a:r>
              <a:rPr lang="en-US" altLang="zh-HK" sz="1800" kern="0" dirty="0" smtClean="0">
                <a:solidFill>
                  <a:srgbClr val="FF0000"/>
                </a:solidFill>
                <a:ea typeface="新細明體" pitchFamily="18" charset="-120"/>
              </a:rPr>
              <a:t>ready.</a:t>
            </a:r>
            <a:endParaRPr lang="en-US" sz="1800" dirty="0" smtClean="0">
              <a:solidFill>
                <a:srgbClr val="FF0000"/>
              </a:solidFill>
            </a:endParaRPr>
          </a:p>
          <a:p>
            <a:pPr lvl="0"/>
            <a:r>
              <a:rPr lang="en-US" sz="2000" dirty="0" smtClean="0"/>
              <a:t>Breakout Sessions (PM)</a:t>
            </a:r>
          </a:p>
          <a:p>
            <a:pPr lvl="1"/>
            <a:r>
              <a:rPr lang="en-US" sz="1800" dirty="0" smtClean="0"/>
              <a:t>60 minutes on working drafts</a:t>
            </a:r>
          </a:p>
          <a:p>
            <a:pPr lvl="1"/>
            <a:r>
              <a:rPr lang="en-US" sz="1800" dirty="0" smtClean="0"/>
              <a:t>60 minutes on next steps</a:t>
            </a:r>
          </a:p>
          <a:p>
            <a:r>
              <a:rPr lang="en-US" dirty="0" smtClean="0"/>
              <a:t>Report Back (PM)</a:t>
            </a:r>
          </a:p>
          <a:p>
            <a:pPr lvl="1"/>
            <a:r>
              <a:rPr lang="en-US" dirty="0" smtClean="0"/>
              <a:t>Each subgroup: 10 minutes (report + simple Q/A)</a:t>
            </a:r>
          </a:p>
          <a:p>
            <a:pPr lvl="1"/>
            <a:r>
              <a:rPr lang="en-US" dirty="0" smtClean="0"/>
              <a:t>Next steps announcement…</a:t>
            </a:r>
            <a:endParaRPr lang="en-US" dirty="0"/>
          </a:p>
          <a:p>
            <a:pPr lvl="1"/>
            <a:endParaRPr lang="en-US" sz="1800" dirty="0"/>
          </a:p>
        </p:txBody>
      </p:sp>
    </p:spTree>
    <p:extLst>
      <p:ext uri="{BB962C8B-B14F-4D97-AF65-F5344CB8AC3E}">
        <p14:creationId xmlns:p14="http://schemas.microsoft.com/office/powerpoint/2010/main" val="3391565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NBR-PWG Next Steps…</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15</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37066462"/>
              </p:ext>
            </p:extLst>
          </p:nvPr>
        </p:nvGraphicFramePr>
        <p:xfrm>
          <a:off x="588962" y="1923989"/>
          <a:ext cx="7924800" cy="3383280"/>
        </p:xfrm>
        <a:graphic>
          <a:graphicData uri="http://schemas.openxmlformats.org/drawingml/2006/table">
            <a:tbl>
              <a:tblPr firstRow="1" bandRow="1">
                <a:effectLst>
                  <a:outerShdw blurRad="50800" dist="38100" dir="5400000" algn="t" rotWithShape="0">
                    <a:prstClr val="black">
                      <a:alpha val="40000"/>
                    </a:prstClr>
                  </a:outerShdw>
                </a:effectLst>
                <a:tableStyleId>{2D5ABB26-0587-4C30-8999-92F81FD0307C}</a:tableStyleId>
              </a:tblPr>
              <a:tblGrid>
                <a:gridCol w="1425324"/>
                <a:gridCol w="3110164"/>
                <a:gridCol w="3389312"/>
              </a:tblGrid>
              <a:tr h="1019236">
                <a:tc>
                  <a:txBody>
                    <a:bodyPr/>
                    <a:lstStyle/>
                    <a:p>
                      <a:r>
                        <a:rPr lang="en-US" sz="1700" dirty="0" smtClean="0"/>
                        <a:t>Ongoing Activities (working drafts)</a:t>
                      </a:r>
                      <a:endParaRPr lang="en-US" sz="17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342900" indent="-342900">
                        <a:buFont typeface="+mj-lt"/>
                        <a:buAutoNum type="arabicPeriod"/>
                      </a:pPr>
                      <a:r>
                        <a:rPr lang="en-US" sz="1700" b="0" i="1" dirty="0" smtClean="0">
                          <a:solidFill>
                            <a:schemeClr val="tx1"/>
                          </a:solidFill>
                        </a:rPr>
                        <a:t>Oct.:</a:t>
                      </a:r>
                      <a:r>
                        <a:rPr lang="en-US" sz="1700" b="0" i="1" baseline="0" dirty="0" smtClean="0">
                          <a:solidFill>
                            <a:schemeClr val="tx1"/>
                          </a:solidFill>
                        </a:rPr>
                        <a:t> Editing</a:t>
                      </a:r>
                    </a:p>
                    <a:p>
                      <a:pPr marL="342900" indent="-342900">
                        <a:buFont typeface="+mj-lt"/>
                        <a:buAutoNum type="arabicPeriod"/>
                      </a:pPr>
                      <a:r>
                        <a:rPr lang="en-US" sz="1700" b="0" i="1" baseline="0" dirty="0" smtClean="0">
                          <a:solidFill>
                            <a:schemeClr val="tx1"/>
                          </a:solidFill>
                        </a:rPr>
                        <a:t>Nov. – Dec.: RFI</a:t>
                      </a:r>
                    </a:p>
                    <a:p>
                      <a:pPr marL="342900" indent="-342900">
                        <a:buFont typeface="+mj-lt"/>
                        <a:buAutoNum type="arabicPeriod"/>
                      </a:pPr>
                      <a:r>
                        <a:rPr lang="en-US" sz="1700" b="0" i="1" baseline="0" dirty="0" smtClean="0">
                          <a:solidFill>
                            <a:schemeClr val="tx1"/>
                          </a:solidFill>
                        </a:rPr>
                        <a:t>Guide to using deliverables</a:t>
                      </a:r>
                    </a:p>
                    <a:p>
                      <a:pPr marL="342900" indent="-342900">
                        <a:buFont typeface="+mj-lt"/>
                        <a:buAutoNum type="arabicPeriod"/>
                      </a:pPr>
                      <a:r>
                        <a:rPr lang="en-US" sz="1700" b="0" i="1" baseline="0" dirty="0" smtClean="0">
                          <a:solidFill>
                            <a:schemeClr val="tx1"/>
                          </a:solidFill>
                        </a:rPr>
                        <a:t>FAQs on deliverables</a:t>
                      </a:r>
                      <a:endParaRPr lang="en-US" sz="1700" b="0" i="1"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342900" indent="-342900">
                        <a:buFont typeface="+mj-lt"/>
                        <a:buAutoNum type="arabicPeriod"/>
                      </a:pPr>
                      <a:r>
                        <a:rPr lang="en-US" sz="1700" b="0" i="1" dirty="0" smtClean="0">
                          <a:solidFill>
                            <a:schemeClr val="tx1"/>
                          </a:solidFill>
                        </a:rPr>
                        <a:t>Jan. – Feb.:</a:t>
                      </a:r>
                      <a:r>
                        <a:rPr lang="en-US" sz="1700" b="0" i="1" baseline="0" dirty="0" smtClean="0">
                          <a:solidFill>
                            <a:schemeClr val="tx1"/>
                          </a:solidFill>
                        </a:rPr>
                        <a:t> incorporate feedback from RFI</a:t>
                      </a:r>
                    </a:p>
                    <a:p>
                      <a:pPr marL="342900" indent="-342900">
                        <a:buFont typeface="+mj-lt"/>
                        <a:buAutoNum type="arabicPeriod"/>
                      </a:pPr>
                      <a:r>
                        <a:rPr lang="en-US" sz="1700" b="0" i="1" baseline="0" dirty="0" smtClean="0">
                          <a:solidFill>
                            <a:schemeClr val="tx1"/>
                          </a:solidFill>
                        </a:rPr>
                        <a:t>Mar.: NIST internal review</a:t>
                      </a:r>
                    </a:p>
                    <a:p>
                      <a:pPr marL="342900" indent="-342900">
                        <a:buFont typeface="+mj-lt"/>
                        <a:buAutoNum type="arabicPeriod"/>
                      </a:pPr>
                      <a:r>
                        <a:rPr lang="en-US" sz="1700" b="0" i="1" dirty="0" smtClean="0">
                          <a:solidFill>
                            <a:schemeClr val="tx1"/>
                          </a:solidFill>
                        </a:rPr>
                        <a:t>Apr.: NBD V1.0 Publication</a:t>
                      </a:r>
                      <a:endParaRPr lang="en-US" sz="1700" b="0" i="1"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1019236">
                <a:tc>
                  <a:txBody>
                    <a:bodyPr/>
                    <a:lstStyle/>
                    <a:p>
                      <a:r>
                        <a:rPr lang="en-US" sz="1700" dirty="0" smtClean="0"/>
                        <a:t>Proposed Tasks</a:t>
                      </a:r>
                      <a:endParaRPr lang="en-US" sz="17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342900" lvl="0" indent="-342900">
                        <a:buAutoNum type="arabicPeriod"/>
                      </a:pPr>
                      <a:r>
                        <a:rPr lang="en-US" sz="1700" b="0" i="1" dirty="0" smtClean="0">
                          <a:solidFill>
                            <a:schemeClr val="tx1"/>
                          </a:solidFill>
                        </a:rPr>
                        <a:t>Map use cases to RA</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700" b="0" i="1" dirty="0" smtClean="0">
                          <a:solidFill>
                            <a:schemeClr val="tx1"/>
                          </a:solidFill>
                        </a:rPr>
                        <a:t>Define RA interfaces (RAI)</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700" b="0" i="1" dirty="0" smtClean="0">
                          <a:solidFill>
                            <a:schemeClr val="tx1"/>
                          </a:solidFill>
                        </a:rPr>
                        <a:t>Use case implementation with RAI and technologies </a:t>
                      </a:r>
                    </a:p>
                    <a:p>
                      <a:pPr marL="342900" lvl="0" indent="-342900">
                        <a:buAutoNum type="arabicPeriod"/>
                      </a:pPr>
                      <a:r>
                        <a:rPr lang="en-US" sz="1700" b="0" i="1" dirty="0" smtClean="0">
                          <a:solidFill>
                            <a:schemeClr val="tx1"/>
                          </a:solidFill>
                        </a:rPr>
                        <a:t>Refine RA 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342900" lvl="0" indent="-342900">
                        <a:buAutoNum type="arabicPeriod"/>
                      </a:pPr>
                      <a:r>
                        <a:rPr lang="en-US" sz="1700" b="0" i="1" dirty="0" smtClean="0">
                          <a:solidFill>
                            <a:schemeClr val="tx1"/>
                          </a:solidFill>
                        </a:rPr>
                        <a:t>Validate &amp; refine RA</a:t>
                      </a:r>
                    </a:p>
                    <a:p>
                      <a:pPr marL="342900" lvl="0" indent="-342900">
                        <a:buAutoNum type="arabicPeriod"/>
                      </a:pPr>
                      <a:r>
                        <a:rPr lang="en-US" sz="1700" b="0" i="1" dirty="0" smtClean="0">
                          <a:solidFill>
                            <a:schemeClr val="tx1"/>
                          </a:solidFill>
                        </a:rPr>
                        <a:t>Identify standards gaps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700" b="0" i="1" dirty="0" smtClean="0">
                          <a:solidFill>
                            <a:schemeClr val="tx1"/>
                          </a:solidFill>
                        </a:rPr>
                        <a:t>Produce implementation guide</a:t>
                      </a:r>
                    </a:p>
                    <a:p>
                      <a:pPr marL="342900" lvl="0" indent="-342900">
                        <a:buAutoNum type="arabicPeriod"/>
                      </a:pPr>
                      <a:r>
                        <a:rPr lang="en-US" sz="1700" b="0" i="1" dirty="0" smtClean="0">
                          <a:solidFill>
                            <a:schemeClr val="tx1"/>
                          </a:solidFill>
                        </a:rPr>
                        <a:t>Produce NBD Version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590510">
                <a:tc>
                  <a:txBody>
                    <a:bodyPr/>
                    <a:lstStyle/>
                    <a:p>
                      <a:r>
                        <a:rPr lang="en-US" sz="1700" dirty="0" smtClean="0"/>
                        <a:t>Breakout Suggested</a:t>
                      </a:r>
                      <a:r>
                        <a:rPr lang="en-US" sz="1700" baseline="0" dirty="0" smtClean="0"/>
                        <a:t> Tasks</a:t>
                      </a:r>
                      <a:endParaRPr lang="en-US" sz="17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700" b="0" i="1" u="none" strike="noStrike" kern="1200" cap="none" spc="0" normalizeH="0" baseline="0" noProof="0" dirty="0" smtClean="0">
                          <a:ln>
                            <a:noFill/>
                          </a:ln>
                          <a:solidFill>
                            <a:prstClr val="black"/>
                          </a:solidFill>
                          <a:effectLst/>
                          <a:uLnTx/>
                          <a:uFillTx/>
                          <a:latin typeface="+mn-lt"/>
                        </a:rPr>
                        <a:t>&lt; YOUR INPUT &gt;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700" b="0" i="1" u="none" strike="noStrike" kern="1200" cap="none" spc="0" normalizeH="0" baseline="0" noProof="0" dirty="0" smtClean="0">
                          <a:ln>
                            <a:noFill/>
                          </a:ln>
                          <a:solidFill>
                            <a:prstClr val="black"/>
                          </a:solidFill>
                          <a:effectLst/>
                          <a:uLnTx/>
                          <a:uFillTx/>
                          <a:latin typeface="+mn-lt"/>
                        </a:rPr>
                        <a:t>&lt; YOUR INPUT &gt;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graphicFrame>
        <p:nvGraphicFramePr>
          <p:cNvPr id="11" name="Diagram 10"/>
          <p:cNvGraphicFramePr/>
          <p:nvPr>
            <p:extLst>
              <p:ext uri="{D42A27DB-BD31-4B8C-83A1-F6EECF244321}">
                <p14:modId xmlns:p14="http://schemas.microsoft.com/office/powerpoint/2010/main" val="491334575"/>
              </p:ext>
            </p:extLst>
          </p:nvPr>
        </p:nvGraphicFramePr>
        <p:xfrm>
          <a:off x="1998662" y="1514414"/>
          <a:ext cx="6554788"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434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NBD-PWG Resources</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16</a:t>
            </a:fld>
            <a:endParaRPr lang="en-US" dirty="0"/>
          </a:p>
        </p:txBody>
      </p:sp>
      <p:sp>
        <p:nvSpPr>
          <p:cNvPr id="5" name="Content Placeholder 4"/>
          <p:cNvSpPr>
            <a:spLocks noGrp="1"/>
          </p:cNvSpPr>
          <p:nvPr>
            <p:ph idx="1"/>
          </p:nvPr>
        </p:nvSpPr>
        <p:spPr>
          <a:xfrm>
            <a:off x="457200" y="1828800"/>
            <a:ext cx="8229600" cy="2485292"/>
          </a:xfrm>
        </p:spPr>
        <p:txBody>
          <a:bodyPr/>
          <a:lstStyle/>
          <a:p>
            <a:pPr lvl="0"/>
            <a:r>
              <a:rPr lang="en-US" sz="2000" dirty="0" smtClean="0"/>
              <a:t>Contact: </a:t>
            </a:r>
            <a:r>
              <a:rPr lang="en-US" sz="2000" dirty="0" smtClean="0">
                <a:hlinkClick r:id="rId2"/>
              </a:rPr>
              <a:t>bigdatainfo@nist.gov</a:t>
            </a:r>
            <a:r>
              <a:rPr lang="en-US" sz="2000" dirty="0" smtClean="0"/>
              <a:t> </a:t>
            </a:r>
          </a:p>
          <a:p>
            <a:pPr lvl="0"/>
            <a:r>
              <a:rPr lang="en-US" sz="2000" dirty="0" smtClean="0"/>
              <a:t>Website: </a:t>
            </a:r>
            <a:r>
              <a:rPr lang="en-US" sz="2000" dirty="0" smtClean="0">
                <a:hlinkClick r:id="rId3"/>
              </a:rPr>
              <a:t>http://bigdatawg.nist.gov</a:t>
            </a:r>
            <a:r>
              <a:rPr lang="en-US" sz="2000" dirty="0" smtClean="0"/>
              <a:t> </a:t>
            </a:r>
          </a:p>
          <a:p>
            <a:pPr lvl="0"/>
            <a:r>
              <a:rPr lang="en-US" sz="2000" dirty="0"/>
              <a:t>Join NBD-PWG: </a:t>
            </a:r>
            <a:r>
              <a:rPr lang="en-US" sz="2000" dirty="0">
                <a:hlinkClick r:id="rId4"/>
              </a:rPr>
              <a:t>http://</a:t>
            </a:r>
            <a:r>
              <a:rPr lang="en-US" sz="2000" dirty="0" smtClean="0">
                <a:hlinkClick r:id="rId4"/>
              </a:rPr>
              <a:t>bigdatawg.nist.gov/newuser.php</a:t>
            </a:r>
            <a:r>
              <a:rPr lang="en-US" sz="2000" dirty="0" smtClean="0"/>
              <a:t> </a:t>
            </a:r>
          </a:p>
          <a:p>
            <a:pPr lvl="0"/>
            <a:r>
              <a:rPr lang="en-US" sz="2000" dirty="0" smtClean="0"/>
              <a:t>Documents</a:t>
            </a:r>
            <a:r>
              <a:rPr lang="en-US" sz="2000" dirty="0"/>
              <a:t>: </a:t>
            </a:r>
            <a:r>
              <a:rPr lang="en-US" sz="2000" dirty="0">
                <a:hlinkClick r:id="rId5"/>
              </a:rPr>
              <a:t>http://</a:t>
            </a:r>
            <a:r>
              <a:rPr lang="en-US" sz="2000" dirty="0" smtClean="0">
                <a:hlinkClick r:id="rId5"/>
              </a:rPr>
              <a:t>bigdatawg.nist.gov/show_InputDoc.php</a:t>
            </a:r>
            <a:r>
              <a:rPr lang="en-US" sz="2000" dirty="0" smtClean="0"/>
              <a:t> </a:t>
            </a:r>
          </a:p>
          <a:p>
            <a:pPr marL="342900" lvl="1" indent="0">
              <a:buNone/>
            </a:pPr>
            <a:r>
              <a:rPr lang="en-US" sz="1800" dirty="0" smtClean="0"/>
              <a:t>Working Drafts</a:t>
            </a:r>
          </a:p>
          <a:p>
            <a:pPr lvl="1"/>
            <a:r>
              <a:rPr lang="en-US" sz="1800" dirty="0" smtClean="0"/>
              <a:t>Big </a:t>
            </a:r>
            <a:r>
              <a:rPr lang="en-US" sz="1800" dirty="0"/>
              <a:t>Data </a:t>
            </a:r>
            <a:r>
              <a:rPr lang="en-US" sz="1800" dirty="0" smtClean="0"/>
              <a:t>Definitions and Taxonomies (M0142)</a:t>
            </a:r>
            <a:endParaRPr lang="en-US" sz="1800" dirty="0"/>
          </a:p>
          <a:p>
            <a:pPr lvl="1"/>
            <a:r>
              <a:rPr lang="en-US" sz="1800" dirty="0" smtClean="0"/>
              <a:t>Big </a:t>
            </a:r>
            <a:r>
              <a:rPr lang="en-US" sz="1800" dirty="0"/>
              <a:t>Data Requirements </a:t>
            </a:r>
            <a:r>
              <a:rPr lang="en-US" sz="1800" dirty="0" smtClean="0"/>
              <a:t>(M0245)</a:t>
            </a:r>
            <a:endParaRPr lang="en-US" sz="1800" dirty="0"/>
          </a:p>
          <a:p>
            <a:pPr lvl="1"/>
            <a:r>
              <a:rPr lang="en-US" sz="1800" dirty="0"/>
              <a:t>Big Data Security and Privacy Requirements </a:t>
            </a:r>
            <a:r>
              <a:rPr lang="en-US" sz="1800" dirty="0" smtClean="0"/>
              <a:t>(M0110)</a:t>
            </a:r>
            <a:endParaRPr lang="en-US" sz="1800" dirty="0"/>
          </a:p>
          <a:p>
            <a:pPr lvl="1"/>
            <a:r>
              <a:rPr lang="en-US" sz="1800" dirty="0"/>
              <a:t>Big Data Architectures White Paper Survey </a:t>
            </a:r>
            <a:r>
              <a:rPr lang="en-US" sz="1800" dirty="0" smtClean="0"/>
              <a:t>M0151)</a:t>
            </a:r>
            <a:endParaRPr lang="en-US" sz="1800" dirty="0"/>
          </a:p>
          <a:p>
            <a:pPr lvl="1"/>
            <a:r>
              <a:rPr lang="en-US" sz="1800" dirty="0"/>
              <a:t>Big Data Reference </a:t>
            </a:r>
            <a:r>
              <a:rPr lang="en-US" sz="1800" dirty="0" smtClean="0"/>
              <a:t>Architectures (M0226)</a:t>
            </a:r>
            <a:endParaRPr lang="en-US" sz="1800" dirty="0"/>
          </a:p>
          <a:p>
            <a:pPr lvl="1"/>
            <a:r>
              <a:rPr lang="en-US" sz="1800" dirty="0"/>
              <a:t>Big Data Security and Privacy Reference </a:t>
            </a:r>
            <a:r>
              <a:rPr lang="en-US" sz="1800" dirty="0" smtClean="0"/>
              <a:t>Architectures (M0110)</a:t>
            </a:r>
            <a:endParaRPr lang="en-US" sz="1800" dirty="0"/>
          </a:p>
          <a:p>
            <a:pPr lvl="1"/>
            <a:r>
              <a:rPr lang="en-US" sz="1800" dirty="0"/>
              <a:t>Big Data Technology Roadmap </a:t>
            </a:r>
            <a:r>
              <a:rPr lang="en-US" sz="1800" dirty="0" smtClean="0"/>
              <a:t>(M0087)</a:t>
            </a:r>
          </a:p>
          <a:p>
            <a:r>
              <a:rPr lang="en-US" sz="2000" dirty="0" smtClean="0"/>
              <a:t>NIST Big Data Workshop Slides</a:t>
            </a:r>
            <a:r>
              <a:rPr lang="en-US" sz="2000" dirty="0"/>
              <a:t>: </a:t>
            </a:r>
            <a:r>
              <a:rPr lang="en-US" sz="1800" dirty="0">
                <a:hlinkClick r:id="rId6"/>
              </a:rPr>
              <a:t>http://</a:t>
            </a:r>
            <a:r>
              <a:rPr lang="en-US" sz="1800" dirty="0" smtClean="0">
                <a:hlinkClick r:id="rId6"/>
              </a:rPr>
              <a:t>bigdatawg.nist.gov/workshop.php</a:t>
            </a:r>
            <a:r>
              <a:rPr lang="en-US" sz="1800" dirty="0" smtClean="0"/>
              <a:t> </a:t>
            </a:r>
            <a:endParaRPr lang="en-US" sz="1800" dirty="0"/>
          </a:p>
        </p:txBody>
      </p:sp>
    </p:spTree>
    <p:extLst>
      <p:ext uri="{BB962C8B-B14F-4D97-AF65-F5344CB8AC3E}">
        <p14:creationId xmlns:p14="http://schemas.microsoft.com/office/powerpoint/2010/main" val="135337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solidFill>
                <a:schemeClr val="tx1"/>
              </a:solidFill>
            </a:endParaRPr>
          </a:p>
        </p:txBody>
      </p:sp>
      <p:sp>
        <p:nvSpPr>
          <p:cNvPr id="7" name="Content Placeholder 6"/>
          <p:cNvSpPr>
            <a:spLocks noGrp="1"/>
          </p:cNvSpPr>
          <p:nvPr>
            <p:ph idx="1"/>
          </p:nvPr>
        </p:nvSpPr>
        <p:spPr/>
        <p:txBody>
          <a:bodyPr/>
          <a:lstStyle/>
          <a:p>
            <a:r>
              <a:rPr lang="en-US" dirty="0" smtClean="0"/>
              <a:t>Why Big Data? Why NIST?</a:t>
            </a:r>
          </a:p>
          <a:p>
            <a:r>
              <a:rPr lang="en-US" dirty="0" smtClean="0"/>
              <a:t>NBD-PWG Charter</a:t>
            </a:r>
            <a:endParaRPr lang="en-US" dirty="0" smtClean="0"/>
          </a:p>
          <a:p>
            <a:r>
              <a:rPr lang="en-US" dirty="0"/>
              <a:t>Overall Workplan</a:t>
            </a:r>
          </a:p>
          <a:p>
            <a:r>
              <a:rPr lang="en-US" dirty="0" smtClean="0"/>
              <a:t>Subgroups Charter and Deliverables</a:t>
            </a:r>
            <a:endParaRPr lang="en-US" dirty="0" smtClean="0"/>
          </a:p>
          <a:p>
            <a:pPr lvl="1"/>
            <a:r>
              <a:rPr lang="en-US" dirty="0" smtClean="0"/>
              <a:t>Use Case and Requirements SG</a:t>
            </a:r>
            <a:endParaRPr lang="en-US" dirty="0" smtClean="0"/>
          </a:p>
          <a:p>
            <a:pPr lvl="1"/>
            <a:r>
              <a:rPr lang="en-US" dirty="0" smtClean="0"/>
              <a:t>Definitions and Taxonomies SG</a:t>
            </a:r>
            <a:endParaRPr lang="en-US" dirty="0" smtClean="0"/>
          </a:p>
          <a:p>
            <a:pPr lvl="1"/>
            <a:r>
              <a:rPr lang="en-US" dirty="0" smtClean="0"/>
              <a:t>Reference Architecture SG</a:t>
            </a:r>
            <a:endParaRPr lang="en-US" dirty="0" smtClean="0"/>
          </a:p>
          <a:p>
            <a:pPr lvl="1"/>
            <a:r>
              <a:rPr lang="en-US" dirty="0" smtClean="0"/>
              <a:t>Security and Privacy SG</a:t>
            </a:r>
          </a:p>
          <a:p>
            <a:pPr lvl="1"/>
            <a:r>
              <a:rPr lang="en-US" dirty="0" smtClean="0"/>
              <a:t>Technology Roadmap SG</a:t>
            </a:r>
            <a:endParaRPr lang="en-US" dirty="0" smtClean="0"/>
          </a:p>
          <a:p>
            <a:r>
              <a:rPr lang="en-US" dirty="0" smtClean="0"/>
              <a:t>Next Steps</a:t>
            </a:r>
          </a:p>
          <a:p>
            <a:pPr lvl="1"/>
            <a:endParaRPr lang="en-US" dirty="0" smtClean="0"/>
          </a:p>
        </p:txBody>
      </p:sp>
      <p:sp>
        <p:nvSpPr>
          <p:cNvPr id="3" name="Slide Number Placeholder 2"/>
          <p:cNvSpPr>
            <a:spLocks noGrp="1"/>
          </p:cNvSpPr>
          <p:nvPr>
            <p:ph type="sldNum" sz="quarter" idx="12"/>
          </p:nvPr>
        </p:nvSpPr>
        <p:spPr/>
        <p:txBody>
          <a:bodyPr/>
          <a:lstStyle/>
          <a:p>
            <a:pPr>
              <a:defRPr/>
            </a:pPr>
            <a:fld id="{2C1A08E3-679B-4F99-8AF0-A2126CF8AD58}" type="slidenum">
              <a:rPr lang="en-US" smtClean="0"/>
              <a:pPr>
                <a:defRPr/>
              </a:pPr>
              <a:t>2</a:t>
            </a:fld>
            <a:endParaRPr lang="en-US" dirty="0"/>
          </a:p>
        </p:txBody>
      </p:sp>
    </p:spTree>
    <p:extLst>
      <p:ext uri="{BB962C8B-B14F-4D97-AF65-F5344CB8AC3E}">
        <p14:creationId xmlns:p14="http://schemas.microsoft.com/office/powerpoint/2010/main" val="3606028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Big Data? Why NIST?</a:t>
            </a:r>
            <a:endParaRPr lang="en-US" dirty="0"/>
          </a:p>
        </p:txBody>
      </p:sp>
      <p:sp>
        <p:nvSpPr>
          <p:cNvPr id="3" name="Content Placeholder 2"/>
          <p:cNvSpPr>
            <a:spLocks noGrp="1"/>
          </p:cNvSpPr>
          <p:nvPr>
            <p:ph idx="1"/>
          </p:nvPr>
        </p:nvSpPr>
        <p:spPr/>
        <p:txBody>
          <a:bodyPr/>
          <a:lstStyle/>
          <a:p>
            <a:r>
              <a:rPr lang="en-US" sz="1600" dirty="0" smtClean="0">
                <a:solidFill>
                  <a:srgbClr val="FF0000"/>
                </a:solidFill>
              </a:rPr>
              <a:t>Why Big Data?</a:t>
            </a:r>
            <a:r>
              <a:rPr lang="en-US" sz="1600" dirty="0" smtClean="0"/>
              <a:t>  There </a:t>
            </a:r>
            <a:r>
              <a:rPr lang="en-US" sz="1600" dirty="0"/>
              <a:t>is a broad agreement among commercial, academic, and government leaders about the remarkable potential of “Big Data” to spark innovation, fuel commerce, and drive progress</a:t>
            </a:r>
            <a:r>
              <a:rPr lang="en-US" sz="1600" dirty="0" smtClean="0"/>
              <a:t>.</a:t>
            </a:r>
          </a:p>
          <a:p>
            <a:r>
              <a:rPr lang="en-US" sz="1600" dirty="0" smtClean="0">
                <a:solidFill>
                  <a:srgbClr val="FF0000"/>
                </a:solidFill>
              </a:rPr>
              <a:t>Why NIST? </a:t>
            </a:r>
            <a:r>
              <a:rPr lang="en-US" sz="1600" dirty="0" smtClean="0"/>
              <a:t>(a) Recommendation from January 15 -- 17, 2013 Cloud/Big Data Forum and (b) A lack </a:t>
            </a:r>
            <a:r>
              <a:rPr lang="en-US" sz="1600" dirty="0"/>
              <a:t>of consensus on some important, fundamental questions is confusing potential users and holding back </a:t>
            </a:r>
            <a:r>
              <a:rPr lang="en-US" sz="1600" dirty="0" smtClean="0"/>
              <a:t>progress.  Questions such as:</a:t>
            </a:r>
          </a:p>
          <a:p>
            <a:pPr lvl="1"/>
            <a:r>
              <a:rPr lang="en-US" sz="1700" i="1" dirty="0" smtClean="0"/>
              <a:t>What </a:t>
            </a:r>
            <a:r>
              <a:rPr lang="en-US" sz="1700" i="1" dirty="0"/>
              <a:t>are the attributes that define Big Data solutions? </a:t>
            </a:r>
            <a:endParaRPr lang="en-US" sz="1700" i="1" dirty="0" smtClean="0"/>
          </a:p>
          <a:p>
            <a:pPr lvl="1"/>
            <a:r>
              <a:rPr lang="en-US" sz="1700" i="1" dirty="0" smtClean="0"/>
              <a:t>How </a:t>
            </a:r>
            <a:r>
              <a:rPr lang="en-US" sz="1700" i="1" dirty="0"/>
              <a:t>is Big Data different from the traditional data environments and related applications that we have encountered thus far? </a:t>
            </a:r>
            <a:endParaRPr lang="en-US" sz="1700" i="1" dirty="0" smtClean="0"/>
          </a:p>
          <a:p>
            <a:pPr lvl="1"/>
            <a:r>
              <a:rPr lang="en-US" sz="1700" i="1" dirty="0" smtClean="0"/>
              <a:t>What </a:t>
            </a:r>
            <a:r>
              <a:rPr lang="en-US" sz="1700" i="1" dirty="0"/>
              <a:t>are the essential characteristics of Big Data environments</a:t>
            </a:r>
            <a:r>
              <a:rPr lang="en-US" sz="1700" i="1" dirty="0" smtClean="0"/>
              <a:t>?</a:t>
            </a:r>
          </a:p>
          <a:p>
            <a:pPr lvl="1"/>
            <a:r>
              <a:rPr lang="en-US" sz="1700" i="1" dirty="0" smtClean="0"/>
              <a:t>How </a:t>
            </a:r>
            <a:r>
              <a:rPr lang="en-US" sz="1700" i="1" dirty="0"/>
              <a:t>do these environments integrate with currently deployed architectures? </a:t>
            </a:r>
            <a:endParaRPr lang="en-US" sz="1700" i="1" dirty="0" smtClean="0"/>
          </a:p>
          <a:p>
            <a:pPr lvl="1"/>
            <a:r>
              <a:rPr lang="en-US" sz="1700" i="1" dirty="0" smtClean="0"/>
              <a:t>What </a:t>
            </a:r>
            <a:r>
              <a:rPr lang="en-US" sz="1700" i="1" dirty="0"/>
              <a:t>are the central scientific, technological, and standardization challenges that need to be addressed to accelerate the deployment of robust Big Data solutions? </a:t>
            </a:r>
            <a:endParaRPr lang="en-US" sz="1700" i="1" dirty="0" smtClean="0"/>
          </a:p>
          <a:p>
            <a:pPr marL="238125" lvl="1" indent="0">
              <a:buNone/>
            </a:pPr>
            <a:r>
              <a:rPr lang="en-US" sz="1600" dirty="0"/>
              <a:t>NBD-PWG is being </a:t>
            </a:r>
            <a:r>
              <a:rPr lang="en-US" sz="1600" dirty="0" smtClean="0"/>
              <a:t>launched to address </a:t>
            </a:r>
            <a:r>
              <a:rPr lang="en-US" sz="1600" dirty="0"/>
              <a:t>these </a:t>
            </a:r>
            <a:r>
              <a:rPr lang="en-US" sz="1600" dirty="0" smtClean="0"/>
              <a:t>questions and is </a:t>
            </a:r>
            <a:r>
              <a:rPr lang="en-US" sz="1600" dirty="0"/>
              <a:t>charged </a:t>
            </a:r>
            <a:r>
              <a:rPr lang="en-US" sz="1600" dirty="0" smtClean="0"/>
              <a:t>to develop consensus definitions, taxonomies, secure reference </a:t>
            </a:r>
            <a:r>
              <a:rPr lang="en-US" sz="1600" dirty="0"/>
              <a:t>architecture, and technology roadmap for Big Data that can be embraced by all </a:t>
            </a:r>
            <a:r>
              <a:rPr lang="en-US" sz="1600" dirty="0" smtClean="0"/>
              <a:t>sectors.</a:t>
            </a:r>
            <a:endParaRPr lang="en-US" sz="1600"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3</a:t>
            </a:fld>
            <a:endParaRPr lang="en-US" dirty="0"/>
          </a:p>
        </p:txBody>
      </p:sp>
    </p:spTree>
    <p:extLst>
      <p:ext uri="{BB962C8B-B14F-4D97-AF65-F5344CB8AC3E}">
        <p14:creationId xmlns:p14="http://schemas.microsoft.com/office/powerpoint/2010/main" val="1951517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NBD-PWG Charter (M0001)</a:t>
            </a:r>
            <a:endParaRPr lang="en-US" dirty="0"/>
          </a:p>
        </p:txBody>
      </p:sp>
      <p:sp>
        <p:nvSpPr>
          <p:cNvPr id="3" name="Content Placeholder 2"/>
          <p:cNvSpPr>
            <a:spLocks noGrp="1"/>
          </p:cNvSpPr>
          <p:nvPr>
            <p:ph idx="1"/>
          </p:nvPr>
        </p:nvSpPr>
        <p:spPr/>
        <p:txBody>
          <a:bodyPr/>
          <a:lstStyle/>
          <a:p>
            <a:pPr marL="0" indent="0">
              <a:buNone/>
            </a:pPr>
            <a:r>
              <a:rPr lang="en-US" dirty="0" smtClean="0"/>
              <a:t>Launched Date: June 26, 2013; Target Date: September, 27, 2013</a:t>
            </a:r>
          </a:p>
          <a:p>
            <a:r>
              <a:rPr lang="en-US" i="1" dirty="0" smtClean="0"/>
              <a:t>The </a:t>
            </a:r>
            <a:r>
              <a:rPr lang="en-US" i="1" dirty="0"/>
              <a:t>focus of the (NBD-PWG) is to form a community of interest from industry, academia, and government, with the goal of developing a consensus </a:t>
            </a:r>
            <a:r>
              <a:rPr lang="en-US" i="1" dirty="0">
                <a:solidFill>
                  <a:srgbClr val="FF0000"/>
                </a:solidFill>
              </a:rPr>
              <a:t>definitions</a:t>
            </a:r>
            <a:r>
              <a:rPr lang="en-US" i="1" dirty="0"/>
              <a:t>, </a:t>
            </a:r>
            <a:r>
              <a:rPr lang="en-US" i="1" dirty="0">
                <a:solidFill>
                  <a:srgbClr val="FF0000"/>
                </a:solidFill>
              </a:rPr>
              <a:t>taxonomies</a:t>
            </a:r>
            <a:r>
              <a:rPr lang="en-US" i="1" dirty="0"/>
              <a:t>, </a:t>
            </a:r>
            <a:r>
              <a:rPr lang="en-US" i="1" dirty="0">
                <a:solidFill>
                  <a:srgbClr val="FF0000"/>
                </a:solidFill>
              </a:rPr>
              <a:t>secure reference architectures</a:t>
            </a:r>
            <a:r>
              <a:rPr lang="en-US" i="1" dirty="0"/>
              <a:t>, and </a:t>
            </a:r>
            <a:r>
              <a:rPr lang="en-US" i="1" dirty="0">
                <a:solidFill>
                  <a:srgbClr val="FF0000"/>
                </a:solidFill>
              </a:rPr>
              <a:t>technology roadmap</a:t>
            </a:r>
            <a:r>
              <a:rPr lang="en-US" i="1" dirty="0"/>
              <a:t>.  The aim is to create vendor-neutral, technology and infrastructure agnostic deliverables to enable big data stakeholders to pick-and-choose best analytics tools for their processing and visualization requirements on the most suitable computing platforms and clusters while allowing value-added from big data service providers and flow of data between the stakeholders in a cohesive and secure manner.  </a:t>
            </a:r>
          </a:p>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4</a:t>
            </a:fld>
            <a:endParaRPr lang="en-US" dirty="0"/>
          </a:p>
        </p:txBody>
      </p:sp>
    </p:spTree>
    <p:extLst>
      <p:ext uri="{BB962C8B-B14F-4D97-AF65-F5344CB8AC3E}">
        <p14:creationId xmlns:p14="http://schemas.microsoft.com/office/powerpoint/2010/main" val="4127692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NBD-PWG Deliverables</a:t>
            </a:r>
            <a:endParaRPr lang="en-US" dirty="0"/>
          </a:p>
        </p:txBody>
      </p:sp>
      <p:sp>
        <p:nvSpPr>
          <p:cNvPr id="3" name="Content Placeholder 2"/>
          <p:cNvSpPr>
            <a:spLocks noGrp="1"/>
          </p:cNvSpPr>
          <p:nvPr>
            <p:ph idx="1"/>
          </p:nvPr>
        </p:nvSpPr>
        <p:spPr/>
        <p:txBody>
          <a:bodyPr/>
          <a:lstStyle/>
          <a:p>
            <a:pPr marL="0" indent="0">
              <a:buNone/>
            </a:pPr>
            <a:r>
              <a:rPr lang="en-US" sz="2600" b="1" i="1" dirty="0" smtClean="0"/>
              <a:t>Working Drafts version 1.0 for</a:t>
            </a:r>
            <a:endParaRPr lang="en-US" sz="2600" b="1" i="1" dirty="0"/>
          </a:p>
          <a:p>
            <a:pPr marL="457200" indent="-457200">
              <a:buClr>
                <a:schemeClr val="tx1"/>
              </a:buClr>
              <a:buFont typeface="+mj-lt"/>
              <a:buAutoNum type="arabicPeriod"/>
            </a:pPr>
            <a:r>
              <a:rPr lang="en-US" i="1" dirty="0"/>
              <a:t>Big Data Definitions</a:t>
            </a:r>
          </a:p>
          <a:p>
            <a:pPr marL="457200" indent="-457200">
              <a:buClr>
                <a:schemeClr val="tx1"/>
              </a:buClr>
              <a:buFont typeface="+mj-lt"/>
              <a:buAutoNum type="arabicPeriod"/>
            </a:pPr>
            <a:r>
              <a:rPr lang="en-US" i="1" dirty="0"/>
              <a:t>Big Data Taxonomies </a:t>
            </a:r>
          </a:p>
          <a:p>
            <a:pPr marL="457200" indent="-457200">
              <a:buClr>
                <a:schemeClr val="tx1"/>
              </a:buClr>
              <a:buFont typeface="+mj-lt"/>
              <a:buAutoNum type="arabicPeriod"/>
            </a:pPr>
            <a:r>
              <a:rPr lang="en-US" i="1" dirty="0"/>
              <a:t>Big Data Requirements </a:t>
            </a:r>
          </a:p>
          <a:p>
            <a:pPr marL="457200" indent="-457200">
              <a:buClr>
                <a:schemeClr val="tx1"/>
              </a:buClr>
              <a:buFont typeface="+mj-lt"/>
              <a:buAutoNum type="arabicPeriod"/>
            </a:pPr>
            <a:r>
              <a:rPr lang="en-US" i="1" dirty="0"/>
              <a:t>Big Data Security and Privacy </a:t>
            </a:r>
            <a:r>
              <a:rPr lang="en-US" i="1" dirty="0" smtClean="0"/>
              <a:t>Requirements </a:t>
            </a:r>
            <a:endParaRPr lang="en-US" i="1" dirty="0"/>
          </a:p>
          <a:p>
            <a:pPr marL="457200" indent="-457200">
              <a:buClr>
                <a:schemeClr val="tx1"/>
              </a:buClr>
              <a:buFont typeface="+mj-lt"/>
              <a:buAutoNum type="arabicPeriod"/>
            </a:pPr>
            <a:r>
              <a:rPr lang="en-US" i="1" dirty="0"/>
              <a:t>Big Data Architectures </a:t>
            </a:r>
            <a:r>
              <a:rPr lang="en-US" i="1" dirty="0" smtClean="0"/>
              <a:t>White Paper Survey </a:t>
            </a:r>
            <a:endParaRPr lang="en-US" i="1" dirty="0"/>
          </a:p>
          <a:p>
            <a:pPr marL="457200" indent="-457200">
              <a:buClr>
                <a:schemeClr val="tx1"/>
              </a:buClr>
              <a:buFont typeface="+mj-lt"/>
              <a:buAutoNum type="arabicPeriod"/>
            </a:pPr>
            <a:r>
              <a:rPr lang="en-US" i="1" dirty="0"/>
              <a:t>Big Data Reference Architectures</a:t>
            </a:r>
          </a:p>
          <a:p>
            <a:pPr marL="457200" indent="-457200">
              <a:buClr>
                <a:schemeClr val="tx1"/>
              </a:buClr>
              <a:buFont typeface="+mj-lt"/>
              <a:buAutoNum type="arabicPeriod"/>
            </a:pPr>
            <a:r>
              <a:rPr lang="en-US" i="1" dirty="0"/>
              <a:t>Big Data Security and Privacy Reference Architectures</a:t>
            </a:r>
          </a:p>
          <a:p>
            <a:pPr marL="457200" indent="-457200">
              <a:buClr>
                <a:schemeClr val="tx1"/>
              </a:buClr>
              <a:buFont typeface="+mj-lt"/>
              <a:buAutoNum type="arabicPeriod"/>
            </a:pPr>
            <a:r>
              <a:rPr lang="en-US" i="1" dirty="0"/>
              <a:t>Big Data Technology </a:t>
            </a:r>
            <a:r>
              <a:rPr lang="en-US" i="1" dirty="0" smtClean="0"/>
              <a:t>Roadmap </a:t>
            </a:r>
            <a:endParaRPr lang="en-US" i="1" dirty="0"/>
          </a:p>
          <a:p>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5</a:t>
            </a:fld>
            <a:endParaRPr lang="en-US" dirty="0"/>
          </a:p>
        </p:txBody>
      </p:sp>
    </p:spTree>
    <p:extLst>
      <p:ext uri="{BB962C8B-B14F-4D97-AF65-F5344CB8AC3E}">
        <p14:creationId xmlns:p14="http://schemas.microsoft.com/office/powerpoint/2010/main" val="218310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NBD-PWG Workplan</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6</a:t>
            </a:fld>
            <a:endParaRPr lang="en-US" dirty="0"/>
          </a:p>
        </p:txBody>
      </p:sp>
      <p:sp>
        <p:nvSpPr>
          <p:cNvPr id="5" name="Content Placeholder 4"/>
          <p:cNvSpPr>
            <a:spLocks noGrp="1"/>
          </p:cNvSpPr>
          <p:nvPr>
            <p:ph idx="1"/>
          </p:nvPr>
        </p:nvSpPr>
        <p:spPr/>
        <p:txBody>
          <a:bodyPr/>
          <a:lstStyle/>
          <a:p>
            <a:endParaRPr lang="en-US"/>
          </a:p>
        </p:txBody>
      </p:sp>
      <p:pic>
        <p:nvPicPr>
          <p:cNvPr id="6"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3" y="1512276"/>
            <a:ext cx="8452339" cy="473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107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NBD-PWG </a:t>
            </a:r>
            <a:r>
              <a:rPr lang="en-US" dirty="0" smtClean="0"/>
              <a:t>Subgroups &amp; Co-Chairs</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7</a:t>
            </a:fld>
            <a:endParaRPr lang="en-US" dirty="0"/>
          </a:p>
        </p:txBody>
      </p:sp>
      <p:sp>
        <p:nvSpPr>
          <p:cNvPr id="5" name="Content Placeholder 4"/>
          <p:cNvSpPr>
            <a:spLocks noGrp="1"/>
          </p:cNvSpPr>
          <p:nvPr>
            <p:ph idx="1"/>
          </p:nvPr>
        </p:nvSpPr>
        <p:spPr>
          <a:xfrm>
            <a:off x="457200" y="1828800"/>
            <a:ext cx="8382000" cy="4114800"/>
          </a:xfrm>
        </p:spPr>
        <p:txBody>
          <a:bodyPr/>
          <a:lstStyle/>
          <a:p>
            <a:pPr lvl="0"/>
            <a:r>
              <a:rPr lang="en-US" dirty="0" smtClean="0"/>
              <a:t>Requirements and Use Cases SG</a:t>
            </a:r>
          </a:p>
          <a:p>
            <a:pPr lvl="1"/>
            <a:r>
              <a:rPr lang="en-US" i="1" dirty="0"/>
              <a:t>Geoffrey Fox, U. </a:t>
            </a:r>
            <a:r>
              <a:rPr lang="en-US" i="1" dirty="0" smtClean="0"/>
              <a:t>Indiana; Joe </a:t>
            </a:r>
            <a:r>
              <a:rPr lang="en-US" i="1" dirty="0"/>
              <a:t>Paiva, </a:t>
            </a:r>
            <a:r>
              <a:rPr lang="en-US" i="1" dirty="0" smtClean="0"/>
              <a:t>VA; Tsegereda </a:t>
            </a:r>
            <a:r>
              <a:rPr lang="en-US" i="1" dirty="0"/>
              <a:t>Beyene, Cisco </a:t>
            </a:r>
            <a:endParaRPr lang="en-US" i="1" dirty="0" smtClean="0"/>
          </a:p>
          <a:p>
            <a:r>
              <a:rPr lang="en-US" dirty="0" smtClean="0"/>
              <a:t>Definitions and Taxonomies SG</a:t>
            </a:r>
          </a:p>
          <a:p>
            <a:pPr lvl="1"/>
            <a:r>
              <a:rPr lang="en-US" i="1" dirty="0"/>
              <a:t>Nance Grady, SAIC; Natasha </a:t>
            </a:r>
            <a:r>
              <a:rPr lang="en-US" i="1" dirty="0" err="1"/>
              <a:t>Balac</a:t>
            </a:r>
            <a:r>
              <a:rPr lang="en-US" i="1" dirty="0"/>
              <a:t>, SDSC; Eugene Luster, </a:t>
            </a:r>
            <a:r>
              <a:rPr lang="en-US" i="1" dirty="0" smtClean="0"/>
              <a:t>R2AD</a:t>
            </a:r>
          </a:p>
          <a:p>
            <a:pPr lvl="0"/>
            <a:r>
              <a:rPr lang="en-US" dirty="0" smtClean="0"/>
              <a:t>Reference Architecture SG</a:t>
            </a:r>
          </a:p>
          <a:p>
            <a:pPr lvl="1"/>
            <a:r>
              <a:rPr lang="en-US" i="1" dirty="0"/>
              <a:t>Orit Levin, </a:t>
            </a:r>
            <a:r>
              <a:rPr lang="en-US" i="1" dirty="0" smtClean="0"/>
              <a:t>Microsoft; James </a:t>
            </a:r>
            <a:r>
              <a:rPr lang="en-US" i="1" dirty="0" err="1"/>
              <a:t>Ketner</a:t>
            </a:r>
            <a:r>
              <a:rPr lang="en-US" i="1" dirty="0"/>
              <a:t>, </a:t>
            </a:r>
            <a:r>
              <a:rPr lang="en-US" i="1" dirty="0" smtClean="0"/>
              <a:t>AT&amp;T; Don </a:t>
            </a:r>
            <a:r>
              <a:rPr lang="en-US" i="1" dirty="0" err="1"/>
              <a:t>Krapohl</a:t>
            </a:r>
            <a:r>
              <a:rPr lang="en-US" i="1" dirty="0"/>
              <a:t>, Augmented </a:t>
            </a:r>
            <a:r>
              <a:rPr lang="en-US" i="1" dirty="0" smtClean="0"/>
              <a:t>Intelligence </a:t>
            </a:r>
          </a:p>
          <a:p>
            <a:pPr lvl="0"/>
            <a:r>
              <a:rPr lang="en-US" dirty="0" smtClean="0"/>
              <a:t>Security and Privacy SG</a:t>
            </a:r>
          </a:p>
          <a:p>
            <a:pPr lvl="1"/>
            <a:r>
              <a:rPr lang="en-US" i="1" dirty="0"/>
              <a:t>Arnab Roy, CSA/Fujitsu Nancy </a:t>
            </a:r>
            <a:r>
              <a:rPr lang="en-US" i="1" dirty="0" err="1"/>
              <a:t>Landreville</a:t>
            </a:r>
            <a:r>
              <a:rPr lang="en-US" i="1" dirty="0"/>
              <a:t>, U. MD Akhil </a:t>
            </a:r>
            <a:r>
              <a:rPr lang="en-US" i="1" dirty="0" err="1"/>
              <a:t>Manchanda</a:t>
            </a:r>
            <a:r>
              <a:rPr lang="en-US" i="1" dirty="0"/>
              <a:t>, GE</a:t>
            </a:r>
            <a:endParaRPr lang="en-US" i="1" dirty="0" smtClean="0"/>
          </a:p>
          <a:p>
            <a:pPr lvl="0"/>
            <a:r>
              <a:rPr lang="en-US" dirty="0" smtClean="0"/>
              <a:t>Technology Roadmap SG</a:t>
            </a:r>
          </a:p>
          <a:p>
            <a:pPr lvl="1"/>
            <a:r>
              <a:rPr lang="en-US" i="1" dirty="0"/>
              <a:t>Carl Buffington, </a:t>
            </a:r>
            <a:r>
              <a:rPr lang="en-US" i="1" dirty="0" err="1" smtClean="0"/>
              <a:t>Vistronix</a:t>
            </a:r>
            <a:r>
              <a:rPr lang="en-US" i="1" dirty="0" smtClean="0"/>
              <a:t>; Dan </a:t>
            </a:r>
            <a:r>
              <a:rPr lang="en-US" i="1" dirty="0" err="1"/>
              <a:t>McClary</a:t>
            </a:r>
            <a:r>
              <a:rPr lang="en-US" i="1" dirty="0"/>
              <a:t>, </a:t>
            </a:r>
            <a:r>
              <a:rPr lang="en-US" i="1" dirty="0" smtClean="0"/>
              <a:t>Oracle; David </a:t>
            </a:r>
            <a:r>
              <a:rPr lang="en-US" i="1" dirty="0"/>
              <a:t>Boyd, Data Tactic</a:t>
            </a:r>
            <a:endParaRPr lang="en-US" i="1" dirty="0" smtClean="0"/>
          </a:p>
        </p:txBody>
      </p:sp>
    </p:spTree>
    <p:extLst>
      <p:ext uri="{BB962C8B-B14F-4D97-AF65-F5344CB8AC3E}">
        <p14:creationId xmlns:p14="http://schemas.microsoft.com/office/powerpoint/2010/main" val="902577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Use Case Subgroup</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8</a:t>
            </a:fld>
            <a:endParaRPr lang="en-US" dirty="0"/>
          </a:p>
        </p:txBody>
      </p:sp>
      <p:sp>
        <p:nvSpPr>
          <p:cNvPr id="5" name="Content Placeholder 4"/>
          <p:cNvSpPr>
            <a:spLocks noGrp="1"/>
          </p:cNvSpPr>
          <p:nvPr>
            <p:ph idx="1"/>
          </p:nvPr>
        </p:nvSpPr>
        <p:spPr/>
        <p:txBody>
          <a:bodyPr/>
          <a:lstStyle/>
          <a:p>
            <a:pPr marL="0" indent="0">
              <a:buNone/>
            </a:pPr>
            <a:r>
              <a:rPr lang="en-US" sz="2000" i="1" dirty="0"/>
              <a:t>The focus  is to form a community of interest from industry, academia, and government, with the goal of developing a consensus list of Big Data requirements across all stakeholders.  This includes gathering and understanding various use cases from diversified application domains.</a:t>
            </a:r>
          </a:p>
          <a:p>
            <a:pPr marL="0" lvl="0" indent="0">
              <a:buNone/>
            </a:pPr>
            <a:endParaRPr lang="en-US" sz="2000" dirty="0" smtClean="0"/>
          </a:p>
          <a:p>
            <a:pPr marL="0" lvl="0" indent="0">
              <a:buNone/>
            </a:pPr>
            <a:r>
              <a:rPr lang="en-US" sz="2000" b="1" dirty="0" smtClean="0"/>
              <a:t>Tasks</a:t>
            </a:r>
          </a:p>
          <a:p>
            <a:pPr lvl="0"/>
            <a:r>
              <a:rPr lang="en-US" sz="2000" dirty="0" smtClean="0"/>
              <a:t>Gather </a:t>
            </a:r>
            <a:r>
              <a:rPr lang="en-US" sz="2000" dirty="0"/>
              <a:t>input from all stakeholders regarding Big Data requirements. </a:t>
            </a:r>
          </a:p>
          <a:p>
            <a:pPr lvl="0"/>
            <a:r>
              <a:rPr lang="en-US" sz="2000" dirty="0"/>
              <a:t>Analyze/prioritize a list of challenging general requirements that may delay or prevent adoption of Big Data deployment </a:t>
            </a:r>
          </a:p>
          <a:p>
            <a:pPr lvl="0"/>
            <a:r>
              <a:rPr lang="en-US" sz="2000" dirty="0"/>
              <a:t>Develop a comprehensive list of Big Data </a:t>
            </a:r>
            <a:r>
              <a:rPr lang="en-US" sz="2000" dirty="0" smtClean="0"/>
              <a:t>requirements</a:t>
            </a:r>
            <a:endParaRPr lang="en-US" sz="2000" dirty="0"/>
          </a:p>
        </p:txBody>
      </p:sp>
    </p:spTree>
    <p:extLst>
      <p:ext uri="{BB962C8B-B14F-4D97-AF65-F5344CB8AC3E}">
        <p14:creationId xmlns:p14="http://schemas.microsoft.com/office/powerpoint/2010/main" val="2778745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and Taxonomies Subgroup</a:t>
            </a:r>
            <a:endParaRPr lang="en-US" dirty="0"/>
          </a:p>
        </p:txBody>
      </p:sp>
      <p:sp>
        <p:nvSpPr>
          <p:cNvPr id="4" name="Slide Number Placeholder 3"/>
          <p:cNvSpPr>
            <a:spLocks noGrp="1"/>
          </p:cNvSpPr>
          <p:nvPr>
            <p:ph type="sldNum" sz="quarter" idx="12"/>
          </p:nvPr>
        </p:nvSpPr>
        <p:spPr/>
        <p:txBody>
          <a:bodyPr/>
          <a:lstStyle/>
          <a:p>
            <a:fld id="{F5B7371F-B25E-42BE-91F9-DCD17E1CF49D}" type="slidenum">
              <a:rPr lang="en-US" smtClean="0"/>
              <a:pPr/>
              <a:t>9</a:t>
            </a:fld>
            <a:endParaRPr lang="en-US" dirty="0"/>
          </a:p>
        </p:txBody>
      </p:sp>
      <p:sp>
        <p:nvSpPr>
          <p:cNvPr id="5" name="Content Placeholder 4"/>
          <p:cNvSpPr>
            <a:spLocks noGrp="1"/>
          </p:cNvSpPr>
          <p:nvPr>
            <p:ph idx="1"/>
          </p:nvPr>
        </p:nvSpPr>
        <p:spPr/>
        <p:txBody>
          <a:bodyPr/>
          <a:lstStyle/>
          <a:p>
            <a:r>
              <a:rPr lang="en-US" sz="2000" i="1" dirty="0"/>
              <a:t>The focus is to gain a better understanding of the principles of Big Data.  It is important to develop a consensus-based common language and vocabulary terms used in Big Data across stakeholders from industry, academia, and government.  In addition, it is also critical to identify essential actors with roles and responsibility, and subdivide them into components and sub-components on how they interact/ relate with each other according to their similarities and differences. </a:t>
            </a:r>
          </a:p>
          <a:p>
            <a:pPr marL="0" lvl="0" indent="0">
              <a:buNone/>
            </a:pPr>
            <a:r>
              <a:rPr lang="en-US" sz="2000" b="1" dirty="0" smtClean="0"/>
              <a:t>Tasks</a:t>
            </a:r>
          </a:p>
          <a:p>
            <a:pPr lvl="0"/>
            <a:r>
              <a:rPr lang="en-US" sz="2000" dirty="0" smtClean="0"/>
              <a:t>For </a:t>
            </a:r>
            <a:r>
              <a:rPr lang="en-US" sz="2000" dirty="0"/>
              <a:t>Definitions: Compile terms used from all stakeholders regarding the meaning of Big Data from various standard bodies, domain applications, and diversified operational environments. </a:t>
            </a:r>
          </a:p>
          <a:p>
            <a:pPr lvl="0"/>
            <a:r>
              <a:rPr lang="en-US" sz="2000" dirty="0"/>
              <a:t>For Taxonomies: Identify key actors with their roles and responsibilities from all stakeholders, categorize them into components and subcomponents based on their similarities and differences</a:t>
            </a:r>
          </a:p>
          <a:p>
            <a:pPr marL="0" indent="0">
              <a:buNone/>
            </a:pPr>
            <a:endParaRPr lang="en-US" dirty="0"/>
          </a:p>
        </p:txBody>
      </p:sp>
    </p:spTree>
    <p:extLst>
      <p:ext uri="{BB962C8B-B14F-4D97-AF65-F5344CB8AC3E}">
        <p14:creationId xmlns:p14="http://schemas.microsoft.com/office/powerpoint/2010/main" val="265404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2-0623-Sample-1img-full_V5">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SAIC Color Palette">
      <a:dk1>
        <a:sysClr val="windowText" lastClr="000000"/>
      </a:dk1>
      <a:lt1>
        <a:sysClr val="window" lastClr="FFFFFF"/>
      </a:lt1>
      <a:dk2>
        <a:srgbClr val="006BB5"/>
      </a:dk2>
      <a:lt2>
        <a:srgbClr val="C1A01E"/>
      </a:lt2>
      <a:accent1>
        <a:srgbClr val="949A90"/>
      </a:accent1>
      <a:accent2>
        <a:srgbClr val="002855"/>
      </a:accent2>
      <a:accent3>
        <a:srgbClr val="546223"/>
      </a:accent3>
      <a:accent4>
        <a:srgbClr val="512D6D"/>
      </a:accent4>
      <a:accent5>
        <a:srgbClr val="EAAA00"/>
      </a:accent5>
      <a:accent6>
        <a:srgbClr val="E03C31"/>
      </a:accent6>
      <a:hlink>
        <a:srgbClr val="006BB5"/>
      </a:hlink>
      <a:folHlink>
        <a:srgbClr val="512D6D"/>
      </a:folHlink>
    </a:clrScheme>
    <a:fontScheme name="SAIC Brand Theme Fonts">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12-0623-Sample-1img-full_V5</Template>
  <TotalTime>32497</TotalTime>
  <Words>1493</Words>
  <Application>Microsoft Office PowerPoint</Application>
  <PresentationFormat>On-screen Show (4:3)</PresentationFormat>
  <Paragraphs>160</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12-0623-Sample-1img-full_V5</vt:lpstr>
      <vt:lpstr>3_Custom Design</vt:lpstr>
      <vt:lpstr>NIST Big Data Public Working Group</vt:lpstr>
      <vt:lpstr>Agenda</vt:lpstr>
      <vt:lpstr>Why Big Data? Why NIST?</vt:lpstr>
      <vt:lpstr>NBD-PWG Charter (M0001)</vt:lpstr>
      <vt:lpstr>NBD-PWG Deliverables</vt:lpstr>
      <vt:lpstr>NBD-PWG Workplan</vt:lpstr>
      <vt:lpstr>NBD-PWG Subgroups &amp; Co-Chairs</vt:lpstr>
      <vt:lpstr>Requirements and Use Case Subgroup</vt:lpstr>
      <vt:lpstr>Definitions and Taxonomies Subgroup</vt:lpstr>
      <vt:lpstr>Reference Architecture Subgroup</vt:lpstr>
      <vt:lpstr>Security and Privacy Subgroup</vt:lpstr>
      <vt:lpstr>Technology Roadmap Subgroup</vt:lpstr>
      <vt:lpstr>Interaction Between Subgroups</vt:lpstr>
      <vt:lpstr>Subgroup Presentation &amp; Discussion; Report Back</vt:lpstr>
      <vt:lpstr>NBR-PWG Next Steps…</vt:lpstr>
      <vt:lpstr>NBD-PWG Resources</vt:lpstr>
    </vt:vector>
  </TitlesOfParts>
  <Company>SAIC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Big Data Working Group</dc:title>
  <dc:creator>NANCY.W.GRADY@saic.com</dc:creator>
  <cp:lastModifiedBy>Wo Chang</cp:lastModifiedBy>
  <cp:revision>149</cp:revision>
  <cp:lastPrinted>2013-09-29T19:37:25Z</cp:lastPrinted>
  <dcterms:created xsi:type="dcterms:W3CDTF">2013-06-12T16:38:06Z</dcterms:created>
  <dcterms:modified xsi:type="dcterms:W3CDTF">2013-09-29T19:45:21Z</dcterms:modified>
</cp:coreProperties>
</file>