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4" r:id="rId2"/>
  </p:sldMasterIdLst>
  <p:notesMasterIdLst>
    <p:notesMasterId r:id="rId18"/>
  </p:notesMasterIdLst>
  <p:handoutMasterIdLst>
    <p:handoutMasterId r:id="rId19"/>
  </p:handoutMasterIdLst>
  <p:sldIdLst>
    <p:sldId id="366" r:id="rId3"/>
    <p:sldId id="365" r:id="rId4"/>
    <p:sldId id="371" r:id="rId5"/>
    <p:sldId id="368" r:id="rId6"/>
    <p:sldId id="369" r:id="rId7"/>
    <p:sldId id="376" r:id="rId8"/>
    <p:sldId id="367" r:id="rId9"/>
    <p:sldId id="377" r:id="rId10"/>
    <p:sldId id="379" r:id="rId11"/>
    <p:sldId id="374" r:id="rId12"/>
    <p:sldId id="372" r:id="rId13"/>
    <p:sldId id="375" r:id="rId14"/>
    <p:sldId id="373" r:id="rId15"/>
    <p:sldId id="370" r:id="rId16"/>
    <p:sldId id="378" r:id="rId17"/>
  </p:sldIdLst>
  <p:sldSz cx="9144000" cy="6858000" type="screen4x3"/>
  <p:notesSz cx="69342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28">
          <p15:clr>
            <a:srgbClr val="A4A3A4"/>
          </p15:clr>
        </p15:guide>
        <p15:guide id="2" orient="horz" pos="2496">
          <p15:clr>
            <a:srgbClr val="A4A3A4"/>
          </p15:clr>
        </p15:guide>
        <p15:guide id="3" orient="horz" pos="1152">
          <p15:clr>
            <a:srgbClr val="A4A3A4"/>
          </p15:clr>
        </p15:guide>
        <p15:guide id="4" orient="horz" pos="3744">
          <p15:clr>
            <a:srgbClr val="A4A3A4"/>
          </p15:clr>
        </p15:guide>
        <p15:guide id="5" pos="2880">
          <p15:clr>
            <a:srgbClr val="A4A3A4"/>
          </p15:clr>
        </p15:guide>
        <p15:guide id="6" pos="5472">
          <p15:clr>
            <a:srgbClr val="A4A3A4"/>
          </p15:clr>
        </p15:guide>
        <p15:guide id="7" pos="288">
          <p15:clr>
            <a:srgbClr val="A4A3A4"/>
          </p15:clr>
        </p15:guide>
      </p15:sldGuideLst>
    </p:ext>
    <p:ext uri="{2D200454-40CA-4A62-9FC3-DE9A4176ACB9}">
      <p15:notesGuideLst xmlns:p15="http://schemas.microsoft.com/office/powerpoint/2012/main">
        <p15:guide id="1" orient="horz" pos="2904">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6BB5"/>
    <a:srgbClr val="001832"/>
    <a:srgbClr val="00142A"/>
    <a:srgbClr val="782F40"/>
    <a:srgbClr val="004B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37" autoAdjust="0"/>
    <p:restoredTop sz="87808" autoAdjust="0"/>
  </p:normalViewPr>
  <p:slideViewPr>
    <p:cSldViewPr snapToGrid="0">
      <p:cViewPr varScale="1">
        <p:scale>
          <a:sx n="110" d="100"/>
          <a:sy n="110" d="100"/>
        </p:scale>
        <p:origin x="402" y="96"/>
      </p:cViewPr>
      <p:guideLst>
        <p:guide orient="horz" pos="4128"/>
        <p:guide orient="horz" pos="2496"/>
        <p:guide orient="horz" pos="1152"/>
        <p:guide orient="horz" pos="3744"/>
        <p:guide pos="2880"/>
        <p:guide pos="5472"/>
        <p:guide pos="288"/>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0"/>
    </p:cViewPr>
  </p:sorterViewPr>
  <p:notesViewPr>
    <p:cSldViewPr snapToGrid="0" showGuides="1">
      <p:cViewPr varScale="1">
        <p:scale>
          <a:sx n="97" d="100"/>
          <a:sy n="97" d="100"/>
        </p:scale>
        <p:origin x="-3564" y="-102"/>
      </p:cViewPr>
      <p:guideLst>
        <p:guide orient="horz" pos="2904"/>
        <p:guide pos="218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05138" cy="460375"/>
          </a:xfrm>
          <a:prstGeom prst="rect">
            <a:avLst/>
          </a:prstGeom>
        </p:spPr>
        <p:txBody>
          <a:bodyPr vert="horz" lIns="91429" tIns="45714" rIns="91429" bIns="45714" rtlCol="0"/>
          <a:lstStyle>
            <a:lvl1pPr algn="l">
              <a:defRPr sz="1200"/>
            </a:lvl1pPr>
          </a:lstStyle>
          <a:p>
            <a:endParaRPr lang="en-US"/>
          </a:p>
        </p:txBody>
      </p:sp>
      <p:sp>
        <p:nvSpPr>
          <p:cNvPr id="3" name="Date Placeholder 2"/>
          <p:cNvSpPr>
            <a:spLocks noGrp="1"/>
          </p:cNvSpPr>
          <p:nvPr>
            <p:ph type="dt" sz="quarter" idx="1"/>
          </p:nvPr>
        </p:nvSpPr>
        <p:spPr>
          <a:xfrm>
            <a:off x="3927476" y="1"/>
            <a:ext cx="3005138" cy="460375"/>
          </a:xfrm>
          <a:prstGeom prst="rect">
            <a:avLst/>
          </a:prstGeom>
        </p:spPr>
        <p:txBody>
          <a:bodyPr vert="horz" lIns="91429" tIns="45714" rIns="91429" bIns="45714" rtlCol="0"/>
          <a:lstStyle>
            <a:lvl1pPr algn="r">
              <a:defRPr sz="1200"/>
            </a:lvl1pPr>
          </a:lstStyle>
          <a:p>
            <a:fld id="{935FE83B-F99B-4400-8F18-7C5D5D7CCA96}" type="datetimeFigureOut">
              <a:rPr lang="en-US" smtClean="0"/>
              <a:pPr/>
              <a:t>9/29/2013</a:t>
            </a:fld>
            <a:endParaRPr lang="en-US"/>
          </a:p>
        </p:txBody>
      </p:sp>
      <p:sp>
        <p:nvSpPr>
          <p:cNvPr id="4" name="Footer Placeholder 3"/>
          <p:cNvSpPr>
            <a:spLocks noGrp="1"/>
          </p:cNvSpPr>
          <p:nvPr>
            <p:ph type="ftr" sz="quarter" idx="2"/>
          </p:nvPr>
        </p:nvSpPr>
        <p:spPr>
          <a:xfrm>
            <a:off x="0" y="8758239"/>
            <a:ext cx="3005138" cy="460375"/>
          </a:xfrm>
          <a:prstGeom prst="rect">
            <a:avLst/>
          </a:prstGeom>
        </p:spPr>
        <p:txBody>
          <a:bodyPr vert="horz" lIns="91429" tIns="45714" rIns="91429" bIns="45714" rtlCol="0" anchor="b"/>
          <a:lstStyle>
            <a:lvl1pPr algn="l">
              <a:defRPr sz="1200"/>
            </a:lvl1pPr>
          </a:lstStyle>
          <a:p>
            <a:endParaRPr lang="en-US"/>
          </a:p>
        </p:txBody>
      </p:sp>
      <p:sp>
        <p:nvSpPr>
          <p:cNvPr id="5" name="Slide Number Placeholder 4"/>
          <p:cNvSpPr>
            <a:spLocks noGrp="1"/>
          </p:cNvSpPr>
          <p:nvPr>
            <p:ph type="sldNum" sz="quarter" idx="3"/>
          </p:nvPr>
        </p:nvSpPr>
        <p:spPr>
          <a:xfrm>
            <a:off x="3927476" y="8758239"/>
            <a:ext cx="3005138" cy="460375"/>
          </a:xfrm>
          <a:prstGeom prst="rect">
            <a:avLst/>
          </a:prstGeom>
        </p:spPr>
        <p:txBody>
          <a:bodyPr vert="horz" lIns="91429" tIns="45714" rIns="91429" bIns="45714" rtlCol="0" anchor="b"/>
          <a:lstStyle>
            <a:lvl1pPr algn="r">
              <a:defRPr sz="1200"/>
            </a:lvl1pPr>
          </a:lstStyle>
          <a:p>
            <a:fld id="{703A55F3-4597-40D4-803A-FEE1E1B423C6}" type="slidenum">
              <a:rPr lang="en-US" smtClean="0"/>
              <a:pPr/>
              <a:t>‹#›</a:t>
            </a:fld>
            <a:endParaRPr lang="en-US"/>
          </a:p>
        </p:txBody>
      </p:sp>
    </p:spTree>
    <p:extLst>
      <p:ext uri="{BB962C8B-B14F-4D97-AF65-F5344CB8AC3E}">
        <p14:creationId xmlns:p14="http://schemas.microsoft.com/office/powerpoint/2010/main" val="1800070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010"/>
          </a:xfrm>
          <a:prstGeom prst="rect">
            <a:avLst/>
          </a:prstGeom>
        </p:spPr>
        <p:txBody>
          <a:bodyPr vert="horz" lIns="92298" tIns="46148" rIns="92298" bIns="46148" rtlCol="0"/>
          <a:lstStyle>
            <a:lvl1pPr algn="l">
              <a:defRPr sz="1200"/>
            </a:lvl1pPr>
          </a:lstStyle>
          <a:p>
            <a:endParaRPr lang="en-US"/>
          </a:p>
        </p:txBody>
      </p:sp>
      <p:sp>
        <p:nvSpPr>
          <p:cNvPr id="3" name="Date Placeholder 2"/>
          <p:cNvSpPr>
            <a:spLocks noGrp="1"/>
          </p:cNvSpPr>
          <p:nvPr>
            <p:ph type="dt" idx="1"/>
          </p:nvPr>
        </p:nvSpPr>
        <p:spPr>
          <a:xfrm>
            <a:off x="3927775" y="0"/>
            <a:ext cx="3004820" cy="461010"/>
          </a:xfrm>
          <a:prstGeom prst="rect">
            <a:avLst/>
          </a:prstGeom>
        </p:spPr>
        <p:txBody>
          <a:bodyPr vert="horz" lIns="92298" tIns="46148" rIns="92298" bIns="46148" rtlCol="0"/>
          <a:lstStyle>
            <a:lvl1pPr algn="r">
              <a:defRPr sz="1200"/>
            </a:lvl1pPr>
          </a:lstStyle>
          <a:p>
            <a:fld id="{732DE9AA-71E3-4CF2-834F-13A1E92E7B69}" type="datetimeFigureOut">
              <a:rPr lang="en-US" smtClean="0"/>
              <a:pPr/>
              <a:t>9/29/2013</a:t>
            </a:fld>
            <a:endParaRPr lang="en-US"/>
          </a:p>
        </p:txBody>
      </p:sp>
      <p:sp>
        <p:nvSpPr>
          <p:cNvPr id="4" name="Slide Image Placeholder 3"/>
          <p:cNvSpPr>
            <a:spLocks noGrp="1" noRot="1" noChangeAspect="1"/>
          </p:cNvSpPr>
          <p:nvPr>
            <p:ph type="sldImg" idx="2"/>
          </p:nvPr>
        </p:nvSpPr>
        <p:spPr>
          <a:xfrm>
            <a:off x="1162050" y="692150"/>
            <a:ext cx="4610100" cy="3457575"/>
          </a:xfrm>
          <a:prstGeom prst="rect">
            <a:avLst/>
          </a:prstGeom>
          <a:noFill/>
          <a:ln w="12700">
            <a:solidFill>
              <a:prstClr val="black"/>
            </a:solidFill>
          </a:ln>
        </p:spPr>
        <p:txBody>
          <a:bodyPr vert="horz" lIns="92298" tIns="46148" rIns="92298" bIns="46148" rtlCol="0" anchor="ctr"/>
          <a:lstStyle/>
          <a:p>
            <a:endParaRPr lang="en-US"/>
          </a:p>
        </p:txBody>
      </p:sp>
      <p:sp>
        <p:nvSpPr>
          <p:cNvPr id="5" name="Notes Placeholder 4"/>
          <p:cNvSpPr>
            <a:spLocks noGrp="1"/>
          </p:cNvSpPr>
          <p:nvPr>
            <p:ph type="body" sz="quarter" idx="3"/>
          </p:nvPr>
        </p:nvSpPr>
        <p:spPr>
          <a:xfrm>
            <a:off x="693420" y="4379595"/>
            <a:ext cx="5547360" cy="4149090"/>
          </a:xfrm>
          <a:prstGeom prst="rect">
            <a:avLst/>
          </a:prstGeom>
        </p:spPr>
        <p:txBody>
          <a:bodyPr vert="horz" lIns="92298" tIns="46148" rIns="92298" bIns="46148"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57590"/>
            <a:ext cx="3004820" cy="461010"/>
          </a:xfrm>
          <a:prstGeom prst="rect">
            <a:avLst/>
          </a:prstGeom>
        </p:spPr>
        <p:txBody>
          <a:bodyPr vert="horz" lIns="92298" tIns="46148" rIns="92298" bIns="46148" rtlCol="0" anchor="b"/>
          <a:lstStyle>
            <a:lvl1pPr algn="l">
              <a:defRPr sz="1200"/>
            </a:lvl1pPr>
          </a:lstStyle>
          <a:p>
            <a:endParaRPr lang="en-US"/>
          </a:p>
        </p:txBody>
      </p:sp>
      <p:sp>
        <p:nvSpPr>
          <p:cNvPr id="7" name="Slide Number Placeholder 6"/>
          <p:cNvSpPr>
            <a:spLocks noGrp="1"/>
          </p:cNvSpPr>
          <p:nvPr>
            <p:ph type="sldNum" sz="quarter" idx="5"/>
          </p:nvPr>
        </p:nvSpPr>
        <p:spPr>
          <a:xfrm>
            <a:off x="3927775" y="8757590"/>
            <a:ext cx="3004820" cy="461010"/>
          </a:xfrm>
          <a:prstGeom prst="rect">
            <a:avLst/>
          </a:prstGeom>
        </p:spPr>
        <p:txBody>
          <a:bodyPr vert="horz" lIns="92298" tIns="46148" rIns="92298" bIns="46148" rtlCol="0" anchor="b"/>
          <a:lstStyle>
            <a:lvl1pPr algn="r">
              <a:defRPr sz="1200"/>
            </a:lvl1pPr>
          </a:lstStyle>
          <a:p>
            <a:fld id="{039B4EB4-5598-40D3-88E5-16B91A0484D5}" type="slidenum">
              <a:rPr lang="en-US" smtClean="0"/>
              <a:pPr/>
              <a:t>‹#›</a:t>
            </a:fld>
            <a:endParaRPr lang="en-US"/>
          </a:p>
        </p:txBody>
      </p:sp>
    </p:spTree>
    <p:extLst>
      <p:ext uri="{BB962C8B-B14F-4D97-AF65-F5344CB8AC3E}">
        <p14:creationId xmlns:p14="http://schemas.microsoft.com/office/powerpoint/2010/main" val="3132843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9B4EB4-5598-40D3-88E5-16B91A0484D5}" type="slidenum">
              <a:rPr lang="en-US" smtClean="0"/>
              <a:pPr/>
              <a:t>8</a:t>
            </a:fld>
            <a:endParaRPr lang="en-US"/>
          </a:p>
        </p:txBody>
      </p:sp>
    </p:spTree>
    <p:extLst>
      <p:ext uri="{BB962C8B-B14F-4D97-AF65-F5344CB8AC3E}">
        <p14:creationId xmlns:p14="http://schemas.microsoft.com/office/powerpoint/2010/main" val="24966747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5" name="Group 4"/>
          <p:cNvGrpSpPr/>
          <p:nvPr/>
        </p:nvGrpSpPr>
        <p:grpSpPr>
          <a:xfrm>
            <a:off x="-7257" y="0"/>
            <a:ext cx="9153144" cy="4284096"/>
            <a:chOff x="-7257" y="0"/>
            <a:chExt cx="9153144" cy="4284096"/>
          </a:xfrm>
          <a:solidFill>
            <a:schemeClr val="accent4">
              <a:lumMod val="50000"/>
            </a:schemeClr>
          </a:solidFill>
        </p:grpSpPr>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rcRect b="93462"/>
            <a:stretch/>
          </p:blipFill>
          <p:spPr>
            <a:xfrm>
              <a:off x="377" y="0"/>
              <a:ext cx="9143245" cy="259435"/>
            </a:xfrm>
            <a:prstGeom prst="rect">
              <a:avLst/>
            </a:prstGeom>
            <a:grpFill/>
          </p:spPr>
        </p:pic>
        <p:sp>
          <p:nvSpPr>
            <p:cNvPr id="6" name="Freeform 5"/>
            <p:cNvSpPr/>
            <p:nvPr userDrawn="1"/>
          </p:nvSpPr>
          <p:spPr>
            <a:xfrm>
              <a:off x="-7257" y="3824402"/>
              <a:ext cx="9153144" cy="459694"/>
            </a:xfrm>
            <a:custGeom>
              <a:avLst/>
              <a:gdLst>
                <a:gd name="connsiteX0" fmla="*/ 0 w 9158514"/>
                <a:gd name="connsiteY0" fmla="*/ 246743 h 464457"/>
                <a:gd name="connsiteX1" fmla="*/ 2024743 w 9158514"/>
                <a:gd name="connsiteY1" fmla="*/ 246743 h 464457"/>
                <a:gd name="connsiteX2" fmla="*/ 2256971 w 9158514"/>
                <a:gd name="connsiteY2" fmla="*/ 464457 h 464457"/>
                <a:gd name="connsiteX3" fmla="*/ 9158514 w 9158514"/>
                <a:gd name="connsiteY3" fmla="*/ 464457 h 464457"/>
                <a:gd name="connsiteX4" fmla="*/ 9158514 w 9158514"/>
                <a:gd name="connsiteY4" fmla="*/ 0 h 464457"/>
                <a:gd name="connsiteX5" fmla="*/ 7257 w 9158514"/>
                <a:gd name="connsiteY5" fmla="*/ 0 h 464457"/>
                <a:gd name="connsiteX6" fmla="*/ 0 w 9158514"/>
                <a:gd name="connsiteY6" fmla="*/ 246743 h 464457"/>
                <a:gd name="connsiteX0" fmla="*/ 7043 w 9165557"/>
                <a:gd name="connsiteY0" fmla="*/ 246743 h 464457"/>
                <a:gd name="connsiteX1" fmla="*/ 2031786 w 9165557"/>
                <a:gd name="connsiteY1" fmla="*/ 246743 h 464457"/>
                <a:gd name="connsiteX2" fmla="*/ 2264014 w 9165557"/>
                <a:gd name="connsiteY2" fmla="*/ 464457 h 464457"/>
                <a:gd name="connsiteX3" fmla="*/ 9165557 w 9165557"/>
                <a:gd name="connsiteY3" fmla="*/ 464457 h 464457"/>
                <a:gd name="connsiteX4" fmla="*/ 9165557 w 9165557"/>
                <a:gd name="connsiteY4" fmla="*/ 0 h 464457"/>
                <a:gd name="connsiteX5" fmla="*/ 0 w 9165557"/>
                <a:gd name="connsiteY5" fmla="*/ 4763 h 464457"/>
                <a:gd name="connsiteX6" fmla="*/ 7043 w 9165557"/>
                <a:gd name="connsiteY6" fmla="*/ 246743 h 464457"/>
                <a:gd name="connsiteX0" fmla="*/ 2276 w 9160790"/>
                <a:gd name="connsiteY0" fmla="*/ 246743 h 464457"/>
                <a:gd name="connsiteX1" fmla="*/ 2027019 w 9160790"/>
                <a:gd name="connsiteY1" fmla="*/ 246743 h 464457"/>
                <a:gd name="connsiteX2" fmla="*/ 2259247 w 9160790"/>
                <a:gd name="connsiteY2" fmla="*/ 464457 h 464457"/>
                <a:gd name="connsiteX3" fmla="*/ 9160790 w 9160790"/>
                <a:gd name="connsiteY3" fmla="*/ 464457 h 464457"/>
                <a:gd name="connsiteX4" fmla="*/ 9160790 w 9160790"/>
                <a:gd name="connsiteY4" fmla="*/ 0 h 464457"/>
                <a:gd name="connsiteX5" fmla="*/ 0 w 9160790"/>
                <a:gd name="connsiteY5" fmla="*/ 4763 h 464457"/>
                <a:gd name="connsiteX6" fmla="*/ 2276 w 9160790"/>
                <a:gd name="connsiteY6" fmla="*/ 246743 h 464457"/>
                <a:gd name="connsiteX0" fmla="*/ 2276 w 9160790"/>
                <a:gd name="connsiteY0" fmla="*/ 241980 h 459694"/>
                <a:gd name="connsiteX1" fmla="*/ 2027019 w 9160790"/>
                <a:gd name="connsiteY1" fmla="*/ 241980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241980 h 459694"/>
                <a:gd name="connsiteX0" fmla="*/ 2276 w 9160790"/>
                <a:gd name="connsiteY0" fmla="*/ 241980 h 459694"/>
                <a:gd name="connsiteX1" fmla="*/ 1886792 w 9160790"/>
                <a:gd name="connsiteY1" fmla="*/ 116619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241980 h 459694"/>
                <a:gd name="connsiteX0" fmla="*/ 2276 w 9160790"/>
                <a:gd name="connsiteY0" fmla="*/ 241980 h 459694"/>
                <a:gd name="connsiteX1" fmla="*/ 1891558 w 9160790"/>
                <a:gd name="connsiteY1" fmla="*/ 121381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241980 h 459694"/>
                <a:gd name="connsiteX0" fmla="*/ 2276 w 9160790"/>
                <a:gd name="connsiteY0" fmla="*/ 122918 h 459694"/>
                <a:gd name="connsiteX1" fmla="*/ 1891558 w 9160790"/>
                <a:gd name="connsiteY1" fmla="*/ 121381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22918 h 459694"/>
                <a:gd name="connsiteX0" fmla="*/ 2276 w 9160790"/>
                <a:gd name="connsiteY0" fmla="*/ 122918 h 459694"/>
                <a:gd name="connsiteX1" fmla="*/ 1917774 w 9160790"/>
                <a:gd name="connsiteY1" fmla="*/ 145194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22918 h 459694"/>
                <a:gd name="connsiteX0" fmla="*/ 2276 w 9160790"/>
                <a:gd name="connsiteY0" fmla="*/ 144349 h 459694"/>
                <a:gd name="connsiteX1" fmla="*/ 1917774 w 9160790"/>
                <a:gd name="connsiteY1" fmla="*/ 145194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44349 h 459694"/>
                <a:gd name="connsiteX0" fmla="*/ 2276 w 9160790"/>
                <a:gd name="connsiteY0" fmla="*/ 144349 h 459694"/>
                <a:gd name="connsiteX1" fmla="*/ 1917774 w 9160790"/>
                <a:gd name="connsiteY1" fmla="*/ 145194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44349 h 459694"/>
                <a:gd name="connsiteX0" fmla="*/ 2276 w 9160790"/>
                <a:gd name="connsiteY0" fmla="*/ 144349 h 459694"/>
                <a:gd name="connsiteX1" fmla="*/ 1917774 w 9160790"/>
                <a:gd name="connsiteY1" fmla="*/ 145194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44349 h 459694"/>
                <a:gd name="connsiteX0" fmla="*/ 2276 w 9160790"/>
                <a:gd name="connsiteY0" fmla="*/ 144349 h 459694"/>
                <a:gd name="connsiteX1" fmla="*/ 1917774 w 9160790"/>
                <a:gd name="connsiteY1" fmla="*/ 142813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44349 h 459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0790" h="459694">
                  <a:moveTo>
                    <a:pt x="2276" y="144349"/>
                  </a:moveTo>
                  <a:lnTo>
                    <a:pt x="1917774" y="142813"/>
                  </a:lnTo>
                  <a:lnTo>
                    <a:pt x="2259247" y="459694"/>
                  </a:lnTo>
                  <a:lnTo>
                    <a:pt x="9160790" y="459694"/>
                  </a:lnTo>
                  <a:lnTo>
                    <a:pt x="9160790" y="2381"/>
                  </a:lnTo>
                  <a:lnTo>
                    <a:pt x="0" y="0"/>
                  </a:lnTo>
                  <a:cubicBezTo>
                    <a:pt x="759" y="80660"/>
                    <a:pt x="1517" y="63689"/>
                    <a:pt x="2276" y="144349"/>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endParaRPr>
            </a:p>
          </p:txBody>
        </p:sp>
      </p:grpSp>
      <p:sp>
        <p:nvSpPr>
          <p:cNvPr id="2" name="Title 1"/>
          <p:cNvSpPr>
            <a:spLocks noGrp="1"/>
          </p:cNvSpPr>
          <p:nvPr>
            <p:ph type="ctrTitle"/>
          </p:nvPr>
        </p:nvSpPr>
        <p:spPr>
          <a:xfrm>
            <a:off x="2286000" y="4595647"/>
            <a:ext cx="5810063" cy="512381"/>
          </a:xfrm>
        </p:spPr>
        <p:txBody>
          <a:bodyPr>
            <a:noAutofit/>
          </a:bodyPr>
          <a:lstStyle>
            <a:lvl1pPr>
              <a:lnSpc>
                <a:spcPts val="2600"/>
              </a:lnSpc>
              <a:defRPr sz="2400" b="1" cap="none" baseline="0">
                <a:solidFill>
                  <a:schemeClr val="tx1"/>
                </a:solidFill>
                <a:latin typeface="Franklin Gothic Medium" pitchFamily="34" charset="0"/>
                <a:cs typeface="Arial"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2286000" y="5135460"/>
            <a:ext cx="5804620" cy="401242"/>
          </a:xfrm>
        </p:spPr>
        <p:txBody>
          <a:bodyPr>
            <a:noAutofit/>
          </a:bodyPr>
          <a:lstStyle>
            <a:lvl1pPr marL="0" indent="0" algn="l">
              <a:spcBef>
                <a:spcPts val="0"/>
              </a:spcBef>
              <a:buNone/>
              <a:defRPr sz="1800" b="0" baseline="0">
                <a:solidFill>
                  <a:schemeClr val="accent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8" name="Text Placeholder 7"/>
          <p:cNvSpPr>
            <a:spLocks noGrp="1"/>
          </p:cNvSpPr>
          <p:nvPr>
            <p:ph type="body" sz="quarter" idx="10"/>
          </p:nvPr>
        </p:nvSpPr>
        <p:spPr>
          <a:xfrm>
            <a:off x="2285999" y="5733288"/>
            <a:ext cx="5809593" cy="283464"/>
          </a:xfrm>
        </p:spPr>
        <p:txBody>
          <a:bodyPr anchor="ctr" anchorCtr="0">
            <a:noAutofit/>
          </a:bodyPr>
          <a:lstStyle>
            <a:lvl1pPr marL="0" marR="0" indent="0" algn="l" defTabSz="914400" rtl="0" eaLnBrk="1" fontAlgn="auto" latinLnBrk="0" hangingPunct="1">
              <a:lnSpc>
                <a:spcPct val="100000"/>
              </a:lnSpc>
              <a:spcBef>
                <a:spcPts val="0"/>
              </a:spcBef>
              <a:spcAft>
                <a:spcPts val="0"/>
              </a:spcAft>
              <a:buClr>
                <a:schemeClr val="tx2"/>
              </a:buClr>
              <a:buSzTx/>
              <a:buFont typeface="Arial"/>
              <a:buNone/>
              <a:tabLst/>
              <a:defRPr sz="1200">
                <a:solidFill>
                  <a:schemeClr val="tx1"/>
                </a:solidFill>
                <a:latin typeface="Franklin Gothic Medium" pitchFamily="34" charset="0"/>
              </a:defRPr>
            </a:lvl1pPr>
            <a:lvl2pPr marL="342900" indent="0">
              <a:buNone/>
              <a:defRPr sz="1100"/>
            </a:lvl2pPr>
            <a:lvl3pPr marL="742950" indent="0">
              <a:buNone/>
              <a:defRPr sz="1100"/>
            </a:lvl3pPr>
            <a:lvl4pPr marL="1028700" indent="0">
              <a:buNone/>
              <a:defRPr sz="1100"/>
            </a:lvl4pPr>
            <a:lvl5pPr marL="1828800" indent="0">
              <a:buNone/>
              <a:defRPr sz="1100"/>
            </a:lvl5pPr>
          </a:lstStyle>
          <a:p>
            <a:pPr marL="0" marR="0" lvl="0" indent="0" algn="l" defTabSz="914400" rtl="0" eaLnBrk="1" fontAlgn="auto" latinLnBrk="0" hangingPunct="1">
              <a:lnSpc>
                <a:spcPct val="100000"/>
              </a:lnSpc>
              <a:spcBef>
                <a:spcPts val="0"/>
              </a:spcBef>
              <a:spcAft>
                <a:spcPts val="0"/>
              </a:spcAft>
              <a:buClr>
                <a:schemeClr val="tx2"/>
              </a:buClr>
              <a:buSzTx/>
              <a:buFont typeface="Arial"/>
              <a:buNone/>
              <a:tabLst/>
              <a:defRPr/>
            </a:pPr>
            <a:r>
              <a:rPr lang="en-US" smtClean="0"/>
              <a:t>Click to edit Master text styles</a:t>
            </a:r>
          </a:p>
        </p:txBody>
      </p:sp>
      <p:pic>
        <p:nvPicPr>
          <p:cNvPr id="9" name="Picture 4" descr="http://bigdatawg.nist.gov/NISTBigDataBanner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433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8958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solidFill>
                  <a:schemeClr val="tx1"/>
                </a:solidFill>
                <a:latin typeface="Franklin Gothic Dem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828800"/>
            <a:ext cx="8229600" cy="4114800"/>
          </a:xfrm>
        </p:spPr>
        <p:txBody>
          <a:bodyPr>
            <a:noAutofit/>
          </a:bodyPr>
          <a:lstStyle>
            <a:lvl1pPr marL="231775" indent="-231775">
              <a:defRPr sz="2200">
                <a:latin typeface="Franklin Gothic Medium" pitchFamily="34" charset="0"/>
              </a:defRPr>
            </a:lvl1pPr>
            <a:lvl2pPr>
              <a:defRPr sz="2000">
                <a:latin typeface="Franklin Gothic Medium" pitchFamily="34" charset="0"/>
              </a:defRPr>
            </a:lvl2pPr>
            <a:lvl3pPr>
              <a:defRPr sz="1800">
                <a:latin typeface="Franklin Gothic Medium" pitchFamily="34" charset="0"/>
              </a:defRPr>
            </a:lvl3pPr>
            <a:lvl4pPr>
              <a:buClr>
                <a:schemeClr val="bg1">
                  <a:lumMod val="75000"/>
                </a:schemeClr>
              </a:buClr>
              <a:defRPr sz="1600">
                <a:latin typeface="Franklin Gothic Medium" pitchFamily="34" charset="0"/>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12"/>
          </p:nvPr>
        </p:nvSpPr>
        <p:spPr>
          <a:xfrm>
            <a:off x="8324850" y="6327321"/>
            <a:ext cx="362857" cy="158583"/>
          </a:xfrm>
          <a:prstGeom prst="rect">
            <a:avLst/>
          </a:prstGeom>
        </p:spPr>
        <p:txBody>
          <a:bodyPr/>
          <a:lstStyle>
            <a:lvl1pPr>
              <a:defRPr b="0">
                <a:solidFill>
                  <a:schemeClr val="tx1"/>
                </a:solidFill>
                <a:latin typeface="Franklin Gothic Medium" pitchFamily="34" charset="0"/>
              </a:defRPr>
            </a:lvl1pPr>
          </a:lstStyle>
          <a:p>
            <a:fld id="{F5B7371F-B25E-42BE-91F9-DCD17E1CF49D}" type="slidenum">
              <a:rPr lang="en-US" smtClean="0"/>
              <a:pPr/>
              <a:t>‹#›</a:t>
            </a:fld>
            <a:endParaRPr lang="en-US" dirty="0"/>
          </a:p>
        </p:txBody>
      </p:sp>
    </p:spTree>
    <p:extLst>
      <p:ext uri="{BB962C8B-B14F-4D97-AF65-F5344CB8AC3E}">
        <p14:creationId xmlns:p14="http://schemas.microsoft.com/office/powerpoint/2010/main" val="4206046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199" y="481713"/>
            <a:ext cx="8207829" cy="810846"/>
          </a:xfrm>
        </p:spPr>
        <p:txBody>
          <a:bodyPr/>
          <a:lstStyle>
            <a:lvl1pPr>
              <a:defRPr>
                <a:solidFill>
                  <a:schemeClr val="tx1"/>
                </a:solidFill>
              </a:defRPr>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8277225" y="6346371"/>
            <a:ext cx="362857" cy="158583"/>
          </a:xfrm>
          <a:prstGeom prst="rect">
            <a:avLst/>
          </a:prstGeom>
        </p:spPr>
        <p:txBody>
          <a:bodyPr/>
          <a:lstStyle>
            <a:lvl1pPr>
              <a:defRPr>
                <a:solidFill>
                  <a:schemeClr val="accent4">
                    <a:lumMod val="50000"/>
                  </a:schemeClr>
                </a:solidFill>
              </a:defRPr>
            </a:lvl1pPr>
          </a:lstStyle>
          <a:p>
            <a:pPr>
              <a:defRPr/>
            </a:pPr>
            <a:fld id="{2C1A08E3-679B-4F99-8AF0-A2126CF8AD58}" type="slidenum">
              <a:rPr lang="en-US" smtClean="0"/>
              <a:pPr>
                <a:defRPr/>
              </a:pPr>
              <a:t>‹#›</a:t>
            </a:fld>
            <a:endParaRPr lang="en-US" dirty="0"/>
          </a:p>
        </p:txBody>
      </p:sp>
      <p:sp>
        <p:nvSpPr>
          <p:cNvPr id="7" name="Content Placeholder 6"/>
          <p:cNvSpPr>
            <a:spLocks noGrp="1"/>
          </p:cNvSpPr>
          <p:nvPr>
            <p:ph sz="quarter" idx="11"/>
          </p:nvPr>
        </p:nvSpPr>
        <p:spPr>
          <a:xfrm>
            <a:off x="457200" y="1828800"/>
            <a:ext cx="3931920" cy="3757613"/>
          </a:xfrm>
        </p:spPr>
        <p:txBody>
          <a:bodyPr/>
          <a:lstStyle>
            <a:lvl1pPr>
              <a:defRPr sz="2200"/>
            </a:lvl1pPr>
            <a:lvl2pPr>
              <a:defRPr sz="2000"/>
            </a:lvl2pPr>
            <a:lvl3pPr>
              <a:defRPr sz="1800"/>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10" name="Content Placeholder 6"/>
          <p:cNvSpPr>
            <a:spLocks noGrp="1"/>
          </p:cNvSpPr>
          <p:nvPr>
            <p:ph sz="quarter" idx="12"/>
          </p:nvPr>
        </p:nvSpPr>
        <p:spPr>
          <a:xfrm>
            <a:off x="4733108" y="1828800"/>
            <a:ext cx="3931920" cy="3757613"/>
          </a:xfrm>
        </p:spPr>
        <p:txBody>
          <a:bodyPr/>
          <a:lstStyle>
            <a:lvl1pPr>
              <a:defRPr sz="2200"/>
            </a:lvl1pPr>
            <a:lvl2pPr>
              <a:defRPr sz="2000"/>
            </a:lvl2pPr>
            <a:lvl3pPr>
              <a:defRPr sz="1800"/>
            </a:lvl3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13134587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1744490"/>
            <a:ext cx="6111860" cy="566924"/>
          </a:xfrm>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286000" y="3689295"/>
            <a:ext cx="4283060" cy="533400"/>
          </a:xfrm>
        </p:spPr>
        <p:txBody>
          <a:bodyPr/>
          <a:lstStyle>
            <a:lvl1pPr>
              <a:defRPr/>
            </a:lvl1pPr>
          </a:lstStyle>
          <a:p>
            <a:pPr lvl="0"/>
            <a:r>
              <a:rPr lang="en-US" dirty="0"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85" y="476219"/>
            <a:ext cx="8207829" cy="810846"/>
          </a:xfrm>
          <a:prstGeom prst="rect">
            <a:avLst/>
          </a:prstGeom>
        </p:spPr>
        <p:txBody>
          <a:bodyPr vert="horz" lIns="0" tIns="0" rIns="0" bIns="0" rtlCol="0" anchor="ctr">
            <a:normAutofit/>
          </a:bodyPr>
          <a:lstStyle/>
          <a:p>
            <a:r>
              <a:rPr lang="en-US" dirty="0" smtClean="0"/>
              <a:t>Help Using This Template</a:t>
            </a:r>
            <a:endParaRPr lang="en-US" dirty="0"/>
          </a:p>
        </p:txBody>
      </p:sp>
      <p:sp>
        <p:nvSpPr>
          <p:cNvPr id="3" name="Text Placeholder 2"/>
          <p:cNvSpPr>
            <a:spLocks noGrp="1"/>
          </p:cNvSpPr>
          <p:nvPr>
            <p:ph type="body" idx="1"/>
          </p:nvPr>
        </p:nvSpPr>
        <p:spPr>
          <a:xfrm>
            <a:off x="457200" y="1828800"/>
            <a:ext cx="8229600" cy="4114800"/>
          </a:xfrm>
          <a:prstGeom prst="rect">
            <a:avLst/>
          </a:prstGeom>
        </p:spPr>
        <p:txBody>
          <a:bodyPr vert="horz" lIns="0" tIns="0" rIns="0" bIns="0" rtlCol="0">
            <a:noAutofit/>
          </a:bodyPr>
          <a:lstStyle/>
          <a:p>
            <a:pPr eaLnBrk="1" hangingPunct="1"/>
            <a:endParaRPr lang="en-US" dirty="0" smtClean="0"/>
          </a:p>
        </p:txBody>
      </p:sp>
      <p:sp>
        <p:nvSpPr>
          <p:cNvPr id="5" name="Rounded Rectangle 4"/>
          <p:cNvSpPr/>
          <p:nvPr userDrawn="1"/>
        </p:nvSpPr>
        <p:spPr>
          <a:xfrm>
            <a:off x="1142039" y="6283354"/>
            <a:ext cx="6878972" cy="313390"/>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 Case and Requirements</a:t>
            </a:r>
            <a:endParaRPr lang="en-US" dirty="0"/>
          </a:p>
        </p:txBody>
      </p:sp>
      <p:pic>
        <p:nvPicPr>
          <p:cNvPr id="1028" name="Picture 4" descr="http://bigdatawg.nist.gov/NISTBigDataBanner2.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43313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0" y="1359017"/>
            <a:ext cx="9144000" cy="50333"/>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p:cNvSpPr>
            <a:spLocks noGrp="1"/>
          </p:cNvSpPr>
          <p:nvPr>
            <p:ph type="sldNum" sz="quarter" idx="4"/>
          </p:nvPr>
        </p:nvSpPr>
        <p:spPr>
          <a:xfrm>
            <a:off x="8439150" y="6343818"/>
            <a:ext cx="362857" cy="158583"/>
          </a:xfrm>
          <a:prstGeom prst="rect">
            <a:avLst/>
          </a:prstGeom>
        </p:spPr>
        <p:txBody>
          <a:bodyPr vert="horz" lIns="0" tIns="0" rIns="0" bIns="0" rtlCol="0" anchor="t" anchorCtr="0"/>
          <a:lstStyle>
            <a:lvl1pPr algn="l">
              <a:defRPr sz="1000" b="0">
                <a:solidFill>
                  <a:schemeClr val="tx1"/>
                </a:solidFill>
                <a:latin typeface="Franklin Gothic Medium" pitchFamily="34" charset="0"/>
                <a:cs typeface="Arial" pitchFamily="34" charset="0"/>
              </a:defRPr>
            </a:lvl1pPr>
          </a:lstStyle>
          <a:p>
            <a:fld id="{F5B7371F-B25E-42BE-91F9-DCD17E1CF49D}" type="slidenum">
              <a:rPr lang="en-US" smtClean="0"/>
              <a:pPr/>
              <a:t>‹#›</a:t>
            </a:fld>
            <a:endParaRPr lang="en-US" dirty="0"/>
          </a:p>
        </p:txBody>
      </p:sp>
      <p:sp>
        <p:nvSpPr>
          <p:cNvPr id="4" name="TextBox 3"/>
          <p:cNvSpPr txBox="1"/>
          <p:nvPr userDrawn="1"/>
        </p:nvSpPr>
        <p:spPr>
          <a:xfrm>
            <a:off x="287323" y="6302404"/>
            <a:ext cx="676788" cy="246221"/>
          </a:xfrm>
          <a:prstGeom prst="rect">
            <a:avLst/>
          </a:prstGeom>
          <a:noFill/>
        </p:spPr>
        <p:txBody>
          <a:bodyPr wrap="none" rtlCol="0">
            <a:spAutoFit/>
          </a:bodyPr>
          <a:lstStyle/>
          <a:p>
            <a:r>
              <a:rPr lang="en-US" sz="1000" dirty="0" smtClean="0"/>
              <a:t>9/29/13</a:t>
            </a:r>
            <a:endParaRPr lang="en-US" sz="1000" dirty="0"/>
          </a:p>
        </p:txBody>
      </p:sp>
    </p:spTree>
    <p:extLst>
      <p:ext uri="{BB962C8B-B14F-4D97-AF65-F5344CB8AC3E}">
        <p14:creationId xmlns:p14="http://schemas.microsoft.com/office/powerpoint/2010/main" val="263397608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7" r:id="rId3"/>
  </p:sldLayoutIdLst>
  <p:hf hdr="0" ftr="0" dt="0"/>
  <p:txStyles>
    <p:titleStyle>
      <a:lvl1pPr algn="l" defTabSz="914400" rtl="0" eaLnBrk="1" latinLnBrk="0" hangingPunct="1">
        <a:spcBef>
          <a:spcPct val="0"/>
        </a:spcBef>
        <a:buNone/>
        <a:defRPr sz="2800" b="0" i="0" kern="1200">
          <a:solidFill>
            <a:schemeClr val="bg1"/>
          </a:solidFill>
          <a:latin typeface="Franklin Gothic Demi" pitchFamily="34" charset="0"/>
          <a:ea typeface="+mj-ea"/>
          <a:cs typeface="Arial"/>
        </a:defRPr>
      </a:lvl1pPr>
    </p:titleStyle>
    <p:bodyStyle>
      <a:lvl1pPr marL="231775" indent="-231775" algn="l" defTabSz="914400" rtl="0" eaLnBrk="1" latinLnBrk="0" hangingPunct="1">
        <a:spcBef>
          <a:spcPct val="20000"/>
        </a:spcBef>
        <a:buClr>
          <a:schemeClr val="tx2"/>
        </a:buClr>
        <a:buFont typeface="Arial"/>
        <a:buChar char="•"/>
        <a:defRPr lang="en-US" sz="2400" kern="1200" dirty="0" smtClean="0">
          <a:solidFill>
            <a:schemeClr val="tx1"/>
          </a:solidFill>
          <a:latin typeface="Franklin Gothic Medium" pitchFamily="34" charset="0"/>
          <a:ea typeface="+mn-ea"/>
          <a:cs typeface="Arial" pitchFamily="34" charset="0"/>
        </a:defRPr>
      </a:lvl1pPr>
      <a:lvl2pPr marL="571500" indent="-228600" algn="l" defTabSz="914400" rtl="0" eaLnBrk="1" latinLnBrk="0" hangingPunct="1">
        <a:spcBef>
          <a:spcPct val="20000"/>
        </a:spcBef>
        <a:buClr>
          <a:schemeClr val="bg1">
            <a:lumMod val="65000"/>
          </a:schemeClr>
        </a:buClr>
        <a:buFont typeface="Arial" pitchFamily="34" charset="0"/>
        <a:buChar char="–"/>
        <a:defRPr sz="1600" kern="1200">
          <a:solidFill>
            <a:schemeClr val="tx1"/>
          </a:solidFill>
          <a:latin typeface="Arial" pitchFamily="34" charset="0"/>
          <a:ea typeface="+mn-ea"/>
          <a:cs typeface="Arial" pitchFamily="34" charset="0"/>
        </a:defRPr>
      </a:lvl2pPr>
      <a:lvl3pPr marL="914400" indent="-171450" algn="l" defTabSz="914400" rtl="0" eaLnBrk="1" latinLnBrk="0" hangingPunct="1">
        <a:spcBef>
          <a:spcPct val="20000"/>
        </a:spcBef>
        <a:buClr>
          <a:schemeClr val="tx2">
            <a:lumMod val="40000"/>
            <a:lumOff val="60000"/>
          </a:schemeClr>
        </a:buClr>
        <a:buSzPct val="80000"/>
        <a:buFont typeface="Arial"/>
        <a:buChar char="•"/>
        <a:tabLst/>
        <a:defRPr sz="1400" kern="1200">
          <a:solidFill>
            <a:schemeClr val="tx1"/>
          </a:solidFill>
          <a:latin typeface="Arial" pitchFamily="34" charset="0"/>
          <a:ea typeface="+mn-ea"/>
          <a:cs typeface="Arial" pitchFamily="34" charset="0"/>
        </a:defRPr>
      </a:lvl3pPr>
      <a:lvl4pPr marL="1200150" indent="-171450" algn="l" defTabSz="914400" rtl="0" eaLnBrk="1" latinLnBrk="0" hangingPunct="1">
        <a:spcBef>
          <a:spcPct val="20000"/>
        </a:spcBef>
        <a:buClr>
          <a:schemeClr val="bg2"/>
        </a:buClr>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70933" y="3128674"/>
            <a:ext cx="6111860" cy="566924"/>
          </a:xfrm>
          <a:prstGeom prst="rect">
            <a:avLst/>
          </a:prstGeom>
        </p:spPr>
        <p:txBody>
          <a:bodyPr vert="horz" lIns="0" tIns="0" rIns="0" bIns="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126609" y="4477860"/>
            <a:ext cx="4283060" cy="533400"/>
          </a:xfrm>
          <a:prstGeom prst="rect">
            <a:avLst/>
          </a:prstGeom>
        </p:spPr>
        <p:txBody>
          <a:bodyPr vert="horz" lIns="0" tIns="0" rIns="0" bIns="0" rtlCol="0">
            <a:noAutofit/>
          </a:bodyPr>
          <a:lstStyle/>
          <a:p>
            <a:pPr lvl="0"/>
            <a:endParaRPr lang="en-US" dirty="0" smtClean="0"/>
          </a:p>
        </p:txBody>
      </p:sp>
      <p:pic>
        <p:nvPicPr>
          <p:cNvPr id="3074"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flipV="1">
            <a:off x="0" y="1283171"/>
            <a:ext cx="9144001" cy="1287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le 4"/>
          <p:cNvSpPr/>
          <p:nvPr userDrawn="1"/>
        </p:nvSpPr>
        <p:spPr>
          <a:xfrm>
            <a:off x="1142039" y="6283354"/>
            <a:ext cx="6878972" cy="313390"/>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 Case and Requirements</a:t>
            </a:r>
            <a:endParaRPr lang="en-US" dirty="0"/>
          </a:p>
        </p:txBody>
      </p:sp>
    </p:spTree>
  </p:cSld>
  <p:clrMap bg1="lt1" tx1="dk1" bg2="lt2" tx2="dk2" accent1="accent1" accent2="accent2" accent3="accent3" accent4="accent4" accent5="accent5" accent6="accent6" hlink="hlink" folHlink="folHlink"/>
  <p:sldLayoutIdLst>
    <p:sldLayoutId id="2147483665" r:id="rId1"/>
  </p:sldLayoutIdLst>
  <p:hf hdr="0" ftr="0" dt="0"/>
  <p:txStyles>
    <p:titleStyle>
      <a:lvl1pPr algn="l" defTabSz="914400" rtl="0" eaLnBrk="1" latinLnBrk="0" hangingPunct="1">
        <a:spcBef>
          <a:spcPct val="0"/>
        </a:spcBef>
        <a:buNone/>
        <a:defRPr sz="2800" kern="1200">
          <a:solidFill>
            <a:schemeClr val="bg1"/>
          </a:solidFill>
          <a:latin typeface="Franklin Gothic Demi" pitchFamily="34" charset="0"/>
          <a:ea typeface="+mj-ea"/>
          <a:cs typeface="+mj-cs"/>
        </a:defRPr>
      </a:lvl1pPr>
    </p:titleStyle>
    <p:bodyStyle>
      <a:lvl1pPr marL="0" indent="0" algn="l" defTabSz="914400" rtl="0" eaLnBrk="1" latinLnBrk="0" hangingPunct="1">
        <a:spcBef>
          <a:spcPts val="0"/>
        </a:spcBef>
        <a:buFont typeface="Arial" pitchFamily="34" charset="0"/>
        <a:buNone/>
        <a:defRPr sz="1600" kern="1200">
          <a:solidFill>
            <a:schemeClr val="tx1"/>
          </a:solidFill>
          <a:latin typeface="+mj-lt"/>
          <a:ea typeface="+mn-ea"/>
          <a:cs typeface="+mn-cs"/>
        </a:defRPr>
      </a:lvl1pPr>
      <a:lvl2pPr marL="457200" indent="0" algn="l" defTabSz="914400" rtl="0" eaLnBrk="1" latinLnBrk="0" hangingPunct="1">
        <a:spcBef>
          <a:spcPct val="20000"/>
        </a:spcBef>
        <a:buFont typeface="Arial" pitchFamily="34" charset="0"/>
        <a:buNone/>
        <a:defRPr sz="1400" kern="1200">
          <a:solidFill>
            <a:schemeClr val="tx1"/>
          </a:solidFill>
          <a:latin typeface="+mj-lt"/>
          <a:ea typeface="+mn-ea"/>
          <a:cs typeface="+mn-cs"/>
        </a:defRPr>
      </a:lvl2pPr>
      <a:lvl3pPr marL="914400" indent="0" algn="l" defTabSz="914400" rtl="0" eaLnBrk="1" latinLnBrk="0" hangingPunct="1">
        <a:spcBef>
          <a:spcPct val="20000"/>
        </a:spcBef>
        <a:buFont typeface="Arial" pitchFamily="34" charset="0"/>
        <a:buNone/>
        <a:defRPr sz="1400" kern="1200">
          <a:solidFill>
            <a:schemeClr val="tx1"/>
          </a:solidFill>
          <a:latin typeface="+mj-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solidFill>
          <a:latin typeface="+mj-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bigdatawg.nist.gov/uc_reqs_summary.php" TargetMode="External"/><Relationship Id="rId2" Type="http://schemas.openxmlformats.org/officeDocument/2006/relationships/hyperlink" Target="http://bigdatawg.nist.gov/usecases.php" TargetMode="External"/><Relationship Id="rId1" Type="http://schemas.openxmlformats.org/officeDocument/2006/relationships/slideLayout" Target="../slideLayouts/slideLayout2.xml"/><Relationship Id="rId6" Type="http://schemas.openxmlformats.org/officeDocument/2006/relationships/hyperlink" Target="http://bigdatawg.nist.gov/uc_reqs_gen_detail.php" TargetMode="External"/><Relationship Id="rId5" Type="http://schemas.openxmlformats.org/officeDocument/2006/relationships/hyperlink" Target="http://bigdatawg.nist.gov/uc_reqs_gen_ref.php" TargetMode="External"/><Relationship Id="rId4" Type="http://schemas.openxmlformats.org/officeDocument/2006/relationships/hyperlink" Target="http://bigdatawg.nist.gov/uc_reqs_gen.php"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28324" y="1648237"/>
            <a:ext cx="6111860" cy="566924"/>
          </a:xfrm>
        </p:spPr>
        <p:txBody>
          <a:bodyPr/>
          <a:lstStyle/>
          <a:p>
            <a:r>
              <a:rPr lang="en-US" dirty="0" smtClean="0"/>
              <a:t>NIST Big Data Public Working Group</a:t>
            </a:r>
            <a:endParaRPr lang="en-US" dirty="0"/>
          </a:p>
        </p:txBody>
      </p:sp>
      <p:sp>
        <p:nvSpPr>
          <p:cNvPr id="7" name="Text Placeholder 6"/>
          <p:cNvSpPr>
            <a:spLocks noGrp="1"/>
          </p:cNvSpPr>
          <p:nvPr>
            <p:ph type="body" sz="quarter" idx="10"/>
          </p:nvPr>
        </p:nvSpPr>
        <p:spPr>
          <a:xfrm>
            <a:off x="1669983" y="3429412"/>
            <a:ext cx="5317958" cy="942171"/>
          </a:xfrm>
        </p:spPr>
        <p:txBody>
          <a:bodyPr/>
          <a:lstStyle/>
          <a:p>
            <a:r>
              <a:rPr lang="en-US" sz="2000" dirty="0" smtClean="0"/>
              <a:t>Use Case and </a:t>
            </a:r>
            <a:r>
              <a:rPr lang="en-US" sz="2000" dirty="0"/>
              <a:t>Requirements </a:t>
            </a:r>
            <a:r>
              <a:rPr lang="en-US" sz="2000" dirty="0" smtClean="0"/>
              <a:t>Subgroup</a:t>
            </a:r>
          </a:p>
          <a:p>
            <a:r>
              <a:rPr lang="en-US" sz="2000" dirty="0" smtClean="0"/>
              <a:t>September </a:t>
            </a:r>
            <a:r>
              <a:rPr lang="en-US" sz="2000" dirty="0"/>
              <a:t>30, 2013</a:t>
            </a:r>
          </a:p>
          <a:p>
            <a:endParaRPr lang="en-US" sz="2000" dirty="0"/>
          </a:p>
          <a:p>
            <a:r>
              <a:rPr lang="en-US" sz="2000" dirty="0"/>
              <a:t>Co-chairs</a:t>
            </a:r>
            <a:r>
              <a:rPr lang="en-US" sz="2000" dirty="0" smtClean="0"/>
              <a:t>:</a:t>
            </a:r>
          </a:p>
          <a:p>
            <a:pPr marL="0" lvl="1">
              <a:spcBef>
                <a:spcPts val="0"/>
              </a:spcBef>
            </a:pPr>
            <a:r>
              <a:rPr lang="en-US" sz="2000" dirty="0"/>
              <a:t>Geoffrey Fox, </a:t>
            </a:r>
            <a:r>
              <a:rPr lang="en-US" sz="2000" dirty="0" smtClean="0"/>
              <a:t>Indiana University</a:t>
            </a:r>
            <a:endParaRPr lang="en-US" sz="2000" dirty="0"/>
          </a:p>
          <a:p>
            <a:pPr marL="0" lvl="1">
              <a:spcBef>
                <a:spcPts val="0"/>
              </a:spcBef>
            </a:pPr>
            <a:r>
              <a:rPr lang="en-US" sz="2000" dirty="0"/>
              <a:t>Joe </a:t>
            </a:r>
            <a:r>
              <a:rPr lang="en-US" sz="2000" dirty="0" err="1"/>
              <a:t>Paiva</a:t>
            </a:r>
            <a:r>
              <a:rPr lang="en-US" sz="2000" dirty="0"/>
              <a:t>, VA</a:t>
            </a:r>
          </a:p>
          <a:p>
            <a:pPr marL="0" lvl="1">
              <a:spcBef>
                <a:spcPts val="0"/>
              </a:spcBef>
            </a:pPr>
            <a:r>
              <a:rPr lang="en-US" sz="2000" dirty="0" err="1"/>
              <a:t>Tsegereda</a:t>
            </a:r>
            <a:r>
              <a:rPr lang="en-US" sz="2000" dirty="0"/>
              <a:t> </a:t>
            </a:r>
            <a:r>
              <a:rPr lang="en-US" sz="2000" dirty="0" err="1"/>
              <a:t>Beyene</a:t>
            </a:r>
            <a:r>
              <a:rPr lang="en-US" sz="2000" dirty="0"/>
              <a:t>, Cisco </a:t>
            </a:r>
          </a:p>
          <a:p>
            <a:pPr marL="0" lvl="1">
              <a:spcBef>
                <a:spcPts val="0"/>
              </a:spcBef>
            </a:pPr>
            <a:endParaRPr lang="en-US" i="1" dirty="0"/>
          </a:p>
        </p:txBody>
      </p:sp>
    </p:spTree>
    <p:extLst>
      <p:ext uri="{BB962C8B-B14F-4D97-AF65-F5344CB8AC3E}">
        <p14:creationId xmlns:p14="http://schemas.microsoft.com/office/powerpoint/2010/main" val="104210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a:xfrm>
            <a:off x="446314" y="1515292"/>
            <a:ext cx="8229600" cy="4114800"/>
          </a:xfrm>
        </p:spPr>
        <p:txBody>
          <a:bodyPr/>
          <a:lstStyle/>
          <a:p>
            <a:r>
              <a:rPr lang="en-US" dirty="0" smtClean="0"/>
              <a:t>437 Requirements were extracted from Use Cases by working group members</a:t>
            </a:r>
          </a:p>
          <a:p>
            <a:r>
              <a:rPr lang="en-US" dirty="0" smtClean="0"/>
              <a:t>This is tentative as role and especially categorization of requirements evolved as reference architecture evolved</a:t>
            </a:r>
          </a:p>
          <a:p>
            <a:r>
              <a:rPr lang="en-US" dirty="0" smtClean="0"/>
              <a:t>Each use case has its own set of specific requirements such as:</a:t>
            </a:r>
          </a:p>
          <a:p>
            <a:pPr lvl="1"/>
            <a:r>
              <a:rPr lang="en-US" dirty="0">
                <a:solidFill>
                  <a:srgbClr val="FF0000"/>
                </a:solidFill>
              </a:rPr>
              <a:t>Requires high volume data transfer to remote batch processing </a:t>
            </a:r>
            <a:r>
              <a:rPr lang="en-US" dirty="0" smtClean="0">
                <a:solidFill>
                  <a:srgbClr val="FF0000"/>
                </a:solidFill>
              </a:rPr>
              <a:t>resource</a:t>
            </a:r>
          </a:p>
          <a:p>
            <a:pPr lvl="1"/>
            <a:r>
              <a:rPr lang="en-US" dirty="0">
                <a:solidFill>
                  <a:srgbClr val="FF0000"/>
                </a:solidFill>
              </a:rPr>
              <a:t>Software </a:t>
            </a:r>
            <a:r>
              <a:rPr lang="en-US" dirty="0" smtClean="0">
                <a:solidFill>
                  <a:srgbClr val="FF0000"/>
                </a:solidFill>
              </a:rPr>
              <a:t>needs R, Matlab</a:t>
            </a:r>
            <a:r>
              <a:rPr lang="en-US" dirty="0">
                <a:solidFill>
                  <a:srgbClr val="FF0000"/>
                </a:solidFill>
              </a:rPr>
              <a:t>, </a:t>
            </a:r>
            <a:r>
              <a:rPr lang="en-US" dirty="0" err="1">
                <a:solidFill>
                  <a:srgbClr val="FF0000"/>
                </a:solidFill>
              </a:rPr>
              <a:t>Weka</a:t>
            </a:r>
            <a:r>
              <a:rPr lang="en-US" dirty="0">
                <a:solidFill>
                  <a:srgbClr val="FF0000"/>
                </a:solidFill>
              </a:rPr>
              <a:t>, </a:t>
            </a:r>
            <a:r>
              <a:rPr lang="en-US" dirty="0" smtClean="0">
                <a:solidFill>
                  <a:srgbClr val="FF0000"/>
                </a:solidFill>
              </a:rPr>
              <a:t>Hadoop</a:t>
            </a:r>
          </a:p>
          <a:p>
            <a:pPr lvl="1"/>
            <a:r>
              <a:rPr lang="en-US" dirty="0" smtClean="0">
                <a:solidFill>
                  <a:srgbClr val="FF0000"/>
                </a:solidFill>
              </a:rPr>
              <a:t>Support data update </a:t>
            </a:r>
            <a:r>
              <a:rPr lang="en-US" dirty="0">
                <a:solidFill>
                  <a:srgbClr val="FF0000"/>
                </a:solidFill>
              </a:rPr>
              <a:t>every 15 </a:t>
            </a:r>
            <a:r>
              <a:rPr lang="en-US" dirty="0" smtClean="0">
                <a:solidFill>
                  <a:srgbClr val="FF0000"/>
                </a:solidFill>
              </a:rPr>
              <a:t>minutes</a:t>
            </a:r>
          </a:p>
          <a:p>
            <a:pPr lvl="1"/>
            <a:r>
              <a:rPr lang="en-US" dirty="0">
                <a:solidFill>
                  <a:srgbClr val="FF0000"/>
                </a:solidFill>
              </a:rPr>
              <a:t>Significant privacy issues requiring anonymization by </a:t>
            </a:r>
            <a:r>
              <a:rPr lang="en-US" dirty="0" smtClean="0">
                <a:solidFill>
                  <a:srgbClr val="FF0000"/>
                </a:solidFill>
              </a:rPr>
              <a:t>aggregation</a:t>
            </a:r>
          </a:p>
          <a:p>
            <a:pPr lvl="1"/>
            <a:r>
              <a:rPr lang="en-US" dirty="0">
                <a:solidFill>
                  <a:srgbClr val="FF0000"/>
                </a:solidFill>
              </a:rPr>
              <a:t>Require rich robust provenance defining complex machine/human </a:t>
            </a:r>
            <a:r>
              <a:rPr lang="en-US" dirty="0" smtClean="0">
                <a:solidFill>
                  <a:srgbClr val="FF0000"/>
                </a:solidFill>
              </a:rPr>
              <a:t>processing</a:t>
            </a:r>
          </a:p>
          <a:p>
            <a:pPr lvl="1"/>
            <a:r>
              <a:rPr lang="en-US" dirty="0">
                <a:solidFill>
                  <a:srgbClr val="FF0000"/>
                </a:solidFill>
              </a:rPr>
              <a:t>Real time and batch mode both needed</a:t>
            </a:r>
            <a:endParaRPr lang="en-US" dirty="0" smtClean="0">
              <a:solidFill>
                <a:srgbClr val="FF0000"/>
              </a:solidFill>
            </a:endParaRPr>
          </a:p>
        </p:txBody>
      </p:sp>
      <p:sp>
        <p:nvSpPr>
          <p:cNvPr id="4" name="Slide Number Placeholder 3"/>
          <p:cNvSpPr>
            <a:spLocks noGrp="1"/>
          </p:cNvSpPr>
          <p:nvPr>
            <p:ph type="sldNum" sz="quarter" idx="12"/>
          </p:nvPr>
        </p:nvSpPr>
        <p:spPr/>
        <p:txBody>
          <a:bodyPr/>
          <a:lstStyle/>
          <a:p>
            <a:fld id="{F5B7371F-B25E-42BE-91F9-DCD17E1CF49D}" type="slidenum">
              <a:rPr lang="en-US" smtClean="0"/>
              <a:pPr/>
              <a:t>10</a:t>
            </a:fld>
            <a:endParaRPr lang="en-US" dirty="0"/>
          </a:p>
        </p:txBody>
      </p:sp>
    </p:spTree>
    <p:extLst>
      <p:ext uri="{BB962C8B-B14F-4D97-AF65-F5344CB8AC3E}">
        <p14:creationId xmlns:p14="http://schemas.microsoft.com/office/powerpoint/2010/main" val="8758469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Group Process II</a:t>
            </a:r>
            <a:endParaRPr lang="en-US" dirty="0"/>
          </a:p>
        </p:txBody>
      </p:sp>
      <p:sp>
        <p:nvSpPr>
          <p:cNvPr id="3" name="Content Placeholder 2"/>
          <p:cNvSpPr>
            <a:spLocks noGrp="1"/>
          </p:cNvSpPr>
          <p:nvPr>
            <p:ph idx="1"/>
          </p:nvPr>
        </p:nvSpPr>
        <p:spPr>
          <a:xfrm>
            <a:off x="457200" y="1607737"/>
            <a:ext cx="8229600" cy="4491612"/>
          </a:xfrm>
        </p:spPr>
        <p:txBody>
          <a:bodyPr/>
          <a:lstStyle/>
          <a:p>
            <a:r>
              <a:rPr lang="en-US" dirty="0" smtClean="0">
                <a:sym typeface="Symbol" panose="05050102010706020507" pitchFamily="18" charset="2"/>
              </a:rPr>
              <a:t>Note sum </a:t>
            </a:r>
            <a:r>
              <a:rPr lang="en-US" i="1" baseline="-25000" dirty="0" err="1" smtClean="0">
                <a:sym typeface="Symbol" panose="05050102010706020507" pitchFamily="18" charset="2"/>
              </a:rPr>
              <a:t>i</a:t>
            </a:r>
            <a:r>
              <a:rPr lang="en-US" baseline="-25000" dirty="0" smtClean="0">
                <a:sym typeface="Symbol" panose="05050102010706020507" pitchFamily="18" charset="2"/>
              </a:rPr>
              <a:t>=0</a:t>
            </a:r>
            <a:r>
              <a:rPr lang="en-US" baseline="30000" dirty="0" smtClean="0">
                <a:sym typeface="Symbol" panose="05050102010706020507" pitchFamily="18" charset="2"/>
              </a:rPr>
              <a:t>50</a:t>
            </a:r>
            <a:r>
              <a:rPr lang="en-US" dirty="0" smtClean="0">
                <a:sym typeface="Symbol" panose="05050102010706020507" pitchFamily="18" charset="2"/>
              </a:rPr>
              <a:t> </a:t>
            </a:r>
            <a:r>
              <a:rPr lang="en-US" i="1" baseline="-25000" dirty="0" err="1" smtClean="0">
                <a:sym typeface="Symbol" panose="05050102010706020507" pitchFamily="18" charset="2"/>
              </a:rPr>
              <a:t>i</a:t>
            </a:r>
            <a:r>
              <a:rPr lang="en-US" i="1" dirty="0" smtClean="0">
                <a:sym typeface="Symbol" panose="05050102010706020507" pitchFamily="18" charset="2"/>
              </a:rPr>
              <a:t> </a:t>
            </a:r>
            <a:r>
              <a:rPr lang="en-US" dirty="0" smtClean="0">
                <a:sym typeface="Symbol" panose="05050102010706020507" pitchFamily="18" charset="2"/>
              </a:rPr>
              <a:t>can be pretty large however small </a:t>
            </a:r>
            <a:r>
              <a:rPr lang="en-US" dirty="0">
                <a:sym typeface="Symbol" panose="05050102010706020507" pitchFamily="18" charset="2"/>
              </a:rPr>
              <a:t></a:t>
            </a:r>
            <a:r>
              <a:rPr lang="en-US" i="1" baseline="-25000" dirty="0" err="1">
                <a:sym typeface="Symbol" panose="05050102010706020507" pitchFamily="18" charset="2"/>
              </a:rPr>
              <a:t>i</a:t>
            </a:r>
            <a:r>
              <a:rPr lang="en-US" dirty="0">
                <a:sym typeface="Symbol" panose="05050102010706020507" pitchFamily="18" charset="2"/>
              </a:rPr>
              <a:t> </a:t>
            </a:r>
            <a:r>
              <a:rPr lang="en-US" dirty="0" smtClean="0">
                <a:sym typeface="Symbol" panose="05050102010706020507" pitchFamily="18" charset="2"/>
              </a:rPr>
              <a:t>is</a:t>
            </a:r>
          </a:p>
          <a:p>
            <a:pPr lvl="1"/>
            <a:r>
              <a:rPr lang="en-US" dirty="0" smtClean="0">
                <a:sym typeface="Symbol" panose="05050102010706020507" pitchFamily="18" charset="2"/>
              </a:rPr>
              <a:t>i.e. processing 51 use cases takes a long time even for modest tasks</a:t>
            </a:r>
          </a:p>
          <a:p>
            <a:pPr lvl="1"/>
            <a:r>
              <a:rPr lang="en-US" dirty="0" smtClean="0">
                <a:sym typeface="Symbol" panose="05050102010706020507" pitchFamily="18" charset="2"/>
              </a:rPr>
              <a:t>Future solution would be to automate process so that submitter does most of post-processing tasks</a:t>
            </a:r>
          </a:p>
          <a:p>
            <a:r>
              <a:rPr lang="en-US" dirty="0" smtClean="0">
                <a:sym typeface="Symbol" panose="05050102010706020507" pitchFamily="18" charset="2"/>
              </a:rPr>
              <a:t>Following material available for use cases</a:t>
            </a:r>
          </a:p>
          <a:p>
            <a:pPr lvl="1"/>
            <a:r>
              <a:rPr lang="en-US" dirty="0" smtClean="0">
                <a:sym typeface="Symbol" panose="05050102010706020507" pitchFamily="18" charset="2"/>
              </a:rPr>
              <a:t>Template with </a:t>
            </a:r>
            <a:r>
              <a:rPr lang="en-US" dirty="0">
                <a:sym typeface="Symbol" panose="05050102010706020507" pitchFamily="18" charset="2"/>
              </a:rPr>
              <a:t>26 </a:t>
            </a:r>
            <a:r>
              <a:rPr lang="en-US" dirty="0" smtClean="0">
                <a:sym typeface="Symbol" panose="05050102010706020507" pitchFamily="18" charset="2"/>
              </a:rPr>
              <a:t>fields</a:t>
            </a:r>
          </a:p>
          <a:p>
            <a:pPr lvl="1"/>
            <a:r>
              <a:rPr lang="en-US" dirty="0" smtClean="0">
                <a:sym typeface="Symbol" panose="05050102010706020507" pitchFamily="18" charset="2"/>
              </a:rPr>
              <a:t>“Readable” summary with fields Application, Current Approach, Futures and sometimes pictures</a:t>
            </a:r>
          </a:p>
          <a:p>
            <a:pPr lvl="1"/>
            <a:r>
              <a:rPr lang="en-US" dirty="0" smtClean="0">
                <a:sym typeface="Symbol" panose="05050102010706020507" pitchFamily="18" charset="2"/>
              </a:rPr>
              <a:t>Digest with fields Data Volume, Velocity, Variety (The big 3 V’s), Software, Data Analytics</a:t>
            </a:r>
          </a:p>
          <a:p>
            <a:pPr lvl="1"/>
            <a:r>
              <a:rPr lang="en-US" dirty="0" smtClean="0">
                <a:sym typeface="Symbol" panose="05050102010706020507" pitchFamily="18" charset="2"/>
              </a:rPr>
              <a:t>Set of Specific requirements extracted from each use case with (sometimes) explicit tie to use case</a:t>
            </a:r>
          </a:p>
          <a:p>
            <a:pPr lvl="1"/>
            <a:r>
              <a:rPr lang="en-US" dirty="0" smtClean="0">
                <a:sym typeface="Symbol" panose="05050102010706020507" pitchFamily="18" charset="2"/>
              </a:rPr>
              <a:t>Link between Specific requirements and General requirements</a:t>
            </a:r>
            <a:endParaRPr lang="en-US" dirty="0"/>
          </a:p>
        </p:txBody>
      </p:sp>
      <p:sp>
        <p:nvSpPr>
          <p:cNvPr id="4" name="Slide Number Placeholder 3"/>
          <p:cNvSpPr>
            <a:spLocks noGrp="1"/>
          </p:cNvSpPr>
          <p:nvPr>
            <p:ph type="sldNum" sz="quarter" idx="12"/>
          </p:nvPr>
        </p:nvSpPr>
        <p:spPr/>
        <p:txBody>
          <a:bodyPr/>
          <a:lstStyle/>
          <a:p>
            <a:fld id="{F5B7371F-B25E-42BE-91F9-DCD17E1CF49D}" type="slidenum">
              <a:rPr lang="en-US" smtClean="0"/>
              <a:pPr/>
              <a:t>11</a:t>
            </a:fld>
            <a:endParaRPr lang="en-US" dirty="0"/>
          </a:p>
        </p:txBody>
      </p:sp>
    </p:spTree>
    <p:extLst>
      <p:ext uri="{BB962C8B-B14F-4D97-AF65-F5344CB8AC3E}">
        <p14:creationId xmlns:p14="http://schemas.microsoft.com/office/powerpoint/2010/main" val="5661264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35 General Requirements</a:t>
            </a:r>
            <a:endParaRPr lang="en-US" dirty="0"/>
          </a:p>
        </p:txBody>
      </p:sp>
      <p:sp>
        <p:nvSpPr>
          <p:cNvPr id="3" name="Content Placeholder 2"/>
          <p:cNvSpPr>
            <a:spLocks noGrp="1"/>
          </p:cNvSpPr>
          <p:nvPr>
            <p:ph idx="1"/>
          </p:nvPr>
        </p:nvSpPr>
        <p:spPr>
          <a:xfrm>
            <a:off x="208006" y="1436914"/>
            <a:ext cx="8727985" cy="4114800"/>
          </a:xfrm>
        </p:spPr>
        <p:txBody>
          <a:bodyPr/>
          <a:lstStyle/>
          <a:p>
            <a:r>
              <a:rPr lang="en-US" dirty="0" smtClean="0"/>
              <a:t>These were organized in 7 categories suggested by reference architecture</a:t>
            </a:r>
          </a:p>
          <a:p>
            <a:r>
              <a:rPr lang="en-US" dirty="0" smtClean="0"/>
              <a:t>As specific requirements and reference architecture only completed in last days, these could change</a:t>
            </a:r>
          </a:p>
          <a:p>
            <a:r>
              <a:rPr lang="en-US" b="1" dirty="0" smtClean="0"/>
              <a:t>Example: Transformation </a:t>
            </a:r>
            <a:r>
              <a:rPr lang="en-US" b="1" dirty="0"/>
              <a:t>Provider </a:t>
            </a:r>
            <a:r>
              <a:rPr lang="en-US" b="1" dirty="0" smtClean="0"/>
              <a:t>General Requirements </a:t>
            </a:r>
            <a:r>
              <a:rPr lang="en-US" b="1" dirty="0" smtClean="0">
                <a:solidFill>
                  <a:srgbClr val="FF0000"/>
                </a:solidFill>
              </a:rPr>
              <a:t>(# Specific Requirements generalized)</a:t>
            </a:r>
            <a:endParaRPr lang="en-US" dirty="0">
              <a:solidFill>
                <a:srgbClr val="FF0000"/>
              </a:solidFill>
            </a:endParaRPr>
          </a:p>
          <a:p>
            <a:r>
              <a:rPr lang="en-US" dirty="0"/>
              <a:t>TPR-1: Needs to support diversified compute intensive, analytic processing and machine learning techniques </a:t>
            </a:r>
            <a:r>
              <a:rPr lang="en-US" dirty="0" smtClean="0">
                <a:solidFill>
                  <a:srgbClr val="FF0000"/>
                </a:solidFill>
              </a:rPr>
              <a:t>(38)</a:t>
            </a:r>
            <a:endParaRPr lang="en-US" dirty="0">
              <a:solidFill>
                <a:srgbClr val="FF0000"/>
              </a:solidFill>
            </a:endParaRPr>
          </a:p>
          <a:p>
            <a:r>
              <a:rPr lang="en-US" dirty="0"/>
              <a:t>TPR-2: Needs to support batch and real time analytic processing </a:t>
            </a:r>
            <a:r>
              <a:rPr lang="en-US" dirty="0" smtClean="0">
                <a:solidFill>
                  <a:srgbClr val="FF0000"/>
                </a:solidFill>
              </a:rPr>
              <a:t>(7)</a:t>
            </a:r>
            <a:endParaRPr lang="en-US" dirty="0">
              <a:solidFill>
                <a:srgbClr val="FF0000"/>
              </a:solidFill>
            </a:endParaRPr>
          </a:p>
          <a:p>
            <a:r>
              <a:rPr lang="en-US" dirty="0"/>
              <a:t>TPR-3: Needs to support processing large diversified data content and modeling </a:t>
            </a:r>
            <a:r>
              <a:rPr lang="en-US" dirty="0" smtClean="0">
                <a:solidFill>
                  <a:srgbClr val="FF0000"/>
                </a:solidFill>
              </a:rPr>
              <a:t>(15)</a:t>
            </a:r>
            <a:endParaRPr lang="en-US" dirty="0">
              <a:solidFill>
                <a:srgbClr val="FF0000"/>
              </a:solidFill>
            </a:endParaRPr>
          </a:p>
          <a:p>
            <a:r>
              <a:rPr lang="en-US" dirty="0" smtClean="0"/>
              <a:t>TPR-4</a:t>
            </a:r>
            <a:r>
              <a:rPr lang="en-US" dirty="0"/>
              <a:t>: Needs to support processing data in motion (streaming, fetching new content, tracking, etc</a:t>
            </a:r>
            <a:r>
              <a:rPr lang="en-US" dirty="0" smtClean="0"/>
              <a:t>.) </a:t>
            </a:r>
            <a:r>
              <a:rPr lang="en-US" dirty="0" smtClean="0">
                <a:solidFill>
                  <a:srgbClr val="FF0000"/>
                </a:solidFill>
              </a:rPr>
              <a:t>(6)</a:t>
            </a:r>
            <a:endParaRPr lang="en-US" dirty="0">
              <a:solidFill>
                <a:srgbClr val="FF0000"/>
              </a:solidFill>
            </a:endParaRPr>
          </a:p>
          <a:p>
            <a:endParaRPr lang="en-US" dirty="0"/>
          </a:p>
        </p:txBody>
      </p:sp>
      <p:sp>
        <p:nvSpPr>
          <p:cNvPr id="4" name="Slide Number Placeholder 3"/>
          <p:cNvSpPr>
            <a:spLocks noGrp="1"/>
          </p:cNvSpPr>
          <p:nvPr>
            <p:ph type="sldNum" sz="quarter" idx="12"/>
          </p:nvPr>
        </p:nvSpPr>
        <p:spPr/>
        <p:txBody>
          <a:bodyPr/>
          <a:lstStyle/>
          <a:p>
            <a:fld id="{F5B7371F-B25E-42BE-91F9-DCD17E1CF49D}" type="slidenum">
              <a:rPr lang="en-US" smtClean="0"/>
              <a:pPr/>
              <a:t>12</a:t>
            </a:fld>
            <a:endParaRPr lang="en-US" dirty="0"/>
          </a:p>
        </p:txBody>
      </p:sp>
    </p:spTree>
    <p:extLst>
      <p:ext uri="{BB962C8B-B14F-4D97-AF65-F5344CB8AC3E}">
        <p14:creationId xmlns:p14="http://schemas.microsoft.com/office/powerpoint/2010/main" val="33044600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Size of Process</a:t>
            </a:r>
            <a:endParaRPr lang="en-US" dirty="0"/>
          </a:p>
        </p:txBody>
      </p:sp>
      <p:sp>
        <p:nvSpPr>
          <p:cNvPr id="3" name="Content Placeholder 2"/>
          <p:cNvSpPr>
            <a:spLocks noGrp="1"/>
          </p:cNvSpPr>
          <p:nvPr>
            <p:ph idx="1"/>
          </p:nvPr>
        </p:nvSpPr>
        <p:spPr>
          <a:xfrm>
            <a:off x="446314" y="1506583"/>
            <a:ext cx="8229600" cy="4114800"/>
          </a:xfrm>
        </p:spPr>
        <p:txBody>
          <a:bodyPr/>
          <a:lstStyle/>
          <a:p>
            <a:r>
              <a:rPr lang="en-US" dirty="0" smtClean="0"/>
              <a:t>The draft use case and requirements report is 264 pages</a:t>
            </a:r>
          </a:p>
          <a:p>
            <a:pPr lvl="1"/>
            <a:r>
              <a:rPr lang="en-US" dirty="0" smtClean="0"/>
              <a:t>How much web and how much publication?</a:t>
            </a:r>
          </a:p>
          <a:p>
            <a:r>
              <a:rPr lang="en-US" dirty="0" smtClean="0"/>
              <a:t>35 General Requirements</a:t>
            </a:r>
          </a:p>
          <a:p>
            <a:r>
              <a:rPr lang="en-US" dirty="0" smtClean="0"/>
              <a:t>437 Specific Requirements </a:t>
            </a:r>
          </a:p>
          <a:p>
            <a:pPr lvl="1"/>
            <a:r>
              <a:rPr lang="en-US" dirty="0" smtClean="0"/>
              <a:t>8.6 per use case, 12.5 per general requirement</a:t>
            </a:r>
          </a:p>
          <a:p>
            <a:r>
              <a:rPr lang="en-US" dirty="0" smtClean="0">
                <a:solidFill>
                  <a:srgbClr val="FF0000"/>
                </a:solidFill>
              </a:rPr>
              <a:t>Data Sources: </a:t>
            </a:r>
            <a:r>
              <a:rPr lang="en-US" dirty="0" smtClean="0"/>
              <a:t>3 General 78 Specific</a:t>
            </a:r>
          </a:p>
          <a:p>
            <a:r>
              <a:rPr lang="en-US" dirty="0" smtClean="0">
                <a:solidFill>
                  <a:srgbClr val="FF0000"/>
                </a:solidFill>
              </a:rPr>
              <a:t>Transformation: </a:t>
            </a:r>
            <a:r>
              <a:rPr lang="en-US" dirty="0" smtClean="0"/>
              <a:t>4 General 60 Specific</a:t>
            </a:r>
          </a:p>
          <a:p>
            <a:r>
              <a:rPr lang="en-US" dirty="0" smtClean="0">
                <a:solidFill>
                  <a:srgbClr val="FF0000"/>
                </a:solidFill>
              </a:rPr>
              <a:t>Capability: </a:t>
            </a:r>
            <a:r>
              <a:rPr lang="en-US" dirty="0" smtClean="0"/>
              <a:t>6 General 133 Specific</a:t>
            </a:r>
          </a:p>
          <a:p>
            <a:r>
              <a:rPr lang="en-US" dirty="0" smtClean="0">
                <a:solidFill>
                  <a:srgbClr val="FF0000"/>
                </a:solidFill>
              </a:rPr>
              <a:t>Data Consumer: </a:t>
            </a:r>
            <a:r>
              <a:rPr lang="en-US" dirty="0" smtClean="0"/>
              <a:t>6 General 55 Specific</a:t>
            </a:r>
          </a:p>
          <a:p>
            <a:r>
              <a:rPr lang="en-US" dirty="0" smtClean="0">
                <a:solidFill>
                  <a:srgbClr val="FF0000"/>
                </a:solidFill>
              </a:rPr>
              <a:t>Security &amp; Privacy: </a:t>
            </a:r>
            <a:r>
              <a:rPr lang="en-US" dirty="0" smtClean="0"/>
              <a:t>2 General 45 Specific</a:t>
            </a:r>
          </a:p>
          <a:p>
            <a:r>
              <a:rPr lang="en-US" dirty="0" smtClean="0">
                <a:solidFill>
                  <a:srgbClr val="FF0000"/>
                </a:solidFill>
              </a:rPr>
              <a:t>Lifecycle</a:t>
            </a:r>
            <a:r>
              <a:rPr lang="en-US" dirty="0" smtClean="0"/>
              <a:t>: 9 General 43 Specific</a:t>
            </a:r>
          </a:p>
          <a:p>
            <a:r>
              <a:rPr lang="en-US" dirty="0" smtClean="0">
                <a:solidFill>
                  <a:srgbClr val="FF0000"/>
                </a:solidFill>
              </a:rPr>
              <a:t>Other: </a:t>
            </a:r>
            <a:r>
              <a:rPr lang="en-US" dirty="0" smtClean="0"/>
              <a:t>5 General 23 Specific</a:t>
            </a:r>
            <a:endParaRPr lang="en-US" dirty="0"/>
          </a:p>
        </p:txBody>
      </p:sp>
      <p:sp>
        <p:nvSpPr>
          <p:cNvPr id="4" name="Slide Number Placeholder 3"/>
          <p:cNvSpPr>
            <a:spLocks noGrp="1"/>
          </p:cNvSpPr>
          <p:nvPr>
            <p:ph type="sldNum" sz="quarter" idx="12"/>
          </p:nvPr>
        </p:nvSpPr>
        <p:spPr/>
        <p:txBody>
          <a:bodyPr/>
          <a:lstStyle/>
          <a:p>
            <a:fld id="{F5B7371F-B25E-42BE-91F9-DCD17E1CF49D}" type="slidenum">
              <a:rPr lang="en-US" smtClean="0"/>
              <a:pPr/>
              <a:t>13</a:t>
            </a:fld>
            <a:endParaRPr lang="en-US" dirty="0"/>
          </a:p>
        </p:txBody>
      </p:sp>
    </p:spTree>
    <p:extLst>
      <p:ext uri="{BB962C8B-B14F-4D97-AF65-F5344CB8AC3E}">
        <p14:creationId xmlns:p14="http://schemas.microsoft.com/office/powerpoint/2010/main" val="36239608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Significant Web Resources</a:t>
            </a:r>
            <a:endParaRPr lang="en-US" dirty="0"/>
          </a:p>
        </p:txBody>
      </p:sp>
      <p:sp>
        <p:nvSpPr>
          <p:cNvPr id="3" name="Content Placeholder 2"/>
          <p:cNvSpPr>
            <a:spLocks noGrp="1"/>
          </p:cNvSpPr>
          <p:nvPr>
            <p:ph idx="1"/>
          </p:nvPr>
        </p:nvSpPr>
        <p:spPr>
          <a:xfrm>
            <a:off x="185894" y="1507253"/>
            <a:ext cx="8847574" cy="4114800"/>
          </a:xfrm>
        </p:spPr>
        <p:txBody>
          <a:bodyPr/>
          <a:lstStyle/>
          <a:p>
            <a:pPr lvl="0"/>
            <a:r>
              <a:rPr lang="en-US" dirty="0"/>
              <a:t>Index to all use cases </a:t>
            </a:r>
            <a:r>
              <a:rPr lang="en-US" u="sng" dirty="0">
                <a:hlinkClick r:id="rId2"/>
              </a:rPr>
              <a:t>http://</a:t>
            </a:r>
            <a:r>
              <a:rPr lang="en-US" u="sng" dirty="0" smtClean="0">
                <a:hlinkClick r:id="rId2"/>
              </a:rPr>
              <a:t>bigdatawg.nist.gov/usecases.php</a:t>
            </a:r>
            <a:endParaRPr lang="en-US" u="sng" dirty="0" smtClean="0"/>
          </a:p>
          <a:p>
            <a:pPr lvl="1"/>
            <a:r>
              <a:rPr lang="en-US" dirty="0" smtClean="0"/>
              <a:t>This links to individual submissions and other processed/collected information </a:t>
            </a:r>
            <a:endParaRPr lang="en-US" dirty="0"/>
          </a:p>
          <a:p>
            <a:pPr lvl="0"/>
            <a:r>
              <a:rPr lang="en-US" dirty="0"/>
              <a:t>List of specific requirements versus use case </a:t>
            </a:r>
            <a:r>
              <a:rPr lang="en-US" u="sng" dirty="0">
                <a:hlinkClick r:id="rId3"/>
              </a:rPr>
              <a:t>http://bigdatawg.nist.gov/uc_reqs_summary.php</a:t>
            </a:r>
            <a:r>
              <a:rPr lang="en-US" dirty="0"/>
              <a:t> </a:t>
            </a:r>
          </a:p>
          <a:p>
            <a:pPr lvl="0"/>
            <a:r>
              <a:rPr lang="en-US" dirty="0"/>
              <a:t>List of general requirements versus architecture component </a:t>
            </a:r>
            <a:r>
              <a:rPr lang="en-US" u="sng" dirty="0">
                <a:hlinkClick r:id="rId4"/>
              </a:rPr>
              <a:t>http://bigdatawg.nist.gov/uc_reqs_gen.php</a:t>
            </a:r>
            <a:r>
              <a:rPr lang="en-US" dirty="0"/>
              <a:t> </a:t>
            </a:r>
          </a:p>
          <a:p>
            <a:pPr lvl="0"/>
            <a:r>
              <a:rPr lang="en-US" dirty="0"/>
              <a:t>List of general requirements versus architecture component with record of use cases giving requirement </a:t>
            </a:r>
            <a:r>
              <a:rPr lang="en-US" u="sng" dirty="0">
                <a:hlinkClick r:id="rId5"/>
              </a:rPr>
              <a:t>http://bigdatawg.nist.gov/uc_reqs_gen_ref.php</a:t>
            </a:r>
            <a:r>
              <a:rPr lang="en-US" dirty="0"/>
              <a:t> </a:t>
            </a:r>
          </a:p>
          <a:p>
            <a:pPr lvl="0"/>
            <a:r>
              <a:rPr lang="en-US" dirty="0"/>
              <a:t>List of architecture component and specific requirements plus use case constraining this component </a:t>
            </a:r>
            <a:r>
              <a:rPr lang="en-US" u="sng" dirty="0">
                <a:hlinkClick r:id="rId6"/>
              </a:rPr>
              <a:t>http://bigdatawg.nist.gov/uc_reqs_gen_detail.php</a:t>
            </a:r>
            <a:r>
              <a:rPr lang="en-US" dirty="0"/>
              <a:t> </a:t>
            </a:r>
          </a:p>
          <a:p>
            <a:endParaRPr lang="en-US" dirty="0"/>
          </a:p>
        </p:txBody>
      </p:sp>
      <p:sp>
        <p:nvSpPr>
          <p:cNvPr id="4" name="Slide Number Placeholder 3"/>
          <p:cNvSpPr>
            <a:spLocks noGrp="1"/>
          </p:cNvSpPr>
          <p:nvPr>
            <p:ph type="sldNum" sz="quarter" idx="12"/>
          </p:nvPr>
        </p:nvSpPr>
        <p:spPr/>
        <p:txBody>
          <a:bodyPr/>
          <a:lstStyle/>
          <a:p>
            <a:fld id="{F5B7371F-B25E-42BE-91F9-DCD17E1CF49D}" type="slidenum">
              <a:rPr lang="en-US" smtClean="0"/>
              <a:pPr/>
              <a:t>14</a:t>
            </a:fld>
            <a:endParaRPr lang="en-US" dirty="0"/>
          </a:p>
        </p:txBody>
      </p:sp>
    </p:spTree>
    <p:extLst>
      <p:ext uri="{BB962C8B-B14F-4D97-AF65-F5344CB8AC3E}">
        <p14:creationId xmlns:p14="http://schemas.microsoft.com/office/powerpoint/2010/main" val="36097926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Review and clean up current draft material</a:t>
            </a:r>
          </a:p>
          <a:p>
            <a:pPr lvl="1"/>
            <a:r>
              <a:rPr lang="en-US" dirty="0" smtClean="0"/>
              <a:t>Request clarifications from some submitters</a:t>
            </a:r>
          </a:p>
          <a:p>
            <a:r>
              <a:rPr lang="en-US" dirty="0" smtClean="0"/>
              <a:t>Evaluate – especially with architecture group – requirements</a:t>
            </a:r>
          </a:p>
          <a:p>
            <a:pPr lvl="1"/>
            <a:r>
              <a:rPr lang="en-US" dirty="0" smtClean="0"/>
              <a:t>Specific and General</a:t>
            </a:r>
          </a:p>
          <a:p>
            <a:pPr lvl="1"/>
            <a:r>
              <a:rPr lang="en-US" dirty="0" smtClean="0"/>
              <a:t>See how particular use cases map into reference architecture</a:t>
            </a:r>
          </a:p>
          <a:p>
            <a:r>
              <a:rPr lang="en-US" dirty="0" smtClean="0"/>
              <a:t>If expect to collect more use cases, decide on more automated (less work by requirements group) process</a:t>
            </a:r>
          </a:p>
          <a:p>
            <a:pPr lvl="1"/>
            <a:r>
              <a:rPr lang="en-US" dirty="0" smtClean="0"/>
              <a:t>Set up web  use case upload resource</a:t>
            </a:r>
            <a:endParaRPr lang="en-US" dirty="0"/>
          </a:p>
        </p:txBody>
      </p:sp>
      <p:sp>
        <p:nvSpPr>
          <p:cNvPr id="4" name="Slide Number Placeholder 3"/>
          <p:cNvSpPr>
            <a:spLocks noGrp="1"/>
          </p:cNvSpPr>
          <p:nvPr>
            <p:ph type="sldNum" sz="quarter" idx="12"/>
          </p:nvPr>
        </p:nvSpPr>
        <p:spPr/>
        <p:txBody>
          <a:bodyPr/>
          <a:lstStyle/>
          <a:p>
            <a:fld id="{F5B7371F-B25E-42BE-91F9-DCD17E1CF49D}" type="slidenum">
              <a:rPr lang="en-US" smtClean="0"/>
              <a:pPr/>
              <a:t>15</a:t>
            </a:fld>
            <a:endParaRPr lang="en-US" dirty="0"/>
          </a:p>
        </p:txBody>
      </p:sp>
    </p:spTree>
    <p:extLst>
      <p:ext uri="{BB962C8B-B14F-4D97-AF65-F5344CB8AC3E}">
        <p14:creationId xmlns:p14="http://schemas.microsoft.com/office/powerpoint/2010/main" val="3923221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solidFill>
                  <a:schemeClr val="tx1"/>
                </a:solidFill>
              </a:rPr>
              <a:t>Overview</a:t>
            </a:r>
            <a:endParaRPr lang="en-US" dirty="0">
              <a:solidFill>
                <a:schemeClr val="tx1"/>
              </a:solidFill>
            </a:endParaRPr>
          </a:p>
        </p:txBody>
      </p:sp>
      <p:sp>
        <p:nvSpPr>
          <p:cNvPr id="7" name="Content Placeholder 6"/>
          <p:cNvSpPr>
            <a:spLocks noGrp="1"/>
          </p:cNvSpPr>
          <p:nvPr>
            <p:ph idx="1"/>
          </p:nvPr>
        </p:nvSpPr>
        <p:spPr/>
        <p:txBody>
          <a:bodyPr/>
          <a:lstStyle/>
          <a:p>
            <a:r>
              <a:rPr lang="en-US" dirty="0" smtClean="0"/>
              <a:t>Initial Process with use case collection</a:t>
            </a:r>
          </a:p>
          <a:p>
            <a:r>
              <a:rPr lang="en-US" dirty="0" smtClean="0"/>
              <a:t>Use Cases</a:t>
            </a:r>
          </a:p>
          <a:p>
            <a:r>
              <a:rPr lang="en-US" dirty="0" smtClean="0"/>
              <a:t>Continuing Process with requirement specifications</a:t>
            </a:r>
          </a:p>
          <a:p>
            <a:r>
              <a:rPr lang="en-US" dirty="0"/>
              <a:t>Requirements</a:t>
            </a:r>
          </a:p>
          <a:p>
            <a:r>
              <a:rPr lang="en-US" dirty="0" smtClean="0"/>
              <a:t>Web Resources</a:t>
            </a:r>
          </a:p>
          <a:p>
            <a:r>
              <a:rPr lang="en-US" dirty="0" smtClean="0"/>
              <a:t>Next Steps</a:t>
            </a:r>
          </a:p>
          <a:p>
            <a:pPr lvl="1"/>
            <a:endParaRPr lang="en-US" dirty="0" smtClean="0"/>
          </a:p>
        </p:txBody>
      </p:sp>
      <p:sp>
        <p:nvSpPr>
          <p:cNvPr id="3" name="Slide Number Placeholder 2"/>
          <p:cNvSpPr>
            <a:spLocks noGrp="1"/>
          </p:cNvSpPr>
          <p:nvPr>
            <p:ph type="sldNum" sz="quarter" idx="12"/>
          </p:nvPr>
        </p:nvSpPr>
        <p:spPr/>
        <p:txBody>
          <a:bodyPr/>
          <a:lstStyle/>
          <a:p>
            <a:pPr>
              <a:defRPr/>
            </a:pPr>
            <a:fld id="{2C1A08E3-679B-4F99-8AF0-A2126CF8AD58}" type="slidenum">
              <a:rPr lang="en-US" smtClean="0"/>
              <a:pPr>
                <a:defRPr/>
              </a:pPr>
              <a:t>2</a:t>
            </a:fld>
            <a:endParaRPr lang="en-US" dirty="0"/>
          </a:p>
        </p:txBody>
      </p:sp>
    </p:spTree>
    <p:extLst>
      <p:ext uri="{BB962C8B-B14F-4D97-AF65-F5344CB8AC3E}">
        <p14:creationId xmlns:p14="http://schemas.microsoft.com/office/powerpoint/2010/main" val="3606028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Group Process I</a:t>
            </a:r>
            <a:endParaRPr lang="en-US" dirty="0"/>
          </a:p>
        </p:txBody>
      </p:sp>
      <p:sp>
        <p:nvSpPr>
          <p:cNvPr id="3" name="Content Placeholder 2"/>
          <p:cNvSpPr>
            <a:spLocks noGrp="1"/>
          </p:cNvSpPr>
          <p:nvPr>
            <p:ph idx="1"/>
          </p:nvPr>
        </p:nvSpPr>
        <p:spPr>
          <a:xfrm>
            <a:off x="457200" y="1607737"/>
            <a:ext cx="8229600" cy="4491612"/>
          </a:xfrm>
        </p:spPr>
        <p:txBody>
          <a:bodyPr/>
          <a:lstStyle/>
          <a:p>
            <a:r>
              <a:rPr lang="en-US" dirty="0" smtClean="0"/>
              <a:t>Iteratively discuss goals of working group quickly focusing on use cases</a:t>
            </a:r>
          </a:p>
          <a:p>
            <a:r>
              <a:rPr lang="en-US" dirty="0" smtClean="0"/>
              <a:t>Based on prototyping of 8 use cases, agree August 11 2013 on use case template with minor later clarifications on fields</a:t>
            </a:r>
          </a:p>
          <a:p>
            <a:r>
              <a:rPr lang="en-US" dirty="0" smtClean="0"/>
              <a:t>26 template fields cover topics of Reference Architecture</a:t>
            </a:r>
          </a:p>
          <a:p>
            <a:r>
              <a:rPr lang="en-US" dirty="0" smtClean="0"/>
              <a:t>51 Use cases collected from end of July through September 7</a:t>
            </a:r>
          </a:p>
          <a:p>
            <a:r>
              <a:rPr lang="en-US" dirty="0" smtClean="0"/>
              <a:t>Contact to organizations/people including NIST Big Data and Research Data Alliance soliciting use cases</a:t>
            </a:r>
          </a:p>
          <a:p>
            <a:pPr lvl="1"/>
            <a:r>
              <a:rPr lang="en-US" dirty="0" smtClean="0"/>
              <a:t>Especially strong NASA and DoE response</a:t>
            </a:r>
          </a:p>
          <a:p>
            <a:r>
              <a:rPr lang="en-US" dirty="0" smtClean="0"/>
              <a:t>In planning write-up, realized value of “English” summaries and pictures and added these as separate request to review our summary and add pictures</a:t>
            </a:r>
            <a:endParaRPr lang="en-US" dirty="0"/>
          </a:p>
        </p:txBody>
      </p:sp>
      <p:sp>
        <p:nvSpPr>
          <p:cNvPr id="4" name="Slide Number Placeholder 3"/>
          <p:cNvSpPr>
            <a:spLocks noGrp="1"/>
          </p:cNvSpPr>
          <p:nvPr>
            <p:ph type="sldNum" sz="quarter" idx="12"/>
          </p:nvPr>
        </p:nvSpPr>
        <p:spPr/>
        <p:txBody>
          <a:bodyPr/>
          <a:lstStyle/>
          <a:p>
            <a:fld id="{F5B7371F-B25E-42BE-91F9-DCD17E1CF49D}" type="slidenum">
              <a:rPr lang="en-US" smtClean="0"/>
              <a:pPr/>
              <a:t>3</a:t>
            </a:fld>
            <a:endParaRPr lang="en-US" dirty="0"/>
          </a:p>
        </p:txBody>
      </p:sp>
    </p:spTree>
    <p:extLst>
      <p:ext uri="{BB962C8B-B14F-4D97-AF65-F5344CB8AC3E}">
        <p14:creationId xmlns:p14="http://schemas.microsoft.com/office/powerpoint/2010/main" val="10835526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51 Use Cases in 9 areas Part I </a:t>
            </a:r>
            <a:endParaRPr lang="en-US" dirty="0"/>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Government </a:t>
            </a:r>
            <a:r>
              <a:rPr lang="en-US" b="1" dirty="0" smtClean="0">
                <a:latin typeface="Times New Roman" panose="02020603050405020304" pitchFamily="18" charset="0"/>
                <a:cs typeface="Times New Roman" panose="02020603050405020304" pitchFamily="18" charset="0"/>
              </a:rPr>
              <a:t>Operation (4): </a:t>
            </a:r>
            <a:r>
              <a:rPr lang="en-US" dirty="0">
                <a:latin typeface="Times New Roman" panose="02020603050405020304" pitchFamily="18" charset="0"/>
                <a:cs typeface="Times New Roman" panose="02020603050405020304" pitchFamily="18" charset="0"/>
              </a:rPr>
              <a:t>National Archives and Records Administration, Census Bureau</a:t>
            </a:r>
          </a:p>
          <a:p>
            <a:r>
              <a:rPr lang="en-US" b="1" dirty="0" smtClean="0">
                <a:latin typeface="Times New Roman" panose="02020603050405020304" pitchFamily="18" charset="0"/>
                <a:cs typeface="Times New Roman" panose="02020603050405020304" pitchFamily="18" charset="0"/>
              </a:rPr>
              <a:t>Commercial (8): </a:t>
            </a:r>
            <a:r>
              <a:rPr lang="en-US" dirty="0">
                <a:latin typeface="Times New Roman" panose="02020603050405020304" pitchFamily="18" charset="0"/>
                <a:cs typeface="Times New Roman" panose="02020603050405020304" pitchFamily="18" charset="0"/>
              </a:rPr>
              <a:t>Finance in Cloud, Cloud Backup, </a:t>
            </a:r>
            <a:r>
              <a:rPr lang="en-US" dirty="0" err="1">
                <a:latin typeface="Times New Roman" panose="02020603050405020304" pitchFamily="18" charset="0"/>
                <a:cs typeface="Times New Roman" panose="02020603050405020304" pitchFamily="18" charset="0"/>
              </a:rPr>
              <a:t>Mendeley</a:t>
            </a:r>
            <a:r>
              <a:rPr lang="en-US" dirty="0">
                <a:latin typeface="Times New Roman" panose="02020603050405020304" pitchFamily="18" charset="0"/>
                <a:cs typeface="Times New Roman" panose="02020603050405020304" pitchFamily="18" charset="0"/>
              </a:rPr>
              <a:t> (Citations), Netflix, Web Search, Digital Materials, Cargo shipping (as in UPS)</a:t>
            </a:r>
          </a:p>
          <a:p>
            <a:r>
              <a:rPr lang="en-US" b="1" dirty="0" smtClean="0">
                <a:latin typeface="Times New Roman" panose="02020603050405020304" pitchFamily="18" charset="0"/>
                <a:cs typeface="Times New Roman" panose="02020603050405020304" pitchFamily="18" charset="0"/>
              </a:rPr>
              <a:t>Defense (3): </a:t>
            </a:r>
            <a:r>
              <a:rPr lang="en-US" dirty="0">
                <a:latin typeface="Times New Roman" panose="02020603050405020304" pitchFamily="18" charset="0"/>
                <a:cs typeface="Times New Roman" panose="02020603050405020304" pitchFamily="18" charset="0"/>
              </a:rPr>
              <a:t>Sensors, Image surveillance, Situation Assessment</a:t>
            </a:r>
          </a:p>
          <a:p>
            <a:r>
              <a:rPr lang="en-US" b="1" dirty="0">
                <a:latin typeface="Times New Roman" panose="02020603050405020304" pitchFamily="18" charset="0"/>
                <a:cs typeface="Times New Roman" panose="02020603050405020304" pitchFamily="18" charset="0"/>
              </a:rPr>
              <a:t>Healthcare and Life </a:t>
            </a:r>
            <a:r>
              <a:rPr lang="en-US" b="1" dirty="0" smtClean="0">
                <a:latin typeface="Times New Roman" panose="02020603050405020304" pitchFamily="18" charset="0"/>
                <a:cs typeface="Times New Roman" panose="02020603050405020304" pitchFamily="18" charset="0"/>
              </a:rPr>
              <a:t>Sciences (10): </a:t>
            </a:r>
            <a:r>
              <a:rPr lang="en-US" dirty="0">
                <a:latin typeface="Times New Roman" panose="02020603050405020304" pitchFamily="18" charset="0"/>
                <a:cs typeface="Times New Roman" panose="02020603050405020304" pitchFamily="18" charset="0"/>
              </a:rPr>
              <a:t>Medical records, Graph and Probabilistic analysis, Pathology, </a:t>
            </a:r>
            <a:r>
              <a:rPr lang="en-US" dirty="0" err="1">
                <a:latin typeface="Times New Roman" panose="02020603050405020304" pitchFamily="18" charset="0"/>
                <a:cs typeface="Times New Roman" panose="02020603050405020304" pitchFamily="18" charset="0"/>
              </a:rPr>
              <a:t>Bioimaging</a:t>
            </a:r>
            <a:r>
              <a:rPr lang="en-US" dirty="0">
                <a:latin typeface="Times New Roman" panose="02020603050405020304" pitchFamily="18" charset="0"/>
                <a:cs typeface="Times New Roman" panose="02020603050405020304" pitchFamily="18" charset="0"/>
              </a:rPr>
              <a:t>, Genomics, Epidemiology, People Activity models, Biodiversity</a:t>
            </a:r>
          </a:p>
          <a:p>
            <a:r>
              <a:rPr lang="en-US" b="1" dirty="0">
                <a:latin typeface="Times New Roman" panose="02020603050405020304" pitchFamily="18" charset="0"/>
                <a:cs typeface="Times New Roman" panose="02020603050405020304" pitchFamily="18" charset="0"/>
              </a:rPr>
              <a:t>Deep Learning and Social </a:t>
            </a:r>
            <a:r>
              <a:rPr lang="en-US" b="1" dirty="0" smtClean="0">
                <a:latin typeface="Times New Roman" panose="02020603050405020304" pitchFamily="18" charset="0"/>
                <a:cs typeface="Times New Roman" panose="02020603050405020304" pitchFamily="18" charset="0"/>
              </a:rPr>
              <a:t>Media (6): </a:t>
            </a:r>
            <a:r>
              <a:rPr lang="en-US" dirty="0">
                <a:latin typeface="Times New Roman" panose="02020603050405020304" pitchFamily="18" charset="0"/>
                <a:cs typeface="Times New Roman" panose="02020603050405020304" pitchFamily="18" charset="0"/>
              </a:rPr>
              <a:t>Driving Car, </a:t>
            </a:r>
            <a:r>
              <a:rPr lang="en-US" dirty="0" err="1">
                <a:latin typeface="Times New Roman" panose="02020603050405020304" pitchFamily="18" charset="0"/>
                <a:cs typeface="Times New Roman" panose="02020603050405020304" pitchFamily="18" charset="0"/>
              </a:rPr>
              <a:t>Geolocate</a:t>
            </a:r>
            <a:r>
              <a:rPr lang="en-US" dirty="0">
                <a:latin typeface="Times New Roman" panose="02020603050405020304" pitchFamily="18" charset="0"/>
                <a:cs typeface="Times New Roman" panose="02020603050405020304" pitchFamily="18" charset="0"/>
              </a:rPr>
              <a:t> images, Twitter, Crowd Sourcing, Network Science, NIST benchmark </a:t>
            </a:r>
            <a:r>
              <a:rPr lang="en-US" dirty="0" smtClean="0">
                <a:latin typeface="Times New Roman" panose="02020603050405020304" pitchFamily="18" charset="0"/>
                <a:cs typeface="Times New Roman" panose="02020603050405020304" pitchFamily="18" charset="0"/>
              </a:rPr>
              <a:t>datasets</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B7371F-B25E-42BE-91F9-DCD17E1CF49D}" type="slidenum">
              <a:rPr lang="en-US" smtClean="0"/>
              <a:pPr/>
              <a:t>4</a:t>
            </a:fld>
            <a:endParaRPr lang="en-US" dirty="0"/>
          </a:p>
        </p:txBody>
      </p:sp>
    </p:spTree>
    <p:extLst>
      <p:ext uri="{BB962C8B-B14F-4D97-AF65-F5344CB8AC3E}">
        <p14:creationId xmlns:p14="http://schemas.microsoft.com/office/powerpoint/2010/main" val="36763599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51 Use Cases in 9 areas Part II </a:t>
            </a:r>
            <a:endParaRPr lang="en-US" dirty="0"/>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The Ecosystem for </a:t>
            </a:r>
            <a:r>
              <a:rPr lang="en-US" b="1" dirty="0" smtClean="0">
                <a:latin typeface="Times New Roman" panose="02020603050405020304" pitchFamily="18" charset="0"/>
                <a:cs typeface="Times New Roman" panose="02020603050405020304" pitchFamily="18" charset="0"/>
              </a:rPr>
              <a:t>Research (4): </a:t>
            </a:r>
            <a:r>
              <a:rPr lang="en-US" dirty="0">
                <a:latin typeface="Times New Roman" panose="02020603050405020304" pitchFamily="18" charset="0"/>
                <a:cs typeface="Times New Roman" panose="02020603050405020304" pitchFamily="18" charset="0"/>
              </a:rPr>
              <a:t>Metadata, Collaboration, Language Translation, Light source experiments</a:t>
            </a:r>
          </a:p>
          <a:p>
            <a:r>
              <a:rPr lang="en-US" b="1" dirty="0">
                <a:latin typeface="Times New Roman" panose="02020603050405020304" pitchFamily="18" charset="0"/>
                <a:cs typeface="Times New Roman" panose="02020603050405020304" pitchFamily="18" charset="0"/>
              </a:rPr>
              <a:t>Astronomy and </a:t>
            </a:r>
            <a:r>
              <a:rPr lang="en-US" b="1" dirty="0" smtClean="0">
                <a:latin typeface="Times New Roman" panose="02020603050405020304" pitchFamily="18" charset="0"/>
                <a:cs typeface="Times New Roman" panose="02020603050405020304" pitchFamily="18" charset="0"/>
              </a:rPr>
              <a:t>Physics (5): </a:t>
            </a:r>
            <a:r>
              <a:rPr lang="en-US" dirty="0">
                <a:latin typeface="Times New Roman" panose="02020603050405020304" pitchFamily="18" charset="0"/>
                <a:cs typeface="Times New Roman" panose="02020603050405020304" pitchFamily="18" charset="0"/>
              </a:rPr>
              <a:t>Sky Surveys compared to simulation, Large Hadron Collider at CERN, Belle Accelerator II in Japan</a:t>
            </a:r>
          </a:p>
          <a:p>
            <a:r>
              <a:rPr lang="en-US" b="1" dirty="0">
                <a:latin typeface="Times New Roman" panose="02020603050405020304" pitchFamily="18" charset="0"/>
                <a:cs typeface="Times New Roman" panose="02020603050405020304" pitchFamily="18" charset="0"/>
              </a:rPr>
              <a:t>Earth, Environmental and Polar </a:t>
            </a:r>
            <a:r>
              <a:rPr lang="en-US" b="1" dirty="0" smtClean="0">
                <a:latin typeface="Times New Roman" panose="02020603050405020304" pitchFamily="18" charset="0"/>
                <a:cs typeface="Times New Roman" panose="02020603050405020304" pitchFamily="18" charset="0"/>
              </a:rPr>
              <a:t>Science (10): </a:t>
            </a:r>
            <a:r>
              <a:rPr lang="en-US" dirty="0">
                <a:latin typeface="Times New Roman" panose="02020603050405020304" pitchFamily="18" charset="0"/>
                <a:cs typeface="Times New Roman" panose="02020603050405020304" pitchFamily="18" charset="0"/>
              </a:rPr>
              <a:t>Radar Scattering in Atmosphere, Earthquake, Ocean, Earth Observation, Ice sheet Radar scattering, Earth radar mapping, Climate simulation datasets, Atmospheric turbulence identification, Subsurface Biogeochemistry (microbes to watersheds), AmeriFlux and FLUXNET gas sensors</a:t>
            </a:r>
          </a:p>
          <a:p>
            <a:r>
              <a:rPr lang="en-US" b="1" dirty="0" smtClean="0">
                <a:latin typeface="Times New Roman" panose="02020603050405020304" pitchFamily="18" charset="0"/>
                <a:cs typeface="Times New Roman" panose="02020603050405020304" pitchFamily="18" charset="0"/>
              </a:rPr>
              <a:t>Energy (1): </a:t>
            </a:r>
            <a:r>
              <a:rPr lang="en-US" dirty="0">
                <a:latin typeface="Times New Roman" panose="02020603050405020304" pitchFamily="18" charset="0"/>
                <a:cs typeface="Times New Roman" panose="02020603050405020304" pitchFamily="18" charset="0"/>
              </a:rPr>
              <a:t>Smart </a:t>
            </a:r>
            <a:r>
              <a:rPr lang="en-US" dirty="0" smtClean="0">
                <a:latin typeface="Times New Roman" panose="02020603050405020304" pitchFamily="18" charset="0"/>
                <a:cs typeface="Times New Roman" panose="02020603050405020304" pitchFamily="18" charset="0"/>
              </a:rPr>
              <a:t>grid</a:t>
            </a:r>
          </a:p>
          <a:p>
            <a:r>
              <a:rPr lang="en-US" dirty="0" smtClean="0">
                <a:solidFill>
                  <a:srgbClr val="FF0000"/>
                </a:solidFill>
                <a:latin typeface="Times New Roman" panose="02020603050405020304" pitchFamily="18" charset="0"/>
                <a:cs typeface="Times New Roman" panose="02020603050405020304" pitchFamily="18" charset="0"/>
              </a:rPr>
              <a:t>Data volumes vary from TB’s to 10’s PB’s</a:t>
            </a:r>
          </a:p>
          <a:p>
            <a:r>
              <a:rPr lang="en-US" dirty="0" smtClean="0">
                <a:solidFill>
                  <a:srgbClr val="FF0000"/>
                </a:solidFill>
                <a:latin typeface="Times New Roman" panose="02020603050405020304" pitchFamily="18" charset="0"/>
                <a:cs typeface="Times New Roman" panose="02020603050405020304" pitchFamily="18" charset="0"/>
              </a:rPr>
              <a:t>Platforms from clouds to HPC</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B7371F-B25E-42BE-91F9-DCD17E1CF49D}" type="slidenum">
              <a:rPr lang="en-US" smtClean="0"/>
              <a:pPr/>
              <a:t>5</a:t>
            </a:fld>
            <a:endParaRPr lang="en-US" dirty="0"/>
          </a:p>
        </p:txBody>
      </p:sp>
    </p:spTree>
    <p:extLst>
      <p:ext uri="{BB962C8B-B14F-4D97-AF65-F5344CB8AC3E}">
        <p14:creationId xmlns:p14="http://schemas.microsoft.com/office/powerpoint/2010/main" val="24977305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Use Case: Genomics</a:t>
            </a:r>
            <a:endParaRPr lang="en-US" dirty="0"/>
          </a:p>
        </p:txBody>
      </p:sp>
      <p:sp>
        <p:nvSpPr>
          <p:cNvPr id="3" name="Content Placeholder 2"/>
          <p:cNvSpPr>
            <a:spLocks noGrp="1"/>
          </p:cNvSpPr>
          <p:nvPr>
            <p:ph idx="1"/>
          </p:nvPr>
        </p:nvSpPr>
        <p:spPr>
          <a:xfrm>
            <a:off x="95250" y="1436914"/>
            <a:ext cx="9048750" cy="4114800"/>
          </a:xfrm>
        </p:spPr>
        <p:txBody>
          <a:bodyPr/>
          <a:lstStyle/>
          <a:p>
            <a:r>
              <a:rPr lang="en-US" b="1" dirty="0">
                <a:solidFill>
                  <a:srgbClr val="FF0000"/>
                </a:solidFill>
              </a:rPr>
              <a:t>Application: </a:t>
            </a:r>
            <a:r>
              <a:rPr lang="en-US" dirty="0"/>
              <a:t>NIST/Genome in a Bottle Consortium integrates data from multiple sequencing technologies and methods to develop highly confident characterization of whole human genomes as reference materials, and develop methods to use these Reference Materials to assess performance of any genome sequencing run.</a:t>
            </a:r>
          </a:p>
          <a:p>
            <a:r>
              <a:rPr lang="en-US" b="1" dirty="0">
                <a:solidFill>
                  <a:srgbClr val="FF0000"/>
                </a:solidFill>
              </a:rPr>
              <a:t>Current Approach:  </a:t>
            </a:r>
            <a:r>
              <a:rPr lang="en-US" dirty="0"/>
              <a:t>The </a:t>
            </a:r>
            <a:r>
              <a:rPr lang="en-US" dirty="0" smtClean="0"/>
              <a:t>storage of </a:t>
            </a:r>
            <a:r>
              <a:rPr lang="en-US" dirty="0"/>
              <a:t>~40TB NFS at NIST is full; there are also PBs of genomics data at NIH/NCBI. Use Open-source sequencing bioinformatics software from academic groups (UNIX-based) on a 72 core cluster at NIST supplemented by larger systems at collaborators.</a:t>
            </a:r>
          </a:p>
          <a:p>
            <a:r>
              <a:rPr lang="en-US" b="1" dirty="0">
                <a:solidFill>
                  <a:srgbClr val="FF0000"/>
                </a:solidFill>
              </a:rPr>
              <a:t>Futures: </a:t>
            </a:r>
            <a:r>
              <a:rPr lang="en-US" dirty="0"/>
              <a:t>DNA sequencers can generate ~300GB compressed data/day which volume has increased much faster than Moore’s Law. Future data could include other ‘</a:t>
            </a:r>
            <a:r>
              <a:rPr lang="en-US" dirty="0" err="1"/>
              <a:t>omics</a:t>
            </a:r>
            <a:r>
              <a:rPr lang="en-US" dirty="0"/>
              <a:t>’ measurements, which will be even larger than DNA sequencing. Clouds have been explored.</a:t>
            </a:r>
          </a:p>
          <a:p>
            <a:endParaRPr lang="en-US" dirty="0"/>
          </a:p>
        </p:txBody>
      </p:sp>
      <p:sp>
        <p:nvSpPr>
          <p:cNvPr id="4" name="Slide Number Placeholder 3"/>
          <p:cNvSpPr>
            <a:spLocks noGrp="1"/>
          </p:cNvSpPr>
          <p:nvPr>
            <p:ph type="sldNum" sz="quarter" idx="12"/>
          </p:nvPr>
        </p:nvSpPr>
        <p:spPr/>
        <p:txBody>
          <a:bodyPr/>
          <a:lstStyle/>
          <a:p>
            <a:fld id="{F5B7371F-B25E-42BE-91F9-DCD17E1CF49D}" type="slidenum">
              <a:rPr lang="en-US" smtClean="0"/>
              <a:pPr/>
              <a:t>6</a:t>
            </a:fld>
            <a:endParaRPr lang="en-US" dirty="0"/>
          </a:p>
        </p:txBody>
      </p:sp>
    </p:spTree>
    <p:extLst>
      <p:ext uri="{BB962C8B-B14F-4D97-AF65-F5344CB8AC3E}">
        <p14:creationId xmlns:p14="http://schemas.microsoft.com/office/powerpoint/2010/main" val="36788161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4321" y="476219"/>
            <a:ext cx="4089679" cy="810846"/>
          </a:xfrm>
        </p:spPr>
        <p:txBody>
          <a:bodyPr/>
          <a:lstStyle/>
          <a:p>
            <a:r>
              <a:rPr lang="en-US" dirty="0" smtClean="0"/>
              <a:t>Use Case Template</a:t>
            </a:r>
            <a:endParaRPr lang="en-US" dirty="0"/>
          </a:p>
        </p:txBody>
      </p:sp>
      <p:sp>
        <p:nvSpPr>
          <p:cNvPr id="3" name="Content Placeholder 2"/>
          <p:cNvSpPr>
            <a:spLocks noGrp="1"/>
          </p:cNvSpPr>
          <p:nvPr>
            <p:ph idx="1"/>
          </p:nvPr>
        </p:nvSpPr>
        <p:spPr>
          <a:xfrm>
            <a:off x="5054321" y="1528729"/>
            <a:ext cx="4089679" cy="4600765"/>
          </a:xfrm>
        </p:spPr>
        <p:txBody>
          <a:bodyPr/>
          <a:lstStyle/>
          <a:p>
            <a:r>
              <a:rPr lang="en-US" dirty="0" smtClean="0"/>
              <a:t>Note agreed in this form August 11</a:t>
            </a:r>
          </a:p>
          <a:p>
            <a:r>
              <a:rPr lang="en-US" dirty="0" smtClean="0"/>
              <a:t>Some clarification on Veracity v. Data Quality added</a:t>
            </a:r>
          </a:p>
          <a:p>
            <a:r>
              <a:rPr lang="en-US" dirty="0" smtClean="0"/>
              <a:t>Request for picture added</a:t>
            </a:r>
          </a:p>
          <a:p>
            <a:r>
              <a:rPr lang="en-US" dirty="0" smtClean="0"/>
              <a:t>Early use cases did a detailed breakup of workflow into multiple stages identifying </a:t>
            </a:r>
          </a:p>
          <a:p>
            <a:r>
              <a:rPr lang="en-US" dirty="0" smtClean="0"/>
              <a:t>Use case/goals component, Infrastructure, Data Sources, Data Analytics, Security </a:t>
            </a:r>
            <a:r>
              <a:rPr lang="en-US" dirty="0"/>
              <a:t>&amp; </a:t>
            </a:r>
            <a:r>
              <a:rPr lang="en-US" b="1" dirty="0"/>
              <a:t>Privacy</a:t>
            </a:r>
          </a:p>
        </p:txBody>
      </p:sp>
      <p:sp>
        <p:nvSpPr>
          <p:cNvPr id="4" name="Slide Number Placeholder 3"/>
          <p:cNvSpPr>
            <a:spLocks noGrp="1"/>
          </p:cNvSpPr>
          <p:nvPr>
            <p:ph type="sldNum" sz="quarter" idx="12"/>
          </p:nvPr>
        </p:nvSpPr>
        <p:spPr/>
        <p:txBody>
          <a:bodyPr/>
          <a:lstStyle/>
          <a:p>
            <a:fld id="{F5B7371F-B25E-42BE-91F9-DCD17E1CF49D}" type="slidenum">
              <a:rPr lang="en-US" smtClean="0"/>
              <a:pPr/>
              <a:t>7</a:t>
            </a:fld>
            <a:endParaRPr lang="en-US" dirty="0"/>
          </a:p>
        </p:txBody>
      </p:sp>
      <p:pic>
        <p:nvPicPr>
          <p:cNvPr id="5" name="Picture 4"/>
          <p:cNvPicPr>
            <a:picLocks noChangeAspect="1"/>
          </p:cNvPicPr>
          <p:nvPr/>
        </p:nvPicPr>
        <p:blipFill rotWithShape="1">
          <a:blip r:embed="rId2"/>
          <a:srcRect l="31639" t="12913" r="11218" b="1787"/>
          <a:stretch/>
        </p:blipFill>
        <p:spPr>
          <a:xfrm>
            <a:off x="0" y="0"/>
            <a:ext cx="5006186" cy="6858000"/>
          </a:xfrm>
          <a:prstGeom prst="rect">
            <a:avLst/>
          </a:prstGeom>
        </p:spPr>
      </p:pic>
    </p:spTree>
    <p:extLst>
      <p:ext uri="{BB962C8B-B14F-4D97-AF65-F5344CB8AC3E}">
        <p14:creationId xmlns:p14="http://schemas.microsoft.com/office/powerpoint/2010/main" val="19515171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F5B7371F-B25E-42BE-91F9-DCD17E1CF49D}" type="slidenum">
              <a:rPr lang="en-US" smtClean="0"/>
              <a:pPr/>
              <a:t>8</a:t>
            </a:fld>
            <a:endParaRPr lang="en-US" dirty="0"/>
          </a:p>
        </p:txBody>
      </p:sp>
      <p:pic>
        <p:nvPicPr>
          <p:cNvPr id="7" name="Picture 6"/>
          <p:cNvPicPr>
            <a:picLocks noChangeAspect="1"/>
          </p:cNvPicPr>
          <p:nvPr/>
        </p:nvPicPr>
        <p:blipFill rotWithShape="1">
          <a:blip r:embed="rId3"/>
          <a:srcRect l="9392" t="21131" r="9445" b="1397"/>
          <a:stretch/>
        </p:blipFill>
        <p:spPr>
          <a:xfrm>
            <a:off x="0" y="0"/>
            <a:ext cx="8778240" cy="6837421"/>
          </a:xfrm>
          <a:prstGeom prst="rect">
            <a:avLst/>
          </a:prstGeom>
        </p:spPr>
      </p:pic>
      <p:sp>
        <p:nvSpPr>
          <p:cNvPr id="8" name="TextBox 7"/>
          <p:cNvSpPr txBox="1"/>
          <p:nvPr/>
        </p:nvSpPr>
        <p:spPr>
          <a:xfrm>
            <a:off x="206828" y="6021178"/>
            <a:ext cx="4303422" cy="461665"/>
          </a:xfrm>
          <a:prstGeom prst="rect">
            <a:avLst/>
          </a:prstGeom>
          <a:solidFill>
            <a:schemeClr val="bg1"/>
          </a:solidFill>
        </p:spPr>
        <p:txBody>
          <a:bodyPr wrap="none" rtlCol="0">
            <a:spAutoFit/>
          </a:bodyPr>
          <a:lstStyle/>
          <a:p>
            <a:r>
              <a:rPr lang="en-US" sz="2400" b="1" dirty="0" smtClean="0"/>
              <a:t>Part of Property Summary Table</a:t>
            </a:r>
            <a:endParaRPr lang="en-US" sz="2400" b="1" dirty="0"/>
          </a:p>
        </p:txBody>
      </p:sp>
    </p:spTree>
    <p:extLst>
      <p:ext uri="{BB962C8B-B14F-4D97-AF65-F5344CB8AC3E}">
        <p14:creationId xmlns:p14="http://schemas.microsoft.com/office/powerpoint/2010/main" val="8891607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Extraction Process</a:t>
            </a:r>
            <a:endParaRPr lang="en-US" dirty="0"/>
          </a:p>
        </p:txBody>
      </p:sp>
      <p:sp>
        <p:nvSpPr>
          <p:cNvPr id="3" name="Content Placeholder 2"/>
          <p:cNvSpPr>
            <a:spLocks noGrp="1"/>
          </p:cNvSpPr>
          <p:nvPr>
            <p:ph idx="1"/>
          </p:nvPr>
        </p:nvSpPr>
        <p:spPr>
          <a:xfrm>
            <a:off x="95250" y="1393372"/>
            <a:ext cx="9048750" cy="4114800"/>
          </a:xfrm>
        </p:spPr>
        <p:txBody>
          <a:bodyPr/>
          <a:lstStyle/>
          <a:p>
            <a:r>
              <a:rPr lang="en-US" sz="2000" dirty="0"/>
              <a:t>Two-step process </a:t>
            </a:r>
            <a:r>
              <a:rPr lang="en-US" sz="2000" dirty="0" smtClean="0"/>
              <a:t>is used for requirement extraction:</a:t>
            </a:r>
          </a:p>
          <a:p>
            <a:pPr marL="457200" indent="-457200">
              <a:buFont typeface="+mj-lt"/>
              <a:buAutoNum type="arabicParenR"/>
            </a:pPr>
            <a:r>
              <a:rPr lang="en-US" sz="2000" dirty="0" smtClean="0"/>
              <a:t>Extract </a:t>
            </a:r>
            <a:r>
              <a:rPr lang="en-US" sz="2000" dirty="0"/>
              <a:t>specific requirements </a:t>
            </a:r>
            <a:r>
              <a:rPr lang="en-US" sz="2000" dirty="0" smtClean="0"/>
              <a:t>and map to reference architecture based </a:t>
            </a:r>
            <a:r>
              <a:rPr lang="en-US" sz="2000" dirty="0"/>
              <a:t>on each application’s characteristics such </a:t>
            </a:r>
            <a:r>
              <a:rPr lang="en-US" sz="2000" dirty="0" smtClean="0"/>
              <a:t>as:</a:t>
            </a:r>
          </a:p>
          <a:p>
            <a:pPr marL="796925" lvl="1" indent="-457200">
              <a:buFont typeface="+mj-lt"/>
              <a:buAutoNum type="alphaLcParenR"/>
            </a:pPr>
            <a:r>
              <a:rPr lang="en-US" sz="1900" dirty="0" smtClean="0">
                <a:solidFill>
                  <a:srgbClr val="FF0000"/>
                </a:solidFill>
              </a:rPr>
              <a:t>data </a:t>
            </a:r>
            <a:r>
              <a:rPr lang="en-US" sz="1900" dirty="0">
                <a:solidFill>
                  <a:srgbClr val="FF0000"/>
                </a:solidFill>
              </a:rPr>
              <a:t>sources </a:t>
            </a:r>
            <a:r>
              <a:rPr lang="en-US" sz="1900" dirty="0"/>
              <a:t>(data size, file formats, rate of grow, at rest or in motion, etc</a:t>
            </a:r>
            <a:r>
              <a:rPr lang="en-US" sz="1900" dirty="0" smtClean="0"/>
              <a:t>.)</a:t>
            </a:r>
            <a:endParaRPr lang="en-US" sz="1900" dirty="0"/>
          </a:p>
          <a:p>
            <a:pPr marL="800100" lvl="1" indent="-457200">
              <a:buFont typeface="+mj-lt"/>
              <a:buAutoNum type="alphaLcParenR"/>
            </a:pPr>
            <a:r>
              <a:rPr lang="en-US" sz="1900" dirty="0" smtClean="0">
                <a:solidFill>
                  <a:srgbClr val="FF0000"/>
                </a:solidFill>
              </a:rPr>
              <a:t>data </a:t>
            </a:r>
            <a:r>
              <a:rPr lang="en-US" sz="1900" dirty="0">
                <a:solidFill>
                  <a:srgbClr val="FF0000"/>
                </a:solidFill>
              </a:rPr>
              <a:t>lifecycle management </a:t>
            </a:r>
            <a:r>
              <a:rPr lang="en-US" sz="1900" dirty="0"/>
              <a:t>(curation, conversion, quality check, pre-analytic processing, etc</a:t>
            </a:r>
            <a:r>
              <a:rPr lang="en-US" sz="1900" dirty="0" smtClean="0"/>
              <a:t>.)</a:t>
            </a:r>
            <a:endParaRPr lang="en-US" sz="1900" dirty="0"/>
          </a:p>
          <a:p>
            <a:pPr marL="800100" lvl="1" indent="-457200">
              <a:buFont typeface="+mj-lt"/>
              <a:buAutoNum type="alphaLcParenR"/>
            </a:pPr>
            <a:r>
              <a:rPr lang="en-US" sz="1900" dirty="0" smtClean="0">
                <a:solidFill>
                  <a:srgbClr val="FF0000"/>
                </a:solidFill>
              </a:rPr>
              <a:t>data </a:t>
            </a:r>
            <a:r>
              <a:rPr lang="en-US" sz="1900" dirty="0">
                <a:solidFill>
                  <a:srgbClr val="FF0000"/>
                </a:solidFill>
              </a:rPr>
              <a:t>transformation </a:t>
            </a:r>
            <a:r>
              <a:rPr lang="en-US" sz="1900" dirty="0"/>
              <a:t>(data </a:t>
            </a:r>
            <a:r>
              <a:rPr lang="en-US" sz="1900" dirty="0" smtClean="0"/>
              <a:t>fusion/mashup, </a:t>
            </a:r>
            <a:r>
              <a:rPr lang="en-US" sz="1900" dirty="0"/>
              <a:t>analytics</a:t>
            </a:r>
            <a:r>
              <a:rPr lang="en-US" sz="1900" dirty="0" smtClean="0"/>
              <a:t>),</a:t>
            </a:r>
            <a:endParaRPr lang="en-US" sz="1900" dirty="0"/>
          </a:p>
          <a:p>
            <a:pPr marL="800100" lvl="1" indent="-457200">
              <a:buFont typeface="+mj-lt"/>
              <a:buAutoNum type="alphaLcParenR"/>
            </a:pPr>
            <a:r>
              <a:rPr lang="en-US" sz="1900" dirty="0" smtClean="0">
                <a:solidFill>
                  <a:srgbClr val="FF0000"/>
                </a:solidFill>
              </a:rPr>
              <a:t>capability </a:t>
            </a:r>
            <a:r>
              <a:rPr lang="en-US" sz="1900" dirty="0">
                <a:solidFill>
                  <a:srgbClr val="FF0000"/>
                </a:solidFill>
              </a:rPr>
              <a:t>infrastructure </a:t>
            </a:r>
            <a:r>
              <a:rPr lang="en-US" sz="1900" dirty="0"/>
              <a:t>(software tools, platform tools, hardware resources such as storage and networking), </a:t>
            </a:r>
            <a:r>
              <a:rPr lang="en-US" sz="1900" dirty="0" smtClean="0"/>
              <a:t>and</a:t>
            </a:r>
            <a:endParaRPr lang="en-US" sz="1900" dirty="0"/>
          </a:p>
          <a:p>
            <a:pPr marL="800100" lvl="1" indent="-457200">
              <a:buFont typeface="+mj-lt"/>
              <a:buAutoNum type="alphaLcParenR"/>
            </a:pPr>
            <a:r>
              <a:rPr lang="en-US" sz="1900" dirty="0">
                <a:solidFill>
                  <a:srgbClr val="FF0000"/>
                </a:solidFill>
              </a:rPr>
              <a:t> </a:t>
            </a:r>
            <a:r>
              <a:rPr lang="en-US" sz="1900" dirty="0" smtClean="0">
                <a:solidFill>
                  <a:srgbClr val="FF0000"/>
                </a:solidFill>
              </a:rPr>
              <a:t>data </a:t>
            </a:r>
            <a:r>
              <a:rPr lang="en-US" sz="1900" dirty="0">
                <a:solidFill>
                  <a:srgbClr val="FF0000"/>
                </a:solidFill>
              </a:rPr>
              <a:t>usage </a:t>
            </a:r>
            <a:r>
              <a:rPr lang="en-US" sz="1900" dirty="0"/>
              <a:t>(processed results in text, table, visual, and other formats</a:t>
            </a:r>
            <a:r>
              <a:rPr lang="en-US" sz="1900" dirty="0" smtClean="0"/>
              <a:t>).</a:t>
            </a:r>
          </a:p>
          <a:p>
            <a:pPr marL="800100" lvl="1" indent="-457200">
              <a:buFont typeface="+mj-lt"/>
              <a:buAutoNum type="alphaLcParenR"/>
            </a:pPr>
            <a:r>
              <a:rPr lang="en-US" sz="1900" dirty="0" smtClean="0"/>
              <a:t>Goals and use case description inform </a:t>
            </a:r>
            <a:r>
              <a:rPr lang="en-US" sz="1900" dirty="0" smtClean="0">
                <a:solidFill>
                  <a:srgbClr val="FF0000"/>
                </a:solidFill>
              </a:rPr>
              <a:t>all</a:t>
            </a:r>
            <a:r>
              <a:rPr lang="en-US" sz="1900" dirty="0" smtClean="0"/>
              <a:t> architecture components</a:t>
            </a:r>
          </a:p>
          <a:p>
            <a:pPr marL="800100" lvl="1" indent="-457200">
              <a:buFont typeface="+mj-lt"/>
              <a:buAutoNum type="alphaLcParenR"/>
            </a:pPr>
            <a:r>
              <a:rPr lang="en-US" sz="1900" dirty="0" smtClean="0">
                <a:solidFill>
                  <a:srgbClr val="FF0000"/>
                </a:solidFill>
              </a:rPr>
              <a:t>Security &amp; Privacy</a:t>
            </a:r>
            <a:r>
              <a:rPr lang="en-US" sz="1900" dirty="0" smtClean="0"/>
              <a:t> has direct map</a:t>
            </a:r>
          </a:p>
          <a:p>
            <a:pPr marL="457200" indent="-457200">
              <a:buFont typeface="+mj-lt"/>
              <a:buAutoNum type="arabicParenR"/>
            </a:pPr>
            <a:r>
              <a:rPr lang="en-US" sz="2000" dirty="0" smtClean="0"/>
              <a:t>Aggregate </a:t>
            </a:r>
            <a:r>
              <a:rPr lang="en-US" sz="2000" dirty="0"/>
              <a:t>all specific requirements into high-level generalized requirements which are vendor-neutral and technology agnostic.</a:t>
            </a:r>
          </a:p>
        </p:txBody>
      </p:sp>
      <p:sp>
        <p:nvSpPr>
          <p:cNvPr id="4" name="Slide Number Placeholder 3"/>
          <p:cNvSpPr>
            <a:spLocks noGrp="1"/>
          </p:cNvSpPr>
          <p:nvPr>
            <p:ph type="sldNum" sz="quarter" idx="12"/>
          </p:nvPr>
        </p:nvSpPr>
        <p:spPr/>
        <p:txBody>
          <a:bodyPr/>
          <a:lstStyle/>
          <a:p>
            <a:fld id="{F5B7371F-B25E-42BE-91F9-DCD17E1CF49D}" type="slidenum">
              <a:rPr lang="en-US" smtClean="0"/>
              <a:pPr/>
              <a:t>9</a:t>
            </a:fld>
            <a:endParaRPr lang="en-US" dirty="0"/>
          </a:p>
        </p:txBody>
      </p:sp>
    </p:spTree>
    <p:extLst>
      <p:ext uri="{BB962C8B-B14F-4D97-AF65-F5344CB8AC3E}">
        <p14:creationId xmlns:p14="http://schemas.microsoft.com/office/powerpoint/2010/main" val="3139601016"/>
      </p:ext>
    </p:extLst>
  </p:cSld>
  <p:clrMapOvr>
    <a:masterClrMapping/>
  </p:clrMapOvr>
</p:sld>
</file>

<file path=ppt/theme/theme1.xml><?xml version="1.0" encoding="utf-8"?>
<a:theme xmlns:a="http://schemas.openxmlformats.org/drawingml/2006/main" name="12-0623-Sample-1img-full_V5">
  <a:themeElements>
    <a:clrScheme name="SAIC Color Palette">
      <a:dk1>
        <a:sysClr val="windowText" lastClr="000000"/>
      </a:dk1>
      <a:lt1>
        <a:sysClr val="window" lastClr="FFFFFF"/>
      </a:lt1>
      <a:dk2>
        <a:srgbClr val="006BB5"/>
      </a:dk2>
      <a:lt2>
        <a:srgbClr val="C1A01E"/>
      </a:lt2>
      <a:accent1>
        <a:srgbClr val="949A90"/>
      </a:accent1>
      <a:accent2>
        <a:srgbClr val="002855"/>
      </a:accent2>
      <a:accent3>
        <a:srgbClr val="546223"/>
      </a:accent3>
      <a:accent4>
        <a:srgbClr val="512D6D"/>
      </a:accent4>
      <a:accent5>
        <a:srgbClr val="EAAA00"/>
      </a:accent5>
      <a:accent6>
        <a:srgbClr val="E03C31"/>
      </a:accent6>
      <a:hlink>
        <a:srgbClr val="006BB5"/>
      </a:hlink>
      <a:folHlink>
        <a:srgbClr val="512D6D"/>
      </a:folHlink>
    </a:clrScheme>
    <a:fontScheme name="SAIC Brand Theme Fonts">
      <a:majorFont>
        <a:latin typeface="Franklin Gothic Medium"/>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ustom Design">
  <a:themeElements>
    <a:clrScheme name="SAIC Color Palette">
      <a:dk1>
        <a:sysClr val="windowText" lastClr="000000"/>
      </a:dk1>
      <a:lt1>
        <a:sysClr val="window" lastClr="FFFFFF"/>
      </a:lt1>
      <a:dk2>
        <a:srgbClr val="006BB5"/>
      </a:dk2>
      <a:lt2>
        <a:srgbClr val="C1A01E"/>
      </a:lt2>
      <a:accent1>
        <a:srgbClr val="949A90"/>
      </a:accent1>
      <a:accent2>
        <a:srgbClr val="002855"/>
      </a:accent2>
      <a:accent3>
        <a:srgbClr val="546223"/>
      </a:accent3>
      <a:accent4>
        <a:srgbClr val="512D6D"/>
      </a:accent4>
      <a:accent5>
        <a:srgbClr val="EAAA00"/>
      </a:accent5>
      <a:accent6>
        <a:srgbClr val="E03C31"/>
      </a:accent6>
      <a:hlink>
        <a:srgbClr val="006BB5"/>
      </a:hlink>
      <a:folHlink>
        <a:srgbClr val="512D6D"/>
      </a:folHlink>
    </a:clrScheme>
    <a:fontScheme name="SAIC Brand Theme Fonts">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12-0623-Sample-1img-full_V5</Template>
  <TotalTime>32075</TotalTime>
  <Words>1263</Words>
  <Application>Microsoft Office PowerPoint</Application>
  <PresentationFormat>On-screen Show (4:3)</PresentationFormat>
  <Paragraphs>129</Paragraphs>
  <Slides>15</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Arial</vt:lpstr>
      <vt:lpstr>Calibri</vt:lpstr>
      <vt:lpstr>Franklin Gothic Book</vt:lpstr>
      <vt:lpstr>Franklin Gothic Demi</vt:lpstr>
      <vt:lpstr>Franklin Gothic Medium</vt:lpstr>
      <vt:lpstr>Symbol</vt:lpstr>
      <vt:lpstr>Times New Roman</vt:lpstr>
      <vt:lpstr>12-0623-Sample-1img-full_V5</vt:lpstr>
      <vt:lpstr>3_Custom Design</vt:lpstr>
      <vt:lpstr>NIST Big Data Public Working Group</vt:lpstr>
      <vt:lpstr>Overview</vt:lpstr>
      <vt:lpstr>Working Group Process I</vt:lpstr>
      <vt:lpstr>51 Use Cases in 9 areas Part I </vt:lpstr>
      <vt:lpstr>51 Use Cases in 9 areas Part II </vt:lpstr>
      <vt:lpstr>Example Use Case: Genomics</vt:lpstr>
      <vt:lpstr>Use Case Template</vt:lpstr>
      <vt:lpstr>PowerPoint Presentation</vt:lpstr>
      <vt:lpstr>Requirements Extraction Process</vt:lpstr>
      <vt:lpstr>Requirements</vt:lpstr>
      <vt:lpstr>Working Group Process II</vt:lpstr>
      <vt:lpstr>35 General Requirements</vt:lpstr>
      <vt:lpstr>Size of Process</vt:lpstr>
      <vt:lpstr>Significant Web Resources</vt:lpstr>
      <vt:lpstr>Next   Steps</vt:lpstr>
    </vt:vector>
  </TitlesOfParts>
  <Company>SAIC</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NIST Big Data Working Group</dc:title>
  <dc:creator>NANCY.W.GRADY@saic.com</dc:creator>
  <cp:lastModifiedBy>Geoffrey Fox</cp:lastModifiedBy>
  <cp:revision>141</cp:revision>
  <cp:lastPrinted>2013-02-14T20:26:11Z</cp:lastPrinted>
  <dcterms:created xsi:type="dcterms:W3CDTF">2013-06-12T16:38:06Z</dcterms:created>
  <dcterms:modified xsi:type="dcterms:W3CDTF">2013-09-30T02:12:21Z</dcterms:modified>
</cp:coreProperties>
</file>