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4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4F9A93-73DD-4AD5-9CDE-F2A9537652EE}"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F9A93-73DD-4AD5-9CDE-F2A9537652EE}"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F9A93-73DD-4AD5-9CDE-F2A9537652EE}"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F9A93-73DD-4AD5-9CDE-F2A9537652EE}"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4F9A93-73DD-4AD5-9CDE-F2A9537652EE}"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4F9A93-73DD-4AD5-9CDE-F2A9537652EE}" type="datetimeFigureOut">
              <a:rPr lang="en-US" smtClean="0"/>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4F9A93-73DD-4AD5-9CDE-F2A9537652EE}" type="datetimeFigureOut">
              <a:rPr lang="en-US" smtClean="0"/>
              <a:t>12/23/2013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4F9A93-73DD-4AD5-9CDE-F2A9537652EE}" type="datetimeFigureOut">
              <a:rPr lang="en-US" smtClean="0"/>
              <a:t>12/23/2013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F9A93-73DD-4AD5-9CDE-F2A9537652EE}" type="datetimeFigureOut">
              <a:rPr lang="en-US" smtClean="0"/>
              <a:t>12/23/2013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19CA5-A35D-4489-B3E8-B25834BEA8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F9A93-73DD-4AD5-9CDE-F2A9537652EE}" type="datetimeFigureOut">
              <a:rPr lang="en-US" smtClean="0"/>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19CA5-A35D-4489-B3E8-B25834BEA82E}"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F4F9A93-73DD-4AD5-9CDE-F2A9537652EE}" type="datetimeFigureOut">
              <a:rPr lang="en-US" smtClean="0"/>
              <a:t>12/23/2013</a:t>
            </a:fld>
            <a:endParaRPr lang="en-US"/>
          </a:p>
        </p:txBody>
      </p:sp>
      <p:sp>
        <p:nvSpPr>
          <p:cNvPr id="9" name="Slide Number Placeholder 8"/>
          <p:cNvSpPr>
            <a:spLocks noGrp="1"/>
          </p:cNvSpPr>
          <p:nvPr>
            <p:ph type="sldNum" sz="quarter" idx="11"/>
          </p:nvPr>
        </p:nvSpPr>
        <p:spPr/>
        <p:txBody>
          <a:bodyPr/>
          <a:lstStyle/>
          <a:p>
            <a:fld id="{36A19CA5-A35D-4489-B3E8-B25834BEA82E}"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6A19CA5-A35D-4489-B3E8-B25834BEA82E}"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F4F9A93-73DD-4AD5-9CDE-F2A9537652EE}" type="datetimeFigureOut">
              <a:rPr lang="en-US" smtClean="0"/>
              <a:t>12/23/2013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Scope | Introduction</a:t>
            </a:r>
            <a:endParaRPr lang="en-US" dirty="0"/>
          </a:p>
        </p:txBody>
      </p:sp>
      <p:sp>
        <p:nvSpPr>
          <p:cNvPr id="3" name="Subtitle 2"/>
          <p:cNvSpPr>
            <a:spLocks noGrp="1"/>
          </p:cNvSpPr>
          <p:nvPr>
            <p:ph type="subTitle" idx="1"/>
          </p:nvPr>
        </p:nvSpPr>
        <p:spPr/>
        <p:txBody>
          <a:bodyPr/>
          <a:lstStyle/>
          <a:p>
            <a:r>
              <a:rPr lang="en-US" dirty="0" smtClean="0"/>
              <a:t>Update from Big Data Security &amp; Privacy Subgroup</a:t>
            </a:r>
            <a:endParaRPr lang="en-US" dirty="0"/>
          </a:p>
        </p:txBody>
      </p:sp>
    </p:spTree>
    <p:extLst>
      <p:ext uri="{BB962C8B-B14F-4D97-AF65-F5344CB8AC3E}">
        <p14:creationId xmlns:p14="http://schemas.microsoft.com/office/powerpoint/2010/main" val="131765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Lay reader tone and content</a:t>
            </a:r>
          </a:p>
          <a:p>
            <a:r>
              <a:rPr lang="en-US" dirty="0" smtClean="0"/>
              <a:t>No explicit introductory reference to “fabric” construct</a:t>
            </a:r>
          </a:p>
          <a:p>
            <a:r>
              <a:rPr lang="en-US" dirty="0" smtClean="0"/>
              <a:t>Introduces:</a:t>
            </a:r>
          </a:p>
          <a:p>
            <a:pPr lvl="1"/>
            <a:r>
              <a:rPr lang="en-US" dirty="0" smtClean="0"/>
              <a:t>Variety and Governance, Regulation &amp; Compliance (GRC) </a:t>
            </a:r>
          </a:p>
          <a:p>
            <a:pPr lvl="1"/>
            <a:r>
              <a:rPr lang="en-US" dirty="0" smtClean="0"/>
              <a:t>Security &amp; GRC tradeoffs</a:t>
            </a:r>
          </a:p>
          <a:p>
            <a:pPr lvl="1"/>
            <a:r>
              <a:rPr lang="en-US" dirty="0" smtClean="0"/>
              <a:t>Access to PII</a:t>
            </a:r>
          </a:p>
          <a:p>
            <a:pPr lvl="1"/>
            <a:r>
              <a:rPr lang="en-US" dirty="0" smtClean="0"/>
              <a:t>S&amp;P Beyond Velocity, Variety &amp; Volume</a:t>
            </a:r>
          </a:p>
          <a:p>
            <a:pPr lvl="2"/>
            <a:r>
              <a:rPr lang="en-US" dirty="0" smtClean="0"/>
              <a:t>Volatility (“temporality”)</a:t>
            </a:r>
          </a:p>
          <a:p>
            <a:pPr lvl="2"/>
            <a:r>
              <a:rPr lang="en-US" dirty="0" smtClean="0"/>
              <a:t>Veracity (or “Validity”, Provenance)</a:t>
            </a:r>
          </a:p>
          <a:p>
            <a:pPr lvl="2"/>
            <a:r>
              <a:rPr lang="en-US" dirty="0" smtClean="0"/>
              <a:t>Role-specific literacy</a:t>
            </a:r>
          </a:p>
          <a:p>
            <a:pPr lvl="2"/>
            <a:r>
              <a:rPr lang="en-US" dirty="0" smtClean="0"/>
              <a:t>Domain-specific semantics</a:t>
            </a:r>
          </a:p>
          <a:p>
            <a:pPr lvl="1"/>
            <a:r>
              <a:rPr lang="en-US" dirty="0" smtClean="0"/>
              <a:t>Other signposts for practitioners</a:t>
            </a:r>
          </a:p>
          <a:p>
            <a:pPr lvl="2"/>
            <a:endParaRPr lang="en-US" dirty="0" smtClean="0"/>
          </a:p>
          <a:p>
            <a:pPr lvl="1"/>
            <a:endParaRPr lang="en-US" dirty="0"/>
          </a:p>
        </p:txBody>
      </p:sp>
    </p:spTree>
    <p:extLst>
      <p:ext uri="{BB962C8B-B14F-4D97-AF65-F5344CB8AC3E}">
        <p14:creationId xmlns:p14="http://schemas.microsoft.com/office/powerpoint/2010/main" val="272911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Hoped-for Improvements</a:t>
            </a:r>
            <a:endParaRPr lang="en-US" dirty="0"/>
          </a:p>
        </p:txBody>
      </p:sp>
      <p:sp>
        <p:nvSpPr>
          <p:cNvPr id="3" name="Content Placeholder 2"/>
          <p:cNvSpPr>
            <a:spLocks noGrp="1"/>
          </p:cNvSpPr>
          <p:nvPr>
            <p:ph idx="1"/>
          </p:nvPr>
        </p:nvSpPr>
        <p:spPr>
          <a:xfrm>
            <a:off x="381000" y="1981200"/>
            <a:ext cx="7620000" cy="4038600"/>
          </a:xfrm>
        </p:spPr>
        <p:txBody>
          <a:bodyPr/>
          <a:lstStyle/>
          <a:p>
            <a:r>
              <a:rPr lang="en-US" sz="2400" dirty="0" smtClean="0"/>
              <a:t>Better integration of lay and technical concerns </a:t>
            </a:r>
          </a:p>
          <a:p>
            <a:r>
              <a:rPr lang="en-US" sz="2400" dirty="0" smtClean="0"/>
              <a:t>Additional relevant S&amp;P references </a:t>
            </a:r>
          </a:p>
          <a:p>
            <a:r>
              <a:rPr lang="en-US" sz="2400" dirty="0" smtClean="0"/>
              <a:t>Better targeting of V&amp;V&amp;V+ dimensions to distinguish from other NIST and third party S&amp;P documents </a:t>
            </a:r>
          </a:p>
          <a:p>
            <a:r>
              <a:rPr lang="en-US" sz="2400" dirty="0" smtClean="0"/>
              <a:t>Milieu of specialized topics moved to an Appendix</a:t>
            </a:r>
          </a:p>
          <a:p>
            <a:pPr lvl="1"/>
            <a:r>
              <a:rPr lang="en-US" sz="2400" dirty="0" smtClean="0"/>
              <a:t>Completed for Appendix 1 (Roles)</a:t>
            </a:r>
          </a:p>
          <a:p>
            <a:pPr lvl="1"/>
            <a:r>
              <a:rPr lang="en-US" sz="2400" dirty="0" smtClean="0"/>
              <a:t>Pending for Appendix 2 (Specialized Topics, etc.)</a:t>
            </a:r>
          </a:p>
          <a:p>
            <a:endParaRPr lang="en-US" dirty="0" smtClean="0"/>
          </a:p>
          <a:p>
            <a:endParaRPr lang="en-US" dirty="0"/>
          </a:p>
        </p:txBody>
      </p:sp>
    </p:spTree>
    <p:extLst>
      <p:ext uri="{BB962C8B-B14F-4D97-AF65-F5344CB8AC3E}">
        <p14:creationId xmlns:p14="http://schemas.microsoft.com/office/powerpoint/2010/main" val="196461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Tasks</a:t>
            </a:r>
            <a:endParaRPr lang="en-US" dirty="0"/>
          </a:p>
        </p:txBody>
      </p:sp>
      <p:sp>
        <p:nvSpPr>
          <p:cNvPr id="3" name="Content Placeholder 2"/>
          <p:cNvSpPr>
            <a:spLocks noGrp="1"/>
          </p:cNvSpPr>
          <p:nvPr>
            <p:ph idx="1"/>
          </p:nvPr>
        </p:nvSpPr>
        <p:spPr>
          <a:xfrm>
            <a:off x="457200" y="1447800"/>
            <a:ext cx="7620000" cy="4800600"/>
          </a:xfrm>
        </p:spPr>
        <p:txBody>
          <a:bodyPr>
            <a:noAutofit/>
          </a:bodyPr>
          <a:lstStyle/>
          <a:p>
            <a:r>
              <a:rPr lang="en-US" sz="2400" dirty="0" smtClean="0"/>
              <a:t>Subdocument navigation aids</a:t>
            </a:r>
          </a:p>
          <a:p>
            <a:pPr lvl="1"/>
            <a:r>
              <a:rPr lang="en-US" sz="2400" dirty="0" smtClean="0"/>
              <a:t>Direct users to sections that are most relevant to their needs, enabling specialists to skip sections they already understand, and directing lay readers to specific users they may not have considered.</a:t>
            </a:r>
          </a:p>
          <a:p>
            <a:r>
              <a:rPr lang="en-US" sz="2400" dirty="0" smtClean="0"/>
              <a:t>Taxonomy / RA Integration</a:t>
            </a:r>
          </a:p>
          <a:p>
            <a:r>
              <a:rPr lang="en-US" sz="2400" dirty="0" smtClean="0"/>
              <a:t>Appendix </a:t>
            </a:r>
            <a:r>
              <a:rPr lang="en-US" sz="2400" dirty="0" smtClean="0"/>
              <a:t>2*</a:t>
            </a:r>
            <a:endParaRPr lang="en-US" sz="2400" dirty="0" smtClean="0"/>
          </a:p>
          <a:p>
            <a:pPr lvl="1"/>
            <a:r>
              <a:rPr lang="en-US" dirty="0" smtClean="0"/>
              <a:t>Light work of conceptual structure to match fabric language</a:t>
            </a:r>
          </a:p>
          <a:p>
            <a:pPr lvl="1"/>
            <a:r>
              <a:rPr lang="en-US" dirty="0" smtClean="0"/>
              <a:t>Mirror outlines in RA and Taxonomy where it makes sense</a:t>
            </a:r>
          </a:p>
          <a:p>
            <a:r>
              <a:rPr lang="en-US" sz="2400" dirty="0" smtClean="0"/>
              <a:t>Include additional role / role axes </a:t>
            </a:r>
            <a:endParaRPr lang="en-US" sz="2400" dirty="0" smtClean="0"/>
          </a:p>
          <a:p>
            <a:pPr marL="114300" indent="0">
              <a:buNone/>
            </a:pPr>
            <a:endParaRPr lang="en-US" sz="2400" dirty="0" smtClean="0"/>
          </a:p>
          <a:p>
            <a:pPr marL="114300" indent="0">
              <a:buNone/>
            </a:pPr>
            <a:r>
              <a:rPr lang="en-US" sz="1600" dirty="0" smtClean="0"/>
              <a:t>*Facilitated by technical writer assistance?</a:t>
            </a:r>
            <a:endParaRPr lang="en-US" sz="1600" dirty="0"/>
          </a:p>
        </p:txBody>
      </p:sp>
    </p:spTree>
    <p:extLst>
      <p:ext uri="{BB962C8B-B14F-4D97-AF65-F5344CB8AC3E}">
        <p14:creationId xmlns:p14="http://schemas.microsoft.com/office/powerpoint/2010/main" val="403715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Role Content</a:t>
            </a:r>
            <a:endParaRPr lang="en-US" dirty="0"/>
          </a:p>
        </p:txBody>
      </p:sp>
      <p:sp>
        <p:nvSpPr>
          <p:cNvPr id="3" name="Content Placeholder 2"/>
          <p:cNvSpPr>
            <a:spLocks noGrp="1"/>
          </p:cNvSpPr>
          <p:nvPr>
            <p:ph idx="1"/>
          </p:nvPr>
        </p:nvSpPr>
        <p:spPr>
          <a:xfrm>
            <a:off x="457200" y="1600200"/>
            <a:ext cx="7620000" cy="3429000"/>
          </a:xfrm>
        </p:spPr>
        <p:txBody>
          <a:bodyPr>
            <a:normAutofit lnSpcReduction="10000"/>
          </a:bodyPr>
          <a:lstStyle/>
          <a:p>
            <a:pPr marL="114300" indent="0">
              <a:buNone/>
            </a:pPr>
            <a:r>
              <a:rPr lang="en-US" sz="3200" i="1" dirty="0" smtClean="0"/>
              <a:t>Pending</a:t>
            </a:r>
            <a:endParaRPr lang="en-US" sz="3200" i="1" dirty="0"/>
          </a:p>
          <a:p>
            <a:pPr marL="114300" indent="0">
              <a:buNone/>
            </a:pPr>
            <a:r>
              <a:rPr lang="en-US" sz="3200" dirty="0" smtClean="0"/>
              <a:t>Role Categories in </a:t>
            </a:r>
            <a:r>
              <a:rPr lang="en-US" sz="3200" b="1" dirty="0" smtClean="0"/>
              <a:t>Scope</a:t>
            </a:r>
            <a:r>
              <a:rPr lang="en-US" sz="3200" dirty="0" smtClean="0"/>
              <a:t> Section</a:t>
            </a:r>
          </a:p>
          <a:p>
            <a:r>
              <a:rPr lang="en-US" sz="3200" dirty="0" smtClean="0"/>
              <a:t>Stakeholders and “Users” </a:t>
            </a:r>
          </a:p>
          <a:p>
            <a:r>
              <a:rPr lang="en-US" sz="3200" dirty="0" err="1" smtClean="0"/>
              <a:t>Ratifiers</a:t>
            </a:r>
            <a:r>
              <a:rPr lang="en-US" sz="3200" dirty="0" smtClean="0"/>
              <a:t> </a:t>
            </a:r>
          </a:p>
          <a:p>
            <a:r>
              <a:rPr lang="en-US" sz="3200" dirty="0" smtClean="0"/>
              <a:t>Attackers &amp; Unwitting Collaborators </a:t>
            </a:r>
          </a:p>
          <a:p>
            <a:r>
              <a:rPr lang="en-US" sz="3200" dirty="0" smtClean="0"/>
              <a:t>Governors </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31012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Framework Axes* </a:t>
            </a:r>
            <a:endParaRPr lang="en-US" dirty="0"/>
          </a:p>
        </p:txBody>
      </p:sp>
      <p:sp>
        <p:nvSpPr>
          <p:cNvPr id="3" name="Content Placeholder 2"/>
          <p:cNvSpPr>
            <a:spLocks noGrp="1"/>
          </p:cNvSpPr>
          <p:nvPr>
            <p:ph idx="1"/>
          </p:nvPr>
        </p:nvSpPr>
        <p:spPr>
          <a:xfrm>
            <a:off x="457200" y="2133600"/>
            <a:ext cx="7620000" cy="3657600"/>
          </a:xfrm>
        </p:spPr>
        <p:txBody>
          <a:bodyPr>
            <a:normAutofit lnSpcReduction="10000"/>
          </a:bodyPr>
          <a:lstStyle/>
          <a:p>
            <a:r>
              <a:rPr lang="en-US" sz="2800" dirty="0" smtClean="0"/>
              <a:t>IT Operators </a:t>
            </a:r>
          </a:p>
          <a:p>
            <a:r>
              <a:rPr lang="en-US" sz="2800" dirty="0" smtClean="0"/>
              <a:t>Governance | Regulation | Compliance </a:t>
            </a:r>
            <a:r>
              <a:rPr lang="en-US" sz="2800" b="1" dirty="0" smtClean="0"/>
              <a:t>Officers</a:t>
            </a:r>
            <a:endParaRPr lang="en-US" sz="2800" b="1" dirty="0"/>
          </a:p>
          <a:p>
            <a:r>
              <a:rPr lang="en-US" sz="2800" dirty="0" smtClean="0"/>
              <a:t>Business | Data Consumers </a:t>
            </a:r>
          </a:p>
          <a:p>
            <a:endParaRPr lang="en-US" sz="2800" dirty="0"/>
          </a:p>
          <a:p>
            <a:pPr marL="114300" indent="0">
              <a:buNone/>
            </a:pPr>
            <a:r>
              <a:rPr lang="en-US" sz="2800" i="1" dirty="0" smtClean="0"/>
              <a:t>Example: Auditors are both stakeholders and </a:t>
            </a:r>
            <a:r>
              <a:rPr lang="en-US" sz="2800" i="1" dirty="0" err="1" smtClean="0"/>
              <a:t>ratifiers</a:t>
            </a:r>
            <a:r>
              <a:rPr lang="en-US" sz="2800" i="1" dirty="0" smtClean="0"/>
              <a:t>.</a:t>
            </a:r>
          </a:p>
          <a:p>
            <a:endParaRPr lang="en-US" dirty="0"/>
          </a:p>
          <a:p>
            <a:pPr marL="114300" indent="0">
              <a:buNone/>
            </a:pPr>
            <a:r>
              <a:rPr lang="en-US" sz="1600" dirty="0" smtClean="0"/>
              <a:t>*Approach suggested by Roy D’Souza</a:t>
            </a:r>
          </a:p>
        </p:txBody>
      </p:sp>
    </p:spTree>
    <p:extLst>
      <p:ext uri="{BB962C8B-B14F-4D97-AF65-F5344CB8AC3E}">
        <p14:creationId xmlns:p14="http://schemas.microsoft.com/office/powerpoint/2010/main" val="1019623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95</TotalTime>
  <Words>255</Words>
  <Application>Microsoft Office PowerPoint</Application>
  <PresentationFormat>On-screen Show (4:3)</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Scope | Introduction</vt:lpstr>
      <vt:lpstr>Introduction</vt:lpstr>
      <vt:lpstr>Hoped-for Improvements</vt:lpstr>
      <vt:lpstr>Remaining Tasks</vt:lpstr>
      <vt:lpstr>Additional Role Content</vt:lpstr>
      <vt:lpstr>Role Framework Axes*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Underwood</dc:creator>
  <cp:lastModifiedBy>Mark Underwood</cp:lastModifiedBy>
  <cp:revision>8</cp:revision>
  <dcterms:created xsi:type="dcterms:W3CDTF">2013-12-23T15:46:23Z</dcterms:created>
  <dcterms:modified xsi:type="dcterms:W3CDTF">2013-12-23T17:24:10Z</dcterms:modified>
</cp:coreProperties>
</file>