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45897" showSpecialPlsOnTitleSld="0" strictFirstAndLastChars="0">
  <p:sldMasterIdLst>
    <p:sldMasterId id="2147483681" r:id="rId1"/>
  </p:sldMasterIdLst>
  <p:notesMasterIdLst>
    <p:notesMasterId r:id="rId19"/>
  </p:notesMasterIdLst>
  <p:handoutMasterIdLst>
    <p:handoutMasterId r:id="rId20"/>
  </p:handoutMasterIdLst>
  <p:sldIdLst>
    <p:sldId id="286" r:id="rId2"/>
    <p:sldId id="258" r:id="rId3"/>
    <p:sldId id="310" r:id="rId4"/>
    <p:sldId id="306" r:id="rId5"/>
    <p:sldId id="307" r:id="rId6"/>
    <p:sldId id="311" r:id="rId7"/>
    <p:sldId id="312" r:id="rId8"/>
    <p:sldId id="314" r:id="rId9"/>
    <p:sldId id="326" r:id="rId10"/>
    <p:sldId id="328" r:id="rId11"/>
    <p:sldId id="329" r:id="rId12"/>
    <p:sldId id="325" r:id="rId13"/>
    <p:sldId id="330" r:id="rId14"/>
    <p:sldId id="315" r:id="rId15"/>
    <p:sldId id="316" r:id="rId16"/>
    <p:sldId id="317" r:id="rId17"/>
    <p:sldId id="318" r:id="rId18"/>
  </p:sldIdLst>
  <p:sldSz cx="9144000" cy="6858000" type="screen4x3"/>
  <p:notesSz cx="7315200" cy="9601200"/>
  <p:defaultTex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A50"/>
    <a:srgbClr val="7A7A7A"/>
    <a:srgbClr val="6B6B6B"/>
    <a:srgbClr val="767676"/>
    <a:srgbClr val="4C4C4C"/>
    <a:srgbClr val="656565"/>
    <a:srgbClr val="CD0078"/>
    <a:srgbClr val="3C73B9"/>
    <a:srgbClr val="EBD7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84567" autoAdjust="0"/>
  </p:normalViewPr>
  <p:slideViewPr>
    <p:cSldViewPr snapToGrid="0">
      <p:cViewPr>
        <p:scale>
          <a:sx n="61" d="100"/>
          <a:sy n="61" d="100"/>
        </p:scale>
        <p:origin x="-1008" y="-102"/>
      </p:cViewPr>
      <p:guideLst>
        <p:guide orient="horz" pos="1311"/>
        <p:guide orient="horz" pos="3758"/>
        <p:guide orient="horz" pos="1062"/>
        <p:guide orient="horz" pos="449"/>
        <p:guide orient="horz" pos="2849"/>
        <p:guide orient="horz" pos="2153"/>
        <p:guide orient="horz" pos="5442"/>
        <p:guide orient="horz" pos="1954"/>
        <p:guide pos="219"/>
        <p:guide pos="5551"/>
        <p:guide pos="2879"/>
        <p:guide pos="1521"/>
        <p:guide pos="42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5" d="100"/>
          <a:sy n="95" d="100"/>
        </p:scale>
        <p:origin x="-2264" y="-96"/>
      </p:cViewPr>
      <p:guideLst>
        <p:guide orient="horz" pos="3024"/>
        <p:guide orient="horz" pos="5906"/>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6213"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4" name="Text Box 22"/>
          <p:cNvSpPr txBox="1">
            <a:spLocks noChangeArrowheads="1"/>
          </p:cNvSpPr>
          <p:nvPr/>
        </p:nvSpPr>
        <p:spPr bwMode="auto">
          <a:xfrm>
            <a:off x="2922588" y="8988425"/>
            <a:ext cx="402113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100"/>
              </a:lnSpc>
            </a:pPr>
            <a:fld id="{248A7D45-D04D-4B80-90EF-34F48D18C37A}" type="slidenum">
              <a:rPr lang="en-US" sz="900">
                <a:solidFill>
                  <a:srgbClr val="1E4191"/>
                </a:solidFill>
              </a:rPr>
              <a:pPr algn="r">
                <a:lnSpc>
                  <a:spcPts val="1100"/>
                </a:lnSpc>
              </a:pPr>
              <a:t>‹#›</a:t>
            </a:fld>
            <a:r>
              <a:rPr lang="en-US" sz="900" dirty="0">
                <a:solidFill>
                  <a:srgbClr val="1E4191"/>
                </a:solidFill>
              </a:rPr>
              <a:t> /</a:t>
            </a:r>
          </a:p>
          <a:p>
            <a:pPr algn="r">
              <a:lnSpc>
                <a:spcPts val="1100"/>
              </a:lnSpc>
            </a:pPr>
            <a:r>
              <a:rPr lang="en-US" sz="900" dirty="0">
                <a:solidFill>
                  <a:srgbClr val="1E4191"/>
                </a:solidFill>
              </a:rPr>
              <a:t>GE  / </a:t>
            </a:r>
          </a:p>
          <a:p>
            <a:pPr algn="r"/>
            <a:endParaRPr lang="en-US" sz="900" dirty="0">
              <a:solidFill>
                <a:srgbClr val="1E4191"/>
              </a:solidFill>
            </a:endParaRPr>
          </a:p>
        </p:txBody>
      </p:sp>
    </p:spTree>
    <p:extLst>
      <p:ext uri="{BB962C8B-B14F-4D97-AF65-F5344CB8AC3E}">
        <p14:creationId xmlns:p14="http://schemas.microsoft.com/office/powerpoint/2010/main" val="976875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86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Rectangle 4"/>
          <p:cNvSpPr>
            <a:spLocks noGrp="1" noRot="1" noChangeAspect="1" noChangeArrowheads="1" noTextEdit="1"/>
          </p:cNvSpPr>
          <p:nvPr>
            <p:ph type="sldImg" idx="2"/>
          </p:nvPr>
        </p:nvSpPr>
        <p:spPr bwMode="auto">
          <a:xfrm>
            <a:off x="914400" y="228600"/>
            <a:ext cx="5730875" cy="4298950"/>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3" name="Rectangle 5"/>
          <p:cNvSpPr>
            <a:spLocks noGrp="1" noChangeArrowheads="1"/>
          </p:cNvSpPr>
          <p:nvPr>
            <p:ph type="body" sz="quarter" idx="3"/>
          </p:nvPr>
        </p:nvSpPr>
        <p:spPr bwMode="auto">
          <a:xfrm>
            <a:off x="914400" y="4648200"/>
            <a:ext cx="57308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4" tIns="48322" rIns="96644" bIns="483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8862" name="Text Box 14"/>
          <p:cNvSpPr txBox="1">
            <a:spLocks noChangeArrowheads="1"/>
          </p:cNvSpPr>
          <p:nvPr/>
        </p:nvSpPr>
        <p:spPr bwMode="auto">
          <a:xfrm>
            <a:off x="2922588" y="8988425"/>
            <a:ext cx="402113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100"/>
              </a:lnSpc>
            </a:pPr>
            <a:fld id="{AB69BBA2-4AEB-4B61-8393-54D11319A087}" type="slidenum">
              <a:rPr lang="en-US" sz="900">
                <a:solidFill>
                  <a:srgbClr val="1E4191"/>
                </a:solidFill>
              </a:rPr>
              <a:pPr algn="r">
                <a:lnSpc>
                  <a:spcPts val="1100"/>
                </a:lnSpc>
              </a:pPr>
              <a:t>‹#›</a:t>
            </a:fld>
            <a:r>
              <a:rPr lang="en-US" sz="900" dirty="0">
                <a:solidFill>
                  <a:srgbClr val="1E4191"/>
                </a:solidFill>
              </a:rPr>
              <a:t> /</a:t>
            </a:r>
          </a:p>
          <a:p>
            <a:pPr algn="r">
              <a:lnSpc>
                <a:spcPts val="1100"/>
              </a:lnSpc>
            </a:pPr>
            <a:r>
              <a:rPr lang="en-US" sz="900" dirty="0">
                <a:solidFill>
                  <a:srgbClr val="1E4191"/>
                </a:solidFill>
              </a:rPr>
              <a:t>GE  / </a:t>
            </a:r>
          </a:p>
          <a:p>
            <a:pPr algn="r"/>
            <a:endParaRPr lang="en-US" sz="900" dirty="0">
              <a:solidFill>
                <a:srgbClr val="1E4191"/>
              </a:solidFill>
            </a:endParaRPr>
          </a:p>
        </p:txBody>
      </p:sp>
    </p:spTree>
    <p:extLst>
      <p:ext uri="{BB962C8B-B14F-4D97-AF65-F5344CB8AC3E}">
        <p14:creationId xmlns:p14="http://schemas.microsoft.com/office/powerpoint/2010/main" val="3291704036"/>
      </p:ext>
    </p:extLst>
  </p:cSld>
  <p:clrMap bg1="lt1" tx1="dk1" bg2="lt2" tx2="dk2" accent1="accent1" accent2="accent2" accent3="accent3" accent4="accent4" accent5="accent5" accent6="accent6" hlink="hlink" folHlink="folHlink"/>
  <p:notesStyle>
    <a:lvl1pPr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1pPr>
    <a:lvl2pPr marL="4572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2pPr>
    <a:lvl3pPr marL="9144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3pPr>
    <a:lvl4pPr marL="13716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4pPr>
    <a:lvl5pPr marL="18288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Access control for big data covers more than accessing data. The security of the account that is used for access needs to be considered. Since most accounts shared between different systems and environments the possibility and opportunity that access control can be compromised is ever present. Data can be accessed via multiple channels, networks and platforms, including laptops, cell phones, smart phones, tablets, even fax machines connected to internal networks, remote mobile networks, the Internet and/or all of the above. With this reality in mind, the same data may be accessed by a user, administrator, another system, etc. This very same data may be accessed via a remote connection/access point, as well as internally via unsecured ports. Therefore, knowing who is accessing the data is critical in protecting same. The trade-offs between strict data access control versus conducting business requires answering the following questions:</a:t>
            </a:r>
          </a:p>
          <a:p>
            <a:endParaRPr lang="en-US" dirty="0"/>
          </a:p>
        </p:txBody>
      </p:sp>
    </p:spTree>
    <p:extLst>
      <p:ext uri="{BB962C8B-B14F-4D97-AF65-F5344CB8AC3E}">
        <p14:creationId xmlns:p14="http://schemas.microsoft.com/office/powerpoint/2010/main" val="576969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12/23/2013</a:t>
            </a:fld>
            <a:endParaRPr lang="en-US" dirty="0"/>
          </a:p>
        </p:txBody>
      </p:sp>
      <p:sp>
        <p:nvSpPr>
          <p:cNvPr id="20" name="Footer Placeholder 19"/>
          <p:cNvSpPr>
            <a:spLocks noGrp="1"/>
          </p:cNvSpPr>
          <p:nvPr>
            <p:ph type="ftr" sz="quarter" idx="11"/>
          </p:nvPr>
        </p:nvSpPr>
        <p:spPr/>
        <p:txBody>
          <a:bodyPr/>
          <a:lstStyle>
            <a:extLst/>
          </a:lstStyle>
          <a:p>
            <a:endParaRPr kumimoji="0" lang="en-US" dirty="0"/>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12/23/2013</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dirty="0"/>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12/23/2013</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dirty="0"/>
          </a:p>
        </p:txBody>
      </p:sp>
    </p:spTree>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2753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93853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07971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4163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spTree>
    <p:extLst>
      <p:ext uri="{BB962C8B-B14F-4D97-AF65-F5344CB8AC3E}">
        <p14:creationId xmlns:p14="http://schemas.microsoft.com/office/powerpoint/2010/main" val="3401182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12/23/2013</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12/23/2013</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12/23/2013</a:t>
            </a:fld>
            <a:endParaRPr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dirty="0"/>
          </a:p>
        </p:txBody>
      </p:sp>
      <p:sp>
        <p:nvSpPr>
          <p:cNvPr id="8"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12/23/2013</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12/23/2013</a:t>
            </a:fld>
            <a:endParaRPr lang="en-US" dirty="0"/>
          </a:p>
        </p:txBody>
      </p:sp>
      <p:sp>
        <p:nvSpPr>
          <p:cNvPr id="8" name="Footer Placeholder 7"/>
          <p:cNvSpPr>
            <a:spLocks noGrp="1"/>
          </p:cNvSpPr>
          <p:nvPr>
            <p:ph type="ftr" sz="quarter" idx="11"/>
          </p:nvPr>
        </p:nvSpPr>
        <p:spPr/>
        <p:txBody>
          <a:bodyPr/>
          <a:lstStyle>
            <a:extLst/>
          </a:lstStyle>
          <a:p>
            <a:endParaRPr kumimoji="0" lang="en-US" dirty="0"/>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t>‹#›</a:t>
            </a:fld>
            <a:endParaRPr kumimoji="0" lang="en-US" dirty="0"/>
          </a:p>
        </p:txBody>
      </p:sp>
      <p:sp>
        <p:nvSpPr>
          <p:cNvPr id="10"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12/23/2013</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t>12/23/2013</a:t>
            </a:fld>
            <a:endParaRPr lang="en-US" dirty="0"/>
          </a:p>
        </p:txBody>
      </p:sp>
      <p:sp>
        <p:nvSpPr>
          <p:cNvPr id="4" name="Footer Placeholder 3"/>
          <p:cNvSpPr>
            <a:spLocks noGrp="1"/>
          </p:cNvSpPr>
          <p:nvPr>
            <p:ph type="ftr" sz="quarter" idx="11"/>
          </p:nvPr>
        </p:nvSpPr>
        <p:spPr/>
        <p:txBody>
          <a:bodyPr/>
          <a:lstStyle>
            <a:extLst/>
          </a:lstStyle>
          <a:p>
            <a:endParaRPr kumimoji="0" lang="en-US" dirty="0"/>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dirty="0"/>
          </a:p>
        </p:txBody>
      </p:sp>
      <p:sp>
        <p:nvSpPr>
          <p:cNvPr id="6"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12/23/2013</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t>12/23/2013</a:t>
            </a:fld>
            <a:endParaRPr lang="en-US" dirty="0"/>
          </a:p>
        </p:txBody>
      </p:sp>
      <p:sp>
        <p:nvSpPr>
          <p:cNvPr id="3" name="Footer Placeholder 2"/>
          <p:cNvSpPr>
            <a:spLocks noGrp="1"/>
          </p:cNvSpPr>
          <p:nvPr>
            <p:ph type="ftr" sz="quarter" idx="11"/>
          </p:nvPr>
        </p:nvSpPr>
        <p:spPr/>
        <p:txBody>
          <a:bodyPr/>
          <a:lstStyle>
            <a:extLst/>
          </a:lstStyle>
          <a:p>
            <a:endParaRPr kumimoji="0" lang="en-US" dirty="0"/>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t>‹#›</a:t>
            </a:fld>
            <a:endParaRPr kumimoji="0"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12/23/2013</a:t>
            </a:fld>
            <a:endParaRPr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dirty="0"/>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12/23/2013</a:t>
            </a:fld>
            <a:endParaRPr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12/23/2013</a:t>
            </a:fld>
            <a:endParaRPr lang="en-US" sz="1200" dirty="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dirty="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dirty="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74" r:id="rId12"/>
    <p:sldLayoutId id="2147483675" r:id="rId13"/>
    <p:sldLayoutId id="2147483676" r:id="rId14"/>
    <p:sldLayoutId id="2147483677" r:id="rId15"/>
    <p:sldLayoutId id="2147483678" r:id="rId16"/>
  </p:sldLayoutIdLst>
  <p:timing>
    <p:tnLst>
      <p:par>
        <p:cTn id="1" dur="indefinite" restart="never" nodeType="tmRoot"/>
      </p:par>
    </p:tnLst>
  </p:timing>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0" name="Rectangle 4"/>
          <p:cNvSpPr>
            <a:spLocks noGrp="1" noChangeArrowheads="1"/>
          </p:cNvSpPr>
          <p:nvPr>
            <p:ph type="ctrTitle"/>
          </p:nvPr>
        </p:nvSpPr>
        <p:spPr>
          <a:xfrm>
            <a:off x="1432560" y="359898"/>
            <a:ext cx="7406640" cy="3419622"/>
          </a:xfrm>
        </p:spPr>
        <p:txBody>
          <a:bodyPr>
            <a:normAutofit/>
          </a:bodyPr>
          <a:lstStyle/>
          <a:p>
            <a:r>
              <a:rPr lang="en-US" b="1" dirty="0" smtClean="0">
                <a:effectLst/>
              </a:rPr>
              <a:t>NIST Big Data </a:t>
            </a:r>
            <a:r>
              <a:rPr lang="en-US" dirty="0" smtClean="0">
                <a:effectLst/>
              </a:rPr>
              <a:t/>
            </a:r>
            <a:br>
              <a:rPr lang="en-US" dirty="0" smtClean="0">
                <a:effectLst/>
              </a:rPr>
            </a:br>
            <a:r>
              <a:rPr lang="en-US" b="1" dirty="0" smtClean="0">
                <a:effectLst/>
              </a:rPr>
              <a:t>Security and Privacy Requirements Updates</a:t>
            </a:r>
            <a:r>
              <a:rPr lang="en-US" dirty="0" smtClean="0">
                <a:effectLst/>
              </a:rPr>
              <a:t/>
            </a:r>
            <a:br>
              <a:rPr lang="en-US" dirty="0" smtClean="0">
                <a:effectLst/>
              </a:rPr>
            </a:br>
            <a:r>
              <a:rPr lang="en-US" b="1" dirty="0">
                <a:effectLst/>
              </a:rPr>
              <a:t> </a:t>
            </a:r>
            <a:r>
              <a:rPr lang="en-US" dirty="0">
                <a:effectLst/>
              </a:rPr>
              <a:t/>
            </a:r>
            <a:br>
              <a:rPr lang="en-US" dirty="0">
                <a:effectLst/>
              </a:rPr>
            </a:br>
            <a:r>
              <a:rPr lang="en-US" b="1" dirty="0" smtClean="0">
                <a:effectLst/>
              </a:rPr>
              <a:t>12/23/2013</a:t>
            </a:r>
            <a:endParaRPr lang="en-US" dirty="0">
              <a:effectLst/>
            </a:endParaRPr>
          </a:p>
        </p:txBody>
      </p:sp>
      <p:sp>
        <p:nvSpPr>
          <p:cNvPr id="731141" name="Rectangle 5"/>
          <p:cNvSpPr>
            <a:spLocks noGrp="1" noChangeArrowheads="1"/>
          </p:cNvSpPr>
          <p:nvPr>
            <p:ph type="subTitle" idx="1"/>
          </p:nvPr>
        </p:nvSpPr>
        <p:spPr>
          <a:xfrm>
            <a:off x="1356360" y="4141230"/>
            <a:ext cx="7406640" cy="1752600"/>
          </a:xfrm>
        </p:spPr>
        <p:txBody>
          <a:bodyPr/>
          <a:lstStyle/>
          <a:p>
            <a:r>
              <a:rPr lang="en-US" b="1" dirty="0"/>
              <a:t>SnP </a:t>
            </a:r>
            <a:r>
              <a:rPr lang="en-US" b="1" dirty="0" smtClean="0"/>
              <a:t>subgroup</a:t>
            </a:r>
          </a:p>
          <a:p>
            <a:pPr lvl="0"/>
            <a:r>
              <a:rPr lang="en-US" dirty="0"/>
              <a:t>Internal Security Practices – </a:t>
            </a:r>
            <a:r>
              <a:rPr lang="en-US" dirty="0" smtClean="0"/>
              <a:t>Marcia Mangold </a:t>
            </a:r>
            <a:r>
              <a:rPr lang="en-US" dirty="0"/>
              <a:t>and </a:t>
            </a:r>
            <a:r>
              <a:rPr lang="en-US" dirty="0" smtClean="0"/>
              <a:t>Pw Carey</a:t>
            </a:r>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Five Constructs</a:t>
            </a:r>
            <a:endParaRPr lang="en-US" dirty="0"/>
          </a:p>
        </p:txBody>
      </p:sp>
      <p:sp>
        <p:nvSpPr>
          <p:cNvPr id="3" name="Content Placeholder 2"/>
          <p:cNvSpPr>
            <a:spLocks noGrp="1"/>
          </p:cNvSpPr>
          <p:nvPr>
            <p:ph idx="1"/>
          </p:nvPr>
        </p:nvSpPr>
        <p:spPr/>
        <p:txBody>
          <a:bodyPr>
            <a:normAutofit fontScale="70000" lnSpcReduction="20000"/>
          </a:bodyPr>
          <a:lstStyle/>
          <a:p>
            <a:pPr marL="596646" indent="-514350">
              <a:buFont typeface="+mj-lt"/>
              <a:buAutoNum type="arabicParenR"/>
            </a:pPr>
            <a:r>
              <a:rPr lang="en-US" dirty="0" smtClean="0"/>
              <a:t>Categorize </a:t>
            </a:r>
            <a:r>
              <a:rPr lang="en-US" dirty="0"/>
              <a:t>the data value and criticality of information systems and the data custodians duties and responsibilities to the </a:t>
            </a:r>
            <a:r>
              <a:rPr lang="en-US" dirty="0" smtClean="0"/>
              <a:t>organization, using either </a:t>
            </a:r>
            <a:r>
              <a:rPr lang="en-US" dirty="0"/>
              <a:t>a discretionary access control policy or a mandatory access control policy </a:t>
            </a:r>
            <a:r>
              <a:rPr lang="en-US" dirty="0" smtClean="0"/>
              <a:t>based</a:t>
            </a:r>
            <a:endParaRPr lang="en-US" dirty="0"/>
          </a:p>
          <a:p>
            <a:pPr marL="813816" lvl="3" indent="0">
              <a:buNone/>
            </a:pPr>
            <a:r>
              <a:rPr lang="en-US" sz="2300" dirty="0"/>
              <a:t>Laws, regulatory obligations</a:t>
            </a:r>
          </a:p>
          <a:p>
            <a:pPr marL="813816" lvl="3" indent="0">
              <a:buNone/>
            </a:pPr>
            <a:r>
              <a:rPr lang="en-US" sz="2300" dirty="0"/>
              <a:t>Directives, Policy Guidelines, Strategic Goals and Objectives, Information Security Requirements, Priorities and Resources Available (filling in any Gaps)</a:t>
            </a:r>
          </a:p>
          <a:p>
            <a:pPr marL="596646" indent="-514350">
              <a:buFont typeface="+mj-lt"/>
              <a:buAutoNum type="arabicParenR"/>
            </a:pPr>
            <a:r>
              <a:rPr lang="en-US" dirty="0" smtClean="0"/>
              <a:t>Select </a:t>
            </a:r>
            <a:r>
              <a:rPr lang="en-US" dirty="0"/>
              <a:t>the appropriate level of security controls required to protect same</a:t>
            </a:r>
          </a:p>
          <a:p>
            <a:pPr marL="596646" indent="-514350">
              <a:buFont typeface="+mj-lt"/>
              <a:buAutoNum type="arabicParenR"/>
            </a:pPr>
            <a:r>
              <a:rPr lang="en-US" dirty="0" smtClean="0"/>
              <a:t>Implement </a:t>
            </a:r>
            <a:r>
              <a:rPr lang="en-US" dirty="0"/>
              <a:t>Access Security Controls and modify upon analysis assessments</a:t>
            </a:r>
          </a:p>
          <a:p>
            <a:pPr marL="596646" indent="-514350">
              <a:buFont typeface="+mj-lt"/>
              <a:buAutoNum type="arabicParenR"/>
            </a:pPr>
            <a:r>
              <a:rPr lang="en-US" dirty="0" smtClean="0"/>
              <a:t>Authorize </a:t>
            </a:r>
            <a:r>
              <a:rPr lang="en-US" dirty="0"/>
              <a:t>appropriate information systems</a:t>
            </a:r>
          </a:p>
          <a:p>
            <a:pPr marL="596646" indent="-514350">
              <a:buFont typeface="+mj-lt"/>
              <a:buAutoNum type="arabicParenR"/>
            </a:pPr>
            <a:r>
              <a:rPr lang="en-US" dirty="0" smtClean="0"/>
              <a:t>Monitor </a:t>
            </a:r>
            <a:r>
              <a:rPr lang="en-US" dirty="0"/>
              <a:t>Access Security Controls, at a minimum once a year.....</a:t>
            </a:r>
          </a:p>
          <a:p>
            <a:endParaRPr lang="en-US" dirty="0"/>
          </a:p>
        </p:txBody>
      </p:sp>
      <p:sp>
        <p:nvSpPr>
          <p:cNvPr id="4" name="Footer Placeholder 3"/>
          <p:cNvSpPr>
            <a:spLocks noGrp="1"/>
          </p:cNvSpPr>
          <p:nvPr>
            <p:ph type="ftr" sz="quarter" idx="11"/>
          </p:nvPr>
        </p:nvSpPr>
        <p:spPr/>
        <p:txBody>
          <a:bodyPr/>
          <a:lstStyle/>
          <a:p>
            <a:endParaRPr kumimoji="0" lang="en-US" dirty="0"/>
          </a:p>
        </p:txBody>
      </p:sp>
    </p:spTree>
    <p:extLst>
      <p:ext uri="{BB962C8B-B14F-4D97-AF65-F5344CB8AC3E}">
        <p14:creationId xmlns:p14="http://schemas.microsoft.com/office/powerpoint/2010/main" val="2099345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GRC </a:t>
            </a:r>
            <a:r>
              <a:rPr lang="en-US" dirty="0" smtClean="0"/>
              <a:t>and </a:t>
            </a:r>
            <a:r>
              <a:rPr lang="en-US" dirty="0"/>
              <a:t>CIA </a:t>
            </a:r>
            <a:r>
              <a:rPr lang="en-US" dirty="0" smtClean="0"/>
              <a:t>regulatory </a:t>
            </a:r>
            <a:r>
              <a:rPr lang="en-US" dirty="0"/>
              <a:t>obligations</a:t>
            </a:r>
          </a:p>
        </p:txBody>
      </p:sp>
      <p:sp>
        <p:nvSpPr>
          <p:cNvPr id="3" name="Content Placeholder 2"/>
          <p:cNvSpPr>
            <a:spLocks noGrp="1"/>
          </p:cNvSpPr>
          <p:nvPr>
            <p:ph idx="1"/>
          </p:nvPr>
        </p:nvSpPr>
        <p:spPr>
          <a:xfrm>
            <a:off x="1208868" y="1447800"/>
            <a:ext cx="7724820" cy="4800600"/>
          </a:xfrm>
        </p:spPr>
        <p:txBody>
          <a:bodyPr>
            <a:noAutofit/>
          </a:bodyPr>
          <a:lstStyle/>
          <a:p>
            <a:r>
              <a:rPr lang="en-US" sz="2000" dirty="0"/>
              <a:t>To meet the GRC (Governance, Risk &amp; Compliance) and CIA (Confidentiality, Integrity &amp; Availability) regulatory obligations </a:t>
            </a:r>
            <a:r>
              <a:rPr lang="en-US" sz="2000" dirty="0" smtClean="0"/>
              <a:t>by implementing </a:t>
            </a:r>
            <a:r>
              <a:rPr lang="en-US" sz="2000" dirty="0"/>
              <a:t>a layered </a:t>
            </a:r>
            <a:r>
              <a:rPr lang="en-US" sz="2000" dirty="0" smtClean="0"/>
              <a:t>approach, </a:t>
            </a:r>
            <a:r>
              <a:rPr lang="en-US" sz="2000" dirty="0"/>
              <a:t>comprised of multiple access control gates, including but not limited to the following </a:t>
            </a:r>
            <a:r>
              <a:rPr lang="en-US" sz="2000" dirty="0" smtClean="0"/>
              <a:t>:</a:t>
            </a:r>
            <a:endParaRPr lang="en-US" sz="2000" dirty="0"/>
          </a:p>
          <a:p>
            <a:pPr marL="649224" lvl="2" indent="0">
              <a:buNone/>
            </a:pPr>
            <a:r>
              <a:rPr lang="en-US" sz="1400" dirty="0"/>
              <a:t>1). Physical Security/Facility Security, Equipment Location, Power Redundancy, Barriers, Security Patrols, Electronic Surveillance, Physical Authentication, </a:t>
            </a:r>
          </a:p>
          <a:p>
            <a:pPr marL="649224" lvl="2" indent="0">
              <a:buNone/>
            </a:pPr>
            <a:r>
              <a:rPr lang="en-US" sz="1400" dirty="0"/>
              <a:t>2). InfoSec Management (Residual Risk Management)</a:t>
            </a:r>
          </a:p>
          <a:p>
            <a:pPr marL="649224" lvl="2" indent="0">
              <a:buNone/>
            </a:pPr>
            <a:r>
              <a:rPr lang="en-US" sz="1400" dirty="0"/>
              <a:t>3). HR Security, including but not limited to employee Codes of Conduct, Roles &amp; Responsibilities, Job Descriptions and Employee Terminations</a:t>
            </a:r>
          </a:p>
          <a:p>
            <a:pPr marL="649224" lvl="2" indent="0">
              <a:buNone/>
            </a:pPr>
            <a:r>
              <a:rPr lang="en-US" sz="1400" dirty="0"/>
              <a:t>4). Database, End Point and Cloud Monitoring</a:t>
            </a:r>
          </a:p>
          <a:p>
            <a:pPr marL="649224" lvl="2" indent="0">
              <a:buNone/>
            </a:pPr>
            <a:r>
              <a:rPr lang="en-US" sz="1400" dirty="0"/>
              <a:t>5). Authentication Services Management/Monitoring</a:t>
            </a:r>
          </a:p>
          <a:p>
            <a:pPr marL="649224" lvl="2" indent="0">
              <a:buNone/>
            </a:pPr>
            <a:r>
              <a:rPr lang="en-US" sz="1400" dirty="0"/>
              <a:t>6). Privilege Usage Management/Monitoring</a:t>
            </a:r>
          </a:p>
          <a:p>
            <a:pPr marL="649224" lvl="2" indent="0">
              <a:buNone/>
            </a:pPr>
            <a:r>
              <a:rPr lang="en-US" sz="1400" dirty="0"/>
              <a:t>7). Identify Management/Monitoring</a:t>
            </a:r>
          </a:p>
          <a:p>
            <a:pPr marL="649224" lvl="2" indent="0">
              <a:buNone/>
            </a:pPr>
            <a:r>
              <a:rPr lang="en-US" sz="1400" dirty="0"/>
              <a:t>8). Security Management/Monitoring</a:t>
            </a:r>
          </a:p>
          <a:p>
            <a:pPr marL="649224" lvl="2" indent="0">
              <a:buNone/>
            </a:pPr>
            <a:r>
              <a:rPr lang="en-US" sz="1400" dirty="0"/>
              <a:t>9). Asset Management/Monitoring</a:t>
            </a:r>
          </a:p>
          <a:p>
            <a:r>
              <a:rPr lang="en-US" sz="2000" dirty="0"/>
              <a:t>with the knowledge and understanding that each organization will have various and uniquely specific business </a:t>
            </a:r>
            <a:r>
              <a:rPr lang="en-US" sz="2000" dirty="0" smtClean="0"/>
              <a:t>requirements</a:t>
            </a:r>
            <a:endParaRPr lang="en-US" sz="2000" dirty="0"/>
          </a:p>
        </p:txBody>
      </p:sp>
      <p:sp>
        <p:nvSpPr>
          <p:cNvPr id="4" name="Footer Placeholder 3"/>
          <p:cNvSpPr>
            <a:spLocks noGrp="1"/>
          </p:cNvSpPr>
          <p:nvPr>
            <p:ph type="ftr" sz="quarter" idx="11"/>
          </p:nvPr>
        </p:nvSpPr>
        <p:spPr/>
        <p:txBody>
          <a:bodyPr/>
          <a:lstStyle/>
          <a:p>
            <a:endParaRPr kumimoji="0" lang="en-US" dirty="0"/>
          </a:p>
        </p:txBody>
      </p:sp>
    </p:spTree>
    <p:extLst>
      <p:ext uri="{BB962C8B-B14F-4D97-AF65-F5344CB8AC3E}">
        <p14:creationId xmlns:p14="http://schemas.microsoft.com/office/powerpoint/2010/main" val="202068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73480" y="274638"/>
            <a:ext cx="7760208" cy="1143000"/>
          </a:xfrm>
        </p:spPr>
        <p:txBody>
          <a:bodyPr>
            <a:normAutofit/>
          </a:bodyPr>
          <a:lstStyle/>
          <a:p>
            <a:r>
              <a:rPr lang="en-US" dirty="0" smtClean="0"/>
              <a:t>Internal Access Control Rules</a:t>
            </a:r>
            <a:endParaRPr lang="en-US" dirty="0"/>
          </a:p>
        </p:txBody>
      </p:sp>
      <p:sp>
        <p:nvSpPr>
          <p:cNvPr id="7" name="Content Placeholder 6"/>
          <p:cNvSpPr>
            <a:spLocks noGrp="1"/>
          </p:cNvSpPr>
          <p:nvPr>
            <p:ph idx="1"/>
          </p:nvPr>
        </p:nvSpPr>
        <p:spPr/>
        <p:txBody>
          <a:bodyPr>
            <a:normAutofit lnSpcReduction="10000"/>
          </a:bodyPr>
          <a:lstStyle/>
          <a:p>
            <a:r>
              <a:rPr lang="en-US" dirty="0"/>
              <a:t>Internal Access control rules for general </a:t>
            </a:r>
            <a:r>
              <a:rPr lang="en-US" dirty="0" smtClean="0"/>
              <a:t>industry</a:t>
            </a:r>
          </a:p>
          <a:p>
            <a:pPr lvl="1"/>
            <a:r>
              <a:rPr lang="en-US" dirty="0"/>
              <a:t>The overarching rule is that the highest classification of any data element or string governs the protection of the data.  </a:t>
            </a:r>
            <a:endParaRPr lang="en-US" dirty="0" smtClean="0"/>
          </a:p>
          <a:p>
            <a:pPr lvl="1"/>
            <a:r>
              <a:rPr lang="en-US" dirty="0" smtClean="0"/>
              <a:t>Access </a:t>
            </a:r>
            <a:r>
              <a:rPr lang="en-US" dirty="0"/>
              <a:t>should only be granted on a need to know / use basis that is reviewed periodically to control the access</a:t>
            </a:r>
            <a:r>
              <a:rPr lang="en-US" dirty="0" smtClean="0"/>
              <a:t>.</a:t>
            </a:r>
          </a:p>
          <a:p>
            <a:pPr lvl="1"/>
            <a:r>
              <a:rPr lang="en-US" dirty="0" smtClean="0"/>
              <a:t>Protection should be based </a:t>
            </a:r>
            <a:r>
              <a:rPr lang="en-US" dirty="0"/>
              <a:t>on classification of the data, least privilege and separation of duties that can reduce the risks</a:t>
            </a:r>
            <a:endParaRPr lang="en-US" dirty="0"/>
          </a:p>
        </p:txBody>
      </p:sp>
      <p:sp>
        <p:nvSpPr>
          <p:cNvPr id="5" name="Footer Placeholder 4"/>
          <p:cNvSpPr>
            <a:spLocks noGrp="1"/>
          </p:cNvSpPr>
          <p:nvPr>
            <p:ph type="ftr" sz="quarter" idx="11"/>
          </p:nvPr>
        </p:nvSpPr>
        <p:spPr/>
        <p:txBody>
          <a:bodyPr/>
          <a:lstStyle/>
          <a:p>
            <a:endParaRPr kumimoji="0" lang="en-US" dirty="0"/>
          </a:p>
        </p:txBody>
      </p:sp>
    </p:spTree>
    <p:extLst>
      <p:ext uri="{BB962C8B-B14F-4D97-AF65-F5344CB8AC3E}">
        <p14:creationId xmlns:p14="http://schemas.microsoft.com/office/powerpoint/2010/main" val="1396148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Controls</a:t>
            </a:r>
            <a:endParaRPr lang="en-US" dirty="0"/>
          </a:p>
        </p:txBody>
      </p:sp>
      <p:sp>
        <p:nvSpPr>
          <p:cNvPr id="3" name="Content Placeholder 2"/>
          <p:cNvSpPr>
            <a:spLocks noGrp="1"/>
          </p:cNvSpPr>
          <p:nvPr>
            <p:ph idx="1"/>
          </p:nvPr>
        </p:nvSpPr>
        <p:spPr/>
        <p:txBody>
          <a:bodyPr>
            <a:normAutofit fontScale="55000" lnSpcReduction="20000"/>
          </a:bodyPr>
          <a:lstStyle/>
          <a:p>
            <a:r>
              <a:rPr lang="en-US" dirty="0"/>
              <a:t>Access control for big data covers more than accessing data. </a:t>
            </a:r>
            <a:endParaRPr lang="en-US" dirty="0" smtClean="0"/>
          </a:p>
          <a:p>
            <a:r>
              <a:rPr lang="en-US" dirty="0" smtClean="0"/>
              <a:t>Most </a:t>
            </a:r>
            <a:r>
              <a:rPr lang="en-US" dirty="0"/>
              <a:t>accounts </a:t>
            </a:r>
            <a:r>
              <a:rPr lang="en-US" dirty="0" smtClean="0"/>
              <a:t>share </a:t>
            </a:r>
            <a:r>
              <a:rPr lang="en-US" dirty="0"/>
              <a:t>between different systems and environments </a:t>
            </a:r>
            <a:r>
              <a:rPr lang="en-US" dirty="0" smtClean="0"/>
              <a:t>and can be accessed via different methods by various means, which increases the risks of compromise. </a:t>
            </a:r>
          </a:p>
          <a:p>
            <a:r>
              <a:rPr lang="en-US" dirty="0"/>
              <a:t>T</a:t>
            </a:r>
            <a:r>
              <a:rPr lang="en-US" dirty="0" smtClean="0"/>
              <a:t>herefore</a:t>
            </a:r>
            <a:r>
              <a:rPr lang="en-US" dirty="0"/>
              <a:t>, knowing </a:t>
            </a:r>
            <a:r>
              <a:rPr lang="en-US" b="1" dirty="0"/>
              <a:t>who</a:t>
            </a:r>
            <a:r>
              <a:rPr lang="en-US" dirty="0"/>
              <a:t> is accessing the data is critical in protecting same. </a:t>
            </a:r>
            <a:endParaRPr lang="en-US" dirty="0" smtClean="0"/>
          </a:p>
          <a:p>
            <a:r>
              <a:rPr lang="en-US" dirty="0" smtClean="0"/>
              <a:t>The </a:t>
            </a:r>
            <a:r>
              <a:rPr lang="en-US" dirty="0"/>
              <a:t>trade-offs between strict data access control versus conducting business requires answering the following questions:</a:t>
            </a:r>
          </a:p>
          <a:p>
            <a:pPr lvl="1"/>
            <a:r>
              <a:rPr lang="en-US" dirty="0"/>
              <a:t>How important/critical is the data to the life blood and sustainability of the organization?</a:t>
            </a:r>
          </a:p>
          <a:p>
            <a:pPr lvl="1"/>
            <a:r>
              <a:rPr lang="en-US" dirty="0"/>
              <a:t>What are you responsible for (aka: all nodes, components, boxes, and machines within the Big Data/Cloud Eco-system)?</a:t>
            </a:r>
          </a:p>
          <a:p>
            <a:pPr lvl="1"/>
            <a:r>
              <a:rPr lang="en-US" dirty="0"/>
              <a:t>Where are they located?</a:t>
            </a:r>
          </a:p>
          <a:p>
            <a:pPr lvl="1"/>
            <a:r>
              <a:rPr lang="en-US" dirty="0"/>
              <a:t>Who should have access to them?</a:t>
            </a:r>
          </a:p>
          <a:p>
            <a:r>
              <a:rPr lang="en-US" dirty="0" smtClean="0"/>
              <a:t>Very </a:t>
            </a:r>
            <a:r>
              <a:rPr lang="en-US" dirty="0"/>
              <a:t>restrictive measures to control accounts is difficult to implement much less maintain, </a:t>
            </a:r>
            <a:r>
              <a:rPr lang="en-US" dirty="0" smtClean="0"/>
              <a:t>Use of best </a:t>
            </a:r>
            <a:r>
              <a:rPr lang="en-US" dirty="0"/>
              <a:t>practices, such as protection based on classification of the data, least privilege, 3-tier authentication, and separation of duties can help reduce the risks. </a:t>
            </a:r>
          </a:p>
          <a:p>
            <a:endParaRPr lang="en-US" dirty="0"/>
          </a:p>
        </p:txBody>
      </p:sp>
      <p:sp>
        <p:nvSpPr>
          <p:cNvPr id="4" name="Footer Placeholder 3"/>
          <p:cNvSpPr>
            <a:spLocks noGrp="1"/>
          </p:cNvSpPr>
          <p:nvPr>
            <p:ph type="ftr" sz="quarter" idx="11"/>
          </p:nvPr>
        </p:nvSpPr>
        <p:spPr/>
        <p:txBody>
          <a:bodyPr/>
          <a:lstStyle/>
          <a:p>
            <a:endParaRPr kumimoji="0" lang="en-US" dirty="0"/>
          </a:p>
        </p:txBody>
      </p:sp>
    </p:spTree>
    <p:extLst>
      <p:ext uri="{BB962C8B-B14F-4D97-AF65-F5344CB8AC3E}">
        <p14:creationId xmlns:p14="http://schemas.microsoft.com/office/powerpoint/2010/main" val="3004431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(Security Controls) </a:t>
            </a:r>
            <a:endParaRPr lang="en-US" dirty="0"/>
          </a:p>
        </p:txBody>
      </p:sp>
      <p:sp>
        <p:nvSpPr>
          <p:cNvPr id="3" name="Content Placeholder 2"/>
          <p:cNvSpPr>
            <a:spLocks noGrp="1"/>
          </p:cNvSpPr>
          <p:nvPr>
            <p:ph idx="1"/>
          </p:nvPr>
        </p:nvSpPr>
        <p:spPr/>
        <p:txBody>
          <a:bodyPr>
            <a:noAutofit/>
          </a:bodyPr>
          <a:lstStyle/>
          <a:p>
            <a:pPr lvl="1"/>
            <a:r>
              <a:rPr lang="en-US" sz="2000" dirty="0"/>
              <a:t>Least privileges – access to big data should be based on the minimum amount of privilege need to perform the function.</a:t>
            </a:r>
          </a:p>
          <a:p>
            <a:pPr lvl="1"/>
            <a:r>
              <a:rPr lang="en-US" sz="2000" dirty="0"/>
              <a:t>If one of the data elements is protected because of its classification (for example – PII, HIPAA, PCI, etc.), then all of the data that it is sent with it, will inherit that classification.  That way if the data is joined to / associated with other data that may cause a privacy issue, then all of that data is already protected.</a:t>
            </a:r>
          </a:p>
          <a:p>
            <a:pPr lvl="1"/>
            <a:r>
              <a:rPr lang="en-US" sz="2000" dirty="0"/>
              <a:t>If data is accessed from, transfer to, or transmitted to the cloud, internet or another external entity, then the data should be protected based on its classification.</a:t>
            </a:r>
          </a:p>
          <a:p>
            <a:pPr lvl="1"/>
            <a:r>
              <a:rPr lang="en-US" sz="2000" dirty="0"/>
              <a:t>There should be an indicator / disclaimer on the display of the user, if privacy or sensitive data is being accessed or viewed.</a:t>
            </a:r>
          </a:p>
          <a:p>
            <a:pPr lvl="1"/>
            <a:r>
              <a:rPr lang="en-US" sz="2000" dirty="0"/>
              <a:t>All accounts (except for system related accounts) should be reviewed at a minimum of one year to insure that they are still required. </a:t>
            </a:r>
          </a:p>
        </p:txBody>
      </p:sp>
      <p:sp>
        <p:nvSpPr>
          <p:cNvPr id="4" name="Footer Placeholder 3"/>
          <p:cNvSpPr>
            <a:spLocks noGrp="1"/>
          </p:cNvSpPr>
          <p:nvPr>
            <p:ph type="ftr" sz="quarter" idx="11"/>
          </p:nvPr>
        </p:nvSpPr>
        <p:spPr/>
        <p:txBody>
          <a:bodyPr/>
          <a:lstStyle/>
          <a:p>
            <a:endParaRPr kumimoji="0" lang="en-US" dirty="0"/>
          </a:p>
        </p:txBody>
      </p:sp>
    </p:spTree>
    <p:extLst>
      <p:ext uri="{BB962C8B-B14F-4D97-AF65-F5344CB8AC3E}">
        <p14:creationId xmlns:p14="http://schemas.microsoft.com/office/powerpoint/2010/main" val="3325280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(cont.)</a:t>
            </a:r>
            <a:endParaRPr lang="en-US" dirty="0"/>
          </a:p>
        </p:txBody>
      </p:sp>
      <p:sp>
        <p:nvSpPr>
          <p:cNvPr id="3" name="Content Placeholder 2"/>
          <p:cNvSpPr>
            <a:spLocks noGrp="1"/>
          </p:cNvSpPr>
          <p:nvPr>
            <p:ph idx="1"/>
          </p:nvPr>
        </p:nvSpPr>
        <p:spPr/>
        <p:txBody>
          <a:bodyPr>
            <a:normAutofit/>
          </a:bodyPr>
          <a:lstStyle/>
          <a:p>
            <a:pPr lvl="1"/>
            <a:r>
              <a:rPr lang="en-US" sz="2000" dirty="0"/>
              <a:t>All accounts (except for system related accounts) that have not been used within 180 days should be deleted.  If the system will not allow deletion of the account then the account should be disabled.</a:t>
            </a:r>
          </a:p>
          <a:p>
            <a:pPr lvl="1"/>
            <a:r>
              <a:rPr lang="en-US" sz="2000" dirty="0"/>
              <a:t>Access to privacy of sensitive data should be logged.  The minimum logging requirements should be timestamp, account number.</a:t>
            </a:r>
          </a:p>
          <a:p>
            <a:pPr lvl="1"/>
            <a:r>
              <a:rPr lang="en-US" sz="2000" dirty="0"/>
              <a:t>Role-based-access to big data should be based on roles.  Each role should be assigned the least privileges needed to perform the function.</a:t>
            </a:r>
          </a:p>
          <a:p>
            <a:pPr lvl="1"/>
            <a:r>
              <a:rPr lang="en-US" sz="2000" dirty="0"/>
              <a:t>Roles should be reviewed a minimum of every 2 years to insure that they are still valid and to insure that the accounts assigned to them are still valid.</a:t>
            </a:r>
          </a:p>
          <a:p>
            <a:endParaRPr lang="en-US" dirty="0"/>
          </a:p>
        </p:txBody>
      </p:sp>
      <p:sp>
        <p:nvSpPr>
          <p:cNvPr id="4" name="Footer Placeholder 3"/>
          <p:cNvSpPr>
            <a:spLocks noGrp="1"/>
          </p:cNvSpPr>
          <p:nvPr>
            <p:ph type="ftr" sz="quarter" idx="11"/>
          </p:nvPr>
        </p:nvSpPr>
        <p:spPr/>
        <p:txBody>
          <a:bodyPr/>
          <a:lstStyle/>
          <a:p>
            <a:endParaRPr kumimoji="0" lang="en-US" dirty="0"/>
          </a:p>
        </p:txBody>
      </p:sp>
    </p:spTree>
    <p:extLst>
      <p:ext uri="{BB962C8B-B14F-4D97-AF65-F5344CB8AC3E}">
        <p14:creationId xmlns:p14="http://schemas.microsoft.com/office/powerpoint/2010/main" val="2242976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1143000"/>
          </a:xfrm>
        </p:spPr>
        <p:txBody>
          <a:bodyPr>
            <a:normAutofit fontScale="90000"/>
          </a:bodyPr>
          <a:lstStyle/>
          <a:p>
            <a:r>
              <a:rPr lang="en-US" dirty="0" smtClean="0"/>
              <a:t>User and System </a:t>
            </a:r>
            <a:r>
              <a:rPr lang="en-US" dirty="0"/>
              <a:t>(Security Controls) </a:t>
            </a:r>
          </a:p>
        </p:txBody>
      </p:sp>
      <p:sp>
        <p:nvSpPr>
          <p:cNvPr id="3" name="Content Placeholder 2"/>
          <p:cNvSpPr>
            <a:spLocks noGrp="1"/>
          </p:cNvSpPr>
          <p:nvPr>
            <p:ph idx="1"/>
          </p:nvPr>
        </p:nvSpPr>
        <p:spPr/>
        <p:txBody>
          <a:bodyPr>
            <a:normAutofit fontScale="70000" lnSpcReduction="20000"/>
          </a:bodyPr>
          <a:lstStyle/>
          <a:p>
            <a:r>
              <a:rPr lang="en-US" b="1" dirty="0"/>
              <a:t>User</a:t>
            </a:r>
            <a:endParaRPr lang="en-US" dirty="0"/>
          </a:p>
          <a:p>
            <a:pPr lvl="1"/>
            <a:r>
              <a:rPr lang="en-US" dirty="0"/>
              <a:t>Each user should have his or her personal account.  Shared accounts should not be used unless there is a systems limitation.</a:t>
            </a:r>
          </a:p>
          <a:p>
            <a:pPr lvl="1"/>
            <a:r>
              <a:rPr lang="en-US" dirty="0"/>
              <a:t>A user account should not be a multipurpose account.  For example, the user account should not be used as an administrative account or to run production jobs.</a:t>
            </a:r>
          </a:p>
          <a:p>
            <a:r>
              <a:rPr lang="en-US" b="1" dirty="0"/>
              <a:t>System</a:t>
            </a:r>
            <a:endParaRPr lang="en-US" dirty="0"/>
          </a:p>
          <a:p>
            <a:pPr lvl="1"/>
            <a:r>
              <a:rPr lang="en-US" dirty="0"/>
              <a:t>In case of system to system access, there should not be shared accounts.</a:t>
            </a:r>
          </a:p>
          <a:p>
            <a:pPr lvl="1"/>
            <a:r>
              <a:rPr lang="en-US" dirty="0"/>
              <a:t>Access for a system that contains big data needs to be approved by the data owner or their representative.  The representative should not the system administrator, since that may cause a separation of duties issue.</a:t>
            </a:r>
          </a:p>
          <a:p>
            <a:pPr lvl="1"/>
            <a:r>
              <a:rPr lang="en-US" dirty="0"/>
              <a:t>The same type of data stored on different systems should the same classification and rules for access controls to ensure that it has the same level of protection.</a:t>
            </a:r>
          </a:p>
          <a:p>
            <a:pPr marL="82296" indent="0">
              <a:buNone/>
            </a:pPr>
            <a:endParaRPr lang="en-US" dirty="0"/>
          </a:p>
        </p:txBody>
      </p:sp>
      <p:sp>
        <p:nvSpPr>
          <p:cNvPr id="4" name="Footer Placeholder 3"/>
          <p:cNvSpPr>
            <a:spLocks noGrp="1"/>
          </p:cNvSpPr>
          <p:nvPr>
            <p:ph type="ftr" sz="quarter" idx="11"/>
          </p:nvPr>
        </p:nvSpPr>
        <p:spPr/>
        <p:txBody>
          <a:bodyPr/>
          <a:lstStyle/>
          <a:p>
            <a:endParaRPr kumimoji="0" lang="en-US" dirty="0"/>
          </a:p>
        </p:txBody>
      </p:sp>
    </p:spTree>
    <p:extLst>
      <p:ext uri="{BB962C8B-B14F-4D97-AF65-F5344CB8AC3E}">
        <p14:creationId xmlns:p14="http://schemas.microsoft.com/office/powerpoint/2010/main" val="137485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Administrative</a:t>
            </a:r>
            <a:r>
              <a:rPr lang="en-US" b="1" dirty="0" smtClean="0"/>
              <a:t> </a:t>
            </a:r>
            <a:r>
              <a:rPr lang="en-US" dirty="0"/>
              <a:t>(Security Controls) </a:t>
            </a:r>
          </a:p>
        </p:txBody>
      </p:sp>
      <p:sp>
        <p:nvSpPr>
          <p:cNvPr id="3" name="Content Placeholder 2"/>
          <p:cNvSpPr>
            <a:spLocks noGrp="1"/>
          </p:cNvSpPr>
          <p:nvPr>
            <p:ph idx="1"/>
          </p:nvPr>
        </p:nvSpPr>
        <p:spPr/>
        <p:txBody>
          <a:bodyPr>
            <a:normAutofit/>
          </a:bodyPr>
          <a:lstStyle/>
          <a:p>
            <a:pPr lvl="1"/>
            <a:r>
              <a:rPr lang="en-US" sz="2000" dirty="0" smtClean="0"/>
              <a:t>System </a:t>
            </a:r>
            <a:r>
              <a:rPr lang="en-US" sz="2000" dirty="0"/>
              <a:t>administrators should maintain a separate user account that is not used for administrative purposes.  In addition, an administrative account should not be used as a user account.</a:t>
            </a:r>
          </a:p>
          <a:p>
            <a:pPr lvl="1"/>
            <a:r>
              <a:rPr lang="en-US" sz="2000" dirty="0"/>
              <a:t>The same administrative account should not be used for access to the production and non-production (test, development, QA, etc.) systems.</a:t>
            </a:r>
            <a:endParaRPr lang="en-US" sz="2000" dirty="0"/>
          </a:p>
        </p:txBody>
      </p:sp>
      <p:sp>
        <p:nvSpPr>
          <p:cNvPr id="4" name="Footer Placeholder 3"/>
          <p:cNvSpPr>
            <a:spLocks noGrp="1"/>
          </p:cNvSpPr>
          <p:nvPr>
            <p:ph type="ftr" sz="quarter" idx="11"/>
          </p:nvPr>
        </p:nvSpPr>
        <p:spPr/>
        <p:txBody>
          <a:bodyPr/>
          <a:lstStyle/>
          <a:p>
            <a:endParaRPr kumimoji="0" lang="en-US" dirty="0"/>
          </a:p>
        </p:txBody>
      </p:sp>
    </p:spTree>
    <p:extLst>
      <p:ext uri="{BB962C8B-B14F-4D97-AF65-F5344CB8AC3E}">
        <p14:creationId xmlns:p14="http://schemas.microsoft.com/office/powerpoint/2010/main" val="3430632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5734" name="Rectangle 6"/>
          <p:cNvSpPr>
            <a:spLocks noGrp="1" noChangeArrowheads="1"/>
          </p:cNvSpPr>
          <p:nvPr>
            <p:ph type="title"/>
          </p:nvPr>
        </p:nvSpPr>
        <p:spPr>
          <a:prstGeom prst="rect">
            <a:avLst/>
          </a:prstGeom>
        </p:spPr>
        <p:txBody>
          <a:bodyPr/>
          <a:lstStyle/>
          <a:p>
            <a:r>
              <a:rPr lang="en-US" dirty="0" smtClean="0"/>
              <a:t>Background</a:t>
            </a:r>
            <a:endParaRPr lang="en-US" dirty="0"/>
          </a:p>
        </p:txBody>
      </p:sp>
      <p:sp>
        <p:nvSpPr>
          <p:cNvPr id="585735" name="Rectangle 7"/>
          <p:cNvSpPr>
            <a:spLocks noGrp="1" noChangeArrowheads="1"/>
          </p:cNvSpPr>
          <p:nvPr>
            <p:ph idx="1"/>
          </p:nvPr>
        </p:nvSpPr>
        <p:spPr>
          <a:prstGeom prst="rect">
            <a:avLst/>
          </a:prstGeom>
        </p:spPr>
        <p:txBody>
          <a:bodyPr>
            <a:normAutofit fontScale="85000" lnSpcReduction="20000"/>
          </a:bodyPr>
          <a:lstStyle/>
          <a:p>
            <a:r>
              <a:rPr lang="en-US" dirty="0" smtClean="0"/>
              <a:t>The subgroups </a:t>
            </a:r>
            <a:r>
              <a:rPr lang="en-US" dirty="0"/>
              <a:t>will </a:t>
            </a:r>
            <a:r>
              <a:rPr lang="en-US" dirty="0" smtClean="0"/>
              <a:t>develop a set </a:t>
            </a:r>
            <a:r>
              <a:rPr lang="en-US" dirty="0"/>
              <a:t>of preliminary consensus working drafts by September 27, 2013:</a:t>
            </a:r>
          </a:p>
          <a:p>
            <a:pPr lvl="1"/>
            <a:r>
              <a:rPr lang="en-US" dirty="0"/>
              <a:t>Big Data Definitions</a:t>
            </a:r>
          </a:p>
          <a:p>
            <a:pPr lvl="1"/>
            <a:r>
              <a:rPr lang="en-US" dirty="0"/>
              <a:t>Big Data Taxonomies  </a:t>
            </a:r>
          </a:p>
          <a:p>
            <a:pPr lvl="1"/>
            <a:r>
              <a:rPr lang="en-US" dirty="0"/>
              <a:t>Big Data Requirements </a:t>
            </a:r>
          </a:p>
          <a:p>
            <a:pPr lvl="1"/>
            <a:r>
              <a:rPr lang="en-US" b="1" dirty="0">
                <a:solidFill>
                  <a:srgbClr val="00B0F0"/>
                </a:solidFill>
              </a:rPr>
              <a:t>Big Data Security and Privacy Requirements</a:t>
            </a:r>
          </a:p>
          <a:p>
            <a:pPr lvl="1"/>
            <a:r>
              <a:rPr lang="en-US" dirty="0"/>
              <a:t>Big Data Reference Architectures White Paper Survey</a:t>
            </a:r>
          </a:p>
          <a:p>
            <a:pPr lvl="1"/>
            <a:r>
              <a:rPr lang="en-US" dirty="0"/>
              <a:t>Big Data Reference Architectures</a:t>
            </a:r>
          </a:p>
          <a:p>
            <a:pPr lvl="1"/>
            <a:r>
              <a:rPr lang="en-US" b="1" dirty="0">
                <a:solidFill>
                  <a:srgbClr val="00B0F0"/>
                </a:solidFill>
              </a:rPr>
              <a:t>Big Data Security and Privacy Reference Architectures</a:t>
            </a:r>
          </a:p>
          <a:p>
            <a:pPr lvl="1"/>
            <a:r>
              <a:rPr lang="en-US" dirty="0" smtClean="0"/>
              <a:t>Big </a:t>
            </a:r>
            <a:r>
              <a:rPr lang="en-US" dirty="0"/>
              <a:t>Data Technology </a:t>
            </a:r>
            <a:r>
              <a:rPr lang="en-US" dirty="0" smtClean="0"/>
              <a:t>Roadmap</a:t>
            </a:r>
          </a:p>
          <a:p>
            <a:r>
              <a:rPr lang="en-US" dirty="0" smtClean="0"/>
              <a:t>The drafts were further refined in November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marL="82296" indent="0">
              <a:buNone/>
            </a:pPr>
            <a:r>
              <a:rPr lang="en-US" dirty="0"/>
              <a:t>To standardize on a security reference architecture there is a need to leverage specialists in diverse </a:t>
            </a:r>
            <a:r>
              <a:rPr lang="en-US" dirty="0" smtClean="0"/>
              <a:t>domains, by attempting </a:t>
            </a:r>
            <a:r>
              <a:rPr lang="en-US" dirty="0"/>
              <a:t>to identify security and privacy issues particular to Big </a:t>
            </a:r>
            <a:r>
              <a:rPr lang="en-US" dirty="0" smtClean="0"/>
              <a:t>Data,  while being mindful of </a:t>
            </a:r>
            <a:r>
              <a:rPr lang="en-US" dirty="0"/>
              <a:t>key elements to Big Data, </a:t>
            </a:r>
            <a:r>
              <a:rPr lang="en-US" dirty="0" smtClean="0"/>
              <a:t>Variety</a:t>
            </a:r>
            <a:r>
              <a:rPr lang="en-US" dirty="0"/>
              <a:t>, Volume and </a:t>
            </a:r>
            <a:r>
              <a:rPr lang="en-US" dirty="0" smtClean="0"/>
              <a:t>Velocity (where possible).</a:t>
            </a:r>
          </a:p>
        </p:txBody>
      </p:sp>
      <p:sp>
        <p:nvSpPr>
          <p:cNvPr id="4" name="Footer Placeholder 3"/>
          <p:cNvSpPr>
            <a:spLocks noGrp="1"/>
          </p:cNvSpPr>
          <p:nvPr>
            <p:ph type="ftr" sz="quarter" idx="11"/>
          </p:nvPr>
        </p:nvSpPr>
        <p:spPr/>
        <p:txBody>
          <a:bodyPr/>
          <a:lstStyle/>
          <a:p>
            <a:endParaRPr kumimoji="0" lang="en-US" dirty="0"/>
          </a:p>
        </p:txBody>
      </p:sp>
    </p:spTree>
    <p:extLst>
      <p:ext uri="{BB962C8B-B14F-4D97-AF65-F5344CB8AC3E}">
        <p14:creationId xmlns:p14="http://schemas.microsoft.com/office/powerpoint/2010/main" val="1436581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1435608" y="469111"/>
            <a:ext cx="7498080" cy="754053"/>
          </a:xfrm>
          <a:prstGeom prst="rect">
            <a:avLst/>
          </a:prstGeom>
        </p:spPr>
        <p:txBody>
          <a:bodyPr>
            <a:spAutoFit/>
          </a:bodyPr>
          <a:lstStyle/>
          <a:p>
            <a:r>
              <a:rPr lang="en-US" dirty="0" smtClean="0"/>
              <a:t>Deliverables</a:t>
            </a:r>
            <a:endParaRPr lang="en-US" dirty="0"/>
          </a:p>
        </p:txBody>
      </p:sp>
      <p:sp>
        <p:nvSpPr>
          <p:cNvPr id="786435" name="Rectangle 3"/>
          <p:cNvSpPr>
            <a:spLocks noGrp="1" noChangeArrowheads="1"/>
          </p:cNvSpPr>
          <p:nvPr>
            <p:ph idx="1"/>
          </p:nvPr>
        </p:nvSpPr>
        <p:spPr>
          <a:xfrm>
            <a:off x="1435608" y="1447800"/>
            <a:ext cx="7498080" cy="2332946"/>
          </a:xfrm>
          <a:prstGeom prst="rect">
            <a:avLst/>
          </a:prstGeom>
        </p:spPr>
        <p:txBody>
          <a:bodyPr>
            <a:spAutoFit/>
          </a:bodyPr>
          <a:lstStyle/>
          <a:p>
            <a:pPr lvl="3"/>
            <a:r>
              <a:rPr lang="en-US" sz="2800" dirty="0"/>
              <a:t>Produce a working draft for Big Data Security and Privacy Requirements Document</a:t>
            </a:r>
          </a:p>
          <a:p>
            <a:pPr lvl="3"/>
            <a:r>
              <a:rPr lang="en-US" sz="2800" dirty="0"/>
              <a:t>Produce a working draft Big Data Security and Privacy Reference Architecture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Grp="1" noChangeArrowheads="1"/>
          </p:cNvSpPr>
          <p:nvPr>
            <p:ph type="title"/>
          </p:nvPr>
        </p:nvSpPr>
        <p:spPr>
          <a:xfrm>
            <a:off x="1435608" y="469111"/>
            <a:ext cx="7498080" cy="754053"/>
          </a:xfrm>
          <a:prstGeom prst="rect">
            <a:avLst/>
          </a:prstGeom>
        </p:spPr>
        <p:txBody>
          <a:bodyPr>
            <a:spAutoFit/>
          </a:bodyPr>
          <a:lstStyle/>
          <a:p>
            <a:r>
              <a:rPr lang="en-US" dirty="0" smtClean="0"/>
              <a:t>Scope</a:t>
            </a:r>
            <a:endParaRPr lang="en-US" dirty="0"/>
          </a:p>
        </p:txBody>
      </p:sp>
      <p:sp>
        <p:nvSpPr>
          <p:cNvPr id="787460" name="Rectangle 4"/>
          <p:cNvSpPr>
            <a:spLocks noGrp="1" noChangeArrowheads="1"/>
          </p:cNvSpPr>
          <p:nvPr>
            <p:ph idx="1"/>
          </p:nvPr>
        </p:nvSpPr>
        <p:spPr>
          <a:xfrm>
            <a:off x="1435608" y="1447800"/>
            <a:ext cx="7498080" cy="4108817"/>
          </a:xfrm>
          <a:prstGeom prst="rect">
            <a:avLst/>
          </a:prstGeom>
        </p:spPr>
        <p:txBody>
          <a:bodyPr>
            <a:spAutoFit/>
          </a:bodyPr>
          <a:lstStyle/>
          <a:p>
            <a:r>
              <a:rPr lang="en-US" dirty="0" smtClean="0"/>
              <a:t>Fault </a:t>
            </a:r>
            <a:r>
              <a:rPr lang="en-US" dirty="0"/>
              <a:t>tolerance is resistance to unintended accidents, while security is resistance to malicious actions. </a:t>
            </a:r>
            <a:endParaRPr lang="en-US" dirty="0" smtClean="0"/>
          </a:p>
          <a:p>
            <a:r>
              <a:rPr lang="en-US" dirty="0" smtClean="0"/>
              <a:t>We </a:t>
            </a:r>
            <a:r>
              <a:rPr lang="en-US" dirty="0"/>
              <a:t>need to understand how Big Data security concerns arise out of the defining characteristics of Big Data and how it is differentiated from traditional security concerns.</a:t>
            </a:r>
            <a:endParaRPr lang="en-US" dirty="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48640"/>
            <a:ext cx="7498080" cy="1143000"/>
          </a:xfrm>
        </p:spPr>
        <p:txBody>
          <a:bodyPr>
            <a:normAutofit fontScale="90000"/>
          </a:bodyPr>
          <a:lstStyle/>
          <a:p>
            <a:r>
              <a:rPr lang="en-US" b="1" dirty="0">
                <a:effectLst/>
              </a:rPr>
              <a:t>Classification of Security and Privacy Topics </a:t>
            </a:r>
            <a:br>
              <a:rPr lang="en-US" b="1" dirty="0">
                <a:effectLst/>
              </a:rPr>
            </a:b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Rectangle 3"/>
          <p:cNvSpPr/>
          <p:nvPr/>
        </p:nvSpPr>
        <p:spPr>
          <a:xfrm>
            <a:off x="1280160" y="1870264"/>
            <a:ext cx="7010400" cy="3046988"/>
          </a:xfrm>
          <a:prstGeom prst="rect">
            <a:avLst/>
          </a:prstGeom>
        </p:spPr>
        <p:txBody>
          <a:bodyPr wrap="square">
            <a:spAutoFit/>
          </a:bodyPr>
          <a:lstStyle/>
          <a:p>
            <a:r>
              <a:rPr lang="en-US" dirty="0"/>
              <a:t>Security and Privacy concerns are classified in four categories:</a:t>
            </a:r>
          </a:p>
          <a:p>
            <a:pPr marL="457200" lvl="0" indent="-457200">
              <a:buFont typeface="Arial" panose="020B0604020202020204" pitchFamily="34" charset="0"/>
              <a:buChar char="•"/>
            </a:pPr>
            <a:r>
              <a:rPr lang="en-US" dirty="0"/>
              <a:t>Infrastructure Security</a:t>
            </a:r>
            <a:endParaRPr lang="en-US" dirty="0"/>
          </a:p>
          <a:p>
            <a:pPr marL="457200" lvl="0" indent="-457200">
              <a:buFont typeface="Arial" panose="020B0604020202020204" pitchFamily="34" charset="0"/>
              <a:buChar char="•"/>
            </a:pPr>
            <a:r>
              <a:rPr lang="en-US" dirty="0"/>
              <a:t>Data Privacy</a:t>
            </a:r>
          </a:p>
          <a:p>
            <a:pPr marL="457200" lvl="0" indent="-457200">
              <a:buFont typeface="Arial" panose="020B0604020202020204" pitchFamily="34" charset="0"/>
              <a:buChar char="•"/>
            </a:pPr>
            <a:r>
              <a:rPr lang="en-US" dirty="0"/>
              <a:t>Data Management</a:t>
            </a:r>
          </a:p>
          <a:p>
            <a:pPr marL="457200" lvl="0" indent="-457200">
              <a:buFont typeface="Arial" panose="020B0604020202020204" pitchFamily="34" charset="0"/>
              <a:buChar char="•"/>
            </a:pPr>
            <a:r>
              <a:rPr lang="en-US" dirty="0"/>
              <a:t>Integrity and Reactive Security</a:t>
            </a:r>
          </a:p>
        </p:txBody>
      </p:sp>
    </p:spTree>
    <p:extLst>
      <p:ext uri="{BB962C8B-B14F-4D97-AF65-F5344CB8AC3E}">
        <p14:creationId xmlns:p14="http://schemas.microsoft.com/office/powerpoint/2010/main" val="3576024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0" y="274638"/>
            <a:ext cx="7775448" cy="1143000"/>
          </a:xfrm>
        </p:spPr>
        <p:txBody>
          <a:bodyPr>
            <a:normAutofit fontScale="90000"/>
          </a:bodyPr>
          <a:lstStyle/>
          <a:p>
            <a:r>
              <a:rPr lang="en-US" dirty="0" smtClean="0">
                <a:effectLst/>
              </a:rPr>
              <a:t>Subcategories of Security and Privacy Topics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08302462"/>
              </p:ext>
            </p:extLst>
          </p:nvPr>
        </p:nvGraphicFramePr>
        <p:xfrm>
          <a:off x="2965788" y="1219191"/>
          <a:ext cx="4806612" cy="5029209"/>
        </p:xfrm>
        <a:graphic>
          <a:graphicData uri="http://schemas.openxmlformats.org/drawingml/2006/table">
            <a:tbl>
              <a:tblPr firstRow="1" firstCol="1" bandRow="1"/>
              <a:tblGrid>
                <a:gridCol w="2123586"/>
                <a:gridCol w="2683026"/>
              </a:tblGrid>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 </a:t>
                      </a:r>
                    </a:p>
                  </a:txBody>
                  <a:tcPr marL="63249" marR="63249" marT="0" marB="0">
                    <a:lnL>
                      <a:noFill/>
                    </a:lnL>
                    <a:lnR>
                      <a:noFill/>
                    </a:lnR>
                    <a:lnT>
                      <a:noFill/>
                    </a:lnT>
                    <a:lnB w="12700" cap="flat" cmpd="sng" algn="ctr">
                      <a:solidFill>
                        <a:srgbClr val="C0504D"/>
                      </a:solidFill>
                      <a:prstDash val="solid"/>
                      <a:round/>
                      <a:headEnd type="none" w="med" len="med"/>
                      <a:tailEnd type="none" w="med" len="med"/>
                    </a:lnB>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Infrastructure Security</a:t>
                      </a:r>
                      <a:endParaRPr lang="en-US" sz="1000" dirty="0">
                        <a:solidFill>
                          <a:srgbClr val="000000"/>
                        </a:solidFill>
                        <a:effectLst/>
                        <a:latin typeface="Calibri"/>
                        <a:ea typeface="Calibri"/>
                        <a:cs typeface="Times New Roman"/>
                      </a:endParaRPr>
                    </a:p>
                  </a:txBody>
                  <a:tcPr marL="63249" marR="63249" marT="0" marB="0">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 </a:t>
                      </a:r>
                    </a:p>
                  </a:txBody>
                  <a:tcPr marL="63249" marR="63249" marT="0" marB="0">
                    <a:lnL>
                      <a:noFill/>
                    </a:lnL>
                    <a:lnR>
                      <a:noFill/>
                    </a:lnR>
                    <a:lnT w="12700" cap="flat" cmpd="sng" algn="ctr">
                      <a:solidFill>
                        <a:srgbClr val="C0504D"/>
                      </a:solidFill>
                      <a:prstDash val="solid"/>
                      <a:round/>
                      <a:headEnd type="none" w="med" len="med"/>
                      <a:tailEnd type="none" w="med" len="med"/>
                    </a:lnT>
                    <a:lnB>
                      <a:noFill/>
                    </a:lnB>
                    <a:solidFill>
                      <a:srgbClr val="EFD3D2"/>
                    </a:solidFill>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Review of technologies and frameworks</a:t>
                      </a:r>
                    </a:p>
                  </a:txBody>
                  <a:tcPr marL="63249" marR="63249" marT="0" marB="0">
                    <a:lnL>
                      <a:noFill/>
                    </a:lnL>
                    <a:lnR>
                      <a:noFill/>
                    </a:lnR>
                    <a:lnT>
                      <a:noFill/>
                    </a:lnT>
                    <a:lnB>
                      <a:noFill/>
                    </a:lnB>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solidFill>
                      <a:srgbClr val="EFD3D2"/>
                    </a:solidFill>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High availability issues</a:t>
                      </a:r>
                    </a:p>
                  </a:txBody>
                  <a:tcPr marL="63249" marR="63249" marT="0" marB="0">
                    <a:lnL>
                      <a:noFill/>
                    </a:lnL>
                    <a:lnR>
                      <a:noFill/>
                    </a:lnR>
                    <a:lnT>
                      <a:noFill/>
                    </a:lnT>
                    <a:lnB>
                      <a:noFill/>
                    </a:lnB>
                    <a:solidFill>
                      <a:srgbClr val="EFD3D2"/>
                    </a:solidFill>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Data Privacy</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 </a:t>
                      </a:r>
                    </a:p>
                  </a:txBody>
                  <a:tcPr marL="63249" marR="63249" marT="0" marB="0">
                    <a:lnL>
                      <a:noFill/>
                    </a:lnL>
                    <a:lnR>
                      <a:noFill/>
                    </a:lnR>
                    <a:lnT>
                      <a:noFill/>
                    </a:lnT>
                    <a:lnB>
                      <a:noFill/>
                    </a:lnB>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solidFill>
                      <a:srgbClr val="EFD3D2"/>
                    </a:solidFill>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Impact of the social data revolution</a:t>
                      </a:r>
                    </a:p>
                  </a:txBody>
                  <a:tcPr marL="63249" marR="63249" marT="0" marB="0">
                    <a:lnL>
                      <a:noFill/>
                    </a:lnL>
                    <a:lnR>
                      <a:noFill/>
                    </a:lnR>
                    <a:lnT>
                      <a:noFill/>
                    </a:lnT>
                    <a:lnB>
                      <a:noFill/>
                    </a:lnB>
                    <a:solidFill>
                      <a:srgbClr val="EFD3D2"/>
                    </a:solidFill>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Potential for violence and abuse</a:t>
                      </a:r>
                    </a:p>
                  </a:txBody>
                  <a:tcPr marL="63249" marR="63249" marT="0" marB="0">
                    <a:lnL>
                      <a:noFill/>
                    </a:lnL>
                    <a:lnR>
                      <a:noFill/>
                    </a:lnR>
                    <a:lnT>
                      <a:noFill/>
                    </a:lnT>
                    <a:lnB>
                      <a:noFill/>
                    </a:lnB>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solidFill>
                      <a:srgbClr val="EFD3D2"/>
                    </a:solidFill>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Data protection</a:t>
                      </a:r>
                    </a:p>
                  </a:txBody>
                  <a:tcPr marL="63249" marR="63249" marT="0" marB="0">
                    <a:lnL>
                      <a:noFill/>
                    </a:lnL>
                    <a:lnR>
                      <a:noFill/>
                    </a:lnR>
                    <a:lnT>
                      <a:noFill/>
                    </a:lnT>
                    <a:lnB>
                      <a:noFill/>
                    </a:lnB>
                    <a:solidFill>
                      <a:srgbClr val="EFD3D2"/>
                    </a:solidFill>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Governance</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 </a:t>
                      </a:r>
                    </a:p>
                  </a:txBody>
                  <a:tcPr marL="63249" marR="63249" marT="0" marB="0">
                    <a:lnL>
                      <a:noFill/>
                    </a:lnL>
                    <a:lnR>
                      <a:noFill/>
                    </a:lnR>
                    <a:lnT>
                      <a:noFill/>
                    </a:lnT>
                    <a:lnB>
                      <a:noFill/>
                    </a:lnB>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solidFill>
                      <a:srgbClr val="EFD3D2"/>
                    </a:solidFill>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Data discovery and classification</a:t>
                      </a:r>
                    </a:p>
                  </a:txBody>
                  <a:tcPr marL="63249" marR="63249" marT="0" marB="0">
                    <a:lnL>
                      <a:noFill/>
                    </a:lnL>
                    <a:lnR>
                      <a:noFill/>
                    </a:lnR>
                    <a:lnT>
                      <a:noFill/>
                    </a:lnT>
                    <a:lnB>
                      <a:noFill/>
                    </a:lnB>
                    <a:solidFill>
                      <a:srgbClr val="EFD3D2"/>
                    </a:solidFill>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Policy management</a:t>
                      </a:r>
                    </a:p>
                  </a:txBody>
                  <a:tcPr marL="63249" marR="63249" marT="0" marB="0">
                    <a:lnL>
                      <a:noFill/>
                    </a:lnL>
                    <a:lnR>
                      <a:noFill/>
                    </a:lnR>
                    <a:lnT>
                      <a:noFill/>
                    </a:lnT>
                    <a:lnB>
                      <a:noFill/>
                    </a:lnB>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solidFill>
                      <a:srgbClr val="EFD3D2"/>
                    </a:solidFill>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Data masking technologies</a:t>
                      </a:r>
                    </a:p>
                  </a:txBody>
                  <a:tcPr marL="63249" marR="63249" marT="0" marB="0">
                    <a:lnL>
                      <a:noFill/>
                    </a:lnL>
                    <a:lnR>
                      <a:noFill/>
                    </a:lnR>
                    <a:lnT>
                      <a:noFill/>
                    </a:lnT>
                    <a:lnB>
                      <a:noFill/>
                    </a:lnB>
                    <a:solidFill>
                      <a:srgbClr val="EFD3D2"/>
                    </a:solidFill>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Cross-border regulation</a:t>
                      </a:r>
                    </a:p>
                  </a:txBody>
                  <a:tcPr marL="63249" marR="63249" marT="0" marB="0">
                    <a:lnL>
                      <a:noFill/>
                    </a:lnL>
                    <a:lnR>
                      <a:noFill/>
                    </a:lnR>
                    <a:lnT>
                      <a:noFill/>
                    </a:lnT>
                    <a:lnB>
                      <a:noFill/>
                    </a:lnB>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solidFill>
                      <a:srgbClr val="EFD3D2"/>
                    </a:solidFill>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Government access to data</a:t>
                      </a:r>
                    </a:p>
                  </a:txBody>
                  <a:tcPr marL="63249" marR="63249" marT="0" marB="0">
                    <a:lnL>
                      <a:noFill/>
                    </a:lnL>
                    <a:lnR>
                      <a:noFill/>
                    </a:lnR>
                    <a:lnT>
                      <a:noFill/>
                    </a:lnT>
                    <a:lnB>
                      <a:noFill/>
                    </a:lnB>
                    <a:solidFill>
                      <a:srgbClr val="EFD3D2"/>
                    </a:solidFill>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Data deletion</a:t>
                      </a:r>
                    </a:p>
                  </a:txBody>
                  <a:tcPr marL="63249" marR="63249" marT="0" marB="0">
                    <a:lnL>
                      <a:noFill/>
                    </a:lnL>
                    <a:lnR>
                      <a:noFill/>
                    </a:lnR>
                    <a:lnT>
                      <a:noFill/>
                    </a:lnT>
                    <a:lnB>
                      <a:noFill/>
                    </a:lnB>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solidFill>
                      <a:srgbClr val="EFD3D2"/>
                    </a:solidFill>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Computing on encrypted data</a:t>
                      </a:r>
                    </a:p>
                  </a:txBody>
                  <a:tcPr marL="63249" marR="63249" marT="0" marB="0">
                    <a:lnL>
                      <a:noFill/>
                    </a:lnL>
                    <a:lnR>
                      <a:noFill/>
                    </a:lnR>
                    <a:lnT>
                      <a:noFill/>
                    </a:lnT>
                    <a:lnB>
                      <a:noFill/>
                    </a:lnB>
                    <a:solidFill>
                      <a:srgbClr val="EFD3D2"/>
                    </a:solidFill>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Data Management</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 </a:t>
                      </a:r>
                    </a:p>
                  </a:txBody>
                  <a:tcPr marL="63249" marR="63249" marT="0" marB="0">
                    <a:lnL>
                      <a:noFill/>
                    </a:lnL>
                    <a:lnR>
                      <a:noFill/>
                    </a:lnR>
                    <a:lnT>
                      <a:noFill/>
                    </a:lnT>
                    <a:lnB>
                      <a:noFill/>
                    </a:lnB>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solidFill>
                      <a:srgbClr val="EFD3D2"/>
                    </a:solidFill>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Securing data stores</a:t>
                      </a:r>
                    </a:p>
                  </a:txBody>
                  <a:tcPr marL="63249" marR="63249" marT="0" marB="0">
                    <a:lnL>
                      <a:noFill/>
                    </a:lnL>
                    <a:lnR>
                      <a:noFill/>
                    </a:lnR>
                    <a:lnT>
                      <a:noFill/>
                    </a:lnT>
                    <a:lnB>
                      <a:noFill/>
                    </a:lnB>
                    <a:solidFill>
                      <a:srgbClr val="EFD3D2"/>
                    </a:solidFill>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Attack surface reduction</a:t>
                      </a:r>
                    </a:p>
                  </a:txBody>
                  <a:tcPr marL="63249" marR="63249" marT="0" marB="0">
                    <a:lnL>
                      <a:noFill/>
                    </a:lnL>
                    <a:lnR>
                      <a:noFill/>
                    </a:lnR>
                    <a:lnT>
                      <a:noFill/>
                    </a:lnT>
                    <a:lnB>
                      <a:noFill/>
                    </a:lnB>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solidFill>
                      <a:srgbClr val="EFD3D2"/>
                    </a:solidFill>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Key management and data ownership</a:t>
                      </a:r>
                    </a:p>
                  </a:txBody>
                  <a:tcPr marL="63249" marR="63249" marT="0" marB="0">
                    <a:lnL>
                      <a:noFill/>
                    </a:lnL>
                    <a:lnR>
                      <a:noFill/>
                    </a:lnR>
                    <a:lnT>
                      <a:noFill/>
                    </a:lnT>
                    <a:lnB>
                      <a:noFill/>
                    </a:lnB>
                    <a:solidFill>
                      <a:srgbClr val="EFD3D2"/>
                    </a:solidFill>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Integrity and Security Intelligence</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 </a:t>
                      </a:r>
                    </a:p>
                  </a:txBody>
                  <a:tcPr marL="63249" marR="63249" marT="0" marB="0">
                    <a:lnL>
                      <a:noFill/>
                    </a:lnL>
                    <a:lnR>
                      <a:noFill/>
                    </a:lnR>
                    <a:lnT>
                      <a:noFill/>
                    </a:lnT>
                    <a:lnB>
                      <a:noFill/>
                    </a:lnB>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solidFill>
                      <a:srgbClr val="EFD3D2"/>
                    </a:solidFill>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Security intelligence</a:t>
                      </a:r>
                    </a:p>
                  </a:txBody>
                  <a:tcPr marL="63249" marR="63249" marT="0" marB="0">
                    <a:lnL>
                      <a:noFill/>
                    </a:lnL>
                    <a:lnR>
                      <a:noFill/>
                    </a:lnR>
                    <a:lnT>
                      <a:noFill/>
                    </a:lnT>
                    <a:lnB>
                      <a:noFill/>
                    </a:lnB>
                    <a:solidFill>
                      <a:srgbClr val="EFD3D2"/>
                    </a:solidFill>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Large-scale analytics</a:t>
                      </a:r>
                    </a:p>
                  </a:txBody>
                  <a:tcPr marL="63249" marR="63249" marT="0" marB="0">
                    <a:lnL>
                      <a:noFill/>
                    </a:lnL>
                    <a:lnR>
                      <a:noFill/>
                    </a:lnR>
                    <a:lnT>
                      <a:noFill/>
                    </a:lnT>
                    <a:lnB>
                      <a:noFill/>
                    </a:lnB>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solidFill>
                      <a:srgbClr val="EFD3D2"/>
                    </a:solidFill>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Streaming data analytics</a:t>
                      </a:r>
                    </a:p>
                  </a:txBody>
                  <a:tcPr marL="63249" marR="63249" marT="0" marB="0">
                    <a:lnL>
                      <a:noFill/>
                    </a:lnL>
                    <a:lnR>
                      <a:noFill/>
                    </a:lnR>
                    <a:lnT>
                      <a:noFill/>
                    </a:lnT>
                    <a:lnB>
                      <a:noFill/>
                    </a:lnB>
                    <a:solidFill>
                      <a:srgbClr val="EFD3D2"/>
                    </a:solidFill>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Event detection</a:t>
                      </a:r>
                    </a:p>
                  </a:txBody>
                  <a:tcPr marL="63249" marR="63249" marT="0" marB="0">
                    <a:lnL>
                      <a:noFill/>
                    </a:lnL>
                    <a:lnR>
                      <a:noFill/>
                    </a:lnR>
                    <a:lnT>
                      <a:noFill/>
                    </a:lnT>
                    <a:lnB>
                      <a:noFill/>
                    </a:lnB>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a:noFill/>
                    </a:lnB>
                    <a:solidFill>
                      <a:srgbClr val="EFD3D2"/>
                    </a:solidFill>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Forensics</a:t>
                      </a:r>
                    </a:p>
                  </a:txBody>
                  <a:tcPr marL="63249" marR="63249" marT="0" marB="0">
                    <a:lnL>
                      <a:noFill/>
                    </a:lnL>
                    <a:lnR>
                      <a:noFill/>
                    </a:lnR>
                    <a:lnT>
                      <a:noFill/>
                    </a:lnT>
                    <a:lnB>
                      <a:noFill/>
                    </a:lnB>
                    <a:solidFill>
                      <a:srgbClr val="EFD3D2"/>
                    </a:solidFill>
                  </a:tcPr>
                </a:tc>
              </a:tr>
              <a:tr h="186267">
                <a:tc>
                  <a:txBody>
                    <a:bodyPr/>
                    <a:lstStyle/>
                    <a:p>
                      <a:pPr marL="0" marR="0">
                        <a:lnSpc>
                          <a:spcPct val="115000"/>
                        </a:lnSpc>
                        <a:spcBef>
                          <a:spcPts val="0"/>
                        </a:spcBef>
                        <a:spcAft>
                          <a:spcPts val="0"/>
                        </a:spcAft>
                      </a:pPr>
                      <a:r>
                        <a:rPr lang="en-US" sz="1000" b="1" dirty="0">
                          <a:solidFill>
                            <a:srgbClr val="000000"/>
                          </a:solidFill>
                          <a:effectLst/>
                          <a:latin typeface="Calibri"/>
                          <a:ea typeface="Calibri"/>
                          <a:cs typeface="Times New Roman"/>
                        </a:rPr>
                        <a:t> </a:t>
                      </a:r>
                      <a:endParaRPr lang="en-US" sz="1000" dirty="0">
                        <a:solidFill>
                          <a:srgbClr val="000000"/>
                        </a:solidFill>
                        <a:effectLst/>
                        <a:latin typeface="Calibri"/>
                        <a:ea typeface="Calibri"/>
                        <a:cs typeface="Times New Roman"/>
                      </a:endParaRPr>
                    </a:p>
                  </a:txBody>
                  <a:tcPr marL="63249" marR="63249"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Security of analytics results</a:t>
                      </a:r>
                    </a:p>
                  </a:txBody>
                  <a:tcPr marL="63249" marR="63249" marT="0" marB="0">
                    <a:lnL>
                      <a:noFill/>
                    </a:lnL>
                    <a:lnR>
                      <a:noFill/>
                    </a:lnR>
                    <a:lnT>
                      <a:noFill/>
                    </a:lnT>
                    <a:lnB w="12700" cap="flat" cmpd="sng" algn="ctr">
                      <a:solidFill>
                        <a:srgbClr val="C0504D"/>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endParaRPr kumimoji="0" lang="en-US" dirty="0"/>
          </a:p>
        </p:txBody>
      </p:sp>
    </p:spTree>
    <p:extLst>
      <p:ext uri="{BB962C8B-B14F-4D97-AF65-F5344CB8AC3E}">
        <p14:creationId xmlns:p14="http://schemas.microsoft.com/office/powerpoint/2010/main" val="3792653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88978" y="135153"/>
            <a:ext cx="7760208" cy="1143000"/>
          </a:xfrm>
        </p:spPr>
        <p:txBody>
          <a:bodyPr>
            <a:normAutofit fontScale="90000"/>
          </a:bodyPr>
          <a:lstStyle/>
          <a:p>
            <a:r>
              <a:rPr lang="en-US" dirty="0" smtClean="0"/>
              <a:t>Internal Security Practices (Section 5)</a:t>
            </a:r>
            <a:endParaRPr lang="en-US" dirty="0"/>
          </a:p>
        </p:txBody>
      </p:sp>
      <p:sp>
        <p:nvSpPr>
          <p:cNvPr id="7" name="Content Placeholder 6"/>
          <p:cNvSpPr>
            <a:spLocks noGrp="1"/>
          </p:cNvSpPr>
          <p:nvPr>
            <p:ph idx="1"/>
          </p:nvPr>
        </p:nvSpPr>
        <p:spPr>
          <a:xfrm>
            <a:off x="1084882" y="1029346"/>
            <a:ext cx="7833308" cy="4800600"/>
          </a:xfrm>
        </p:spPr>
        <p:txBody>
          <a:bodyPr>
            <a:noAutofit/>
          </a:bodyPr>
          <a:lstStyle/>
          <a:p>
            <a:r>
              <a:rPr lang="en-US" sz="2000" dirty="0"/>
              <a:t>Internal Access control rules for general </a:t>
            </a:r>
            <a:r>
              <a:rPr lang="en-US" sz="2000" dirty="0" smtClean="0"/>
              <a:t>industry</a:t>
            </a:r>
          </a:p>
          <a:p>
            <a:r>
              <a:rPr lang="en-US" sz="2000" dirty="0"/>
              <a:t>must address the complexities associated with cloud-specific security requirements triggered by the cloud </a:t>
            </a:r>
            <a:r>
              <a:rPr lang="en-US" sz="2000" dirty="0" smtClean="0"/>
              <a:t>characteristics:</a:t>
            </a:r>
            <a:endParaRPr lang="en-US" sz="2000" dirty="0"/>
          </a:p>
          <a:p>
            <a:pPr lvl="1"/>
            <a:r>
              <a:rPr lang="en-US" sz="1600" dirty="0" smtClean="0"/>
              <a:t>Broad </a:t>
            </a:r>
            <a:r>
              <a:rPr lang="en-US" sz="1600" dirty="0"/>
              <a:t>network access,</a:t>
            </a:r>
          </a:p>
          <a:p>
            <a:pPr lvl="1"/>
            <a:r>
              <a:rPr lang="en-US" sz="1600" dirty="0" smtClean="0"/>
              <a:t>Decreased </a:t>
            </a:r>
            <a:r>
              <a:rPr lang="en-US" sz="1600" dirty="0"/>
              <a:t>visibility and control by consumer,</a:t>
            </a:r>
          </a:p>
          <a:p>
            <a:pPr lvl="1"/>
            <a:r>
              <a:rPr lang="en-US" sz="1600" dirty="0" smtClean="0"/>
              <a:t>Dynamic </a:t>
            </a:r>
            <a:r>
              <a:rPr lang="en-US" sz="1600" dirty="0"/>
              <a:t>system boundaries, and comingled roles/responsibilities between consumer and provider,</a:t>
            </a:r>
          </a:p>
          <a:p>
            <a:pPr lvl="1"/>
            <a:r>
              <a:rPr lang="en-US" sz="1600" dirty="0" smtClean="0"/>
              <a:t>Multi-tenancy</a:t>
            </a:r>
            <a:r>
              <a:rPr lang="en-US" sz="1600" dirty="0"/>
              <a:t>,</a:t>
            </a:r>
          </a:p>
          <a:p>
            <a:pPr lvl="1"/>
            <a:r>
              <a:rPr lang="en-US" sz="1600" dirty="0" smtClean="0"/>
              <a:t>Data </a:t>
            </a:r>
            <a:r>
              <a:rPr lang="en-US" sz="1600" dirty="0"/>
              <a:t>residency,</a:t>
            </a:r>
          </a:p>
          <a:p>
            <a:pPr lvl="1"/>
            <a:r>
              <a:rPr lang="en-US" sz="1600" dirty="0" smtClean="0"/>
              <a:t>Measured </a:t>
            </a:r>
            <a:r>
              <a:rPr lang="en-US" sz="1600" dirty="0"/>
              <a:t>service,</a:t>
            </a:r>
          </a:p>
          <a:p>
            <a:pPr lvl="1"/>
            <a:r>
              <a:rPr lang="en-US" sz="1600" dirty="0" smtClean="0"/>
              <a:t>Order </a:t>
            </a:r>
            <a:r>
              <a:rPr lang="en-US" sz="1600" dirty="0"/>
              <a:t>of magnitude increase in scale (on demand), dynamics (elasticity, cost optimization) and complexity (automation, virtualization).</a:t>
            </a:r>
          </a:p>
          <a:p>
            <a:r>
              <a:rPr lang="en-US" sz="2000" dirty="0" smtClean="0"/>
              <a:t>Agencies </a:t>
            </a:r>
            <a:r>
              <a:rPr lang="en-US" sz="2000" dirty="0"/>
              <a:t>need to </a:t>
            </a:r>
            <a:endParaRPr lang="en-US" sz="2000" dirty="0" smtClean="0"/>
          </a:p>
          <a:p>
            <a:pPr lvl="1"/>
            <a:r>
              <a:rPr lang="en-US" sz="1600" dirty="0" smtClean="0"/>
              <a:t>identify </a:t>
            </a:r>
            <a:r>
              <a:rPr lang="en-US" sz="1600" dirty="0"/>
              <a:t>all cloud-specific risk-adjusted security controls or components in </a:t>
            </a:r>
            <a:r>
              <a:rPr lang="en-US" sz="1600" dirty="0" smtClean="0"/>
              <a:t>advance</a:t>
            </a:r>
          </a:p>
          <a:p>
            <a:pPr lvl="1"/>
            <a:r>
              <a:rPr lang="en-US" sz="1600" dirty="0" smtClean="0"/>
              <a:t>request </a:t>
            </a:r>
            <a:r>
              <a:rPr lang="en-US" sz="1600" dirty="0"/>
              <a:t>from the cloud service providers through contractual means and service level </a:t>
            </a:r>
            <a:r>
              <a:rPr lang="en-US" sz="1600" dirty="0" smtClean="0"/>
              <a:t>agreements.   </a:t>
            </a:r>
            <a:endParaRPr lang="en-US" sz="1600" dirty="0"/>
          </a:p>
        </p:txBody>
      </p:sp>
      <p:sp>
        <p:nvSpPr>
          <p:cNvPr id="5" name="Footer Placeholder 4"/>
          <p:cNvSpPr>
            <a:spLocks noGrp="1"/>
          </p:cNvSpPr>
          <p:nvPr>
            <p:ph type="ftr" sz="quarter" idx="11"/>
          </p:nvPr>
        </p:nvSpPr>
        <p:spPr/>
        <p:txBody>
          <a:bodyPr/>
          <a:lstStyle/>
          <a:p>
            <a:endParaRPr kumimoji="0" lang="en-US" dirty="0"/>
          </a:p>
        </p:txBody>
      </p:sp>
    </p:spTree>
    <p:extLst>
      <p:ext uri="{BB962C8B-B14F-4D97-AF65-F5344CB8AC3E}">
        <p14:creationId xmlns:p14="http://schemas.microsoft.com/office/powerpoint/2010/main" val="2292351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Complexity </a:t>
            </a:r>
            <a:r>
              <a:rPr lang="en-US" dirty="0">
                <a:effectLst/>
              </a:rPr>
              <a:t>of multiple inter-dependencies</a:t>
            </a:r>
            <a:endParaRPr lang="en-US" dirty="0"/>
          </a:p>
        </p:txBody>
      </p:sp>
      <p:sp>
        <p:nvSpPr>
          <p:cNvPr id="4" name="Footer Placeholder 3"/>
          <p:cNvSpPr>
            <a:spLocks noGrp="1"/>
          </p:cNvSpPr>
          <p:nvPr>
            <p:ph type="ftr" sz="quarter" idx="11"/>
          </p:nvPr>
        </p:nvSpPr>
        <p:spPr/>
        <p:txBody>
          <a:bodyPr/>
          <a:lstStyle/>
          <a:p>
            <a:endParaRPr kumimoji="0" lang="en-US" dirty="0"/>
          </a:p>
        </p:txBody>
      </p:sp>
      <p:pic>
        <p:nvPicPr>
          <p:cNvPr id="5" name="Picture 4" descr="C:\Documents and Settings\Dell User\Desktop\Section 5 Access Control_et_al_Oct. 12th, 2013\Composite Cloud Eco-system Security Architecture_Oct. 12th, 2013.GIF"/>
          <p:cNvPicPr/>
          <p:nvPr/>
        </p:nvPicPr>
        <p:blipFill>
          <a:blip r:embed="rId2" cstate="print"/>
          <a:srcRect/>
          <a:stretch>
            <a:fillRect/>
          </a:stretch>
        </p:blipFill>
        <p:spPr bwMode="auto">
          <a:xfrm>
            <a:off x="1230581" y="1748886"/>
            <a:ext cx="4844755" cy="4155968"/>
          </a:xfrm>
          <a:prstGeom prst="rect">
            <a:avLst/>
          </a:prstGeom>
          <a:noFill/>
          <a:ln w="9525">
            <a:noFill/>
            <a:miter lim="800000"/>
            <a:headEnd/>
            <a:tailEnd/>
          </a:ln>
        </p:spPr>
      </p:pic>
    </p:spTree>
    <p:extLst>
      <p:ext uri="{BB962C8B-B14F-4D97-AF65-F5344CB8AC3E}">
        <p14:creationId xmlns:p14="http://schemas.microsoft.com/office/powerpoint/2010/main" val="35561202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127</TotalTime>
  <Words>1167</Words>
  <Application>Microsoft Office PowerPoint</Application>
  <PresentationFormat>On-screen Show (4:3)</PresentationFormat>
  <Paragraphs>155</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NIST Big Data  Security and Privacy Requirements Updates   12/23/2013</vt:lpstr>
      <vt:lpstr>Background</vt:lpstr>
      <vt:lpstr>Goal</vt:lpstr>
      <vt:lpstr>Deliverables</vt:lpstr>
      <vt:lpstr>Scope</vt:lpstr>
      <vt:lpstr>Classification of Security and Privacy Topics  </vt:lpstr>
      <vt:lpstr>Subcategories of Security and Privacy Topics</vt:lpstr>
      <vt:lpstr>Internal Security Practices (Section 5)</vt:lpstr>
      <vt:lpstr>Complexity of multiple inter-dependencies</vt:lpstr>
      <vt:lpstr>The Five Constructs</vt:lpstr>
      <vt:lpstr>GRC and CIA regulatory obligations</vt:lpstr>
      <vt:lpstr>Internal Access Control Rules</vt:lpstr>
      <vt:lpstr>Access Controls</vt:lpstr>
      <vt:lpstr>General (Security Controls) </vt:lpstr>
      <vt:lpstr>General (cont.)</vt:lpstr>
      <vt:lpstr>User and System (Security Controls) </vt:lpstr>
      <vt:lpstr>Administrative (Security Controls) </vt:lpstr>
    </vt:vector>
  </TitlesOfParts>
  <Company>GE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 Big Data  Security and Privacy Requirements   Version 1.0</dc:title>
  <dc:creator>Marcia Mangold</dc:creator>
  <cp:keywords>September 22, 2004 – Version 1.1</cp:keywords>
  <dc:description>General Electric Company 2004</dc:description>
  <cp:lastModifiedBy>Marcia Mangold</cp:lastModifiedBy>
  <cp:revision>15</cp:revision>
  <cp:lastPrinted>2003-08-29T14:38:12Z</cp:lastPrinted>
  <dcterms:created xsi:type="dcterms:W3CDTF">2013-12-23T14:24:00Z</dcterms:created>
  <dcterms:modified xsi:type="dcterms:W3CDTF">2013-12-23T16:31:25Z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WizKit Template Type">
    <vt:lpwstr>Onscreen</vt:lpwstr>
  </property>
  <property fmtid="{D5CDD505-2E9C-101B-9397-08002B2CF9AE}" pid="4" name="WizKit Template Version">
    <vt:i4>4</vt:i4>
  </property>
  <property fmtid="{D5CDD505-2E9C-101B-9397-08002B2CF9AE}" pid="5" name="TB4 template version">
    <vt:r8>4</vt:r8>
  </property>
  <property fmtid="{D5CDD505-2E9C-101B-9397-08002B2CF9AE}" pid="6" name="TB4 template type">
    <vt:lpwstr>onscreen</vt:lpwstr>
  </property>
</Properties>
</file>