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26" r:id="rId3"/>
    <p:sldId id="324" r:id="rId4"/>
    <p:sldId id="322" r:id="rId5"/>
    <p:sldId id="323" r:id="rId6"/>
    <p:sldId id="317" r:id="rId7"/>
    <p:sldId id="319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D9513"/>
    <a:srgbClr val="6D176F"/>
    <a:srgbClr val="4A206A"/>
    <a:srgbClr val="FFDA97"/>
    <a:srgbClr val="FFCCCC"/>
    <a:srgbClr val="FF9933"/>
    <a:srgbClr val="FF9900"/>
    <a:srgbClr val="9954CC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127" autoAdjust="0"/>
  </p:normalViewPr>
  <p:slideViewPr>
    <p:cSldViewPr snapToGrid="0">
      <p:cViewPr>
        <p:scale>
          <a:sx n="70" d="100"/>
          <a:sy n="70" d="100"/>
        </p:scale>
        <p:origin x="-135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B35B834-FEEB-4068-8206-AD784E65FA2E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CF39343-DF00-4C70-8064-E6BDDDBF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373D580-956A-4037-B6A5-CF4F71C23535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E6D903-D7A6-48C1-A48F-56173225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5247" y="6356350"/>
            <a:ext cx="2928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02D2-2F85-46A7-918D-9951CF8E0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 Big Data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dirty="0"/>
          </a:p>
          <a:p>
            <a:pPr algn="ctr"/>
            <a:r>
              <a:rPr lang="en-US" b="1" dirty="0" smtClean="0"/>
              <a:t>Alignment:  Roadmap &amp; Reference </a:t>
            </a:r>
            <a:r>
              <a:rPr lang="en-US" b="1" dirty="0"/>
              <a:t>Architecture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Version 1.1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b="1" dirty="0" smtClean="0"/>
              <a:t>Roadmap Subgroup</a:t>
            </a:r>
            <a:endParaRPr lang="en-US" dirty="0"/>
          </a:p>
          <a:p>
            <a:pPr algn="ctr"/>
            <a:r>
              <a:rPr lang="en-US" b="1" dirty="0"/>
              <a:t>NIST Big Data Working Group (NBD-WG)</a:t>
            </a:r>
            <a:endParaRPr lang="en-US" dirty="0"/>
          </a:p>
          <a:p>
            <a:pPr algn="ctr"/>
            <a:r>
              <a:rPr lang="en-US" b="1" dirty="0"/>
              <a:t>August, 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3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23819"/>
              </p:ext>
            </p:extLst>
          </p:nvPr>
        </p:nvGraphicFramePr>
        <p:xfrm>
          <a:off x="668739" y="782595"/>
          <a:ext cx="10959154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791"/>
                <a:gridCol w="832236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GOAL: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Align</a:t>
                      </a:r>
                      <a:r>
                        <a:rPr lang="en-US" sz="1600" b="1" baseline="0" dirty="0" smtClean="0"/>
                        <a:t> Roadmap to: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Reference Architecture Capabilities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Requirements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Actors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Readiness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STATUS: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Yellow.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RISK: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If Top 10 Roadmap Capabilities</a:t>
                      </a:r>
                      <a:r>
                        <a:rPr lang="en-US" sz="1600" b="1" baseline="0" dirty="0" smtClean="0"/>
                        <a:t> are not defined, alignment with RA cannot take place.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5944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NEXT STEPS: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Confirm with RA Subgroup: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The RA diagram that is to be used.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Matching of RA and Roadmap Capabilities.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US" sz="1600" b="1" baseline="0" dirty="0" smtClean="0"/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600" b="1" baseline="0" dirty="0" smtClean="0"/>
                        <a:t>Update the Roadmap Matrix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Capabilities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Actors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Readiness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US" sz="1600" b="1" baseline="0" dirty="0" smtClean="0"/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600" b="1" baseline="0" dirty="0" smtClean="0"/>
                        <a:t>RA Subgroups Proposal:  Incorporate topology, deployment, business views (M0100, Slide #7)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Socialize with Roadmap Subgroup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8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426" y="1909387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6947" y="1449481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98027" y="145243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41548" y="99253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Ref. Arch.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34449" y="1930973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577970" y="1471067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Capabilities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17550" y="524554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1071" y="478564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Readiness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1406" y="3802071"/>
            <a:ext cx="2309341" cy="9905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14927" y="3342165"/>
            <a:ext cx="1337771" cy="472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Roadmap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9905" y="5042065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3426" y="4582159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Actors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1492311" y="2921550"/>
            <a:ext cx="1" cy="166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2771" y="2872668"/>
            <a:ext cx="1438635" cy="1397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32771" y="2301371"/>
            <a:ext cx="16652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5952698" y="2443013"/>
            <a:ext cx="0" cy="89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</p:cNvCxnSpPr>
          <p:nvPr/>
        </p:nvCxnSpPr>
        <p:spPr>
          <a:xfrm flipH="1">
            <a:off x="6665105" y="2426262"/>
            <a:ext cx="1869344" cy="134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96134" y="2403364"/>
            <a:ext cx="12830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1"/>
          </p:cNvCxnSpPr>
          <p:nvPr/>
        </p:nvCxnSpPr>
        <p:spPr>
          <a:xfrm flipH="1" flipV="1">
            <a:off x="6880748" y="4707049"/>
            <a:ext cx="1536802" cy="103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3871" y="299791"/>
            <a:ext cx="521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 Case Packages being incorporated into Roadmap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36241" y="1701224"/>
            <a:ext cx="10711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M100</a:t>
            </a:r>
          </a:p>
          <a:p>
            <a:r>
              <a:rPr lang="en-US" sz="1400" b="1" dirty="0" smtClean="0"/>
              <a:t>M123</a:t>
            </a:r>
          </a:p>
          <a:p>
            <a:r>
              <a:rPr lang="en-US" sz="1400" b="1" dirty="0" smtClean="0"/>
              <a:t>M198 (TBD)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9772663" y="2145178"/>
            <a:ext cx="10711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M100</a:t>
            </a:r>
          </a:p>
          <a:p>
            <a:r>
              <a:rPr lang="en-US" sz="1400" b="1" dirty="0" smtClean="0"/>
              <a:t>M123</a:t>
            </a:r>
          </a:p>
          <a:p>
            <a:r>
              <a:rPr lang="en-US" sz="1400" b="1" dirty="0" smtClean="0"/>
              <a:t>M198 (TBD)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356457" y="558694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M142)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356457" y="244301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M123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000289" y="574083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M187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4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5247" y="6356350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6883" y="139049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Storage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Processing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Resource Managers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Infrastructure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Information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Standards Integration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Applications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r>
              <a:rPr lang="en-US" sz="1400" dirty="0" smtClean="0">
                <a:solidFill>
                  <a:srgbClr val="ED9513"/>
                </a:solidFill>
              </a:rPr>
              <a:t>Business </a:t>
            </a:r>
            <a:r>
              <a:rPr lang="en-US" sz="1400" dirty="0">
                <a:solidFill>
                  <a:srgbClr val="ED9513"/>
                </a:solidFill>
              </a:rPr>
              <a:t>Operations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Relationship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Adoption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Gap Analysis</a:t>
            </a: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r>
              <a:rPr lang="en-US" sz="1400" dirty="0" smtClean="0">
                <a:solidFill>
                  <a:srgbClr val="990033"/>
                </a:solidFill>
              </a:rPr>
              <a:t>Processing </a:t>
            </a:r>
            <a:r>
              <a:rPr lang="en-US" sz="1400" dirty="0">
                <a:solidFill>
                  <a:srgbClr val="990033"/>
                </a:solidFill>
              </a:rPr>
              <a:t>Performance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Application Development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Complex Analytics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Interoperability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Possible Alternative Deployment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Interface </a:t>
            </a:r>
            <a:r>
              <a:rPr lang="en-US" sz="1400" dirty="0" smtClean="0">
                <a:solidFill>
                  <a:srgbClr val="990033"/>
                </a:solidFill>
              </a:rPr>
              <a:t>Improvements</a:t>
            </a:r>
            <a:endParaRPr lang="en-US" sz="1400" dirty="0">
              <a:solidFill>
                <a:srgbClr val="990033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44" y="1094009"/>
            <a:ext cx="4714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30" y="3333257"/>
            <a:ext cx="472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2" y="4801034"/>
            <a:ext cx="4733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38245" y="34119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Objective of this deck</a:t>
            </a:r>
            <a:r>
              <a:rPr lang="en-US" dirty="0" smtClean="0"/>
              <a:t>:  Align the RA with the Roadmap Categories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5308980" y="710522"/>
            <a:ext cx="101576" cy="38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51063" y="659718"/>
            <a:ext cx="186910" cy="43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4" y="1094009"/>
            <a:ext cx="6267455" cy="39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/>
              <a:t>Be able to support mixed of legacy/traditional and cloud computing framework with the additional management of hardware, security and Privacy, systems, and lifecycle management.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740"/>
              </p:ext>
            </p:extLst>
          </p:nvPr>
        </p:nvGraphicFramePr>
        <p:xfrm>
          <a:off x="109184" y="2796602"/>
          <a:ext cx="11914495" cy="36451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9386"/>
                <a:gridCol w="3258825"/>
                <a:gridCol w="2181262"/>
                <a:gridCol w="3835022"/>
              </a:tblGrid>
              <a:tr h="335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913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Mapping Roadmap Capabilities to RA Component:</a:t>
            </a:r>
            <a:endParaRPr lang="en-US" sz="1400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1" y="188081"/>
            <a:ext cx="2114614" cy="23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25" y="594438"/>
            <a:ext cx="3191934" cy="7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5479" y="639909"/>
            <a:ext cx="483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Be </a:t>
            </a:r>
            <a:r>
              <a:rPr lang="en-US" sz="1400" dirty="0"/>
              <a:t>able to support diversified </a:t>
            </a:r>
            <a:r>
              <a:rPr lang="en-US" sz="1400" dirty="0" smtClean="0"/>
              <a:t>data</a:t>
            </a:r>
          </a:p>
          <a:p>
            <a:pPr lvl="0"/>
            <a:r>
              <a:rPr lang="en-US" sz="1400" dirty="0" smtClean="0"/>
              <a:t>sources </a:t>
            </a:r>
            <a:r>
              <a:rPr lang="en-US" sz="1400" dirty="0"/>
              <a:t>with variety, volume, and velocity of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2428" y="640676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5136"/>
              </p:ext>
            </p:extLst>
          </p:nvPr>
        </p:nvGraphicFramePr>
        <p:xfrm>
          <a:off x="455025" y="2673770"/>
          <a:ext cx="11363936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8648"/>
                <a:gridCol w="2893803"/>
                <a:gridCol w="511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8282" y="2073996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 smtClean="0"/>
              <a:t>Be </a:t>
            </a:r>
            <a:r>
              <a:rPr lang="en-US" sz="1400" dirty="0"/>
              <a:t>able to support various </a:t>
            </a:r>
            <a:r>
              <a:rPr lang="en-US" sz="1400" dirty="0" smtClean="0"/>
              <a:t>transformation functions </a:t>
            </a:r>
            <a:r>
              <a:rPr lang="en-US" sz="1400" dirty="0"/>
              <a:t>such as collect, curate, analysis, </a:t>
            </a:r>
            <a:r>
              <a:rPr lang="en-US" sz="1400" dirty="0" smtClean="0"/>
              <a:t>visual, </a:t>
            </a:r>
            <a:r>
              <a:rPr lang="en-US" sz="1400" dirty="0"/>
              <a:t>and access for a given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6750"/>
              </p:ext>
            </p:extLst>
          </p:nvPr>
        </p:nvGraphicFramePr>
        <p:xfrm>
          <a:off x="455025" y="2796602"/>
          <a:ext cx="11568653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4742"/>
                <a:gridCol w="1861505"/>
                <a:gridCol w="2589187"/>
                <a:gridCol w="43832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5" y="665669"/>
            <a:ext cx="2825085" cy="18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528</Words>
  <Application>Microsoft Office PowerPoint</Application>
  <PresentationFormat>Custom</PresentationFormat>
  <Paragraphs>188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Orit Levin (LCA)</dc:creator>
  <cp:lastModifiedBy>Bruno</cp:lastModifiedBy>
  <cp:revision>677</cp:revision>
  <cp:lastPrinted>2013-05-01T17:21:25Z</cp:lastPrinted>
  <dcterms:created xsi:type="dcterms:W3CDTF">2013-04-18T22:27:49Z</dcterms:created>
  <dcterms:modified xsi:type="dcterms:W3CDTF">2013-08-30T06:12:29Z</dcterms:modified>
</cp:coreProperties>
</file>