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64" r:id="rId3"/>
    <p:sldId id="257" r:id="rId4"/>
    <p:sldId id="258" r:id="rId5"/>
    <p:sldId id="260" r:id="rId6"/>
    <p:sldId id="267" r:id="rId7"/>
    <p:sldId id="261" r:id="rId8"/>
    <p:sldId id="268" r:id="rId9"/>
    <p:sldId id="273" r:id="rId10"/>
    <p:sldId id="272" r:id="rId11"/>
    <p:sldId id="259" r:id="rId12"/>
    <p:sldId id="262" r:id="rId13"/>
    <p:sldId id="265" r:id="rId14"/>
    <p:sldId id="266" r:id="rId15"/>
    <p:sldId id="263" r:id="rId16"/>
    <p:sldId id="270" r:id="rId17"/>
    <p:sldId id="269"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64" y="-96"/>
      </p:cViewPr>
      <p:guideLst>
        <p:guide orient="horz" pos="2160"/>
        <p:guide pos="2880"/>
      </p:guideLst>
    </p:cSldViewPr>
  </p:slideViewPr>
  <p:notesTextViewPr>
    <p:cViewPr>
      <p:scale>
        <a:sx n="1" d="1"/>
        <a:sy n="1" d="1"/>
      </p:scale>
      <p:origin x="0" y="0"/>
    </p:cViewPr>
  </p:notesTextViewPr>
  <p:sorterViewPr>
    <p:cViewPr>
      <p:scale>
        <a:sx n="100" d="100"/>
        <a:sy n="100" d="100"/>
      </p:scale>
      <p:origin x="0" y="19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A6DE5-2215-4289-A34C-5208D128C98A}" type="datetimeFigureOut">
              <a:rPr lang="en-US" smtClean="0"/>
              <a:t>9/23/2014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33C1F-CDCB-40D5-B3BA-FA7E348AEAEA}" type="slidenum">
              <a:rPr lang="en-US" smtClean="0"/>
              <a:t>‹#›</a:t>
            </a:fld>
            <a:endParaRPr lang="en-US"/>
          </a:p>
        </p:txBody>
      </p:sp>
    </p:spTree>
    <p:extLst>
      <p:ext uri="{BB962C8B-B14F-4D97-AF65-F5344CB8AC3E}">
        <p14:creationId xmlns:p14="http://schemas.microsoft.com/office/powerpoint/2010/main" val="86160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3C1F-CDCB-40D5-B3BA-FA7E348AEAEA}" type="slidenum">
              <a:rPr lang="en-US" smtClean="0"/>
              <a:t>1</a:t>
            </a:fld>
            <a:endParaRPr lang="en-US"/>
          </a:p>
        </p:txBody>
      </p:sp>
    </p:spTree>
    <p:extLst>
      <p:ext uri="{BB962C8B-B14F-4D97-AF65-F5344CB8AC3E}">
        <p14:creationId xmlns:p14="http://schemas.microsoft.com/office/powerpoint/2010/main" val="393650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4DB4D7-E331-4CF1-8E02-3B9A72D5B747}" type="datetime1">
              <a:rPr lang="en-US" smtClean="0"/>
              <a:t>9/23/2014</a:t>
            </a:fld>
            <a:endParaRPr lang="en-US"/>
          </a:p>
        </p:txBody>
      </p:sp>
      <p:sp>
        <p:nvSpPr>
          <p:cNvPr id="5" name="Footer Placeholder 4"/>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B0F3E-AE61-4824-A57D-EB72C7A2088E}" type="datetime1">
              <a:rPr lang="en-US" smtClean="0"/>
              <a:t>9/23/2014</a:t>
            </a:fld>
            <a:endParaRPr lang="en-US"/>
          </a:p>
        </p:txBody>
      </p:sp>
      <p:sp>
        <p:nvSpPr>
          <p:cNvPr id="5" name="Footer Placeholder 4"/>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F7CC8-8C0E-47F6-A3D1-4C747A9D24C1}" type="datetime1">
              <a:rPr lang="en-US" smtClean="0"/>
              <a:t>9/23/2014</a:t>
            </a:fld>
            <a:endParaRPr lang="en-US"/>
          </a:p>
        </p:txBody>
      </p:sp>
      <p:sp>
        <p:nvSpPr>
          <p:cNvPr id="5" name="Footer Placeholder 4"/>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54206-7718-4ECF-B638-25C73D4F5274}" type="datetime1">
              <a:rPr lang="en-US" smtClean="0"/>
              <a:t>9/23/2014</a:t>
            </a:fld>
            <a:endParaRPr lang="en-US"/>
          </a:p>
        </p:txBody>
      </p:sp>
      <p:sp>
        <p:nvSpPr>
          <p:cNvPr id="5" name="Footer Placeholder 4"/>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E0E2A-E995-4AB2-B061-6995D02DE670}" type="datetime1">
              <a:rPr lang="en-US" smtClean="0"/>
              <a:t>9/23/2014</a:t>
            </a:fld>
            <a:endParaRPr lang="en-US"/>
          </a:p>
        </p:txBody>
      </p:sp>
      <p:sp>
        <p:nvSpPr>
          <p:cNvPr id="5" name="Footer Placeholder 4"/>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0A3DDA-1724-430A-9DD7-7C6A926DCFCF}" type="datetime1">
              <a:rPr lang="en-US" smtClean="0"/>
              <a:t>9/23/2014</a:t>
            </a:fld>
            <a:endParaRPr lang="en-US"/>
          </a:p>
        </p:txBody>
      </p:sp>
      <p:sp>
        <p:nvSpPr>
          <p:cNvPr id="6" name="Footer Placeholder 5"/>
          <p:cNvSpPr>
            <a:spLocks noGrp="1"/>
          </p:cNvSpPr>
          <p:nvPr>
            <p:ph type="ftr" sz="quarter" idx="11"/>
          </p:nvPr>
        </p:nvSpPr>
        <p:spPr/>
        <p:txBody>
          <a:bodyPr/>
          <a:lstStyle/>
          <a:p>
            <a:r>
              <a:rPr lang="en-US" smtClean="0"/>
              <a:t>Version 1.2</a:t>
            </a:r>
            <a:endParaRPr lang="en-US"/>
          </a:p>
        </p:txBody>
      </p:sp>
      <p:sp>
        <p:nvSpPr>
          <p:cNvPr id="7" name="Slide Number Placeholder 6"/>
          <p:cNvSpPr>
            <a:spLocks noGrp="1"/>
          </p:cNvSpPr>
          <p:nvPr>
            <p:ph type="sldNum" sz="quarter" idx="12"/>
          </p:nvPr>
        </p:nvSpPr>
        <p:spPr/>
        <p:txBody>
          <a:bodyPr/>
          <a:lstStyle/>
          <a:p>
            <a:fld id="{00157565-5A46-45EE-914A-EC1E162499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7A9F75-0E69-457E-AB6F-C27C23020DD2}" type="datetime1">
              <a:rPr lang="en-US" smtClean="0"/>
              <a:t>9/23/2014</a:t>
            </a:fld>
            <a:endParaRPr lang="en-US"/>
          </a:p>
        </p:txBody>
      </p:sp>
      <p:sp>
        <p:nvSpPr>
          <p:cNvPr id="8" name="Footer Placeholder 7"/>
          <p:cNvSpPr>
            <a:spLocks noGrp="1"/>
          </p:cNvSpPr>
          <p:nvPr>
            <p:ph type="ftr" sz="quarter" idx="11"/>
          </p:nvPr>
        </p:nvSpPr>
        <p:spPr/>
        <p:txBody>
          <a:bodyPr/>
          <a:lstStyle/>
          <a:p>
            <a:r>
              <a:rPr lang="en-US" smtClean="0"/>
              <a:t>Version 1.2</a:t>
            </a:r>
            <a:endParaRPr lang="en-US"/>
          </a:p>
        </p:txBody>
      </p:sp>
      <p:sp>
        <p:nvSpPr>
          <p:cNvPr id="9" name="Slide Number Placeholder 8"/>
          <p:cNvSpPr>
            <a:spLocks noGrp="1"/>
          </p:cNvSpPr>
          <p:nvPr>
            <p:ph type="sldNum" sz="quarter" idx="12"/>
          </p:nvPr>
        </p:nvSpPr>
        <p:spPr/>
        <p:txBody>
          <a:bodyPr/>
          <a:lstStyle/>
          <a:p>
            <a:fld id="{00157565-5A46-45EE-914A-EC1E162499D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5B9EB2-858B-4300-B9CA-40B9551DCEBE}" type="datetime1">
              <a:rPr lang="en-US" smtClean="0"/>
              <a:t>9/23/2014</a:t>
            </a:fld>
            <a:endParaRPr lang="en-US"/>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A1CE2-2E10-4323-B0B6-5981AA0BF74C}" type="datetime1">
              <a:rPr lang="en-US" smtClean="0"/>
              <a:t>9/23/2014</a:t>
            </a:fld>
            <a:endParaRPr lang="en-US"/>
          </a:p>
        </p:txBody>
      </p:sp>
      <p:sp>
        <p:nvSpPr>
          <p:cNvPr id="3" name="Footer Placeholder 2"/>
          <p:cNvSpPr>
            <a:spLocks noGrp="1"/>
          </p:cNvSpPr>
          <p:nvPr>
            <p:ph type="ftr" sz="quarter" idx="11"/>
          </p:nvPr>
        </p:nvSpPr>
        <p:spPr/>
        <p:txBody>
          <a:bodyPr/>
          <a:lstStyle/>
          <a:p>
            <a:r>
              <a:rPr lang="en-US" smtClean="0"/>
              <a:t>Version 1.2</a:t>
            </a:r>
            <a:endParaRPr lang="en-US"/>
          </a:p>
        </p:txBody>
      </p:sp>
      <p:sp>
        <p:nvSpPr>
          <p:cNvPr id="4" name="Slide Number Placeholder 3"/>
          <p:cNvSpPr>
            <a:spLocks noGrp="1"/>
          </p:cNvSpPr>
          <p:nvPr>
            <p:ph type="sldNum" sz="quarter" idx="12"/>
          </p:nvPr>
        </p:nvSpPr>
        <p:spPr/>
        <p:txBody>
          <a:bodyPr/>
          <a:lstStyle/>
          <a:p>
            <a:fld id="{00157565-5A46-45EE-914A-EC1E162499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0760D-3CE9-4F99-9CDE-729362B559F8}" type="datetime1">
              <a:rPr lang="en-US" smtClean="0"/>
              <a:t>9/23/2014</a:t>
            </a:fld>
            <a:endParaRPr lang="en-US"/>
          </a:p>
        </p:txBody>
      </p:sp>
      <p:sp>
        <p:nvSpPr>
          <p:cNvPr id="6" name="Footer Placeholder 5"/>
          <p:cNvSpPr>
            <a:spLocks noGrp="1"/>
          </p:cNvSpPr>
          <p:nvPr>
            <p:ph type="ftr" sz="quarter" idx="11"/>
          </p:nvPr>
        </p:nvSpPr>
        <p:spPr/>
        <p:txBody>
          <a:bodyPr/>
          <a:lstStyle/>
          <a:p>
            <a:r>
              <a:rPr lang="en-US" smtClean="0"/>
              <a:t>Version 1.2</a:t>
            </a:r>
            <a:endParaRPr lang="en-US"/>
          </a:p>
        </p:txBody>
      </p:sp>
      <p:sp>
        <p:nvSpPr>
          <p:cNvPr id="7" name="Slide Number Placeholder 6"/>
          <p:cNvSpPr>
            <a:spLocks noGrp="1"/>
          </p:cNvSpPr>
          <p:nvPr>
            <p:ph type="sldNum" sz="quarter" idx="12"/>
          </p:nvPr>
        </p:nvSpPr>
        <p:spPr/>
        <p:txBody>
          <a:bodyPr/>
          <a:lstStyle/>
          <a:p>
            <a:fld id="{00157565-5A46-45EE-914A-EC1E162499D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CC1D7-12F1-4375-B953-2E409C35ABE8}" type="datetime1">
              <a:rPr lang="en-US" smtClean="0"/>
              <a:t>9/23/2014</a:t>
            </a:fld>
            <a:endParaRPr lang="en-US"/>
          </a:p>
        </p:txBody>
      </p:sp>
      <p:sp>
        <p:nvSpPr>
          <p:cNvPr id="6" name="Footer Placeholder 5"/>
          <p:cNvSpPr>
            <a:spLocks noGrp="1"/>
          </p:cNvSpPr>
          <p:nvPr>
            <p:ph type="ftr" sz="quarter" idx="11"/>
          </p:nvPr>
        </p:nvSpPr>
        <p:spPr/>
        <p:txBody>
          <a:bodyPr/>
          <a:lstStyle/>
          <a:p>
            <a:r>
              <a:rPr lang="en-US" smtClean="0"/>
              <a:t>Version 1.2</a:t>
            </a:r>
            <a:endParaRPr lang="en-US"/>
          </a:p>
        </p:txBody>
      </p:sp>
      <p:sp>
        <p:nvSpPr>
          <p:cNvPr id="7" name="Slide Number Placeholder 6"/>
          <p:cNvSpPr>
            <a:spLocks noGrp="1"/>
          </p:cNvSpPr>
          <p:nvPr>
            <p:ph type="sldNum" sz="quarter" idx="12"/>
          </p:nvPr>
        </p:nvSpPr>
        <p:spPr/>
        <p:txBody>
          <a:bodyPr/>
          <a:lstStyle/>
          <a:p>
            <a:fld id="{00157565-5A46-45EE-914A-EC1E162499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9C9A0CA-FA58-428D-90A1-CA639E196B50}" type="datetime1">
              <a:rPr lang="en-US" smtClean="0"/>
              <a:t>9/23/2014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Version 1.2</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0157565-5A46-45EE-914A-EC1E162499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it.ly/1Cb7gL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bit.ly/1Dlf2U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Bandwidth_(computing)" TargetMode="External"/><Relationship Id="rId13" Type="http://schemas.openxmlformats.org/officeDocument/2006/relationships/hyperlink" Target="https://en.wikipedia.org/wiki/Grid_computing" TargetMode="External"/><Relationship Id="rId18" Type="http://schemas.openxmlformats.org/officeDocument/2006/relationships/hyperlink" Target="https://en.wikipedia.org/wiki/Fabric_computing#cite_note-4" TargetMode="External"/><Relationship Id="rId3" Type="http://schemas.openxmlformats.org/officeDocument/2006/relationships/hyperlink" Target="https://en.wikipedia.org/wiki/High-performance_computing" TargetMode="External"/><Relationship Id="rId7" Type="http://schemas.openxmlformats.org/officeDocument/2006/relationships/hyperlink" Target="https://en.wikipedia.org/wiki/Parallel_processing" TargetMode="External"/><Relationship Id="rId12" Type="http://schemas.openxmlformats.org/officeDocument/2006/relationships/hyperlink" Target="https://en.wikipedia.org/wiki/Azure_Services_Platform" TargetMode="External"/><Relationship Id="rId17" Type="http://schemas.openxmlformats.org/officeDocument/2006/relationships/hyperlink" Target="https://en.wikipedia.org/wiki/Computation" TargetMode="External"/><Relationship Id="rId2" Type="http://schemas.openxmlformats.org/officeDocument/2006/relationships/hyperlink" Target="https://en.wikipedia.org/wiki/Fabric_computing#cite_note-1" TargetMode="External"/><Relationship Id="rId16" Type="http://schemas.openxmlformats.org/officeDocument/2006/relationships/hyperlink" Target="https://en.wikipedia.org/wiki/Switched_fabric" TargetMode="External"/><Relationship Id="rId20" Type="http://schemas.openxmlformats.org/officeDocument/2006/relationships/hyperlink" Target="https://en.wikipedia.org/wiki/Fabric_computing#cite_note-5" TargetMode="External"/><Relationship Id="rId1" Type="http://schemas.openxmlformats.org/officeDocument/2006/relationships/slideLayout" Target="../slideLayouts/slideLayout2.xml"/><Relationship Id="rId6" Type="http://schemas.openxmlformats.org/officeDocument/2006/relationships/hyperlink" Target="https://en.wikipedia.org/wiki/Computer_network" TargetMode="External"/><Relationship Id="rId11" Type="http://schemas.openxmlformats.org/officeDocument/2006/relationships/hyperlink" Target="https://en.wikipedia.org/wiki/Fabric_computing#cite_note-fabrics-2" TargetMode="External"/><Relationship Id="rId5" Type="http://schemas.openxmlformats.org/officeDocument/2006/relationships/hyperlink" Target="https://en.wikipedia.org/wiki/Data_storage_device" TargetMode="External"/><Relationship Id="rId15" Type="http://schemas.openxmlformats.org/officeDocument/2006/relationships/hyperlink" Target="https://en.wikipedia.org/wiki/Storage_area_network" TargetMode="External"/><Relationship Id="rId10" Type="http://schemas.openxmlformats.org/officeDocument/2006/relationships/hyperlink" Target="https://en.wikipedia.org/wiki/InfiniBand" TargetMode="External"/><Relationship Id="rId19" Type="http://schemas.openxmlformats.org/officeDocument/2006/relationships/hyperlink" Target="https://en.wikipedia.org/wiki/Data_center" TargetMode="External"/><Relationship Id="rId4" Type="http://schemas.openxmlformats.org/officeDocument/2006/relationships/hyperlink" Target="https://en.wikipedia.org/wiki/Loosely_coupled" TargetMode="External"/><Relationship Id="rId9" Type="http://schemas.openxmlformats.org/officeDocument/2006/relationships/hyperlink" Target="https://en.wikipedia.org/wiki/10_Gigabit_Ethernet" TargetMode="External"/><Relationship Id="rId14" Type="http://schemas.openxmlformats.org/officeDocument/2006/relationships/hyperlink" Target="https://en.wikipedia.org/wiki/Fabric_computing#cite_note-foster-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security &amp; privacy</a:t>
            </a:r>
            <a:endParaRPr lang="en-US" dirty="0"/>
          </a:p>
        </p:txBody>
      </p:sp>
      <p:sp>
        <p:nvSpPr>
          <p:cNvPr id="3" name="Subtitle 2"/>
          <p:cNvSpPr>
            <a:spLocks noGrp="1"/>
          </p:cNvSpPr>
          <p:nvPr>
            <p:ph type="subTitle" idx="1"/>
          </p:nvPr>
        </p:nvSpPr>
        <p:spPr>
          <a:xfrm>
            <a:off x="685800" y="3886200"/>
            <a:ext cx="6400800" cy="1752600"/>
          </a:xfrm>
        </p:spPr>
        <p:txBody>
          <a:bodyPr/>
          <a:lstStyle/>
          <a:p>
            <a:r>
              <a:rPr lang="en-US" dirty="0" smtClean="0"/>
              <a:t>NIST Public Working Group </a:t>
            </a:r>
          </a:p>
          <a:p>
            <a:r>
              <a:rPr lang="en-US" dirty="0" smtClean="0"/>
              <a:t>Version 2 Possible Directions</a:t>
            </a:r>
            <a:endParaRPr lang="en-US" dirty="0"/>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1</a:t>
            </a:fld>
            <a:endParaRPr lang="en-US"/>
          </a:p>
        </p:txBody>
      </p:sp>
    </p:spTree>
    <p:extLst>
      <p:ext uri="{BB962C8B-B14F-4D97-AF65-F5344CB8AC3E}">
        <p14:creationId xmlns:p14="http://schemas.microsoft.com/office/powerpoint/2010/main" val="269733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Image Processing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575" y="1524001"/>
            <a:ext cx="6279662" cy="4843462"/>
          </a:xfrm>
        </p:spPr>
      </p:pic>
      <p:sp>
        <p:nvSpPr>
          <p:cNvPr id="4" name="Footer Placeholder 3"/>
          <p:cNvSpPr>
            <a:spLocks noGrp="1"/>
          </p:cNvSpPr>
          <p:nvPr>
            <p:ph type="ftr" sz="quarter" idx="11"/>
          </p:nvPr>
        </p:nvSpPr>
        <p:spPr/>
        <p:txBody>
          <a:bodyPr/>
          <a:lstStyle/>
          <a:p>
            <a:r>
              <a:rPr lang="en-US" dirty="0" smtClean="0"/>
              <a:t>Version 1.2</a:t>
            </a:r>
            <a:endParaRPr lang="en-US" dirty="0"/>
          </a:p>
        </p:txBody>
      </p:sp>
      <p:sp>
        <p:nvSpPr>
          <p:cNvPr id="5" name="Slide Number Placeholder 4"/>
          <p:cNvSpPr>
            <a:spLocks noGrp="1"/>
          </p:cNvSpPr>
          <p:nvPr>
            <p:ph type="sldNum" sz="quarter" idx="12"/>
          </p:nvPr>
        </p:nvSpPr>
        <p:spPr/>
        <p:txBody>
          <a:bodyPr/>
          <a:lstStyle/>
          <a:p>
            <a:fld id="{00157565-5A46-45EE-914A-EC1E162499DB}" type="slidenum">
              <a:rPr lang="en-US" smtClean="0"/>
              <a:t>10</a:t>
            </a:fld>
            <a:endParaRPr lang="en-US"/>
          </a:p>
        </p:txBody>
      </p:sp>
    </p:spTree>
    <p:extLst>
      <p:ext uri="{BB962C8B-B14F-4D97-AF65-F5344CB8AC3E}">
        <p14:creationId xmlns:p14="http://schemas.microsoft.com/office/powerpoint/2010/main" val="267341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315200" cy="609600"/>
          </a:xfrm>
        </p:spPr>
        <p:txBody>
          <a:bodyPr>
            <a:normAutofit fontScale="90000"/>
          </a:bodyPr>
          <a:lstStyle/>
          <a:p>
            <a:r>
              <a:rPr lang="en-US" dirty="0" smtClean="0"/>
              <a:t>Big Data: Risks &amp; Solutions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99438"/>
            <a:ext cx="7315200" cy="5288889"/>
          </a:xfrm>
          <a:prstGeom prst="rect">
            <a:avLst/>
          </a:prstGeom>
        </p:spPr>
      </p:pic>
      <p:sp>
        <p:nvSpPr>
          <p:cNvPr id="5" name="TextBox 4"/>
          <p:cNvSpPr txBox="1"/>
          <p:nvPr/>
        </p:nvSpPr>
        <p:spPr>
          <a:xfrm>
            <a:off x="6400800" y="1008151"/>
            <a:ext cx="1600200" cy="276999"/>
          </a:xfrm>
          <a:prstGeom prst="rect">
            <a:avLst/>
          </a:prstGeom>
          <a:noFill/>
        </p:spPr>
        <p:txBody>
          <a:bodyPr wrap="square" rtlCol="0">
            <a:spAutoFit/>
          </a:bodyPr>
          <a:lstStyle/>
          <a:p>
            <a:r>
              <a:rPr lang="en-US" sz="1200" dirty="0" smtClean="0"/>
              <a:t>http://bit.ly/1CaUTyZ</a:t>
            </a:r>
            <a:endParaRPr lang="en-US" sz="1200" dirty="0"/>
          </a:p>
        </p:txBody>
      </p:sp>
      <p:sp>
        <p:nvSpPr>
          <p:cNvPr id="3" name="Footer Placeholder 2"/>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11</a:t>
            </a:fld>
            <a:endParaRPr lang="en-US"/>
          </a:p>
        </p:txBody>
      </p:sp>
    </p:spTree>
    <p:extLst>
      <p:ext uri="{BB962C8B-B14F-4D97-AF65-F5344CB8AC3E}">
        <p14:creationId xmlns:p14="http://schemas.microsoft.com/office/powerpoint/2010/main" val="347087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to Provenance</a:t>
            </a:r>
            <a:endParaRPr lang="en-US" dirty="0"/>
          </a:p>
        </p:txBody>
      </p:sp>
      <p:sp>
        <p:nvSpPr>
          <p:cNvPr id="3" name="Content Placeholder 2"/>
          <p:cNvSpPr>
            <a:spLocks noGrp="1"/>
          </p:cNvSpPr>
          <p:nvPr>
            <p:ph idx="1"/>
          </p:nvPr>
        </p:nvSpPr>
        <p:spPr>
          <a:xfrm>
            <a:off x="457200" y="1600200"/>
            <a:ext cx="3429000" cy="2971800"/>
          </a:xfrm>
        </p:spPr>
        <p:txBody>
          <a:bodyPr>
            <a:normAutofit/>
          </a:bodyPr>
          <a:lstStyle/>
          <a:p>
            <a:r>
              <a:rPr lang="en-US" dirty="0" smtClean="0"/>
              <a:t>Policy-preserving pipelines, processes</a:t>
            </a:r>
          </a:p>
          <a:p>
            <a:pPr lvl="1"/>
            <a:r>
              <a:rPr lang="en-US" dirty="0" smtClean="0"/>
              <a:t>Can the systems orchestrator do this?</a:t>
            </a:r>
          </a:p>
          <a:p>
            <a:pPr lvl="1"/>
            <a:r>
              <a:rPr lang="en-US" dirty="0" smtClean="0"/>
              <a:t>Curator: Use cases from Internet of Things </a:t>
            </a:r>
          </a:p>
          <a:p>
            <a:pPr lvl="1"/>
            <a:r>
              <a:rPr lang="en-US" dirty="0" smtClean="0"/>
              <a:t>Threats to data providers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447800"/>
            <a:ext cx="4572000" cy="3506056"/>
          </a:xfrm>
          <a:prstGeom prst="rect">
            <a:avLst/>
          </a:prstGeom>
        </p:spPr>
      </p:pic>
      <p:sp>
        <p:nvSpPr>
          <p:cNvPr id="5" name="Footer Placeholder 4"/>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12</a:t>
            </a:fld>
            <a:endParaRPr lang="en-US"/>
          </a:p>
        </p:txBody>
      </p:sp>
    </p:spTree>
    <p:extLst>
      <p:ext uri="{BB962C8B-B14F-4D97-AF65-F5344CB8AC3E}">
        <p14:creationId xmlns:p14="http://schemas.microsoft.com/office/powerpoint/2010/main" val="3086676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Models</a:t>
            </a:r>
            <a:endParaRPr lang="en-US" dirty="0"/>
          </a:p>
        </p:txBody>
      </p:sp>
      <p:sp>
        <p:nvSpPr>
          <p:cNvPr id="3" name="Content Placeholder 2"/>
          <p:cNvSpPr>
            <a:spLocks noGrp="1"/>
          </p:cNvSpPr>
          <p:nvPr>
            <p:ph idx="1"/>
          </p:nvPr>
        </p:nvSpPr>
        <p:spPr/>
        <p:txBody>
          <a:bodyPr/>
          <a:lstStyle/>
          <a:p>
            <a:r>
              <a:rPr lang="en-US" dirty="0" smtClean="0">
                <a:solidFill>
                  <a:srgbClr val="C00000"/>
                </a:solidFill>
              </a:rPr>
              <a:t>Guidance</a:t>
            </a:r>
            <a:r>
              <a:rPr lang="en-US" dirty="0" smtClean="0"/>
              <a:t> Leverage existing models that integrate roles, organizations and technologies. Don’t reinvent – show what’s new or different. </a:t>
            </a:r>
          </a:p>
          <a:p>
            <a:pPr lvl="1"/>
            <a:r>
              <a:rPr lang="en-US" dirty="0" smtClean="0"/>
              <a:t>Organized around the V’s or RA components</a:t>
            </a:r>
          </a:p>
          <a:p>
            <a:pPr lvl="1"/>
            <a:r>
              <a:rPr lang="en-US" dirty="0" smtClean="0"/>
              <a:t>Example: ITIL Security Management </a:t>
            </a:r>
          </a:p>
          <a:p>
            <a:pPr lvl="1"/>
            <a:r>
              <a:rPr lang="en-US" dirty="0" smtClean="0"/>
              <a:t>Example: Oasis Privacy-by-Design for </a:t>
            </a:r>
            <a:r>
              <a:rPr lang="en-US" dirty="0"/>
              <a:t>software engineers </a:t>
            </a:r>
            <a:r>
              <a:rPr lang="en-US" sz="1000" dirty="0">
                <a:hlinkClick r:id="rId2"/>
              </a:rPr>
              <a:t>http://</a:t>
            </a:r>
            <a:r>
              <a:rPr lang="en-US" sz="1000" dirty="0" smtClean="0">
                <a:hlinkClick r:id="rId2"/>
              </a:rPr>
              <a:t>bit.ly/1Cb7gLA</a:t>
            </a:r>
            <a:r>
              <a:rPr lang="en-US" sz="1000" dirty="0" smtClean="0"/>
              <a:t> </a:t>
            </a:r>
          </a:p>
          <a:p>
            <a:pPr marL="274320" lvl="1" indent="0">
              <a:buNone/>
            </a:pPr>
            <a:r>
              <a:rPr lang="en-US" sz="1400" dirty="0" err="1"/>
              <a:t>PbD</a:t>
            </a:r>
            <a:r>
              <a:rPr lang="en-US" sz="1400" dirty="0"/>
              <a:t>-SE offers a privacy extension/complement to OMG’s Unified Modeling Language (UML) and serves as a complement to OASIS’ </a:t>
            </a:r>
            <a:r>
              <a:rPr lang="en-US" sz="1400" dirty="0" err="1"/>
              <a:t>eXtensible</a:t>
            </a:r>
            <a:r>
              <a:rPr lang="en-US" sz="1400" dirty="0"/>
              <a:t> Access Control Mark-up Language (XACML) and Privacy Management Reference Model (PMRM</a:t>
            </a:r>
            <a:r>
              <a:rPr lang="en-US" sz="1400" dirty="0" smtClean="0"/>
              <a:t>).</a:t>
            </a:r>
          </a:p>
          <a:p>
            <a:pPr lvl="1"/>
            <a:r>
              <a:rPr lang="en-US" dirty="0" smtClean="0"/>
              <a:t>Oasis </a:t>
            </a:r>
            <a:r>
              <a:rPr lang="en-US" dirty="0"/>
              <a:t>XACML </a:t>
            </a:r>
            <a:r>
              <a:rPr lang="en-US" sz="1400" dirty="0"/>
              <a:t>core XML schema for representing authorization and entitlement </a:t>
            </a:r>
            <a:r>
              <a:rPr lang="en-US" sz="1400" dirty="0" smtClean="0"/>
              <a:t>policies</a:t>
            </a:r>
            <a:r>
              <a:rPr lang="en-US" dirty="0" smtClean="0"/>
              <a:t> </a:t>
            </a:r>
          </a:p>
          <a:p>
            <a:pPr lvl="1"/>
            <a:r>
              <a:rPr lang="en-US" dirty="0" smtClean="0"/>
              <a:t>Oasis Privacy Management Reference Model </a:t>
            </a:r>
          </a:p>
          <a:p>
            <a:pPr lvl="1"/>
            <a:endParaRPr lang="en-US" dirty="0" smtClean="0"/>
          </a:p>
          <a:p>
            <a:pPr lvl="1"/>
            <a:endParaRPr lang="en-US" dirty="0" smtClean="0"/>
          </a:p>
          <a:p>
            <a:pPr marL="274320" lvl="1" indent="0">
              <a:buNone/>
            </a:pPr>
            <a:endParaRPr lang="en-US" sz="1400" dirty="0"/>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13</a:t>
            </a:fld>
            <a:endParaRPr lang="en-US"/>
          </a:p>
        </p:txBody>
      </p:sp>
    </p:spTree>
    <p:extLst>
      <p:ext uri="{BB962C8B-B14F-4D97-AF65-F5344CB8AC3E}">
        <p14:creationId xmlns:p14="http://schemas.microsoft.com/office/powerpoint/2010/main" val="3779737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533400"/>
            <a:ext cx="5005782" cy="6001085"/>
          </a:xfrm>
        </p:spPr>
      </p:pic>
      <p:sp>
        <p:nvSpPr>
          <p:cNvPr id="3" name="Footer Placeholder 2"/>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14</a:t>
            </a:fld>
            <a:endParaRPr lang="en-US"/>
          </a:p>
        </p:txBody>
      </p:sp>
    </p:spTree>
    <p:extLst>
      <p:ext uri="{BB962C8B-B14F-4D97-AF65-F5344CB8AC3E}">
        <p14:creationId xmlns:p14="http://schemas.microsoft.com/office/powerpoint/2010/main" val="1628043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in Play</a:t>
            </a:r>
            <a:endParaRPr lang="en-US" dirty="0"/>
          </a:p>
        </p:txBody>
      </p:sp>
      <p:sp>
        <p:nvSpPr>
          <p:cNvPr id="3" name="Content Placeholder 2"/>
          <p:cNvSpPr>
            <a:spLocks noGrp="1"/>
          </p:cNvSpPr>
          <p:nvPr>
            <p:ph idx="1"/>
          </p:nvPr>
        </p:nvSpPr>
        <p:spPr/>
        <p:txBody>
          <a:bodyPr/>
          <a:lstStyle/>
          <a:p>
            <a:r>
              <a:rPr lang="en-US" dirty="0" smtClean="0"/>
              <a:t>Possible S&amp;P Design Patterns for PII</a:t>
            </a:r>
          </a:p>
          <a:p>
            <a:pPr lvl="1"/>
            <a:r>
              <a:rPr lang="en-US" dirty="0" smtClean="0"/>
              <a:t>PII should be called out in Big Data models</a:t>
            </a:r>
          </a:p>
          <a:p>
            <a:pPr lvl="1"/>
            <a:r>
              <a:rPr lang="en-US" dirty="0" smtClean="0"/>
              <a:t>Borrow from </a:t>
            </a:r>
            <a:r>
              <a:rPr lang="en-US" dirty="0" err="1" smtClean="0"/>
              <a:t>DoDAF</a:t>
            </a:r>
            <a:r>
              <a:rPr lang="en-US" dirty="0" smtClean="0"/>
              <a:t> where S&amp;P is life-and-death</a:t>
            </a:r>
          </a:p>
          <a:p>
            <a:pPr lvl="1"/>
            <a:r>
              <a:rPr lang="en-US" dirty="0" err="1" smtClean="0"/>
              <a:t>Kantara</a:t>
            </a:r>
            <a:r>
              <a:rPr lang="en-US" dirty="0" smtClean="0"/>
              <a:t> Initiative User-Managed Access</a:t>
            </a:r>
          </a:p>
          <a:p>
            <a:pPr lvl="1"/>
            <a:r>
              <a:rPr lang="en-US" dirty="0" smtClean="0"/>
              <a:t>Privacy by Design (next slide) </a:t>
            </a:r>
          </a:p>
          <a:p>
            <a:pPr lvl="1"/>
            <a:r>
              <a:rPr lang="en-US" dirty="0" err="1" smtClean="0"/>
              <a:t>IoT</a:t>
            </a:r>
            <a:r>
              <a:rPr lang="en-US" dirty="0" smtClean="0"/>
              <a:t> standards – end point protection </a:t>
            </a:r>
          </a:p>
          <a:p>
            <a:pPr lvl="1"/>
            <a:r>
              <a:rPr lang="en-US" dirty="0" smtClean="0"/>
              <a:t>Operations on encrypted content </a:t>
            </a:r>
          </a:p>
          <a:p>
            <a:pPr lvl="1"/>
            <a:r>
              <a:rPr lang="en-US" dirty="0" smtClean="0"/>
              <a:t>Variety-influenced policy management</a:t>
            </a:r>
          </a:p>
          <a:p>
            <a:pPr lvl="1"/>
            <a:r>
              <a:rPr lang="en-US" dirty="0" smtClean="0"/>
              <a:t>New Big Data roles for curation, risk management</a:t>
            </a:r>
            <a:r>
              <a:rPr lang="en-US" smtClean="0"/>
              <a:t>, governance</a:t>
            </a:r>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15</a:t>
            </a:fld>
            <a:endParaRPr lang="en-US"/>
          </a:p>
        </p:txBody>
      </p:sp>
    </p:spTree>
    <p:extLst>
      <p:ext uri="{BB962C8B-B14F-4D97-AF65-F5344CB8AC3E}">
        <p14:creationId xmlns:p14="http://schemas.microsoft.com/office/powerpoint/2010/main" val="123174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Privacy and Security</a:t>
            </a:r>
            <a:endParaRPr lang="en-US" dirty="0"/>
          </a:p>
        </p:txBody>
      </p:sp>
      <p:sp>
        <p:nvSpPr>
          <p:cNvPr id="3" name="Content Placeholder 2"/>
          <p:cNvSpPr>
            <a:spLocks noGrp="1"/>
          </p:cNvSpPr>
          <p:nvPr>
            <p:ph idx="1"/>
          </p:nvPr>
        </p:nvSpPr>
        <p:spPr>
          <a:xfrm>
            <a:off x="381000" y="2133600"/>
            <a:ext cx="4572000" cy="3810000"/>
          </a:xfrm>
        </p:spPr>
        <p:txBody>
          <a:bodyPr/>
          <a:lstStyle/>
          <a:p>
            <a:r>
              <a:rPr lang="en-US" dirty="0" smtClean="0"/>
              <a:t>Possible Blur Lines</a:t>
            </a:r>
          </a:p>
          <a:p>
            <a:pPr lvl="1"/>
            <a:r>
              <a:rPr lang="en-US" dirty="0" smtClean="0"/>
              <a:t>Information Assurance</a:t>
            </a:r>
          </a:p>
          <a:p>
            <a:pPr lvl="1"/>
            <a:r>
              <a:rPr lang="en-US" dirty="0" smtClean="0"/>
              <a:t>Provenance </a:t>
            </a:r>
          </a:p>
          <a:p>
            <a:pPr lvl="1"/>
            <a:r>
              <a:rPr lang="en-US" dirty="0" smtClean="0"/>
              <a:t>Risk Management </a:t>
            </a:r>
          </a:p>
          <a:p>
            <a:pPr lvl="1"/>
            <a:r>
              <a:rPr lang="en-US" dirty="0" smtClean="0"/>
              <a:t>De-anonymizing analytics </a:t>
            </a:r>
          </a:p>
          <a:p>
            <a:pPr lvl="1"/>
            <a:r>
              <a:rPr lang="en-US" dirty="0" smtClean="0"/>
              <a:t>Time-dependent information value</a:t>
            </a:r>
          </a:p>
          <a:p>
            <a:pPr lvl="1"/>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569244"/>
            <a:ext cx="2967037" cy="4450556"/>
          </a:xfrm>
          <a:prstGeom prst="rect">
            <a:avLst/>
          </a:prstGeom>
        </p:spPr>
      </p:pic>
      <p:sp>
        <p:nvSpPr>
          <p:cNvPr id="5" name="Footer Placeholder 4"/>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16</a:t>
            </a:fld>
            <a:endParaRPr lang="en-US"/>
          </a:p>
        </p:txBody>
      </p:sp>
    </p:spTree>
    <p:extLst>
      <p:ext uri="{BB962C8B-B14F-4D97-AF65-F5344CB8AC3E}">
        <p14:creationId xmlns:p14="http://schemas.microsoft.com/office/powerpoint/2010/main" val="21250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3581400" cy="1676400"/>
          </a:xfrm>
        </p:spPr>
        <p:txBody>
          <a:bodyPr>
            <a:normAutofit/>
          </a:bodyPr>
          <a:lstStyle/>
          <a:p>
            <a:r>
              <a:rPr lang="en-US" dirty="0" smtClean="0"/>
              <a:t>Privacy </a:t>
            </a:r>
            <a:br>
              <a:rPr lang="en-US" dirty="0" smtClean="0"/>
            </a:br>
            <a:r>
              <a:rPr lang="en-US" dirty="0" smtClean="0"/>
              <a:t>by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960" y="591488"/>
            <a:ext cx="4880240" cy="6266511"/>
          </a:xfrm>
          <a:prstGeom prst="rect">
            <a:avLst/>
          </a:prstGeom>
        </p:spPr>
      </p:pic>
      <p:sp>
        <p:nvSpPr>
          <p:cNvPr id="5" name="TextBox 4"/>
          <p:cNvSpPr txBox="1"/>
          <p:nvPr/>
        </p:nvSpPr>
        <p:spPr>
          <a:xfrm>
            <a:off x="457200" y="3263078"/>
            <a:ext cx="3124200" cy="923330"/>
          </a:xfrm>
          <a:prstGeom prst="rect">
            <a:avLst/>
          </a:prstGeom>
          <a:noFill/>
        </p:spPr>
        <p:txBody>
          <a:bodyPr wrap="square" rtlCol="0">
            <a:spAutoFit/>
          </a:bodyPr>
          <a:lstStyle/>
          <a:p>
            <a:r>
              <a:rPr lang="en-US" dirty="0" smtClean="0"/>
              <a:t>Good red zone markings, but not fabric or Big Data design patterns</a:t>
            </a:r>
            <a:endParaRPr lang="en-US" dirty="0"/>
          </a:p>
        </p:txBody>
      </p:sp>
      <p:sp>
        <p:nvSpPr>
          <p:cNvPr id="3" name="Footer Placeholder 2"/>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17</a:t>
            </a:fld>
            <a:endParaRPr lang="en-US"/>
          </a:p>
        </p:txBody>
      </p:sp>
    </p:spTree>
    <p:extLst>
      <p:ext uri="{BB962C8B-B14F-4D97-AF65-F5344CB8AC3E}">
        <p14:creationId xmlns:p14="http://schemas.microsoft.com/office/powerpoint/2010/main" val="834785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Mark Underwood</a:t>
            </a:r>
            <a:endParaRPr lang="en-US" sz="2800" dirty="0"/>
          </a:p>
        </p:txBody>
      </p:sp>
      <p:sp>
        <p:nvSpPr>
          <p:cNvPr id="3" name="Text Placeholder 2"/>
          <p:cNvSpPr>
            <a:spLocks noGrp="1"/>
          </p:cNvSpPr>
          <p:nvPr>
            <p:ph type="body" idx="1"/>
          </p:nvPr>
        </p:nvSpPr>
        <p:spPr/>
        <p:txBody>
          <a:bodyPr/>
          <a:lstStyle/>
          <a:p>
            <a:r>
              <a:rPr lang="en-US" dirty="0" smtClean="0"/>
              <a:t>Mark.underwood@kryptonbrothers.com </a:t>
            </a:r>
          </a:p>
          <a:p>
            <a:r>
              <a:rPr lang="en-US" dirty="0"/>
              <a:t>http://</a:t>
            </a:r>
            <a:r>
              <a:rPr lang="en-US" dirty="0" smtClean="0"/>
              <a:t>bigdatawg.nist.gov/home.php </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895600"/>
            <a:ext cx="1347333" cy="838273"/>
          </a:xfrm>
          <a:prstGeom prst="rect">
            <a:avLst/>
          </a:prstGeom>
        </p:spPr>
      </p:pic>
      <p:sp>
        <p:nvSpPr>
          <p:cNvPr id="5" name="Footer Placeholder 4"/>
          <p:cNvSpPr>
            <a:spLocks noGrp="1"/>
          </p:cNvSpPr>
          <p:nvPr>
            <p:ph type="ftr" sz="quarter" idx="11"/>
          </p:nvPr>
        </p:nvSpPr>
        <p:spPr/>
        <p:txBody>
          <a:bodyPr/>
          <a:lstStyle/>
          <a:p>
            <a:r>
              <a:rPr lang="en-US" smtClean="0"/>
              <a:t>Version 1.2</a:t>
            </a:r>
            <a:endParaRPr lang="en-US"/>
          </a:p>
        </p:txBody>
      </p:sp>
      <p:sp>
        <p:nvSpPr>
          <p:cNvPr id="6" name="Slide Number Placeholder 5"/>
          <p:cNvSpPr>
            <a:spLocks noGrp="1"/>
          </p:cNvSpPr>
          <p:nvPr>
            <p:ph type="sldNum" sz="quarter" idx="12"/>
          </p:nvPr>
        </p:nvSpPr>
        <p:spPr/>
        <p:txBody>
          <a:bodyPr/>
          <a:lstStyle/>
          <a:p>
            <a:fld id="{00157565-5A46-45EE-914A-EC1E162499DB}" type="slidenum">
              <a:rPr lang="en-US" smtClean="0"/>
              <a:t>18</a:t>
            </a:fld>
            <a:endParaRPr lang="en-US"/>
          </a:p>
        </p:txBody>
      </p:sp>
    </p:spTree>
    <p:extLst>
      <p:ext uri="{BB962C8B-B14F-4D97-AF65-F5344CB8AC3E}">
        <p14:creationId xmlns:p14="http://schemas.microsoft.com/office/powerpoint/2010/main" val="391656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NIST S&amp;P Version 2: The Big Two</a:t>
            </a:r>
            <a:endParaRPr lang="en-US" dirty="0"/>
          </a:p>
        </p:txBody>
      </p:sp>
      <p:sp>
        <p:nvSpPr>
          <p:cNvPr id="3" name="Content Placeholder 2"/>
          <p:cNvSpPr>
            <a:spLocks noGrp="1"/>
          </p:cNvSpPr>
          <p:nvPr>
            <p:ph idx="1"/>
          </p:nvPr>
        </p:nvSpPr>
        <p:spPr>
          <a:xfrm>
            <a:off x="457200" y="2133600"/>
            <a:ext cx="7467600" cy="3657600"/>
          </a:xfrm>
        </p:spPr>
        <p:txBody>
          <a:bodyPr>
            <a:normAutofit/>
          </a:bodyPr>
          <a:lstStyle/>
          <a:p>
            <a:pPr marL="742950" indent="-742950">
              <a:buFont typeface="+mj-lt"/>
              <a:buAutoNum type="arabicPeriod"/>
            </a:pPr>
            <a:r>
              <a:rPr lang="en-US" sz="4000" dirty="0" smtClean="0"/>
              <a:t>“New” Big Data Security and Privacy Design Patterns</a:t>
            </a:r>
          </a:p>
          <a:p>
            <a:pPr marL="742950" indent="-742950">
              <a:buFont typeface="+mj-lt"/>
              <a:buAutoNum type="arabicPeriod"/>
            </a:pPr>
            <a:r>
              <a:rPr lang="en-US" sz="4000" dirty="0" smtClean="0"/>
              <a:t>Big Data Security Fabric</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2</a:t>
            </a:fld>
            <a:endParaRPr lang="en-US"/>
          </a:p>
        </p:txBody>
      </p:sp>
    </p:spTree>
    <p:extLst>
      <p:ext uri="{BB962C8B-B14F-4D97-AF65-F5344CB8AC3E}">
        <p14:creationId xmlns:p14="http://schemas.microsoft.com/office/powerpoint/2010/main" val="1265768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2209799"/>
            <a:ext cx="8552793" cy="2657475"/>
          </a:xfrm>
          <a:prstGeom prst="rect">
            <a:avLst/>
          </a:prstGeom>
        </p:spPr>
      </p:pic>
      <p:sp>
        <p:nvSpPr>
          <p:cNvPr id="3" name="Footer Placeholder 2"/>
          <p:cNvSpPr>
            <a:spLocks noGrp="1"/>
          </p:cNvSpPr>
          <p:nvPr>
            <p:ph type="ftr" sz="quarter" idx="11"/>
          </p:nvPr>
        </p:nvSpPr>
        <p:spPr/>
        <p:txBody>
          <a:bodyPr/>
          <a:lstStyle/>
          <a:p>
            <a:r>
              <a:rPr lang="en-US" smtClean="0"/>
              <a:t>Version 1.2</a:t>
            </a:r>
            <a:endParaRPr lang="en-US"/>
          </a:p>
        </p:txBody>
      </p:sp>
      <p:sp>
        <p:nvSpPr>
          <p:cNvPr id="4" name="Slide Number Placeholder 3"/>
          <p:cNvSpPr>
            <a:spLocks noGrp="1"/>
          </p:cNvSpPr>
          <p:nvPr>
            <p:ph type="sldNum" sz="quarter" idx="12"/>
          </p:nvPr>
        </p:nvSpPr>
        <p:spPr/>
        <p:txBody>
          <a:bodyPr/>
          <a:lstStyle/>
          <a:p>
            <a:fld id="{00157565-5A46-45EE-914A-EC1E162499DB}" type="slidenum">
              <a:rPr lang="en-US" smtClean="0"/>
              <a:t>3</a:t>
            </a:fld>
            <a:endParaRPr lang="en-US"/>
          </a:p>
        </p:txBody>
      </p:sp>
    </p:spTree>
    <p:extLst>
      <p:ext uri="{BB962C8B-B14F-4D97-AF65-F5344CB8AC3E}">
        <p14:creationId xmlns:p14="http://schemas.microsoft.com/office/powerpoint/2010/main" val="2093895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Check in Apache Ecosyste</a:t>
            </a:r>
            <a:r>
              <a:rPr lang="en-US" dirty="0"/>
              <a:t>m</a:t>
            </a:r>
          </a:p>
        </p:txBody>
      </p:sp>
      <p:sp>
        <p:nvSpPr>
          <p:cNvPr id="3" name="Content Placeholder 2"/>
          <p:cNvSpPr>
            <a:spLocks noGrp="1"/>
          </p:cNvSpPr>
          <p:nvPr>
            <p:ph idx="1"/>
          </p:nvPr>
        </p:nvSpPr>
        <p:spPr/>
        <p:txBody>
          <a:bodyPr>
            <a:normAutofit fontScale="62500" lnSpcReduction="20000"/>
          </a:bodyPr>
          <a:lstStyle/>
          <a:p>
            <a:r>
              <a:rPr lang="en-US" b="1" dirty="0"/>
              <a:t>Secure, Multi-Tenant Deployment</a:t>
            </a:r>
          </a:p>
          <a:p>
            <a:r>
              <a:rPr lang="en-US" dirty="0"/>
              <a:t>Much like the early days of Hadoop, Apache Storm originally evolved in an environment where security was not a high-priority concern. Rather, it was assumed that Storm would be deployed to environments suitably cordoned off from security threats. While a large number of users were comfortable setting up their own security measures for Storm, this proved a hindrance to broader adoption among larger enterprises where security policies prohibited deployment without specific safeguards.</a:t>
            </a:r>
          </a:p>
          <a:p>
            <a:endParaRPr lang="en-US" dirty="0"/>
          </a:p>
          <a:p>
            <a:r>
              <a:rPr lang="en-US" dirty="0"/>
              <a:t>Yahoo! hosts one of the largest Storm deployments in the world, and the engineering team recognized the need for security early on, so it implemented many of the features necessary to secure its own Apache Storm deployment. Yahoo!, </a:t>
            </a:r>
            <a:r>
              <a:rPr lang="en-US" dirty="0" err="1"/>
              <a:t>Hortonworks</a:t>
            </a:r>
            <a:r>
              <a:rPr lang="en-US" dirty="0"/>
              <a:t>, Symantec, and the broader Apache Storm community have been working on integrating those security innovations into the main Apache code base.</a:t>
            </a:r>
          </a:p>
          <a:p>
            <a:endParaRPr lang="en-US" dirty="0"/>
          </a:p>
          <a:p>
            <a:r>
              <a:rPr lang="en-US" dirty="0"/>
              <a:t>That work is nearing completion, and is slated to be included in an upcoming Apache Storm release. Some of the highlights of that release include:</a:t>
            </a:r>
          </a:p>
          <a:p>
            <a:endParaRPr lang="en-US" dirty="0"/>
          </a:p>
          <a:p>
            <a:r>
              <a:rPr lang="en-US" dirty="0"/>
              <a:t>Kerberos Authentication with Automatic Credential Push and Renewal</a:t>
            </a:r>
          </a:p>
          <a:p>
            <a:r>
              <a:rPr lang="en-US" dirty="0"/>
              <a:t>Multi-Tenant Scheduling</a:t>
            </a:r>
          </a:p>
          <a:p>
            <a:r>
              <a:rPr lang="en-US" dirty="0"/>
              <a:t>Secure integration with other Hadoop Projects (such as </a:t>
            </a:r>
            <a:r>
              <a:rPr lang="en-US" dirty="0" err="1"/>
              <a:t>ZooKeeper</a:t>
            </a:r>
            <a:r>
              <a:rPr lang="en-US" dirty="0"/>
              <a:t>, HDFS, </a:t>
            </a:r>
            <a:r>
              <a:rPr lang="en-US" dirty="0" err="1"/>
              <a:t>HBase</a:t>
            </a:r>
            <a:r>
              <a:rPr lang="en-US" dirty="0"/>
              <a:t>, etc.)</a:t>
            </a:r>
          </a:p>
          <a:p>
            <a:r>
              <a:rPr lang="en-US" dirty="0"/>
              <a:t>User isolation (Storm topologies run as the user who submitted them)</a:t>
            </a:r>
          </a:p>
          <a:p>
            <a:r>
              <a:rPr lang="en-US" dirty="0"/>
              <a:t>In the future, you can expect to see further integration between Apache Storm and security-focused projects like Apache Argus (formerly XA Secure). </a:t>
            </a:r>
            <a:r>
              <a:rPr lang="en-US" b="1" dirty="0">
                <a:hlinkClick r:id="rId2"/>
              </a:rPr>
              <a:t>http://</a:t>
            </a:r>
            <a:r>
              <a:rPr lang="en-US" b="1" dirty="0" smtClean="0">
                <a:hlinkClick r:id="rId2"/>
              </a:rPr>
              <a:t>bit.ly/1Dlf2UP</a:t>
            </a:r>
            <a:r>
              <a:rPr lang="en-US" b="1" dirty="0" smtClean="0"/>
              <a:t> </a:t>
            </a:r>
            <a:endParaRPr lang="en-US" b="1" dirty="0"/>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4</a:t>
            </a:fld>
            <a:endParaRPr lang="en-US"/>
          </a:p>
        </p:txBody>
      </p:sp>
    </p:spTree>
    <p:extLst>
      <p:ext uri="{BB962C8B-B14F-4D97-AF65-F5344CB8AC3E}">
        <p14:creationId xmlns:p14="http://schemas.microsoft.com/office/powerpoint/2010/main" val="370215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Directions</a:t>
            </a:r>
            <a:endParaRPr lang="en-US" dirty="0"/>
          </a:p>
        </p:txBody>
      </p:sp>
      <p:sp>
        <p:nvSpPr>
          <p:cNvPr id="3" name="Content Placeholder 2"/>
          <p:cNvSpPr>
            <a:spLocks noGrp="1"/>
          </p:cNvSpPr>
          <p:nvPr>
            <p:ph idx="1"/>
          </p:nvPr>
        </p:nvSpPr>
        <p:spPr>
          <a:xfrm>
            <a:off x="457200" y="1981200"/>
            <a:ext cx="7848600" cy="4038600"/>
          </a:xfrm>
        </p:spPr>
        <p:txBody>
          <a:bodyPr>
            <a:normAutofit/>
          </a:bodyPr>
          <a:lstStyle/>
          <a:p>
            <a:r>
              <a:rPr lang="en-US" dirty="0" smtClean="0"/>
              <a:t>NIST Big Data PWG documentation should show awareness of trends &amp; current efforts (good &amp; bad)</a:t>
            </a:r>
          </a:p>
          <a:p>
            <a:r>
              <a:rPr lang="en-US" dirty="0" smtClean="0"/>
              <a:t>NIST </a:t>
            </a:r>
            <a:r>
              <a:rPr lang="en-US" dirty="0"/>
              <a:t>Big Data PWG should be </a:t>
            </a:r>
            <a:r>
              <a:rPr lang="en-US" dirty="0" smtClean="0"/>
              <a:t>a step or two ahead</a:t>
            </a:r>
          </a:p>
          <a:p>
            <a:r>
              <a:rPr lang="en-US" dirty="0" smtClean="0"/>
              <a:t>Incorporate or link to work in grid, VLDB, distributed computing</a:t>
            </a:r>
          </a:p>
          <a:p>
            <a:r>
              <a:rPr lang="en-US" dirty="0" smtClean="0"/>
              <a:t>May need to separate “Expository” from “Technical” documents (a la Oasis TCs) </a:t>
            </a:r>
          </a:p>
          <a:p>
            <a:r>
              <a:rPr lang="en-US" dirty="0" smtClean="0"/>
              <a:t>What elements s/b fabric?</a:t>
            </a:r>
          </a:p>
          <a:p>
            <a:r>
              <a:rPr lang="en-US" dirty="0" smtClean="0"/>
              <a:t>What elements s/b design patterns?</a:t>
            </a:r>
            <a:endParaRPr lang="en-US" dirty="0"/>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5</a:t>
            </a:fld>
            <a:endParaRPr lang="en-US"/>
          </a:p>
        </p:txBody>
      </p:sp>
    </p:spTree>
    <p:extLst>
      <p:ext uri="{BB962C8B-B14F-4D97-AF65-F5344CB8AC3E}">
        <p14:creationId xmlns:p14="http://schemas.microsoft.com/office/powerpoint/2010/main" val="349989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460" y="301295"/>
            <a:ext cx="8207829" cy="735108"/>
          </a:xfrm>
          <a:prstGeom prst="rect">
            <a:avLst/>
          </a:prstGeom>
          <a:solidFill>
            <a:schemeClr val="bg1"/>
          </a:solidFill>
        </p:spPr>
        <p:txBody>
          <a:bodyPr vert="horz" lIns="0" tIns="0" rIns="0" bIns="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Security &amp; Privacy (&amp; Management)</a:t>
            </a:r>
            <a:endParaRPr lang="en-US" dirty="0"/>
          </a:p>
        </p:txBody>
      </p:sp>
      <p:grpSp>
        <p:nvGrpSpPr>
          <p:cNvPr id="3" name="Group 2"/>
          <p:cNvGrpSpPr/>
          <p:nvPr/>
        </p:nvGrpSpPr>
        <p:grpSpPr>
          <a:xfrm>
            <a:off x="393940" y="957925"/>
            <a:ext cx="8110954" cy="5257802"/>
            <a:chOff x="397565" y="1132849"/>
            <a:chExt cx="8110954" cy="5257802"/>
          </a:xfrm>
        </p:grpSpPr>
        <p:sp>
          <p:nvSpPr>
            <p:cNvPr id="61" name="Rounded Rectangle 60"/>
            <p:cNvSpPr/>
            <p:nvPr/>
          </p:nvSpPr>
          <p:spPr>
            <a:xfrm rot="16200000">
              <a:off x="1807264" y="-276850"/>
              <a:ext cx="5257802" cy="8077200"/>
            </a:xfrm>
            <a:prstGeom prst="roundRect">
              <a:avLst/>
            </a:prstGeom>
            <a:solidFill>
              <a:srgbClr val="E9CE6D"/>
            </a:solidFill>
            <a:ln>
              <a:noFill/>
              <a:prstDash val="dash"/>
            </a:ln>
            <a:effectLst>
              <a:outerShdw blurRad="228600" dist="38100" dir="19320000" algn="bl" rotWithShape="0">
                <a:schemeClr val="bg2">
                  <a:lumMod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b="1" spc="300" dirty="0">
                <a:solidFill>
                  <a:schemeClr val="bg1"/>
                </a:solidFill>
              </a:endParaRPr>
            </a:p>
          </p:txBody>
        </p:sp>
        <p:sp>
          <p:nvSpPr>
            <p:cNvPr id="62" name="TextBox 75"/>
            <p:cNvSpPr txBox="1"/>
            <p:nvPr/>
          </p:nvSpPr>
          <p:spPr>
            <a:xfrm rot="16200000">
              <a:off x="7046654" y="4395385"/>
              <a:ext cx="25851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300" dirty="0" smtClean="0">
                  <a:solidFill>
                    <a:schemeClr val="bg1"/>
                  </a:solidFill>
                </a:rPr>
                <a:t>Management</a:t>
              </a:r>
              <a:endParaRPr lang="en-US" sz="1600" b="1" spc="300" dirty="0">
                <a:solidFill>
                  <a:schemeClr val="bg1"/>
                </a:solidFill>
              </a:endParaRPr>
            </a:p>
          </p:txBody>
        </p:sp>
      </p:grpSp>
      <p:grpSp>
        <p:nvGrpSpPr>
          <p:cNvPr id="4" name="Group 3"/>
          <p:cNvGrpSpPr/>
          <p:nvPr/>
        </p:nvGrpSpPr>
        <p:grpSpPr>
          <a:xfrm>
            <a:off x="223699" y="845283"/>
            <a:ext cx="8018839" cy="5257798"/>
            <a:chOff x="227324" y="1020207"/>
            <a:chExt cx="8018839" cy="5257798"/>
          </a:xfrm>
        </p:grpSpPr>
        <p:sp>
          <p:nvSpPr>
            <p:cNvPr id="59" name="Rounded Rectangle 58"/>
            <p:cNvSpPr/>
            <p:nvPr/>
          </p:nvSpPr>
          <p:spPr>
            <a:xfrm rot="16200000">
              <a:off x="1607845" y="-360314"/>
              <a:ext cx="5257798" cy="8018839"/>
            </a:xfrm>
            <a:prstGeom prst="roundRect">
              <a:avLst/>
            </a:prstGeom>
            <a:solidFill>
              <a:srgbClr val="A3CFFF">
                <a:alpha val="60000"/>
              </a:srgbClr>
            </a:solidFill>
            <a:ln>
              <a:noFill/>
              <a:prstDash val="dash"/>
            </a:ln>
            <a:effectLst>
              <a:outerShdw blurRad="228600" dist="38100" dir="19320000" algn="bl" rotWithShape="0">
                <a:schemeClr val="accent2">
                  <a:lumMod val="90000"/>
                  <a:lumOff val="1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b="1" spc="300" dirty="0">
                <a:solidFill>
                  <a:schemeClr val="bg1"/>
                </a:solidFill>
              </a:endParaRPr>
            </a:p>
          </p:txBody>
        </p:sp>
        <p:sp>
          <p:nvSpPr>
            <p:cNvPr id="60" name="TextBox 78"/>
            <p:cNvSpPr txBox="1"/>
            <p:nvPr/>
          </p:nvSpPr>
          <p:spPr>
            <a:xfrm rot="16200000">
              <a:off x="6741854" y="4389761"/>
              <a:ext cx="25851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spc="300" dirty="0" smtClean="0">
                  <a:solidFill>
                    <a:schemeClr val="bg1"/>
                  </a:solidFill>
                </a:rPr>
                <a:t>Security &amp; Privacy</a:t>
              </a:r>
              <a:endParaRPr lang="en-US" sz="1600" b="1" spc="300" dirty="0">
                <a:solidFill>
                  <a:schemeClr val="bg1"/>
                </a:solidFill>
              </a:endParaRPr>
            </a:p>
          </p:txBody>
        </p:sp>
      </p:grpSp>
      <p:sp>
        <p:nvSpPr>
          <p:cNvPr id="5" name="Slide Number Placeholder 2"/>
          <p:cNvSpPr>
            <a:spLocks noGrp="1"/>
          </p:cNvSpPr>
          <p:nvPr/>
        </p:nvSpPr>
        <p:spPr>
          <a:xfrm>
            <a:off x="8557445" y="6398122"/>
            <a:ext cx="362857" cy="158583"/>
          </a:xfrm>
          <a:prstGeom prst="rect">
            <a:avLst/>
          </a:prstGeom>
        </p:spPr>
        <p:txBody>
          <a:bodyPr vert="horz" lIns="0" tIns="0" rIns="0" bIns="0" rtlCol="0" anchor="t" anchorCtr="0"/>
          <a:lstStyle>
            <a:defPPr>
              <a:defRPr lang="en-US"/>
            </a:defPPr>
            <a:lvl1pPr marL="0" algn="l" defTabSz="914400" rtl="0" eaLnBrk="1" latinLnBrk="0" hangingPunct="1">
              <a:defRPr sz="900" b="0" kern="1200">
                <a:solidFill>
                  <a:schemeClr val="tx2"/>
                </a:solidFill>
                <a:latin typeface="Franklin Gothic Medium"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C1A08E3-679B-4F99-8AF0-A2126CF8AD58}" type="slidenum">
              <a:rPr lang="en-US" smtClean="0"/>
              <a:pPr>
                <a:defRPr/>
              </a:pPr>
              <a:t>6</a:t>
            </a:fld>
            <a:endParaRPr lang="en-US" dirty="0"/>
          </a:p>
        </p:txBody>
      </p:sp>
      <p:sp>
        <p:nvSpPr>
          <p:cNvPr id="6" name="Rounded Rectangle 5"/>
          <p:cNvSpPr/>
          <p:nvPr/>
        </p:nvSpPr>
        <p:spPr>
          <a:xfrm flipH="1">
            <a:off x="1490820" y="1619477"/>
            <a:ext cx="5608716" cy="1282313"/>
          </a:xfrm>
          <a:prstGeom prst="roundRect">
            <a:avLst>
              <a:gd name="adj" fmla="val 5649"/>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16"/>
          <p:cNvSpPr txBox="1"/>
          <p:nvPr/>
        </p:nvSpPr>
        <p:spPr>
          <a:xfrm>
            <a:off x="1515101" y="1567527"/>
            <a:ext cx="5525907"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t>Big Data Application Provider</a:t>
            </a:r>
            <a:endParaRPr lang="en-US" sz="1400" b="1" dirty="0"/>
          </a:p>
        </p:txBody>
      </p:sp>
      <p:sp>
        <p:nvSpPr>
          <p:cNvPr id="8" name="Rounded Rectangle 7"/>
          <p:cNvSpPr/>
          <p:nvPr/>
        </p:nvSpPr>
        <p:spPr>
          <a:xfrm flipH="1">
            <a:off x="4965935" y="2192707"/>
            <a:ext cx="1033677" cy="578286"/>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smtClean="0">
                <a:solidFill>
                  <a:schemeClr val="tx1"/>
                </a:solidFill>
              </a:rPr>
              <a:t>Visualization</a:t>
            </a:r>
            <a:endParaRPr lang="en-US" sz="1400" b="1" dirty="0">
              <a:solidFill>
                <a:schemeClr val="tx1"/>
              </a:solidFill>
            </a:endParaRPr>
          </a:p>
        </p:txBody>
      </p:sp>
      <p:sp>
        <p:nvSpPr>
          <p:cNvPr id="9" name="Rounded Rectangle 8"/>
          <p:cNvSpPr/>
          <p:nvPr/>
        </p:nvSpPr>
        <p:spPr>
          <a:xfrm>
            <a:off x="6139605" y="2493641"/>
            <a:ext cx="883734" cy="285830"/>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smtClean="0">
                <a:solidFill>
                  <a:schemeClr val="tx1"/>
                </a:solidFill>
              </a:rPr>
              <a:t>Access</a:t>
            </a:r>
            <a:endParaRPr lang="en-US" sz="1400" b="1" dirty="0">
              <a:solidFill>
                <a:schemeClr val="tx1"/>
              </a:solidFill>
            </a:endParaRPr>
          </a:p>
        </p:txBody>
      </p:sp>
      <p:sp>
        <p:nvSpPr>
          <p:cNvPr id="10" name="Rounded Rectangle 9"/>
          <p:cNvSpPr/>
          <p:nvPr/>
        </p:nvSpPr>
        <p:spPr>
          <a:xfrm flipH="1">
            <a:off x="3892681" y="1875303"/>
            <a:ext cx="920858" cy="914380"/>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smtClean="0">
                <a:solidFill>
                  <a:schemeClr val="tx1"/>
                </a:solidFill>
              </a:rPr>
              <a:t>Analytics</a:t>
            </a:r>
            <a:endParaRPr lang="en-US" sz="1400" b="1" dirty="0">
              <a:solidFill>
                <a:schemeClr val="tx1"/>
              </a:solidFill>
            </a:endParaRPr>
          </a:p>
        </p:txBody>
      </p:sp>
      <p:sp>
        <p:nvSpPr>
          <p:cNvPr id="11" name="Rounded Rectangle 10"/>
          <p:cNvSpPr/>
          <p:nvPr/>
        </p:nvSpPr>
        <p:spPr>
          <a:xfrm flipH="1">
            <a:off x="2819341" y="2194900"/>
            <a:ext cx="927393" cy="594783"/>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err="1" smtClean="0">
                <a:solidFill>
                  <a:schemeClr val="tx1"/>
                </a:solidFill>
              </a:rPr>
              <a:t>Curation</a:t>
            </a:r>
            <a:r>
              <a:rPr lang="en-US" sz="1400" b="1" dirty="0" smtClean="0">
                <a:solidFill>
                  <a:schemeClr val="tx1"/>
                </a:solidFill>
              </a:rPr>
              <a:t> </a:t>
            </a:r>
            <a:endParaRPr lang="en-US" sz="1400" b="1" dirty="0">
              <a:solidFill>
                <a:schemeClr val="tx1"/>
              </a:solidFill>
            </a:endParaRPr>
          </a:p>
        </p:txBody>
      </p:sp>
      <p:sp>
        <p:nvSpPr>
          <p:cNvPr id="12" name="Rounded Rectangle 11"/>
          <p:cNvSpPr/>
          <p:nvPr/>
        </p:nvSpPr>
        <p:spPr>
          <a:xfrm>
            <a:off x="1613138" y="2481926"/>
            <a:ext cx="1047976" cy="297545"/>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400" b="1" dirty="0" smtClean="0">
                <a:solidFill>
                  <a:schemeClr val="tx1"/>
                </a:solidFill>
              </a:rPr>
              <a:t>Collection</a:t>
            </a:r>
            <a:endParaRPr lang="en-US" sz="1400" b="1" dirty="0">
              <a:solidFill>
                <a:schemeClr val="tx1"/>
              </a:solidFill>
            </a:endParaRPr>
          </a:p>
        </p:txBody>
      </p:sp>
      <p:sp>
        <p:nvSpPr>
          <p:cNvPr id="13" name="Rounded Rectangle 12"/>
          <p:cNvSpPr/>
          <p:nvPr/>
        </p:nvSpPr>
        <p:spPr>
          <a:xfrm flipH="1">
            <a:off x="1490819" y="1034125"/>
            <a:ext cx="5608716" cy="371395"/>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23"/>
          <p:cNvSpPr txBox="1"/>
          <p:nvPr/>
        </p:nvSpPr>
        <p:spPr>
          <a:xfrm>
            <a:off x="3001917" y="1043218"/>
            <a:ext cx="22545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System Orchestrator</a:t>
            </a:r>
            <a:endParaRPr lang="en-US" sz="1400" b="1" dirty="0"/>
          </a:p>
        </p:txBody>
      </p:sp>
      <p:cxnSp>
        <p:nvCxnSpPr>
          <p:cNvPr id="15" name="Straight Arrow Connector 14"/>
          <p:cNvCxnSpPr>
            <a:stCxn id="13" idx="2"/>
          </p:cNvCxnSpPr>
          <p:nvPr/>
        </p:nvCxnSpPr>
        <p:spPr>
          <a:xfrm>
            <a:off x="4295177" y="1405520"/>
            <a:ext cx="2" cy="214010"/>
          </a:xfrm>
          <a:prstGeom prst="straightConnector1">
            <a:avLst/>
          </a:prstGeom>
          <a:ln w="412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099539" y="2245233"/>
            <a:ext cx="504156" cy="4127"/>
          </a:xfrm>
          <a:prstGeom prst="straightConnector1">
            <a:avLst/>
          </a:prstGeom>
          <a:ln w="412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2178" y="2245993"/>
            <a:ext cx="478641" cy="1"/>
          </a:xfrm>
          <a:prstGeom prst="straightConnector1">
            <a:avLst/>
          </a:prstGeom>
          <a:ln w="4127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rot="5400000">
            <a:off x="1127794" y="2341742"/>
            <a:ext cx="252956" cy="484187"/>
          </a:xfrm>
          <a:prstGeom prst="upArrow">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b="1" dirty="0" smtClean="0"/>
              <a:t>DATA</a:t>
            </a:r>
            <a:endParaRPr lang="en-US" sz="900" b="1" dirty="0"/>
          </a:p>
        </p:txBody>
      </p:sp>
      <p:sp>
        <p:nvSpPr>
          <p:cNvPr id="19" name="Up Arrow 18"/>
          <p:cNvSpPr/>
          <p:nvPr/>
        </p:nvSpPr>
        <p:spPr>
          <a:xfrm rot="5400000">
            <a:off x="7232143" y="2338419"/>
            <a:ext cx="252956" cy="484187"/>
          </a:xfrm>
          <a:prstGeom prst="upArrow">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b="1" dirty="0" smtClean="0"/>
              <a:t>DATA</a:t>
            </a:r>
            <a:endParaRPr lang="en-US" sz="900" b="1" dirty="0"/>
          </a:p>
        </p:txBody>
      </p:sp>
      <p:sp>
        <p:nvSpPr>
          <p:cNvPr id="20" name="Rounded Rectangle 19"/>
          <p:cNvSpPr/>
          <p:nvPr/>
        </p:nvSpPr>
        <p:spPr>
          <a:xfrm flipH="1">
            <a:off x="1613138" y="1836142"/>
            <a:ext cx="5410200" cy="267835"/>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US" sz="1400" b="1" dirty="0">
              <a:solidFill>
                <a:schemeClr val="tx1"/>
              </a:solidFill>
            </a:endParaRPr>
          </a:p>
        </p:txBody>
      </p:sp>
      <p:sp>
        <p:nvSpPr>
          <p:cNvPr id="21" name="Rounded Rectangle 20"/>
          <p:cNvSpPr/>
          <p:nvPr/>
        </p:nvSpPr>
        <p:spPr>
          <a:xfrm flipH="1">
            <a:off x="4965931" y="2177127"/>
            <a:ext cx="2057405" cy="238764"/>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US" sz="1400" b="1" dirty="0">
              <a:solidFill>
                <a:schemeClr val="tx1"/>
              </a:solidFill>
            </a:endParaRPr>
          </a:p>
        </p:txBody>
      </p:sp>
      <p:sp>
        <p:nvSpPr>
          <p:cNvPr id="22" name="Rounded Rectangle 21"/>
          <p:cNvSpPr/>
          <p:nvPr/>
        </p:nvSpPr>
        <p:spPr>
          <a:xfrm flipH="1">
            <a:off x="1606683" y="2177126"/>
            <a:ext cx="2140055" cy="236452"/>
          </a:xfrm>
          <a:prstGeom prst="round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US" sz="1400" b="1" dirty="0">
              <a:solidFill>
                <a:schemeClr val="tx1"/>
              </a:solidFill>
            </a:endParaRPr>
          </a:p>
        </p:txBody>
      </p:sp>
      <p:sp>
        <p:nvSpPr>
          <p:cNvPr id="23" name="Rounded Rectangle 22"/>
          <p:cNvSpPr/>
          <p:nvPr/>
        </p:nvSpPr>
        <p:spPr>
          <a:xfrm rot="16200000">
            <a:off x="7168972" y="2094159"/>
            <a:ext cx="1508292" cy="334041"/>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dirty="0">
              <a:solidFill>
                <a:schemeClr val="tx1"/>
              </a:solidFill>
            </a:endParaRPr>
          </a:p>
        </p:txBody>
      </p:sp>
      <p:sp>
        <p:nvSpPr>
          <p:cNvPr id="24" name="Rounded Rectangle 23"/>
          <p:cNvSpPr/>
          <p:nvPr/>
        </p:nvSpPr>
        <p:spPr>
          <a:xfrm rot="16200000">
            <a:off x="7092772" y="2154652"/>
            <a:ext cx="1508292" cy="334041"/>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dirty="0">
              <a:solidFill>
                <a:schemeClr val="tx1"/>
              </a:solidFill>
            </a:endParaRPr>
          </a:p>
        </p:txBody>
      </p:sp>
      <p:sp>
        <p:nvSpPr>
          <p:cNvPr id="25" name="Rounded Rectangle 24"/>
          <p:cNvSpPr/>
          <p:nvPr/>
        </p:nvSpPr>
        <p:spPr>
          <a:xfrm rot="16200000">
            <a:off x="7016569" y="2206602"/>
            <a:ext cx="1508292" cy="334041"/>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tx1"/>
                </a:solidFill>
              </a:rPr>
              <a:t>Data Consumer</a:t>
            </a:r>
            <a:endParaRPr lang="en-US" sz="1400" b="1" dirty="0">
              <a:solidFill>
                <a:schemeClr val="tx1"/>
              </a:solidFill>
            </a:endParaRPr>
          </a:p>
        </p:txBody>
      </p:sp>
      <p:sp>
        <p:nvSpPr>
          <p:cNvPr id="26" name="Rounded Rectangle 25"/>
          <p:cNvSpPr/>
          <p:nvPr/>
        </p:nvSpPr>
        <p:spPr>
          <a:xfrm rot="16200000">
            <a:off x="57716" y="2078826"/>
            <a:ext cx="1533322" cy="358323"/>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dirty="0">
              <a:solidFill>
                <a:schemeClr val="tx1"/>
              </a:solidFill>
            </a:endParaRPr>
          </a:p>
        </p:txBody>
      </p:sp>
      <p:sp>
        <p:nvSpPr>
          <p:cNvPr id="27" name="Rounded Rectangle 26"/>
          <p:cNvSpPr/>
          <p:nvPr/>
        </p:nvSpPr>
        <p:spPr>
          <a:xfrm rot="16200000">
            <a:off x="-18484" y="2145703"/>
            <a:ext cx="1533322" cy="358323"/>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b="1" dirty="0">
              <a:solidFill>
                <a:schemeClr val="tx1"/>
              </a:solidFill>
            </a:endParaRPr>
          </a:p>
        </p:txBody>
      </p:sp>
      <p:sp>
        <p:nvSpPr>
          <p:cNvPr id="28" name="Rounded Rectangle 27"/>
          <p:cNvSpPr/>
          <p:nvPr/>
        </p:nvSpPr>
        <p:spPr>
          <a:xfrm rot="16200000">
            <a:off x="-94684" y="2221903"/>
            <a:ext cx="1533322" cy="358323"/>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smtClean="0">
                <a:solidFill>
                  <a:schemeClr val="tx1"/>
                </a:solidFill>
              </a:rPr>
              <a:t>Data Provider</a:t>
            </a:r>
            <a:endParaRPr lang="en-US" sz="1400" b="1" dirty="0">
              <a:solidFill>
                <a:schemeClr val="tx1"/>
              </a:solidFill>
            </a:endParaRPr>
          </a:p>
        </p:txBody>
      </p:sp>
      <p:sp>
        <p:nvSpPr>
          <p:cNvPr id="29" name="Rounded Rectangle 28"/>
          <p:cNvSpPr/>
          <p:nvPr/>
        </p:nvSpPr>
        <p:spPr>
          <a:xfrm>
            <a:off x="1643632" y="3111219"/>
            <a:ext cx="5608718" cy="2707596"/>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30" name="Rounded Rectangle 29"/>
          <p:cNvSpPr/>
          <p:nvPr/>
        </p:nvSpPr>
        <p:spPr>
          <a:xfrm>
            <a:off x="1550133" y="3217791"/>
            <a:ext cx="5608718" cy="2707596"/>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31" name="Rounded Rectangle 30"/>
          <p:cNvSpPr/>
          <p:nvPr/>
        </p:nvSpPr>
        <p:spPr>
          <a:xfrm>
            <a:off x="1460739" y="3330181"/>
            <a:ext cx="5608718" cy="2707596"/>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32" name="Rounded Rectangle 31"/>
          <p:cNvSpPr/>
          <p:nvPr/>
        </p:nvSpPr>
        <p:spPr>
          <a:xfrm>
            <a:off x="1496368" y="3376930"/>
            <a:ext cx="5526971" cy="2601616"/>
          </a:xfrm>
          <a:prstGeom prst="roundRect">
            <a:avLst>
              <a:gd name="adj" fmla="val 4799"/>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ounded Rectangle 32"/>
          <p:cNvSpPr/>
          <p:nvPr/>
        </p:nvSpPr>
        <p:spPr>
          <a:xfrm flipH="1">
            <a:off x="1567023" y="4988857"/>
            <a:ext cx="5380116" cy="673756"/>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ounded Rectangle 33"/>
          <p:cNvSpPr/>
          <p:nvPr/>
        </p:nvSpPr>
        <p:spPr>
          <a:xfrm flipH="1">
            <a:off x="1567023" y="3556652"/>
            <a:ext cx="5380116" cy="684755"/>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Rounded Rectangle 34"/>
          <p:cNvSpPr/>
          <p:nvPr/>
        </p:nvSpPr>
        <p:spPr>
          <a:xfrm flipH="1">
            <a:off x="1567023" y="4282401"/>
            <a:ext cx="5380116" cy="665259"/>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ounded Rectangle 35"/>
          <p:cNvSpPr/>
          <p:nvPr/>
        </p:nvSpPr>
        <p:spPr>
          <a:xfrm rot="16200000" flipH="1">
            <a:off x="1877450" y="5207819"/>
            <a:ext cx="434092" cy="395436"/>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37" name="Rounded Rectangle 36"/>
          <p:cNvSpPr/>
          <p:nvPr/>
        </p:nvSpPr>
        <p:spPr>
          <a:xfrm flipH="1">
            <a:off x="1896778" y="5185614"/>
            <a:ext cx="4144170" cy="199764"/>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chemeClr val="tx1"/>
                </a:solidFill>
              </a:rPr>
              <a:t>Horizontally </a:t>
            </a:r>
            <a:r>
              <a:rPr lang="en-US" sz="1200" b="1" dirty="0" smtClean="0">
                <a:solidFill>
                  <a:schemeClr val="tx1"/>
                </a:solidFill>
              </a:rPr>
              <a:t>Scalable (VM clusters)</a:t>
            </a:r>
            <a:endParaRPr lang="en-US" sz="1200" b="1" dirty="0">
              <a:solidFill>
                <a:schemeClr val="tx1"/>
              </a:solidFill>
            </a:endParaRPr>
          </a:p>
        </p:txBody>
      </p:sp>
      <p:sp>
        <p:nvSpPr>
          <p:cNvPr id="38" name="Rounded Rectangle 37"/>
          <p:cNvSpPr/>
          <p:nvPr/>
        </p:nvSpPr>
        <p:spPr>
          <a:xfrm rot="16200000" flipH="1">
            <a:off x="6114740" y="5203989"/>
            <a:ext cx="432191" cy="395444"/>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39" name="Rounded Rectangle 38"/>
          <p:cNvSpPr/>
          <p:nvPr/>
        </p:nvSpPr>
        <p:spPr>
          <a:xfrm flipH="1">
            <a:off x="2400783" y="5430118"/>
            <a:ext cx="4116601" cy="185553"/>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200" b="1" dirty="0">
                <a:solidFill>
                  <a:schemeClr val="tx1"/>
                </a:solidFill>
              </a:rPr>
              <a:t>Vertically Scalable</a:t>
            </a:r>
          </a:p>
        </p:txBody>
      </p:sp>
      <p:sp>
        <p:nvSpPr>
          <p:cNvPr id="40" name="Rounded Rectangle 39"/>
          <p:cNvSpPr/>
          <p:nvPr/>
        </p:nvSpPr>
        <p:spPr>
          <a:xfrm rot="16200000" flipH="1">
            <a:off x="1884701" y="4496948"/>
            <a:ext cx="434092" cy="395437"/>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41" name="Rounded Rectangle 40"/>
          <p:cNvSpPr/>
          <p:nvPr/>
        </p:nvSpPr>
        <p:spPr>
          <a:xfrm flipH="1">
            <a:off x="1904029" y="4464291"/>
            <a:ext cx="4144172" cy="199764"/>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a:solidFill>
                  <a:schemeClr val="tx1"/>
                </a:solidFill>
              </a:rPr>
              <a:t>Horizontally Scalable</a:t>
            </a:r>
            <a:endParaRPr lang="en-US" sz="2000" b="1" dirty="0">
              <a:solidFill>
                <a:schemeClr val="tx1"/>
              </a:solidFill>
            </a:endParaRPr>
          </a:p>
        </p:txBody>
      </p:sp>
      <p:sp>
        <p:nvSpPr>
          <p:cNvPr id="42" name="Rounded Rectangle 41"/>
          <p:cNvSpPr/>
          <p:nvPr/>
        </p:nvSpPr>
        <p:spPr>
          <a:xfrm rot="16200000" flipH="1">
            <a:off x="6118472" y="4482668"/>
            <a:ext cx="432190" cy="395437"/>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43" name="Rounded Rectangle 42"/>
          <p:cNvSpPr/>
          <p:nvPr/>
        </p:nvSpPr>
        <p:spPr>
          <a:xfrm flipH="1">
            <a:off x="2388114" y="4706090"/>
            <a:ext cx="4144172" cy="190391"/>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200" b="1" dirty="0">
                <a:solidFill>
                  <a:schemeClr val="tx1"/>
                </a:solidFill>
              </a:rPr>
              <a:t>Vertically Scalable</a:t>
            </a:r>
          </a:p>
        </p:txBody>
      </p:sp>
      <p:sp>
        <p:nvSpPr>
          <p:cNvPr id="44" name="Rounded Rectangle 43"/>
          <p:cNvSpPr/>
          <p:nvPr/>
        </p:nvSpPr>
        <p:spPr>
          <a:xfrm rot="16200000" flipH="1">
            <a:off x="1875553" y="3788081"/>
            <a:ext cx="434092" cy="395437"/>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45" name="Rounded Rectangle 44"/>
          <p:cNvSpPr/>
          <p:nvPr/>
        </p:nvSpPr>
        <p:spPr>
          <a:xfrm flipH="1">
            <a:off x="1894881" y="3760123"/>
            <a:ext cx="4144172" cy="199764"/>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dirty="0" smtClean="0">
                <a:solidFill>
                  <a:schemeClr val="tx1"/>
                </a:solidFill>
              </a:rPr>
              <a:t>Horizontally Scalable</a:t>
            </a:r>
            <a:endParaRPr lang="en-US" sz="2000" b="1" dirty="0">
              <a:solidFill>
                <a:schemeClr val="tx1"/>
              </a:solidFill>
            </a:endParaRPr>
          </a:p>
        </p:txBody>
      </p:sp>
      <p:sp>
        <p:nvSpPr>
          <p:cNvPr id="46" name="Rounded Rectangle 45"/>
          <p:cNvSpPr/>
          <p:nvPr/>
        </p:nvSpPr>
        <p:spPr>
          <a:xfrm rot="16200000" flipH="1">
            <a:off x="6109324" y="3773801"/>
            <a:ext cx="432190" cy="395437"/>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p>
        </p:txBody>
      </p:sp>
      <p:sp>
        <p:nvSpPr>
          <p:cNvPr id="47" name="Rounded Rectangle 46"/>
          <p:cNvSpPr/>
          <p:nvPr/>
        </p:nvSpPr>
        <p:spPr>
          <a:xfrm flipH="1">
            <a:off x="2378967" y="3997223"/>
            <a:ext cx="4144172" cy="190391"/>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1200" b="1" dirty="0" smtClean="0">
                <a:solidFill>
                  <a:schemeClr val="tx1"/>
                </a:solidFill>
              </a:rPr>
              <a:t>Vertically Scalable</a:t>
            </a:r>
            <a:endParaRPr lang="en-US" sz="1200" b="1" dirty="0">
              <a:solidFill>
                <a:schemeClr val="tx1"/>
              </a:solidFill>
            </a:endParaRPr>
          </a:p>
        </p:txBody>
      </p:sp>
      <p:sp>
        <p:nvSpPr>
          <p:cNvPr id="48" name="TextBox 64"/>
          <p:cNvSpPr txBox="1"/>
          <p:nvPr/>
        </p:nvSpPr>
        <p:spPr>
          <a:xfrm>
            <a:off x="1531838" y="3317149"/>
            <a:ext cx="274830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t>Big Data Framework Provider</a:t>
            </a:r>
            <a:endParaRPr lang="en-US" sz="1400" b="1" dirty="0"/>
          </a:p>
        </p:txBody>
      </p:sp>
      <p:sp>
        <p:nvSpPr>
          <p:cNvPr id="49" name="TextBox 65"/>
          <p:cNvSpPr txBox="1"/>
          <p:nvPr/>
        </p:nvSpPr>
        <p:spPr>
          <a:xfrm>
            <a:off x="1630811" y="3509941"/>
            <a:ext cx="49142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Processing Frameworks (analytic </a:t>
            </a:r>
            <a:r>
              <a:rPr lang="en-US" sz="1200" b="1" dirty="0"/>
              <a:t>tools, etc.)</a:t>
            </a:r>
            <a:r>
              <a:rPr lang="en-US" sz="1200" b="1" dirty="0" smtClean="0"/>
              <a:t> </a:t>
            </a:r>
            <a:endParaRPr lang="en-US" sz="1200" b="1" dirty="0"/>
          </a:p>
        </p:txBody>
      </p:sp>
      <p:sp>
        <p:nvSpPr>
          <p:cNvPr id="50" name="TextBox 66"/>
          <p:cNvSpPr txBox="1"/>
          <p:nvPr/>
        </p:nvSpPr>
        <p:spPr>
          <a:xfrm>
            <a:off x="1613139" y="4232714"/>
            <a:ext cx="49142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Platforms (databases, </a:t>
            </a:r>
            <a:r>
              <a:rPr lang="en-US" sz="1200" b="1" dirty="0"/>
              <a:t>etc.)</a:t>
            </a:r>
            <a:r>
              <a:rPr lang="en-US" sz="1200" b="1" dirty="0" smtClean="0"/>
              <a:t> </a:t>
            </a:r>
            <a:endParaRPr lang="en-US" sz="1200" b="1" dirty="0"/>
          </a:p>
        </p:txBody>
      </p:sp>
      <p:sp>
        <p:nvSpPr>
          <p:cNvPr id="51" name="TextBox 67"/>
          <p:cNvSpPr txBox="1"/>
          <p:nvPr/>
        </p:nvSpPr>
        <p:spPr>
          <a:xfrm>
            <a:off x="1630811" y="4955980"/>
            <a:ext cx="49142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Infrastructures</a:t>
            </a:r>
            <a:endParaRPr lang="en-US" sz="1200" b="1" dirty="0"/>
          </a:p>
        </p:txBody>
      </p:sp>
      <p:sp>
        <p:nvSpPr>
          <p:cNvPr id="52" name="Rounded Rectangle 51"/>
          <p:cNvSpPr/>
          <p:nvPr/>
        </p:nvSpPr>
        <p:spPr>
          <a:xfrm flipH="1">
            <a:off x="1567023" y="5693888"/>
            <a:ext cx="5380116" cy="242886"/>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3" name="TextBox 69"/>
          <p:cNvSpPr txBox="1"/>
          <p:nvPr/>
        </p:nvSpPr>
        <p:spPr>
          <a:xfrm>
            <a:off x="1613139" y="5690414"/>
            <a:ext cx="49142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t>Physical and Virtual Resources (networking, computing, etc.)</a:t>
            </a:r>
            <a:endParaRPr lang="en-US" sz="1200" b="1" dirty="0"/>
          </a:p>
        </p:txBody>
      </p:sp>
      <p:cxnSp>
        <p:nvCxnSpPr>
          <p:cNvPr id="54" name="Straight Arrow Connector 53"/>
          <p:cNvCxnSpPr>
            <a:stCxn id="6" idx="2"/>
          </p:cNvCxnSpPr>
          <p:nvPr/>
        </p:nvCxnSpPr>
        <p:spPr>
          <a:xfrm>
            <a:off x="4295178" y="2901790"/>
            <a:ext cx="0" cy="432473"/>
          </a:xfrm>
          <a:prstGeom prst="straightConnector1">
            <a:avLst/>
          </a:prstGeom>
          <a:ln w="4127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55" name="Left-Right Arrow 54"/>
          <p:cNvSpPr/>
          <p:nvPr/>
        </p:nvSpPr>
        <p:spPr>
          <a:xfrm rot="16200000">
            <a:off x="4329960" y="2988947"/>
            <a:ext cx="419531" cy="242826"/>
          </a:xfrm>
          <a:prstGeom prst="leftRightArrow">
            <a:avLst/>
          </a:prstGeom>
          <a:solidFill>
            <a:schemeClr val="accent2">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b="1" spc="50" dirty="0" smtClean="0"/>
              <a:t>DATA</a:t>
            </a:r>
            <a:endParaRPr lang="en-US" sz="900" b="1" spc="50" dirty="0"/>
          </a:p>
        </p:txBody>
      </p:sp>
      <p:sp>
        <p:nvSpPr>
          <p:cNvPr id="56" name="Down Arrow 55"/>
          <p:cNvSpPr/>
          <p:nvPr/>
        </p:nvSpPr>
        <p:spPr>
          <a:xfrm rot="5400000">
            <a:off x="1153654" y="2549106"/>
            <a:ext cx="228811" cy="4566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smtClean="0"/>
              <a:t>SW</a:t>
            </a:r>
            <a:endParaRPr lang="en-US" sz="1100" b="1" dirty="0"/>
          </a:p>
        </p:txBody>
      </p:sp>
      <p:sp>
        <p:nvSpPr>
          <p:cNvPr id="57" name="Down Arrow 56"/>
          <p:cNvSpPr/>
          <p:nvPr/>
        </p:nvSpPr>
        <p:spPr>
          <a:xfrm rot="5400000">
            <a:off x="7258003" y="2545783"/>
            <a:ext cx="228811" cy="456612"/>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smtClean="0"/>
              <a:t>SW</a:t>
            </a:r>
            <a:endParaRPr lang="en-US" sz="1100" b="1" dirty="0"/>
          </a:p>
        </p:txBody>
      </p:sp>
      <p:sp>
        <p:nvSpPr>
          <p:cNvPr id="58" name="Down Arrow 57"/>
          <p:cNvSpPr/>
          <p:nvPr/>
        </p:nvSpPr>
        <p:spPr>
          <a:xfrm>
            <a:off x="4743368" y="2891818"/>
            <a:ext cx="245788" cy="40932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smtClean="0"/>
              <a:t>SW</a:t>
            </a:r>
            <a:endParaRPr lang="en-US" sz="1050" b="1" dirty="0"/>
          </a:p>
        </p:txBody>
      </p:sp>
      <p:sp>
        <p:nvSpPr>
          <p:cNvPr id="63" name="Footer Placeholder 62"/>
          <p:cNvSpPr>
            <a:spLocks noGrp="1"/>
          </p:cNvSpPr>
          <p:nvPr>
            <p:ph type="ftr" sz="quarter" idx="11"/>
          </p:nvPr>
        </p:nvSpPr>
        <p:spPr/>
        <p:txBody>
          <a:bodyPr/>
          <a:lstStyle/>
          <a:p>
            <a:r>
              <a:rPr lang="en-US" smtClean="0"/>
              <a:t>Version 1.2</a:t>
            </a:r>
            <a:endParaRPr lang="en-US"/>
          </a:p>
        </p:txBody>
      </p:sp>
      <p:sp>
        <p:nvSpPr>
          <p:cNvPr id="64" name="Slide Number Placeholder 63"/>
          <p:cNvSpPr>
            <a:spLocks noGrp="1"/>
          </p:cNvSpPr>
          <p:nvPr>
            <p:ph type="sldNum" sz="quarter" idx="12"/>
          </p:nvPr>
        </p:nvSpPr>
        <p:spPr/>
        <p:txBody>
          <a:bodyPr/>
          <a:lstStyle/>
          <a:p>
            <a:fld id="{00157565-5A46-45EE-914A-EC1E162499DB}" type="slidenum">
              <a:rPr lang="en-US" smtClean="0"/>
              <a:t>6</a:t>
            </a:fld>
            <a:endParaRPr lang="en-US"/>
          </a:p>
        </p:txBody>
      </p:sp>
    </p:spTree>
    <p:extLst>
      <p:ext uri="{BB962C8B-B14F-4D97-AF65-F5344CB8AC3E}">
        <p14:creationId xmlns:p14="http://schemas.microsoft.com/office/powerpoint/2010/main" val="3061241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security fabric?</a:t>
            </a:r>
            <a:endParaRPr lang="en-US" dirty="0"/>
          </a:p>
        </p:txBody>
      </p:sp>
      <p:sp>
        <p:nvSpPr>
          <p:cNvPr id="3" name="Content Placeholder 2"/>
          <p:cNvSpPr>
            <a:spLocks noGrp="1"/>
          </p:cNvSpPr>
          <p:nvPr>
            <p:ph idx="1"/>
          </p:nvPr>
        </p:nvSpPr>
        <p:spPr/>
        <p:txBody>
          <a:bodyPr>
            <a:normAutofit fontScale="70000" lnSpcReduction="20000"/>
          </a:bodyPr>
          <a:lstStyle/>
          <a:p>
            <a:r>
              <a:rPr lang="en-US" sz="3400" dirty="0" smtClean="0"/>
              <a:t>Fabric computing has an accepted definition. We must clarify &amp; amplify from that starting point:</a:t>
            </a:r>
          </a:p>
          <a:p>
            <a:r>
              <a:rPr lang="en-US" sz="2300" b="1" dirty="0"/>
              <a:t>Fabric computing</a:t>
            </a:r>
            <a:r>
              <a:rPr lang="en-US" sz="2300" dirty="0"/>
              <a:t> or </a:t>
            </a:r>
            <a:r>
              <a:rPr lang="en-US" sz="2300" b="1" dirty="0"/>
              <a:t>unified computing</a:t>
            </a:r>
            <a:r>
              <a:rPr lang="en-US" sz="2300" dirty="0"/>
              <a:t> involves the creation of a </a:t>
            </a:r>
            <a:r>
              <a:rPr lang="en-US" sz="2300" b="1" dirty="0"/>
              <a:t>computing fabric</a:t>
            </a:r>
            <a:r>
              <a:rPr lang="en-US" sz="2300" dirty="0"/>
              <a:t> consisting of interconnected nodes that look like a 'weave' or a 'fabric' when viewed collectively from a distance.</a:t>
            </a:r>
            <a:r>
              <a:rPr lang="en-US" sz="2300" baseline="30000" dirty="0">
                <a:hlinkClick r:id="rId2"/>
              </a:rPr>
              <a:t>[1]</a:t>
            </a:r>
            <a:endParaRPr lang="en-US" sz="2300" dirty="0"/>
          </a:p>
          <a:p>
            <a:r>
              <a:rPr lang="en-US" sz="2300" dirty="0"/>
              <a:t>Usually this refers to a consolidated </a:t>
            </a:r>
            <a:r>
              <a:rPr lang="en-US" sz="2300" dirty="0">
                <a:hlinkClick r:id="rId3" tooltip="High-performance computing"/>
              </a:rPr>
              <a:t>high-performance computing</a:t>
            </a:r>
            <a:r>
              <a:rPr lang="en-US" sz="2300" dirty="0"/>
              <a:t> system consisting of </a:t>
            </a:r>
            <a:r>
              <a:rPr lang="en-US" sz="2300" dirty="0">
                <a:hlinkClick r:id="rId4" tooltip="Loosely coupled"/>
              </a:rPr>
              <a:t>loosely coupled</a:t>
            </a:r>
            <a:r>
              <a:rPr lang="en-US" sz="2300" dirty="0"/>
              <a:t> </a:t>
            </a:r>
            <a:r>
              <a:rPr lang="en-US" sz="2300" dirty="0">
                <a:hlinkClick r:id="rId5" tooltip="Data storage device"/>
              </a:rPr>
              <a:t>storage</a:t>
            </a:r>
            <a:r>
              <a:rPr lang="en-US" sz="2300" dirty="0"/>
              <a:t>, </a:t>
            </a:r>
            <a:r>
              <a:rPr lang="en-US" sz="2300" dirty="0">
                <a:hlinkClick r:id="rId6" tooltip="Computer network"/>
              </a:rPr>
              <a:t>networking</a:t>
            </a:r>
            <a:r>
              <a:rPr lang="en-US" sz="2300" dirty="0"/>
              <a:t> and </a:t>
            </a:r>
            <a:r>
              <a:rPr lang="en-US" sz="2300" dirty="0">
                <a:hlinkClick r:id="rId7" tooltip="Parallel processing"/>
              </a:rPr>
              <a:t>parallel processing</a:t>
            </a:r>
            <a:r>
              <a:rPr lang="en-US" sz="2300" dirty="0"/>
              <a:t> functions linked by </a:t>
            </a:r>
            <a:r>
              <a:rPr lang="en-US" sz="2300" dirty="0">
                <a:hlinkClick r:id="rId8" tooltip="Bandwidth (computing)"/>
              </a:rPr>
              <a:t>high bandwidth</a:t>
            </a:r>
            <a:r>
              <a:rPr lang="en-US" sz="2300" dirty="0"/>
              <a:t> interconnects (such as </a:t>
            </a:r>
            <a:r>
              <a:rPr lang="en-US" sz="2300" dirty="0">
                <a:hlinkClick r:id="rId9" tooltip="10 Gigabit Ethernet"/>
              </a:rPr>
              <a:t>10 Gigabit Ethernet</a:t>
            </a:r>
            <a:r>
              <a:rPr lang="en-US" sz="2300" dirty="0"/>
              <a:t> and </a:t>
            </a:r>
            <a:r>
              <a:rPr lang="en-US" sz="2300" dirty="0" err="1">
                <a:hlinkClick r:id="rId10" tooltip="InfiniBand"/>
              </a:rPr>
              <a:t>InfiniBand</a:t>
            </a:r>
            <a:r>
              <a:rPr lang="en-US" sz="2300" dirty="0"/>
              <a:t>)</a:t>
            </a:r>
            <a:r>
              <a:rPr lang="en-US" sz="2300" baseline="30000" dirty="0">
                <a:hlinkClick r:id="rId11"/>
              </a:rPr>
              <a:t>[2]</a:t>
            </a:r>
            <a:r>
              <a:rPr lang="en-US" sz="2300" dirty="0"/>
              <a:t> but the term has also been used to describe platforms like the </a:t>
            </a:r>
            <a:r>
              <a:rPr lang="en-US" sz="2300" dirty="0">
                <a:hlinkClick r:id="rId12" tooltip="Azure Services Platform"/>
              </a:rPr>
              <a:t>Azure Services Platform</a:t>
            </a:r>
            <a:r>
              <a:rPr lang="en-US" sz="2300" dirty="0"/>
              <a:t> and </a:t>
            </a:r>
            <a:r>
              <a:rPr lang="en-US" sz="2300" dirty="0">
                <a:hlinkClick r:id="rId13" tooltip="Grid computing"/>
              </a:rPr>
              <a:t>grid computing</a:t>
            </a:r>
            <a:r>
              <a:rPr lang="en-US" sz="2300" dirty="0"/>
              <a:t> in general (where the common theme is interconnected nodes that appear as a single logical unit).</a:t>
            </a:r>
            <a:r>
              <a:rPr lang="en-US" sz="2300" baseline="30000" dirty="0">
                <a:hlinkClick r:id="rId14"/>
              </a:rPr>
              <a:t>[3]</a:t>
            </a:r>
            <a:endParaRPr lang="en-US" sz="2300" dirty="0"/>
          </a:p>
          <a:p>
            <a:r>
              <a:rPr lang="en-US" sz="2300" dirty="0"/>
              <a:t>The fundamental components of </a:t>
            </a:r>
            <a:r>
              <a:rPr lang="en-US" sz="2300" i="1" dirty="0"/>
              <a:t>fabrics</a:t>
            </a:r>
            <a:r>
              <a:rPr lang="en-US" sz="2300" dirty="0"/>
              <a:t> are "nodes" (processor(s), memory, and/or peripherals) and "links" (functional connection between nodes).</a:t>
            </a:r>
            <a:r>
              <a:rPr lang="en-US" sz="2300" baseline="30000" dirty="0">
                <a:hlinkClick r:id="rId11"/>
              </a:rPr>
              <a:t>[2]</a:t>
            </a:r>
            <a:r>
              <a:rPr lang="en-US" sz="2300" dirty="0"/>
              <a:t> While the term "fabric" has also been used in association with </a:t>
            </a:r>
            <a:r>
              <a:rPr lang="en-US" sz="2300" dirty="0">
                <a:hlinkClick r:id="rId15" tooltip="Storage area network"/>
              </a:rPr>
              <a:t>storage area networks</a:t>
            </a:r>
            <a:r>
              <a:rPr lang="en-US" sz="2300" dirty="0"/>
              <a:t> and </a:t>
            </a:r>
            <a:r>
              <a:rPr lang="en-US" sz="2300" dirty="0">
                <a:hlinkClick r:id="rId16" tooltip="Switched fabric"/>
              </a:rPr>
              <a:t>switched fabric</a:t>
            </a:r>
            <a:r>
              <a:rPr lang="en-US" sz="2300" dirty="0"/>
              <a:t> </a:t>
            </a:r>
            <a:r>
              <a:rPr lang="en-US" sz="2300" dirty="0">
                <a:hlinkClick r:id="rId6" tooltip="Computer network"/>
              </a:rPr>
              <a:t>networking</a:t>
            </a:r>
            <a:r>
              <a:rPr lang="en-US" sz="2300" dirty="0"/>
              <a:t>, the introduction of </a:t>
            </a:r>
            <a:r>
              <a:rPr lang="en-US" sz="2300" dirty="0">
                <a:hlinkClick r:id="rId17" tooltip="Computation"/>
              </a:rPr>
              <a:t>compute</a:t>
            </a:r>
            <a:r>
              <a:rPr lang="en-US" sz="2300" dirty="0"/>
              <a:t> resources provides a complete "unified" computing system. Other terms used to describe such fabrics include "unified fabric",</a:t>
            </a:r>
            <a:r>
              <a:rPr lang="en-US" sz="2300" baseline="30000" dirty="0">
                <a:hlinkClick r:id="rId18"/>
              </a:rPr>
              <a:t>[4]</a:t>
            </a:r>
            <a:r>
              <a:rPr lang="en-US" sz="2300" dirty="0"/>
              <a:t> "</a:t>
            </a:r>
            <a:r>
              <a:rPr lang="en-US" sz="2300" dirty="0">
                <a:hlinkClick r:id="rId19" tooltip="Data center"/>
              </a:rPr>
              <a:t>data center</a:t>
            </a:r>
            <a:r>
              <a:rPr lang="en-US" sz="2300" dirty="0"/>
              <a:t> fabric" and "unified data center fabric".</a:t>
            </a:r>
            <a:r>
              <a:rPr lang="en-US" sz="2300" baseline="30000" dirty="0">
                <a:hlinkClick r:id="rId20"/>
              </a:rPr>
              <a:t>[5]</a:t>
            </a:r>
            <a:endParaRPr lang="en-US" sz="2300" dirty="0"/>
          </a:p>
          <a:p>
            <a:r>
              <a:rPr lang="en-US" sz="2300" dirty="0"/>
              <a:t>According to Ian Foster, director of the Computation Institute at the Argonne National Laboratory and University of Chicago, "grid computing 'fabrics' are now poised to become the underpinning for next-generation enterprise IT architectures and be used by a much greater part of many organizations."</a:t>
            </a:r>
            <a:r>
              <a:rPr lang="en-US" sz="2300" baseline="30000" dirty="0">
                <a:hlinkClick r:id="rId14"/>
              </a:rPr>
              <a:t>[3]</a:t>
            </a:r>
            <a:endParaRPr lang="en-US" sz="2300" dirty="0"/>
          </a:p>
          <a:p>
            <a:endParaRPr lang="en-US" dirty="0"/>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7</a:t>
            </a:fld>
            <a:endParaRPr lang="en-US"/>
          </a:p>
        </p:txBody>
      </p:sp>
    </p:spTree>
    <p:extLst>
      <p:ext uri="{BB962C8B-B14F-4D97-AF65-F5344CB8AC3E}">
        <p14:creationId xmlns:p14="http://schemas.microsoft.com/office/powerpoint/2010/main" val="125797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S&amp;P Fabric</a:t>
            </a:r>
            <a:endParaRPr lang="en-US" dirty="0"/>
          </a:p>
        </p:txBody>
      </p:sp>
      <p:sp>
        <p:nvSpPr>
          <p:cNvPr id="3" name="Content Placeholder 2"/>
          <p:cNvSpPr>
            <a:spLocks noGrp="1"/>
          </p:cNvSpPr>
          <p:nvPr>
            <p:ph idx="1"/>
          </p:nvPr>
        </p:nvSpPr>
        <p:spPr/>
        <p:txBody>
          <a:bodyPr/>
          <a:lstStyle/>
          <a:p>
            <a:pPr marL="0" indent="0">
              <a:buNone/>
            </a:pPr>
            <a:r>
              <a:rPr lang="en-US" i="1" dirty="0" smtClean="0">
                <a:solidFill>
                  <a:srgbClr val="C00000"/>
                </a:solidFill>
              </a:rPr>
              <a:t>Possible starting points</a:t>
            </a:r>
            <a:endParaRPr lang="en-US" i="1" dirty="0" smtClean="0"/>
          </a:p>
          <a:p>
            <a:r>
              <a:rPr lang="en-US" dirty="0" smtClean="0"/>
              <a:t>Orchestrator as workflow manager for policy propagation</a:t>
            </a:r>
          </a:p>
          <a:p>
            <a:r>
              <a:rPr lang="en-US" dirty="0" smtClean="0"/>
              <a:t>Collection: Event triggers for collection of PII</a:t>
            </a:r>
          </a:p>
          <a:p>
            <a:r>
              <a:rPr lang="en-US" dirty="0" smtClean="0"/>
              <a:t>Curation: Provenance; human-mediated processes; automated curation tools </a:t>
            </a:r>
          </a:p>
          <a:p>
            <a:r>
              <a:rPr lang="en-US" dirty="0" smtClean="0"/>
              <a:t>Visualization: Risks around images of people in context; e.g., Google Street View, facial recognition</a:t>
            </a:r>
          </a:p>
          <a:p>
            <a:r>
              <a:rPr lang="en-US" dirty="0" smtClean="0"/>
              <a:t>Analytics: Controls over de-</a:t>
            </a:r>
            <a:r>
              <a:rPr lang="en-US" dirty="0" err="1" smtClean="0"/>
              <a:t>anonymization</a:t>
            </a:r>
            <a:r>
              <a:rPr lang="en-US" dirty="0"/>
              <a:t> </a:t>
            </a:r>
            <a:r>
              <a:rPr lang="en-US" dirty="0" smtClean="0"/>
              <a:t>analytics apps with demonstrable commercial or forensic value</a:t>
            </a:r>
          </a:p>
          <a:p>
            <a:r>
              <a:rPr lang="en-US" dirty="0" smtClean="0"/>
              <a:t>Organization-specific issues: Tied to framework providers – internal roles, platform-specific features</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8</a:t>
            </a:fld>
            <a:endParaRPr lang="en-US"/>
          </a:p>
        </p:txBody>
      </p:sp>
    </p:spTree>
    <p:extLst>
      <p:ext uri="{BB962C8B-B14F-4D97-AF65-F5344CB8AC3E}">
        <p14:creationId xmlns:p14="http://schemas.microsoft.com/office/powerpoint/2010/main" val="1566010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3048000" cy="4419600"/>
          </a:xfrm>
        </p:spPr>
        <p:txBody>
          <a:bodyPr>
            <a:normAutofit/>
          </a:bodyPr>
          <a:lstStyle/>
          <a:p>
            <a:r>
              <a:rPr lang="en-US" dirty="0" smtClean="0"/>
              <a:t>“Fabric” Not Original, Which is Good</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9156" y="457200"/>
            <a:ext cx="4087177" cy="5867400"/>
          </a:xfrm>
        </p:spPr>
      </p:pic>
      <p:sp>
        <p:nvSpPr>
          <p:cNvPr id="4" name="Footer Placeholder 3"/>
          <p:cNvSpPr>
            <a:spLocks noGrp="1"/>
          </p:cNvSpPr>
          <p:nvPr>
            <p:ph type="ftr" sz="quarter" idx="11"/>
          </p:nvPr>
        </p:nvSpPr>
        <p:spPr/>
        <p:txBody>
          <a:bodyPr/>
          <a:lstStyle/>
          <a:p>
            <a:r>
              <a:rPr lang="en-US" smtClean="0"/>
              <a:t>Version 1.2</a:t>
            </a:r>
            <a:endParaRPr lang="en-US"/>
          </a:p>
        </p:txBody>
      </p:sp>
      <p:sp>
        <p:nvSpPr>
          <p:cNvPr id="5" name="Slide Number Placeholder 4"/>
          <p:cNvSpPr>
            <a:spLocks noGrp="1"/>
          </p:cNvSpPr>
          <p:nvPr>
            <p:ph type="sldNum" sz="quarter" idx="12"/>
          </p:nvPr>
        </p:nvSpPr>
        <p:spPr/>
        <p:txBody>
          <a:bodyPr/>
          <a:lstStyle/>
          <a:p>
            <a:fld id="{00157565-5A46-45EE-914A-EC1E162499DB}" type="slidenum">
              <a:rPr lang="en-US" smtClean="0"/>
              <a:t>9</a:t>
            </a:fld>
            <a:endParaRPr lang="en-US"/>
          </a:p>
        </p:txBody>
      </p:sp>
    </p:spTree>
    <p:extLst>
      <p:ext uri="{BB962C8B-B14F-4D97-AF65-F5344CB8AC3E}">
        <p14:creationId xmlns:p14="http://schemas.microsoft.com/office/powerpoint/2010/main" val="393833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1078</TotalTime>
  <Words>839</Words>
  <Application>Microsoft Office PowerPoint</Application>
  <PresentationFormat>On-screen Show (4:3)</PresentationFormat>
  <Paragraphs>150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Big Data security &amp; privacy</vt:lpstr>
      <vt:lpstr>NIST S&amp;P Version 2: The Big Two</vt:lpstr>
      <vt:lpstr>PowerPoint Presentation</vt:lpstr>
      <vt:lpstr>Reality Check in Apache Ecosystem</vt:lpstr>
      <vt:lpstr>Implications | Directions</vt:lpstr>
      <vt:lpstr>PowerPoint Presentation</vt:lpstr>
      <vt:lpstr>What is a security fabric?</vt:lpstr>
      <vt:lpstr>Big Data S&amp;P Fabric</vt:lpstr>
      <vt:lpstr>“Fabric” Not Original, Which is Good</vt:lpstr>
      <vt:lpstr>Use Case: Image Processing</vt:lpstr>
      <vt:lpstr>Big Data: Risks &amp; Solutions</vt:lpstr>
      <vt:lpstr>Audit to Provenance</vt:lpstr>
      <vt:lpstr>Existing Models</vt:lpstr>
      <vt:lpstr>Coordination</vt:lpstr>
      <vt:lpstr>Concepts in Play</vt:lpstr>
      <vt:lpstr>Definitions: Privacy and Security</vt:lpstr>
      <vt:lpstr>Privacy  by Design</vt:lpstr>
      <vt:lpstr>Mark Underwood</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security &amp; privacy</dc:title>
  <dc:creator>Mark Underwood</dc:creator>
  <cp:lastModifiedBy>Mark Underwood</cp:lastModifiedBy>
  <cp:revision>21</cp:revision>
  <dcterms:created xsi:type="dcterms:W3CDTF">2014-09-23T14:39:33Z</dcterms:created>
  <dcterms:modified xsi:type="dcterms:W3CDTF">2014-09-24T13:25:35Z</dcterms:modified>
</cp:coreProperties>
</file>