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8749-81AB-4B4A-833C-7F7E86A53B1F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071F-D53B-463A-9752-8577392A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9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8749-81AB-4B4A-833C-7F7E86A53B1F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071F-D53B-463A-9752-8577392A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1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8749-81AB-4B4A-833C-7F7E86A53B1F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071F-D53B-463A-9752-8577392A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3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8749-81AB-4B4A-833C-7F7E86A53B1F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071F-D53B-463A-9752-8577392A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4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8749-81AB-4B4A-833C-7F7E86A53B1F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071F-D53B-463A-9752-8577392A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8749-81AB-4B4A-833C-7F7E86A53B1F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071F-D53B-463A-9752-8577392A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5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8749-81AB-4B4A-833C-7F7E86A53B1F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071F-D53B-463A-9752-8577392A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8749-81AB-4B4A-833C-7F7E86A53B1F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071F-D53B-463A-9752-8577392A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9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8749-81AB-4B4A-833C-7F7E86A53B1F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071F-D53B-463A-9752-8577392A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4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8749-81AB-4B4A-833C-7F7E86A53B1F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071F-D53B-463A-9752-8577392A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8749-81AB-4B4A-833C-7F7E86A53B1F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071F-D53B-463A-9752-8577392A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1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98749-81AB-4B4A-833C-7F7E86A53B1F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1071F-D53B-463A-9752-8577392A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9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Technology Readiness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 smtClean="0"/>
              <a:t>BDTR </a:t>
            </a:r>
            <a:r>
              <a:rPr lang="en-US" b="1" dirty="0"/>
              <a:t>1: </a:t>
            </a:r>
            <a:r>
              <a:rPr lang="en-US" b="1" dirty="0" smtClean="0"/>
              <a:t>Emerging</a:t>
            </a:r>
            <a:endParaRPr lang="en-US" dirty="0" smtClean="0"/>
          </a:p>
          <a:p>
            <a:pPr lvl="1"/>
            <a:r>
              <a:rPr lang="en-US" dirty="0" smtClean="0"/>
              <a:t>Technology is basically at the research level</a:t>
            </a:r>
          </a:p>
          <a:p>
            <a:pPr lvl="1"/>
            <a:r>
              <a:rPr lang="en-US" dirty="0" smtClean="0"/>
              <a:t>Access is limited to those developing the technology</a:t>
            </a:r>
          </a:p>
          <a:p>
            <a:pPr lvl="1"/>
            <a:r>
              <a:rPr lang="en-US" dirty="0" smtClean="0"/>
              <a:t>Research may be being conducted at a University or Commercial company (e.g. Google)</a:t>
            </a:r>
          </a:p>
          <a:p>
            <a:pPr lvl="1"/>
            <a:r>
              <a:rPr lang="en-US" dirty="0" smtClean="0"/>
              <a:t>May or may not scale at all</a:t>
            </a:r>
          </a:p>
          <a:p>
            <a:r>
              <a:rPr lang="en-US" b="1" dirty="0" smtClean="0"/>
              <a:t>BDTR 2: Incubating</a:t>
            </a:r>
          </a:p>
          <a:p>
            <a:pPr lvl="1"/>
            <a:r>
              <a:rPr lang="en-US" b="1" dirty="0" smtClean="0"/>
              <a:t>Technology is functional outside of the lab</a:t>
            </a:r>
          </a:p>
          <a:p>
            <a:pPr lvl="1"/>
            <a:r>
              <a:rPr lang="en-US" b="1" dirty="0" smtClean="0"/>
              <a:t>Builds can be unstable and frequent</a:t>
            </a:r>
          </a:p>
          <a:p>
            <a:pPr lvl="1"/>
            <a:r>
              <a:rPr lang="en-US" b="1" dirty="0" smtClean="0"/>
              <a:t>Could be open source or commercial</a:t>
            </a:r>
          </a:p>
          <a:p>
            <a:pPr lvl="1"/>
            <a:r>
              <a:rPr lang="en-US" b="1" dirty="0" smtClean="0"/>
              <a:t>May not yet scale in all cases</a:t>
            </a:r>
          </a:p>
          <a:p>
            <a:pPr lvl="1"/>
            <a:r>
              <a:rPr lang="en-US" b="1" dirty="0" smtClean="0"/>
              <a:t>Documentation may be sparse</a:t>
            </a:r>
            <a:endParaRPr lang="en-US" dirty="0" smtClean="0"/>
          </a:p>
          <a:p>
            <a:r>
              <a:rPr lang="en-US" b="1" dirty="0" smtClean="0"/>
              <a:t>BDTR 3</a:t>
            </a:r>
            <a:r>
              <a:rPr lang="en-US" b="1" dirty="0"/>
              <a:t>: </a:t>
            </a:r>
            <a:r>
              <a:rPr lang="en-US" b="1" dirty="0" smtClean="0"/>
              <a:t>Reference Implementation</a:t>
            </a:r>
          </a:p>
          <a:p>
            <a:pPr lvl="1"/>
            <a:r>
              <a:rPr lang="en-US" b="1" dirty="0" smtClean="0"/>
              <a:t>A reference implementation is available and generally usable at scale</a:t>
            </a:r>
          </a:p>
          <a:p>
            <a:pPr lvl="1"/>
            <a:r>
              <a:rPr lang="en-US" b="1" dirty="0" smtClean="0"/>
              <a:t>Still has limited adoption outside core community</a:t>
            </a:r>
          </a:p>
          <a:p>
            <a:pPr lvl="1"/>
            <a:r>
              <a:rPr lang="en-US" b="1" dirty="0" smtClean="0"/>
              <a:t>Reasonable documentation available</a:t>
            </a:r>
          </a:p>
          <a:p>
            <a:r>
              <a:rPr lang="en-US" b="1" dirty="0" smtClean="0"/>
              <a:t>BDTR 4: Emerging Adoption</a:t>
            </a:r>
          </a:p>
          <a:p>
            <a:pPr lvl="1"/>
            <a:r>
              <a:rPr lang="en-US" b="1" dirty="0" smtClean="0"/>
              <a:t>Wider adoption outside of core community</a:t>
            </a:r>
          </a:p>
          <a:p>
            <a:pPr lvl="1"/>
            <a:r>
              <a:rPr lang="en-US" b="1" dirty="0" smtClean="0"/>
              <a:t>Proven robust in a range of applications/environments</a:t>
            </a:r>
          </a:p>
          <a:p>
            <a:pPr lvl="1"/>
            <a:r>
              <a:rPr lang="en-US" b="1" dirty="0" smtClean="0"/>
              <a:t>Significant training and documentation available</a:t>
            </a:r>
          </a:p>
          <a:p>
            <a:r>
              <a:rPr lang="en-US" b="1" dirty="0" smtClean="0"/>
              <a:t>BDTR 5: Evolving</a:t>
            </a:r>
          </a:p>
          <a:p>
            <a:pPr lvl="1"/>
            <a:r>
              <a:rPr lang="en-US" b="1" dirty="0" smtClean="0"/>
              <a:t>New implementations with specific enhancements available</a:t>
            </a:r>
          </a:p>
          <a:p>
            <a:pPr lvl="1"/>
            <a:r>
              <a:rPr lang="en-US" b="1" dirty="0" smtClean="0"/>
              <a:t>Robust tool suites ease access</a:t>
            </a:r>
          </a:p>
          <a:p>
            <a:pPr lvl="1"/>
            <a:r>
              <a:rPr lang="en-US" b="1" dirty="0" smtClean="0"/>
              <a:t>Competition for market share</a:t>
            </a:r>
          </a:p>
          <a:p>
            <a:r>
              <a:rPr lang="en-US" b="1" dirty="0" smtClean="0"/>
              <a:t>BDTR 6: Standardized</a:t>
            </a:r>
          </a:p>
          <a:p>
            <a:pPr lvl="1"/>
            <a:r>
              <a:rPr lang="en-US" b="1" dirty="0" smtClean="0"/>
              <a:t>Draft standards in place and accepted</a:t>
            </a:r>
          </a:p>
          <a:p>
            <a:pPr lvl="1"/>
            <a:r>
              <a:rPr lang="en-US" b="1" dirty="0" smtClean="0"/>
              <a:t>Mature processes for implementation</a:t>
            </a:r>
          </a:p>
          <a:p>
            <a:pPr lvl="1"/>
            <a:r>
              <a:rPr lang="en-US" b="1" dirty="0" smtClean="0"/>
              <a:t>Best Practices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7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Technology Readiness </a:t>
            </a:r>
            <a:r>
              <a:rPr lang="en-US" dirty="0" err="1" smtClean="0"/>
              <a:t>vs</a:t>
            </a:r>
            <a:r>
              <a:rPr lang="en-US" dirty="0" smtClean="0"/>
              <a:t> Hype</a:t>
            </a:r>
            <a:endParaRPr lang="en-US" dirty="0"/>
          </a:p>
        </p:txBody>
      </p:sp>
      <p:pic>
        <p:nvPicPr>
          <p:cNvPr id="1026" name="Picture 2" descr="http://blogs.gartner.com/svetlana-sicular/files/2013/01/Gartner-Hype-Cycle-Explain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09686"/>
            <a:ext cx="7086600" cy="504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590800" y="1600200"/>
            <a:ext cx="0" cy="5257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88767" y="1230868"/>
            <a:ext cx="67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BDTR2</a:t>
            </a:r>
            <a:endParaRPr lang="en-US" sz="1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26033" y="1600200"/>
            <a:ext cx="0" cy="5257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0" y="1230868"/>
            <a:ext cx="67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BDTR1</a:t>
            </a:r>
            <a:endParaRPr lang="en-US" sz="14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229803" y="1588532"/>
            <a:ext cx="0" cy="5257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27770" y="1219200"/>
            <a:ext cx="67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BDTR3</a:t>
            </a:r>
            <a:endParaRPr lang="en-US" sz="14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24400" y="1588532"/>
            <a:ext cx="0" cy="5257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85685" y="1216223"/>
            <a:ext cx="67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BDTR3</a:t>
            </a:r>
            <a:endParaRPr lang="en-US" sz="14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29915" y="1591509"/>
            <a:ext cx="0" cy="5257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91200" y="1219200"/>
            <a:ext cx="67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BDTR4</a:t>
            </a:r>
            <a:endParaRPr lang="en-US" sz="1400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272915" y="1591509"/>
            <a:ext cx="0" cy="5257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34200" y="1219200"/>
            <a:ext cx="67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BDTR5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3413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Readiness for </a:t>
            </a:r>
            <a:r>
              <a:rPr lang="en-US" dirty="0" err="1" smtClean="0"/>
              <a:t>Bigdata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Business Readiness</a:t>
            </a:r>
          </a:p>
          <a:p>
            <a:pPr lvl="1"/>
            <a:r>
              <a:rPr lang="en-US" dirty="0" smtClean="0"/>
              <a:t>A clear and compelling business case for the investment</a:t>
            </a:r>
          </a:p>
          <a:p>
            <a:pPr lvl="1"/>
            <a:r>
              <a:rPr lang="en-US" dirty="0" smtClean="0"/>
              <a:t>Management believes in the business case</a:t>
            </a:r>
          </a:p>
          <a:p>
            <a:r>
              <a:rPr lang="en-US" dirty="0" smtClean="0"/>
              <a:t>Data Readiness</a:t>
            </a:r>
          </a:p>
          <a:p>
            <a:pPr lvl="1"/>
            <a:r>
              <a:rPr lang="en-US" dirty="0" smtClean="0"/>
              <a:t>Data Quality Measures</a:t>
            </a:r>
          </a:p>
          <a:p>
            <a:pPr lvl="1"/>
            <a:r>
              <a:rPr lang="en-US" dirty="0" smtClean="0"/>
              <a:t>Data Understanding (you know what your data is)</a:t>
            </a:r>
          </a:p>
          <a:p>
            <a:pPr lvl="1"/>
            <a:r>
              <a:rPr lang="en-US" dirty="0" smtClean="0"/>
              <a:t>Data Integration</a:t>
            </a:r>
          </a:p>
          <a:p>
            <a:r>
              <a:rPr lang="en-US" dirty="0" smtClean="0"/>
              <a:t>IT Infrastructure Readiness</a:t>
            </a:r>
          </a:p>
          <a:p>
            <a:pPr lvl="1"/>
            <a:r>
              <a:rPr lang="en-US" dirty="0" smtClean="0"/>
              <a:t>IT Service Delivery</a:t>
            </a:r>
          </a:p>
          <a:p>
            <a:pPr lvl="1"/>
            <a:r>
              <a:rPr lang="en-US" dirty="0" smtClean="0"/>
              <a:t>IT Security</a:t>
            </a:r>
          </a:p>
          <a:p>
            <a:pPr lvl="1"/>
            <a:r>
              <a:rPr lang="en-US" dirty="0" smtClean="0"/>
              <a:t>Infrastructure Architecture</a:t>
            </a:r>
          </a:p>
          <a:p>
            <a:r>
              <a:rPr lang="en-US" dirty="0" smtClean="0"/>
              <a:t>Analytics Readiness</a:t>
            </a:r>
          </a:p>
          <a:p>
            <a:pPr lvl="1"/>
            <a:r>
              <a:rPr lang="en-US" dirty="0" smtClean="0"/>
              <a:t>Analytics understanding – what they do and don’t mean</a:t>
            </a:r>
          </a:p>
          <a:p>
            <a:pPr lvl="1"/>
            <a:r>
              <a:rPr lang="en-US" smtClean="0"/>
              <a:t>Analytic Rigor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0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235</Words>
  <Application>Microsoft Office PowerPoint</Application>
  <PresentationFormat>On-screen Show (4:3)</PresentationFormat>
  <Paragraphs>52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Big Data Technology Readiness</vt:lpstr>
      <vt:lpstr>Technology Readiness vs Hype</vt:lpstr>
      <vt:lpstr>Organization Readiness for Bigdata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Technology Readiness</dc:title>
  <dc:creator>David Boyd</dc:creator>
  <cp:lastModifiedBy>David Boyd</cp:lastModifiedBy>
  <cp:revision>6</cp:revision>
  <dcterms:created xsi:type="dcterms:W3CDTF">2013-08-14T12:12:58Z</dcterms:created>
  <dcterms:modified xsi:type="dcterms:W3CDTF">2013-08-15T03:47:20Z</dcterms:modified>
</cp:coreProperties>
</file>