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6" r:id="rId2"/>
    <p:sldId id="317" r:id="rId3"/>
    <p:sldId id="319" r:id="rId4"/>
    <p:sldId id="320" r:id="rId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ED9513"/>
    <a:srgbClr val="6D176F"/>
    <a:srgbClr val="4A206A"/>
    <a:srgbClr val="FFDA97"/>
    <a:srgbClr val="FFCCCC"/>
    <a:srgbClr val="FF9933"/>
    <a:srgbClr val="FF9900"/>
    <a:srgbClr val="9954CC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56" autoAdjust="0"/>
    <p:restoredTop sz="94127" autoAdjust="0"/>
  </p:normalViewPr>
  <p:slideViewPr>
    <p:cSldViewPr snapToGrid="0">
      <p:cViewPr>
        <p:scale>
          <a:sx n="70" d="100"/>
          <a:sy n="70" d="100"/>
        </p:scale>
        <p:origin x="-112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B35B834-FEEB-4068-8206-AD784E65FA2E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CF39343-DF00-4C70-8064-E6BDDDBF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373D580-956A-4037-B6A5-CF4F71C23535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E6D903-D7A6-48C1-A48F-56173225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5247" y="6356350"/>
            <a:ext cx="2928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02D2-2F85-46A7-918D-9951CF8E0E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NIST Big Data WG / </a:t>
            </a:r>
            <a:r>
              <a:rPr lang="en-US" dirty="0" smtClean="0"/>
              <a:t>Roadmap </a:t>
            </a:r>
            <a:r>
              <a:rPr lang="en-US" dirty="0" smtClean="0"/>
              <a:t>Subgroup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5247" y="6356350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6883" y="139049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Storage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Processing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Resource Managers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Infrastructure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Information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Standards Integration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Applications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rgbClr val="ED9513"/>
              </a:solidFill>
            </a:endParaRPr>
          </a:p>
          <a:p>
            <a:endParaRPr lang="en-US" sz="1400" dirty="0" smtClean="0">
              <a:solidFill>
                <a:srgbClr val="ED9513"/>
              </a:solidFill>
            </a:endParaRPr>
          </a:p>
          <a:p>
            <a:r>
              <a:rPr lang="en-US" sz="1400" dirty="0" smtClean="0">
                <a:solidFill>
                  <a:srgbClr val="ED9513"/>
                </a:solidFill>
              </a:rPr>
              <a:t>Business </a:t>
            </a:r>
            <a:r>
              <a:rPr lang="en-US" sz="1400" dirty="0">
                <a:solidFill>
                  <a:srgbClr val="ED9513"/>
                </a:solidFill>
              </a:rPr>
              <a:t>Operations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Intelligence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Relationship Intelligence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Adoption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Gap Analysis</a:t>
            </a:r>
          </a:p>
          <a:p>
            <a:endParaRPr lang="en-US" sz="1400" dirty="0" smtClean="0">
              <a:solidFill>
                <a:srgbClr val="990033"/>
              </a:solidFill>
            </a:endParaRPr>
          </a:p>
          <a:p>
            <a:endParaRPr lang="en-US" sz="1400" dirty="0" smtClean="0">
              <a:solidFill>
                <a:srgbClr val="990033"/>
              </a:solidFill>
            </a:endParaRPr>
          </a:p>
          <a:p>
            <a:r>
              <a:rPr lang="en-US" sz="1400" dirty="0" smtClean="0">
                <a:solidFill>
                  <a:srgbClr val="990033"/>
                </a:solidFill>
              </a:rPr>
              <a:t>Processing </a:t>
            </a:r>
            <a:r>
              <a:rPr lang="en-US" sz="1400" dirty="0">
                <a:solidFill>
                  <a:srgbClr val="990033"/>
                </a:solidFill>
              </a:rPr>
              <a:t>Performance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Application Development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Complex Analytics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Interoperability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Possible Alternative Deployment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Interface </a:t>
            </a:r>
            <a:r>
              <a:rPr lang="en-US" sz="1400" dirty="0" smtClean="0">
                <a:solidFill>
                  <a:srgbClr val="990033"/>
                </a:solidFill>
              </a:rPr>
              <a:t>Improvements</a:t>
            </a:r>
            <a:endParaRPr lang="en-US" sz="1400" dirty="0">
              <a:solidFill>
                <a:srgbClr val="990033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3" y="1269242"/>
            <a:ext cx="5606007" cy="442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44" y="1094009"/>
            <a:ext cx="4714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30" y="3333257"/>
            <a:ext cx="472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2" y="4801034"/>
            <a:ext cx="4733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38245" y="341190"/>
            <a:ext cx="634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Objective of this deck</a:t>
            </a:r>
            <a:r>
              <a:rPr lang="en-US" dirty="0" smtClean="0"/>
              <a:t>:  Align the RA with the Roadmap Categories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5308980" y="710522"/>
            <a:ext cx="101576" cy="38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51063" y="659718"/>
            <a:ext cx="186910" cy="43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25" y="594438"/>
            <a:ext cx="3191934" cy="70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5479" y="639909"/>
            <a:ext cx="483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Be </a:t>
            </a:r>
            <a:r>
              <a:rPr lang="en-US" sz="1400" dirty="0"/>
              <a:t>able to support diversified </a:t>
            </a:r>
            <a:r>
              <a:rPr lang="en-US" sz="1400" dirty="0" smtClean="0"/>
              <a:t>data</a:t>
            </a:r>
          </a:p>
          <a:p>
            <a:pPr lvl="0"/>
            <a:r>
              <a:rPr lang="en-US" sz="1400" dirty="0" smtClean="0"/>
              <a:t>sources </a:t>
            </a:r>
            <a:r>
              <a:rPr lang="en-US" sz="1400" dirty="0"/>
              <a:t>with variety, volume, and velocity of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2428" y="640676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65136"/>
              </p:ext>
            </p:extLst>
          </p:nvPr>
        </p:nvGraphicFramePr>
        <p:xfrm>
          <a:off x="455025" y="2673770"/>
          <a:ext cx="11363936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8648"/>
                <a:gridCol w="2893803"/>
                <a:gridCol w="511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8282" y="2073996"/>
            <a:ext cx="3209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Roadmap Capabilities to RA Component:</a:t>
            </a:r>
            <a:endParaRPr lang="en-US" sz="1400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</a:t>
            </a:r>
            <a:r>
              <a:rPr lang="en-US" dirty="0" smtClean="0"/>
              <a:t>Roadmap </a:t>
            </a:r>
            <a:r>
              <a:rPr lang="en-US" dirty="0" smtClean="0"/>
              <a:t>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5479" y="639909"/>
            <a:ext cx="517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</a:t>
            </a:r>
          </a:p>
          <a:p>
            <a:pPr lvl="0"/>
            <a:r>
              <a:rPr lang="en-US" sz="1400" dirty="0" smtClean="0"/>
              <a:t>Be </a:t>
            </a:r>
            <a:r>
              <a:rPr lang="en-US" sz="1400" dirty="0"/>
              <a:t>able to support various </a:t>
            </a:r>
            <a:r>
              <a:rPr lang="en-US" sz="1400" dirty="0" smtClean="0"/>
              <a:t>transformation functions </a:t>
            </a:r>
            <a:r>
              <a:rPr lang="en-US" sz="1400" dirty="0"/>
              <a:t>such as collect, curate, analysis, </a:t>
            </a:r>
            <a:r>
              <a:rPr lang="en-US" sz="1400" dirty="0" smtClean="0"/>
              <a:t>visual, </a:t>
            </a:r>
            <a:r>
              <a:rPr lang="en-US" sz="1400" dirty="0"/>
              <a:t>and access for a given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2511" y="665669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29316"/>
              </p:ext>
            </p:extLst>
          </p:nvPr>
        </p:nvGraphicFramePr>
        <p:xfrm>
          <a:off x="455025" y="2796602"/>
          <a:ext cx="11568653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8980"/>
                <a:gridCol w="2127267"/>
                <a:gridCol w="2589187"/>
                <a:gridCol w="43832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8282" y="2265068"/>
            <a:ext cx="3209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Roadmap Capabilities to RA Component:</a:t>
            </a:r>
            <a:endParaRPr lang="en-US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05" y="665669"/>
            <a:ext cx="2825085" cy="18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</a:t>
            </a:r>
            <a:r>
              <a:rPr lang="en-US" dirty="0" smtClean="0"/>
              <a:t>Roadmap </a:t>
            </a:r>
            <a:r>
              <a:rPr lang="en-US" dirty="0" smtClean="0"/>
              <a:t>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5479" y="639909"/>
            <a:ext cx="5174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</a:t>
            </a:r>
          </a:p>
          <a:p>
            <a:pPr lvl="0"/>
            <a:r>
              <a:rPr lang="en-US" sz="1400" dirty="0"/>
              <a:t>Be able to support mixed of legacy/traditional and cloud computing framework with the additional management of hardware, security and Privacy, systems, and lifecycle management.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2511" y="665669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99384"/>
              </p:ext>
            </p:extLst>
          </p:nvPr>
        </p:nvGraphicFramePr>
        <p:xfrm>
          <a:off x="109184" y="2796602"/>
          <a:ext cx="11914495" cy="36451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9386"/>
                <a:gridCol w="2628648"/>
                <a:gridCol w="2811439"/>
                <a:gridCol w="3835022"/>
              </a:tblGrid>
              <a:tr h="335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8282" y="2265068"/>
            <a:ext cx="3913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Mapping Roadmap Capabilities to RA Component:</a:t>
            </a:r>
            <a:endParaRPr lang="en-US" sz="14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521" y="222120"/>
            <a:ext cx="2112777" cy="229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</a:t>
            </a:r>
            <a:r>
              <a:rPr lang="en-US" dirty="0" smtClean="0"/>
              <a:t>Roadmap </a:t>
            </a:r>
            <a:r>
              <a:rPr lang="en-US" dirty="0" smtClean="0"/>
              <a:t>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9657</TotalTime>
  <Words>369</Words>
  <Application>Microsoft Office PowerPoint</Application>
  <PresentationFormat>Custom</PresentationFormat>
  <Paragraphs>127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Orit Levin (LCA)</dc:creator>
  <cp:lastModifiedBy>Bruno</cp:lastModifiedBy>
  <cp:revision>662</cp:revision>
  <cp:lastPrinted>2013-05-01T17:21:25Z</cp:lastPrinted>
  <dcterms:created xsi:type="dcterms:W3CDTF">2013-04-18T22:27:49Z</dcterms:created>
  <dcterms:modified xsi:type="dcterms:W3CDTF">2013-08-21T03:25:39Z</dcterms:modified>
</cp:coreProperties>
</file>