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3"/>
  </p:sldMasterIdLst>
  <p:notesMasterIdLst>
    <p:notesMasterId r:id="rId15"/>
  </p:notesMasterIdLst>
  <p:handoutMasterIdLst>
    <p:handoutMasterId r:id="rId16"/>
  </p:handoutMasterIdLst>
  <p:sldIdLst>
    <p:sldId id="326" r:id="rId4"/>
    <p:sldId id="338" r:id="rId5"/>
    <p:sldId id="333" r:id="rId6"/>
    <p:sldId id="343" r:id="rId7"/>
    <p:sldId id="322" r:id="rId8"/>
    <p:sldId id="342" r:id="rId9"/>
    <p:sldId id="344" r:id="rId10"/>
    <p:sldId id="331" r:id="rId11"/>
    <p:sldId id="340" r:id="rId12"/>
    <p:sldId id="341" r:id="rId13"/>
    <p:sldId id="3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4EFAAE3-846A-4614-9D98-DF07C7BEE200}">
          <p14:sldIdLst>
            <p14:sldId id="326"/>
            <p14:sldId id="338"/>
            <p14:sldId id="333"/>
            <p14:sldId id="343"/>
          </p14:sldIdLst>
        </p14:section>
        <p14:section name="Objectives" id="{73222D1A-7199-468A-BAA3-5F94740042A7}">
          <p14:sldIdLst>
            <p14:sldId id="322"/>
            <p14:sldId id="342"/>
            <p14:sldId id="344"/>
            <p14:sldId id="331"/>
            <p14:sldId id="340"/>
            <p14:sldId id="341"/>
            <p14:sldId id="332"/>
          </p14:sldIdLst>
        </p14:section>
        <p14:section name="Risk Model" id="{CFDE6C6A-B0E0-438D-A4D2-8AF843B34D7D}">
          <p14:sldIdLst/>
        </p14:section>
        <p14:section name="Data Actions" id="{FEB33202-037E-4A17-93E6-77D8A765BA1E}">
          <p14:sldIdLst/>
        </p14:section>
        <p14:section name="Harms" id="{1FA4D3E7-8FE2-4582-914C-D06AD714213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B4C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2" autoAdjust="0"/>
    <p:restoredTop sz="79668" autoAdjust="0"/>
  </p:normalViewPr>
  <p:slideViewPr>
    <p:cSldViewPr snapToGrid="0">
      <p:cViewPr varScale="1">
        <p:scale>
          <a:sx n="55" d="100"/>
          <a:sy n="55" d="100"/>
        </p:scale>
        <p:origin x="38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632F7-D02C-4818-8ACA-1CB997C15AD8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872412FF-BE13-4CC8-8D87-FB2A1863DAE6}">
      <dgm:prSet phldrT="[Text]"/>
      <dgm:spPr/>
      <dgm:t>
        <a:bodyPr/>
        <a:lstStyle/>
        <a:p>
          <a:r>
            <a:rPr lang="en-US" dirty="0" smtClean="0"/>
            <a:t>Frame Org Privacy Governance</a:t>
          </a:r>
          <a:endParaRPr lang="en-US" dirty="0"/>
        </a:p>
      </dgm:t>
    </dgm:pt>
    <dgm:pt modelId="{4FA5ACBB-9D89-475B-9AB7-A57D09B40758}" type="parTrans" cxnId="{5FEC2130-4597-4C28-8053-5321887C35A7}">
      <dgm:prSet/>
      <dgm:spPr/>
      <dgm:t>
        <a:bodyPr/>
        <a:lstStyle/>
        <a:p>
          <a:endParaRPr lang="en-US"/>
        </a:p>
      </dgm:t>
    </dgm:pt>
    <dgm:pt modelId="{4951C54E-01F7-48B9-B301-352D3D73ADCD}" type="sibTrans" cxnId="{5FEC2130-4597-4C28-8053-5321887C35A7}">
      <dgm:prSet/>
      <dgm:spPr/>
      <dgm:t>
        <a:bodyPr/>
        <a:lstStyle/>
        <a:p>
          <a:endParaRPr lang="en-US"/>
        </a:p>
      </dgm:t>
    </dgm:pt>
    <dgm:pt modelId="{004AA70B-4F42-4934-815A-398846A4A0E2}">
      <dgm:prSet phldrT="[Text]"/>
      <dgm:spPr/>
      <dgm:t>
        <a:bodyPr/>
        <a:lstStyle/>
        <a:p>
          <a:r>
            <a:rPr lang="en-US" dirty="0" smtClean="0"/>
            <a:t>Assess System Design</a:t>
          </a:r>
          <a:endParaRPr lang="en-US" dirty="0"/>
        </a:p>
      </dgm:t>
    </dgm:pt>
    <dgm:pt modelId="{13BE9D0C-6747-4D31-BA57-F394CC086F63}" type="parTrans" cxnId="{26ADB958-8178-4D07-B8D9-2083C9F2F074}">
      <dgm:prSet/>
      <dgm:spPr/>
      <dgm:t>
        <a:bodyPr/>
        <a:lstStyle/>
        <a:p>
          <a:endParaRPr lang="en-US"/>
        </a:p>
      </dgm:t>
    </dgm:pt>
    <dgm:pt modelId="{86679EED-8A38-4616-B1DB-7F0AA6465CC4}" type="sibTrans" cxnId="{26ADB958-8178-4D07-B8D9-2083C9F2F074}">
      <dgm:prSet/>
      <dgm:spPr/>
      <dgm:t>
        <a:bodyPr/>
        <a:lstStyle/>
        <a:p>
          <a:endParaRPr lang="en-US"/>
        </a:p>
      </dgm:t>
    </dgm:pt>
    <dgm:pt modelId="{6B1A0B5E-935D-441D-9B3B-9B445AB7748C}">
      <dgm:prSet phldrT="[Text]"/>
      <dgm:spPr/>
      <dgm:t>
        <a:bodyPr/>
        <a:lstStyle/>
        <a:p>
          <a:r>
            <a:rPr lang="en-US" dirty="0" smtClean="0"/>
            <a:t>Assess Privacy Risk</a:t>
          </a:r>
          <a:endParaRPr lang="en-US" dirty="0"/>
        </a:p>
      </dgm:t>
    </dgm:pt>
    <dgm:pt modelId="{AEE4D62F-FE01-49C2-BF21-D66408CD6C18}" type="parTrans" cxnId="{4424CEAF-ECA4-445F-A254-16439EFE55DB}">
      <dgm:prSet/>
      <dgm:spPr/>
      <dgm:t>
        <a:bodyPr/>
        <a:lstStyle/>
        <a:p>
          <a:endParaRPr lang="en-US"/>
        </a:p>
      </dgm:t>
    </dgm:pt>
    <dgm:pt modelId="{1DD6CDDE-310F-40B1-9B07-714149D01095}" type="sibTrans" cxnId="{4424CEAF-ECA4-445F-A254-16439EFE55DB}">
      <dgm:prSet/>
      <dgm:spPr/>
      <dgm:t>
        <a:bodyPr/>
        <a:lstStyle/>
        <a:p>
          <a:endParaRPr lang="en-US"/>
        </a:p>
      </dgm:t>
    </dgm:pt>
    <dgm:pt modelId="{43616327-F65F-402C-B93C-2843BA15F4BF}">
      <dgm:prSet phldrT="[Text]"/>
      <dgm:spPr/>
      <dgm:t>
        <a:bodyPr/>
        <a:lstStyle/>
        <a:p>
          <a:r>
            <a:rPr lang="en-US" dirty="0" smtClean="0"/>
            <a:t>Design Privacy Controls</a:t>
          </a:r>
          <a:endParaRPr lang="en-US" dirty="0"/>
        </a:p>
      </dgm:t>
    </dgm:pt>
    <dgm:pt modelId="{EE980C5B-9D5B-4AB9-B30D-8C36651C1D7B}" type="parTrans" cxnId="{7629F628-C4B3-433C-B9FB-F9870066096A}">
      <dgm:prSet/>
      <dgm:spPr/>
      <dgm:t>
        <a:bodyPr/>
        <a:lstStyle/>
        <a:p>
          <a:endParaRPr lang="en-US"/>
        </a:p>
      </dgm:t>
    </dgm:pt>
    <dgm:pt modelId="{26480B79-6610-484B-B811-43F873576996}" type="sibTrans" cxnId="{7629F628-C4B3-433C-B9FB-F9870066096A}">
      <dgm:prSet/>
      <dgm:spPr/>
      <dgm:t>
        <a:bodyPr/>
        <a:lstStyle/>
        <a:p>
          <a:endParaRPr lang="en-US"/>
        </a:p>
      </dgm:t>
    </dgm:pt>
    <dgm:pt modelId="{C09CAB72-74A0-458E-A14E-17463C14015B}">
      <dgm:prSet phldrT="[Text]"/>
      <dgm:spPr/>
      <dgm:t>
        <a:bodyPr/>
        <a:lstStyle/>
        <a:p>
          <a:r>
            <a:rPr lang="en-US" dirty="0" smtClean="0"/>
            <a:t>Monitor Change</a:t>
          </a:r>
          <a:endParaRPr lang="en-US" dirty="0"/>
        </a:p>
      </dgm:t>
    </dgm:pt>
    <dgm:pt modelId="{37CDB49B-0B4C-4C49-88F9-004C0D57683C}" type="parTrans" cxnId="{CECAA365-9656-4B11-9F4F-DE876BA8E0A9}">
      <dgm:prSet/>
      <dgm:spPr/>
      <dgm:t>
        <a:bodyPr/>
        <a:lstStyle/>
        <a:p>
          <a:endParaRPr lang="en-US"/>
        </a:p>
      </dgm:t>
    </dgm:pt>
    <dgm:pt modelId="{D405827C-B01C-4A67-A92E-35A5C0CCBBC4}" type="sibTrans" cxnId="{CECAA365-9656-4B11-9F4F-DE876BA8E0A9}">
      <dgm:prSet/>
      <dgm:spPr/>
      <dgm:t>
        <a:bodyPr/>
        <a:lstStyle/>
        <a:p>
          <a:endParaRPr lang="en-US"/>
        </a:p>
      </dgm:t>
    </dgm:pt>
    <dgm:pt modelId="{87048A25-0863-4C3A-A81B-09D4F060BE67}">
      <dgm:prSet phldrT="[Text]"/>
      <dgm:spPr/>
      <dgm:t>
        <a:bodyPr/>
        <a:lstStyle/>
        <a:p>
          <a:r>
            <a:rPr lang="en-US" dirty="0" smtClean="0"/>
            <a:t>Frame Business Objectives</a:t>
          </a:r>
          <a:endParaRPr lang="en-US" dirty="0"/>
        </a:p>
      </dgm:t>
    </dgm:pt>
    <dgm:pt modelId="{332D88D1-BF15-4945-A981-261ACEFFF833}" type="sibTrans" cxnId="{DF046D96-1AA3-47C0-B044-96150625588A}">
      <dgm:prSet/>
      <dgm:spPr/>
      <dgm:t>
        <a:bodyPr/>
        <a:lstStyle/>
        <a:p>
          <a:endParaRPr lang="en-US"/>
        </a:p>
      </dgm:t>
    </dgm:pt>
    <dgm:pt modelId="{4359A2D4-F47E-4030-BA5E-492CEA677702}" type="parTrans" cxnId="{DF046D96-1AA3-47C0-B044-96150625588A}">
      <dgm:prSet/>
      <dgm:spPr/>
      <dgm:t>
        <a:bodyPr/>
        <a:lstStyle/>
        <a:p>
          <a:endParaRPr lang="en-US"/>
        </a:p>
      </dgm:t>
    </dgm:pt>
    <dgm:pt modelId="{ECE23394-34EB-4DD0-B6A2-455E0491C2FE}" type="pres">
      <dgm:prSet presAssocID="{030632F7-D02C-4818-8ACA-1CB997C15AD8}" presName="compositeShape" presStyleCnt="0">
        <dgm:presLayoutVars>
          <dgm:chMax val="7"/>
          <dgm:dir/>
          <dgm:resizeHandles val="exact"/>
        </dgm:presLayoutVars>
      </dgm:prSet>
      <dgm:spPr/>
    </dgm:pt>
    <dgm:pt modelId="{3E307E09-A697-4A4F-82E1-A5CEAEE1F865}" type="pres">
      <dgm:prSet presAssocID="{030632F7-D02C-4818-8ACA-1CB997C15AD8}" presName="wedge1" presStyleLbl="node1" presStyleIdx="0" presStyleCnt="6"/>
      <dgm:spPr/>
      <dgm:t>
        <a:bodyPr/>
        <a:lstStyle/>
        <a:p>
          <a:endParaRPr lang="en-US"/>
        </a:p>
      </dgm:t>
    </dgm:pt>
    <dgm:pt modelId="{52E0C883-F29D-4E08-BBE7-6312DF6E4F85}" type="pres">
      <dgm:prSet presAssocID="{030632F7-D02C-4818-8ACA-1CB997C15AD8}" presName="dummy1a" presStyleCnt="0"/>
      <dgm:spPr/>
    </dgm:pt>
    <dgm:pt modelId="{486C1984-4B9B-430B-9B68-049679D226F1}" type="pres">
      <dgm:prSet presAssocID="{030632F7-D02C-4818-8ACA-1CB997C15AD8}" presName="dummy1b" presStyleCnt="0"/>
      <dgm:spPr/>
    </dgm:pt>
    <dgm:pt modelId="{1F92D0C6-C1B9-4874-8739-D15A7C5EF4B9}" type="pres">
      <dgm:prSet presAssocID="{030632F7-D02C-4818-8ACA-1CB997C15AD8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048E4-32C0-4A84-8208-E97E76CFDCA9}" type="pres">
      <dgm:prSet presAssocID="{030632F7-D02C-4818-8ACA-1CB997C15AD8}" presName="wedge2" presStyleLbl="node1" presStyleIdx="1" presStyleCnt="6"/>
      <dgm:spPr/>
      <dgm:t>
        <a:bodyPr/>
        <a:lstStyle/>
        <a:p>
          <a:endParaRPr lang="en-US"/>
        </a:p>
      </dgm:t>
    </dgm:pt>
    <dgm:pt modelId="{3517CA76-05ED-4073-9F65-72395E4EA5EE}" type="pres">
      <dgm:prSet presAssocID="{030632F7-D02C-4818-8ACA-1CB997C15AD8}" presName="dummy2a" presStyleCnt="0"/>
      <dgm:spPr/>
    </dgm:pt>
    <dgm:pt modelId="{790DAA1D-D31D-47C9-BC5E-1C2F6184F00A}" type="pres">
      <dgm:prSet presAssocID="{030632F7-D02C-4818-8ACA-1CB997C15AD8}" presName="dummy2b" presStyleCnt="0"/>
      <dgm:spPr/>
    </dgm:pt>
    <dgm:pt modelId="{A8615B76-64CD-45BE-991E-0FE75149B9DF}" type="pres">
      <dgm:prSet presAssocID="{030632F7-D02C-4818-8ACA-1CB997C15AD8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9410A-6216-4F38-8BDE-7C003B814591}" type="pres">
      <dgm:prSet presAssocID="{030632F7-D02C-4818-8ACA-1CB997C15AD8}" presName="wedge3" presStyleLbl="node1" presStyleIdx="2" presStyleCnt="6"/>
      <dgm:spPr/>
      <dgm:t>
        <a:bodyPr/>
        <a:lstStyle/>
        <a:p>
          <a:endParaRPr lang="en-US"/>
        </a:p>
      </dgm:t>
    </dgm:pt>
    <dgm:pt modelId="{229D77E9-EEDC-4E95-9059-F85FEE9A1421}" type="pres">
      <dgm:prSet presAssocID="{030632F7-D02C-4818-8ACA-1CB997C15AD8}" presName="dummy3a" presStyleCnt="0"/>
      <dgm:spPr/>
    </dgm:pt>
    <dgm:pt modelId="{8D680124-C0CD-4BE9-9128-D5FD54ABA4DD}" type="pres">
      <dgm:prSet presAssocID="{030632F7-D02C-4818-8ACA-1CB997C15AD8}" presName="dummy3b" presStyleCnt="0"/>
      <dgm:spPr/>
    </dgm:pt>
    <dgm:pt modelId="{79D52BC8-99A1-470D-94DC-81DF93848D66}" type="pres">
      <dgm:prSet presAssocID="{030632F7-D02C-4818-8ACA-1CB997C15AD8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8A381-B3E6-47E0-82C3-22F4E326CB4F}" type="pres">
      <dgm:prSet presAssocID="{030632F7-D02C-4818-8ACA-1CB997C15AD8}" presName="wedge4" presStyleLbl="node1" presStyleIdx="3" presStyleCnt="6"/>
      <dgm:spPr/>
      <dgm:t>
        <a:bodyPr/>
        <a:lstStyle/>
        <a:p>
          <a:endParaRPr lang="en-US"/>
        </a:p>
      </dgm:t>
    </dgm:pt>
    <dgm:pt modelId="{FF82286D-3D29-4B08-BF71-2C7F8367A6E2}" type="pres">
      <dgm:prSet presAssocID="{030632F7-D02C-4818-8ACA-1CB997C15AD8}" presName="dummy4a" presStyleCnt="0"/>
      <dgm:spPr/>
    </dgm:pt>
    <dgm:pt modelId="{C7277CFF-DF1A-4CEC-9754-479916448929}" type="pres">
      <dgm:prSet presAssocID="{030632F7-D02C-4818-8ACA-1CB997C15AD8}" presName="dummy4b" presStyleCnt="0"/>
      <dgm:spPr/>
    </dgm:pt>
    <dgm:pt modelId="{80A41260-D71D-4748-B6B2-020CAB8DBA21}" type="pres">
      <dgm:prSet presAssocID="{030632F7-D02C-4818-8ACA-1CB997C15AD8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D24AE-EC58-4FFC-87B9-28CF0D2D1411}" type="pres">
      <dgm:prSet presAssocID="{030632F7-D02C-4818-8ACA-1CB997C15AD8}" presName="wedge5" presStyleLbl="node1" presStyleIdx="4" presStyleCnt="6"/>
      <dgm:spPr/>
      <dgm:t>
        <a:bodyPr/>
        <a:lstStyle/>
        <a:p>
          <a:endParaRPr lang="en-US"/>
        </a:p>
      </dgm:t>
    </dgm:pt>
    <dgm:pt modelId="{ACD9C184-BA9D-46A5-8E5B-C057F2791B79}" type="pres">
      <dgm:prSet presAssocID="{030632F7-D02C-4818-8ACA-1CB997C15AD8}" presName="dummy5a" presStyleCnt="0"/>
      <dgm:spPr/>
    </dgm:pt>
    <dgm:pt modelId="{934590DA-1D10-4A12-8816-749D22541562}" type="pres">
      <dgm:prSet presAssocID="{030632F7-D02C-4818-8ACA-1CB997C15AD8}" presName="dummy5b" presStyleCnt="0"/>
      <dgm:spPr/>
    </dgm:pt>
    <dgm:pt modelId="{4157511C-8340-4F5E-933A-A20455A81493}" type="pres">
      <dgm:prSet presAssocID="{030632F7-D02C-4818-8ACA-1CB997C15AD8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72C2D-F6FC-4426-8DB4-1002E96F8923}" type="pres">
      <dgm:prSet presAssocID="{030632F7-D02C-4818-8ACA-1CB997C15AD8}" presName="wedge6" presStyleLbl="node1" presStyleIdx="5" presStyleCnt="6"/>
      <dgm:spPr/>
      <dgm:t>
        <a:bodyPr/>
        <a:lstStyle/>
        <a:p>
          <a:endParaRPr lang="en-US"/>
        </a:p>
      </dgm:t>
    </dgm:pt>
    <dgm:pt modelId="{C75A989D-8135-498E-89A2-E9FC70598EE6}" type="pres">
      <dgm:prSet presAssocID="{030632F7-D02C-4818-8ACA-1CB997C15AD8}" presName="dummy6a" presStyleCnt="0"/>
      <dgm:spPr/>
    </dgm:pt>
    <dgm:pt modelId="{9B7E7733-33CE-4EFE-998D-281A009E000A}" type="pres">
      <dgm:prSet presAssocID="{030632F7-D02C-4818-8ACA-1CB997C15AD8}" presName="dummy6b" presStyleCnt="0"/>
      <dgm:spPr/>
    </dgm:pt>
    <dgm:pt modelId="{183C6182-8DDB-4090-A80E-6BBE91F4442C}" type="pres">
      <dgm:prSet presAssocID="{030632F7-D02C-4818-8ACA-1CB997C15AD8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58A6C-2109-452A-9B9D-10AF0EE5C55D}" type="pres">
      <dgm:prSet presAssocID="{332D88D1-BF15-4945-A981-261ACEFFF833}" presName="arrowWedge1" presStyleLbl="fgSibTrans2D1" presStyleIdx="0" presStyleCnt="6"/>
      <dgm:spPr/>
    </dgm:pt>
    <dgm:pt modelId="{24653A37-B4D7-4A19-AB9A-4A8A3FF1D852}" type="pres">
      <dgm:prSet presAssocID="{4951C54E-01F7-48B9-B301-352D3D73ADCD}" presName="arrowWedge2" presStyleLbl="fgSibTrans2D1" presStyleIdx="1" presStyleCnt="6"/>
      <dgm:spPr/>
    </dgm:pt>
    <dgm:pt modelId="{4BF0B6AF-3437-46B2-8B68-4B99E42CFE13}" type="pres">
      <dgm:prSet presAssocID="{86679EED-8A38-4616-B1DB-7F0AA6465CC4}" presName="arrowWedge3" presStyleLbl="fgSibTrans2D1" presStyleIdx="2" presStyleCnt="6"/>
      <dgm:spPr/>
    </dgm:pt>
    <dgm:pt modelId="{76347C58-27F8-4A3F-9DCF-E63444B3AF86}" type="pres">
      <dgm:prSet presAssocID="{1DD6CDDE-310F-40B1-9B07-714149D01095}" presName="arrowWedge4" presStyleLbl="fgSibTrans2D1" presStyleIdx="3" presStyleCnt="6"/>
      <dgm:spPr/>
    </dgm:pt>
    <dgm:pt modelId="{80D7F4BB-3E38-4662-AF27-F0F987704A27}" type="pres">
      <dgm:prSet presAssocID="{26480B79-6610-484B-B811-43F873576996}" presName="arrowWedge5" presStyleLbl="fgSibTrans2D1" presStyleIdx="4" presStyleCnt="6"/>
      <dgm:spPr/>
    </dgm:pt>
    <dgm:pt modelId="{EEDEFE5C-B34F-4502-A5CC-2B42617A235B}" type="pres">
      <dgm:prSet presAssocID="{D405827C-B01C-4A67-A92E-35A5C0CCBBC4}" presName="arrowWedge6" presStyleLbl="fgSibTrans2D1" presStyleIdx="5" presStyleCnt="6"/>
      <dgm:spPr/>
    </dgm:pt>
  </dgm:ptLst>
  <dgm:cxnLst>
    <dgm:cxn modelId="{B800FB33-A760-1646-8573-E2F77C00154A}" type="presOf" srcId="{87048A25-0863-4C3A-A81B-09D4F060BE67}" destId="{3E307E09-A697-4A4F-82E1-A5CEAEE1F865}" srcOrd="0" destOrd="0" presId="urn:microsoft.com/office/officeart/2005/8/layout/cycle8"/>
    <dgm:cxn modelId="{5C0E208A-48DA-034F-B7A3-5CD7FD1F2A5B}" type="presOf" srcId="{6B1A0B5E-935D-441D-9B3B-9B445AB7748C}" destId="{AD08A381-B3E6-47E0-82C3-22F4E326CB4F}" srcOrd="0" destOrd="0" presId="urn:microsoft.com/office/officeart/2005/8/layout/cycle8"/>
    <dgm:cxn modelId="{AD2C5F22-68F1-724E-BE65-0CA4411D598B}" type="presOf" srcId="{872412FF-BE13-4CC8-8D87-FB2A1863DAE6}" destId="{A8615B76-64CD-45BE-991E-0FE75149B9DF}" srcOrd="1" destOrd="0" presId="urn:microsoft.com/office/officeart/2005/8/layout/cycle8"/>
    <dgm:cxn modelId="{DECB253D-D23E-BF4B-B7CA-A20F865456A3}" type="presOf" srcId="{87048A25-0863-4C3A-A81B-09D4F060BE67}" destId="{1F92D0C6-C1B9-4874-8739-D15A7C5EF4B9}" srcOrd="1" destOrd="0" presId="urn:microsoft.com/office/officeart/2005/8/layout/cycle8"/>
    <dgm:cxn modelId="{5FEC2130-4597-4C28-8053-5321887C35A7}" srcId="{030632F7-D02C-4818-8ACA-1CB997C15AD8}" destId="{872412FF-BE13-4CC8-8D87-FB2A1863DAE6}" srcOrd="1" destOrd="0" parTransId="{4FA5ACBB-9D89-475B-9AB7-A57D09B40758}" sibTransId="{4951C54E-01F7-48B9-B301-352D3D73ADCD}"/>
    <dgm:cxn modelId="{4424CEAF-ECA4-445F-A254-16439EFE55DB}" srcId="{030632F7-D02C-4818-8ACA-1CB997C15AD8}" destId="{6B1A0B5E-935D-441D-9B3B-9B445AB7748C}" srcOrd="3" destOrd="0" parTransId="{AEE4D62F-FE01-49C2-BF21-D66408CD6C18}" sibTransId="{1DD6CDDE-310F-40B1-9B07-714149D01095}"/>
    <dgm:cxn modelId="{C3A0AB7B-F48B-8948-ADE4-6F1BCFC09D9D}" type="presOf" srcId="{43616327-F65F-402C-B93C-2843BA15F4BF}" destId="{314D24AE-EC58-4FFC-87B9-28CF0D2D1411}" srcOrd="0" destOrd="0" presId="urn:microsoft.com/office/officeart/2005/8/layout/cycle8"/>
    <dgm:cxn modelId="{49E80EF6-1766-C340-9ADD-21F4FAE93E0B}" type="presOf" srcId="{43616327-F65F-402C-B93C-2843BA15F4BF}" destId="{4157511C-8340-4F5E-933A-A20455A81493}" srcOrd="1" destOrd="0" presId="urn:microsoft.com/office/officeart/2005/8/layout/cycle8"/>
    <dgm:cxn modelId="{5AAAF48C-1F98-0740-BDA9-5E394137C7EC}" type="presOf" srcId="{6B1A0B5E-935D-441D-9B3B-9B445AB7748C}" destId="{80A41260-D71D-4748-B6B2-020CAB8DBA21}" srcOrd="1" destOrd="0" presId="urn:microsoft.com/office/officeart/2005/8/layout/cycle8"/>
    <dgm:cxn modelId="{DF046D96-1AA3-47C0-B044-96150625588A}" srcId="{030632F7-D02C-4818-8ACA-1CB997C15AD8}" destId="{87048A25-0863-4C3A-A81B-09D4F060BE67}" srcOrd="0" destOrd="0" parTransId="{4359A2D4-F47E-4030-BA5E-492CEA677702}" sibTransId="{332D88D1-BF15-4945-A981-261ACEFFF833}"/>
    <dgm:cxn modelId="{E9E8D01E-2A93-E84B-84DC-5ACA5ACBFA38}" type="presOf" srcId="{C09CAB72-74A0-458E-A14E-17463C14015B}" destId="{183C6182-8DDB-4090-A80E-6BBE91F4442C}" srcOrd="1" destOrd="0" presId="urn:microsoft.com/office/officeart/2005/8/layout/cycle8"/>
    <dgm:cxn modelId="{9F04BF85-9B0B-2C44-AA8E-12988F148595}" type="presOf" srcId="{004AA70B-4F42-4934-815A-398846A4A0E2}" destId="{79D52BC8-99A1-470D-94DC-81DF93848D66}" srcOrd="1" destOrd="0" presId="urn:microsoft.com/office/officeart/2005/8/layout/cycle8"/>
    <dgm:cxn modelId="{26ADB958-8178-4D07-B8D9-2083C9F2F074}" srcId="{030632F7-D02C-4818-8ACA-1CB997C15AD8}" destId="{004AA70B-4F42-4934-815A-398846A4A0E2}" srcOrd="2" destOrd="0" parTransId="{13BE9D0C-6747-4D31-BA57-F394CC086F63}" sibTransId="{86679EED-8A38-4616-B1DB-7F0AA6465CC4}"/>
    <dgm:cxn modelId="{7629F628-C4B3-433C-B9FB-F9870066096A}" srcId="{030632F7-D02C-4818-8ACA-1CB997C15AD8}" destId="{43616327-F65F-402C-B93C-2843BA15F4BF}" srcOrd="4" destOrd="0" parTransId="{EE980C5B-9D5B-4AB9-B30D-8C36651C1D7B}" sibTransId="{26480B79-6610-484B-B811-43F873576996}"/>
    <dgm:cxn modelId="{0A437CB8-6692-784E-B959-1C5F8238BAD0}" type="presOf" srcId="{C09CAB72-74A0-458E-A14E-17463C14015B}" destId="{2F972C2D-F6FC-4426-8DB4-1002E96F8923}" srcOrd="0" destOrd="0" presId="urn:microsoft.com/office/officeart/2005/8/layout/cycle8"/>
    <dgm:cxn modelId="{87749517-7CD2-BA44-9AB2-D96D08C33B93}" type="presOf" srcId="{004AA70B-4F42-4934-815A-398846A4A0E2}" destId="{8679410A-6216-4F38-8BDE-7C003B814591}" srcOrd="0" destOrd="0" presId="urn:microsoft.com/office/officeart/2005/8/layout/cycle8"/>
    <dgm:cxn modelId="{53D257FB-3B7F-5547-BB30-A1D063D35C48}" type="presOf" srcId="{872412FF-BE13-4CC8-8D87-FB2A1863DAE6}" destId="{109048E4-32C0-4A84-8208-E97E76CFDCA9}" srcOrd="0" destOrd="0" presId="urn:microsoft.com/office/officeart/2005/8/layout/cycle8"/>
    <dgm:cxn modelId="{E9B53965-5E19-494E-89B5-06916D38198C}" type="presOf" srcId="{030632F7-D02C-4818-8ACA-1CB997C15AD8}" destId="{ECE23394-34EB-4DD0-B6A2-455E0491C2FE}" srcOrd="0" destOrd="0" presId="urn:microsoft.com/office/officeart/2005/8/layout/cycle8"/>
    <dgm:cxn modelId="{CECAA365-9656-4B11-9F4F-DE876BA8E0A9}" srcId="{030632F7-D02C-4818-8ACA-1CB997C15AD8}" destId="{C09CAB72-74A0-458E-A14E-17463C14015B}" srcOrd="5" destOrd="0" parTransId="{37CDB49B-0B4C-4C49-88F9-004C0D57683C}" sibTransId="{D405827C-B01C-4A67-A92E-35A5C0CCBBC4}"/>
    <dgm:cxn modelId="{3C229268-A87C-EF40-89AD-9C4BDD9E071C}" type="presParOf" srcId="{ECE23394-34EB-4DD0-B6A2-455E0491C2FE}" destId="{3E307E09-A697-4A4F-82E1-A5CEAEE1F865}" srcOrd="0" destOrd="0" presId="urn:microsoft.com/office/officeart/2005/8/layout/cycle8"/>
    <dgm:cxn modelId="{5689573E-0396-ED42-8754-0D34203284F6}" type="presParOf" srcId="{ECE23394-34EB-4DD0-B6A2-455E0491C2FE}" destId="{52E0C883-F29D-4E08-BBE7-6312DF6E4F85}" srcOrd="1" destOrd="0" presId="urn:microsoft.com/office/officeart/2005/8/layout/cycle8"/>
    <dgm:cxn modelId="{38273A15-6DC4-8F44-9B3B-AC71CB088A32}" type="presParOf" srcId="{ECE23394-34EB-4DD0-B6A2-455E0491C2FE}" destId="{486C1984-4B9B-430B-9B68-049679D226F1}" srcOrd="2" destOrd="0" presId="urn:microsoft.com/office/officeart/2005/8/layout/cycle8"/>
    <dgm:cxn modelId="{CC77E47F-EA1D-8144-8329-8440F637717E}" type="presParOf" srcId="{ECE23394-34EB-4DD0-B6A2-455E0491C2FE}" destId="{1F92D0C6-C1B9-4874-8739-D15A7C5EF4B9}" srcOrd="3" destOrd="0" presId="urn:microsoft.com/office/officeart/2005/8/layout/cycle8"/>
    <dgm:cxn modelId="{4C509B6D-A5CE-D646-89AF-D48EB30EE5C7}" type="presParOf" srcId="{ECE23394-34EB-4DD0-B6A2-455E0491C2FE}" destId="{109048E4-32C0-4A84-8208-E97E76CFDCA9}" srcOrd="4" destOrd="0" presId="urn:microsoft.com/office/officeart/2005/8/layout/cycle8"/>
    <dgm:cxn modelId="{EAD7FD25-2CF9-824D-930F-FFF5E463B065}" type="presParOf" srcId="{ECE23394-34EB-4DD0-B6A2-455E0491C2FE}" destId="{3517CA76-05ED-4073-9F65-72395E4EA5EE}" srcOrd="5" destOrd="0" presId="urn:microsoft.com/office/officeart/2005/8/layout/cycle8"/>
    <dgm:cxn modelId="{1B982AA7-D7E7-B341-9BBA-EED34AD2F146}" type="presParOf" srcId="{ECE23394-34EB-4DD0-B6A2-455E0491C2FE}" destId="{790DAA1D-D31D-47C9-BC5E-1C2F6184F00A}" srcOrd="6" destOrd="0" presId="urn:microsoft.com/office/officeart/2005/8/layout/cycle8"/>
    <dgm:cxn modelId="{D5D578E7-E12F-3242-A006-742CFD702562}" type="presParOf" srcId="{ECE23394-34EB-4DD0-B6A2-455E0491C2FE}" destId="{A8615B76-64CD-45BE-991E-0FE75149B9DF}" srcOrd="7" destOrd="0" presId="urn:microsoft.com/office/officeart/2005/8/layout/cycle8"/>
    <dgm:cxn modelId="{2909F8A8-5E0B-2A45-B173-3C6F3397FE2A}" type="presParOf" srcId="{ECE23394-34EB-4DD0-B6A2-455E0491C2FE}" destId="{8679410A-6216-4F38-8BDE-7C003B814591}" srcOrd="8" destOrd="0" presId="urn:microsoft.com/office/officeart/2005/8/layout/cycle8"/>
    <dgm:cxn modelId="{EAF971EF-6EE5-4646-BA32-1B146650EF42}" type="presParOf" srcId="{ECE23394-34EB-4DD0-B6A2-455E0491C2FE}" destId="{229D77E9-EEDC-4E95-9059-F85FEE9A1421}" srcOrd="9" destOrd="0" presId="urn:microsoft.com/office/officeart/2005/8/layout/cycle8"/>
    <dgm:cxn modelId="{B2E8D242-2DFF-A647-A404-F053FC80ADDD}" type="presParOf" srcId="{ECE23394-34EB-4DD0-B6A2-455E0491C2FE}" destId="{8D680124-C0CD-4BE9-9128-D5FD54ABA4DD}" srcOrd="10" destOrd="0" presId="urn:microsoft.com/office/officeart/2005/8/layout/cycle8"/>
    <dgm:cxn modelId="{7F7FF471-B298-234C-8ACD-D3AB8932A8DD}" type="presParOf" srcId="{ECE23394-34EB-4DD0-B6A2-455E0491C2FE}" destId="{79D52BC8-99A1-470D-94DC-81DF93848D66}" srcOrd="11" destOrd="0" presId="urn:microsoft.com/office/officeart/2005/8/layout/cycle8"/>
    <dgm:cxn modelId="{48ED560D-2C55-0046-AD35-CD2032ECBE42}" type="presParOf" srcId="{ECE23394-34EB-4DD0-B6A2-455E0491C2FE}" destId="{AD08A381-B3E6-47E0-82C3-22F4E326CB4F}" srcOrd="12" destOrd="0" presId="urn:microsoft.com/office/officeart/2005/8/layout/cycle8"/>
    <dgm:cxn modelId="{72AF428D-2195-454E-800E-867266DE0DC5}" type="presParOf" srcId="{ECE23394-34EB-4DD0-B6A2-455E0491C2FE}" destId="{FF82286D-3D29-4B08-BF71-2C7F8367A6E2}" srcOrd="13" destOrd="0" presId="urn:microsoft.com/office/officeart/2005/8/layout/cycle8"/>
    <dgm:cxn modelId="{EE0A8C35-1854-3641-B5BD-72FE07046D89}" type="presParOf" srcId="{ECE23394-34EB-4DD0-B6A2-455E0491C2FE}" destId="{C7277CFF-DF1A-4CEC-9754-479916448929}" srcOrd="14" destOrd="0" presId="urn:microsoft.com/office/officeart/2005/8/layout/cycle8"/>
    <dgm:cxn modelId="{A3473DF2-1885-8248-9B1A-C49A0E87BE5D}" type="presParOf" srcId="{ECE23394-34EB-4DD0-B6A2-455E0491C2FE}" destId="{80A41260-D71D-4748-B6B2-020CAB8DBA21}" srcOrd="15" destOrd="0" presId="urn:microsoft.com/office/officeart/2005/8/layout/cycle8"/>
    <dgm:cxn modelId="{A284136D-4DAA-9941-B0E4-378613409EF2}" type="presParOf" srcId="{ECE23394-34EB-4DD0-B6A2-455E0491C2FE}" destId="{314D24AE-EC58-4FFC-87B9-28CF0D2D1411}" srcOrd="16" destOrd="0" presId="urn:microsoft.com/office/officeart/2005/8/layout/cycle8"/>
    <dgm:cxn modelId="{68008F91-5864-1544-A9CF-7C36C17F8761}" type="presParOf" srcId="{ECE23394-34EB-4DD0-B6A2-455E0491C2FE}" destId="{ACD9C184-BA9D-46A5-8E5B-C057F2791B79}" srcOrd="17" destOrd="0" presId="urn:microsoft.com/office/officeart/2005/8/layout/cycle8"/>
    <dgm:cxn modelId="{44913759-BB8E-3F43-A6BA-ADDACCA50568}" type="presParOf" srcId="{ECE23394-34EB-4DD0-B6A2-455E0491C2FE}" destId="{934590DA-1D10-4A12-8816-749D22541562}" srcOrd="18" destOrd="0" presId="urn:microsoft.com/office/officeart/2005/8/layout/cycle8"/>
    <dgm:cxn modelId="{363A79F4-51E7-CA4B-AB44-808C83498987}" type="presParOf" srcId="{ECE23394-34EB-4DD0-B6A2-455E0491C2FE}" destId="{4157511C-8340-4F5E-933A-A20455A81493}" srcOrd="19" destOrd="0" presId="urn:microsoft.com/office/officeart/2005/8/layout/cycle8"/>
    <dgm:cxn modelId="{306EB0FF-CE5B-9E47-BE15-9EA08670CC84}" type="presParOf" srcId="{ECE23394-34EB-4DD0-B6A2-455E0491C2FE}" destId="{2F972C2D-F6FC-4426-8DB4-1002E96F8923}" srcOrd="20" destOrd="0" presId="urn:microsoft.com/office/officeart/2005/8/layout/cycle8"/>
    <dgm:cxn modelId="{700A9953-1C23-B346-B3AA-A32F60055FA0}" type="presParOf" srcId="{ECE23394-34EB-4DD0-B6A2-455E0491C2FE}" destId="{C75A989D-8135-498E-89A2-E9FC70598EE6}" srcOrd="21" destOrd="0" presId="urn:microsoft.com/office/officeart/2005/8/layout/cycle8"/>
    <dgm:cxn modelId="{7E068FA6-C03D-1148-BBB9-D1003577C7B9}" type="presParOf" srcId="{ECE23394-34EB-4DD0-B6A2-455E0491C2FE}" destId="{9B7E7733-33CE-4EFE-998D-281A009E000A}" srcOrd="22" destOrd="0" presId="urn:microsoft.com/office/officeart/2005/8/layout/cycle8"/>
    <dgm:cxn modelId="{26A3B22C-123A-2B44-83C6-4A5874C0A84F}" type="presParOf" srcId="{ECE23394-34EB-4DD0-B6A2-455E0491C2FE}" destId="{183C6182-8DDB-4090-A80E-6BBE91F4442C}" srcOrd="23" destOrd="0" presId="urn:microsoft.com/office/officeart/2005/8/layout/cycle8"/>
    <dgm:cxn modelId="{B0004AA3-D50E-2A42-829C-058D211E56CA}" type="presParOf" srcId="{ECE23394-34EB-4DD0-B6A2-455E0491C2FE}" destId="{CAF58A6C-2109-452A-9B9D-10AF0EE5C55D}" srcOrd="24" destOrd="0" presId="urn:microsoft.com/office/officeart/2005/8/layout/cycle8"/>
    <dgm:cxn modelId="{FDBBED89-1619-0843-86A7-5DEF2167D989}" type="presParOf" srcId="{ECE23394-34EB-4DD0-B6A2-455E0491C2FE}" destId="{24653A37-B4D7-4A19-AB9A-4A8A3FF1D852}" srcOrd="25" destOrd="0" presId="urn:microsoft.com/office/officeart/2005/8/layout/cycle8"/>
    <dgm:cxn modelId="{C34E2E6C-0E5E-4D4A-8F74-13B1740D597E}" type="presParOf" srcId="{ECE23394-34EB-4DD0-B6A2-455E0491C2FE}" destId="{4BF0B6AF-3437-46B2-8B68-4B99E42CFE13}" srcOrd="26" destOrd="0" presId="urn:microsoft.com/office/officeart/2005/8/layout/cycle8"/>
    <dgm:cxn modelId="{167B140A-8AEC-9045-B8FB-198D1CF42659}" type="presParOf" srcId="{ECE23394-34EB-4DD0-B6A2-455E0491C2FE}" destId="{76347C58-27F8-4A3F-9DCF-E63444B3AF86}" srcOrd="27" destOrd="0" presId="urn:microsoft.com/office/officeart/2005/8/layout/cycle8"/>
    <dgm:cxn modelId="{F330C2EB-1A20-9A41-A463-E3191E7230F5}" type="presParOf" srcId="{ECE23394-34EB-4DD0-B6A2-455E0491C2FE}" destId="{80D7F4BB-3E38-4662-AF27-F0F987704A27}" srcOrd="28" destOrd="0" presId="urn:microsoft.com/office/officeart/2005/8/layout/cycle8"/>
    <dgm:cxn modelId="{2F36EF4E-7B1C-514E-9DF8-06C1282B8369}" type="presParOf" srcId="{ECE23394-34EB-4DD0-B6A2-455E0491C2FE}" destId="{EEDEFE5C-B34F-4502-A5CC-2B42617A235B}" srcOrd="29" destOrd="0" presId="urn:microsoft.com/office/officeart/2005/8/layout/cycle8"/>
  </dgm:cxnLst>
  <dgm:bg>
    <a:noFill/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41DD9-CE60-44E5-8F53-FBFBDA5E511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3C670-761B-40E7-9B87-0D1BF1B29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12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404E7-AF4A-4CA8-9869-20DA138FA1D2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360BF-4C2E-4978-AE17-ED301370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3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Started in April</a:t>
            </a:r>
            <a:r>
              <a:rPr lang="en-US" baseline="0" dirty="0" smtClean="0"/>
              <a:t> 2014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360BF-4C2E-4978-AE17-ED3013701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06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360BF-4C2E-4978-AE17-ED30137014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21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360BF-4C2E-4978-AE17-ED30137014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9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360BF-4C2E-4978-AE17-ED3013701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1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360BF-4C2E-4978-AE17-ED3013701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16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360BF-4C2E-4978-AE17-ED30137014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05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360BF-4C2E-4978-AE17-ED3013701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1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360BF-4C2E-4978-AE17-ED3013701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66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360BF-4C2E-4978-AE17-ED3013701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0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360BF-4C2E-4978-AE17-ED3013701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4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360BF-4C2E-4978-AE17-ED30137014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9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3306616-6AAC-4115-8ABB-64212F92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DISCUSSION DRAFT – NOT FINAL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6616-6AAC-4115-8ABB-64212F9217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36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DISCUSSION DRAFT – NOT FINAL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6616-6AAC-4115-8ABB-64212F92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1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86211" y="6574931"/>
            <a:ext cx="4114800" cy="228600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DISCUSSION DRAFT – NOT FINAL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927119"/>
          </a:xfrm>
        </p:spPr>
        <p:txBody>
          <a:bodyPr/>
          <a:lstStyle>
            <a:lvl1pPr>
              <a:defRPr sz="1400"/>
            </a:lvl1pPr>
          </a:lstStyle>
          <a:p>
            <a:fld id="{63306616-6AAC-4115-8ABB-64212F921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11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DISCUSSION DRAFT – NOT FINAL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6616-6AAC-4115-8ABB-64212F92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DISCUSSION DRAFT – NOT FINAL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6616-6AAC-4115-8ABB-64212F92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DISCUSSION DRAFT – NOT FINAL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6616-6AAC-4115-8ABB-64212F92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9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DISCUSSION DRAFT – NOT FINAL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6616-6AAC-4115-8ABB-64212F92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5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DISCUSSION DRAFT – NOT FINAL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6616-6AAC-4115-8ABB-64212F92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DISCUSSION DRAFT – NOT FINAL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3306616-6AAC-4115-8ABB-64212F92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0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DISCUSSION DRAFT – NOT FINAL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3306616-6AAC-4115-8ABB-64212F92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99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2500" y="6501496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 smtClean="0"/>
              <a:t>Discussion Draft – Not Final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9068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63306616-6AAC-4115-8ABB-64212F9217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4" descr="http://www.thei3p.org/images/180px-NIST_logo.gif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91"/>
          <a:stretch/>
        </p:blipFill>
        <p:spPr bwMode="auto">
          <a:xfrm>
            <a:off x="220889" y="6362383"/>
            <a:ext cx="1516470" cy="36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85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src.nist.gov/projects/privacy_engineering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07" y="701801"/>
            <a:ext cx="10782300" cy="3352800"/>
          </a:xfrm>
        </p:spPr>
        <p:txBody>
          <a:bodyPr/>
          <a:lstStyle/>
          <a:p>
            <a:r>
              <a:rPr lang="en-US" sz="6000" dirty="0" smtClean="0"/>
              <a:t>Using Risk Management to Improve </a:t>
            </a:r>
            <a:r>
              <a:rPr lang="en-US" sz="6000" dirty="0"/>
              <a:t>Privacy </a:t>
            </a:r>
            <a:r>
              <a:rPr lang="en-US" sz="6000" dirty="0" smtClean="0"/>
              <a:t>in </a:t>
            </a:r>
            <a:r>
              <a:rPr lang="en-US" sz="6000" dirty="0"/>
              <a:t>Information </a:t>
            </a:r>
            <a:r>
              <a:rPr lang="en-US" sz="6000" dirty="0" smtClean="0"/>
              <a:t>Systems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07" y="4142546"/>
            <a:ext cx="9228201" cy="16459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http://www.thei3p.org/images/180px-NIST_logo.gif"/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91"/>
          <a:stretch/>
        </p:blipFill>
        <p:spPr bwMode="auto">
          <a:xfrm>
            <a:off x="10627569" y="6202363"/>
            <a:ext cx="1516470" cy="36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6616-6AAC-4115-8ABB-64212F9217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2423101715"/>
              </p:ext>
            </p:extLst>
          </p:nvPr>
        </p:nvGraphicFramePr>
        <p:xfrm>
          <a:off x="241032" y="165947"/>
          <a:ext cx="11950968" cy="6692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02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/>
              </a:rPr>
              <a:t>Resources 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828799"/>
            <a:ext cx="10753725" cy="4607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cs typeface="Arial"/>
            </a:endParaRPr>
          </a:p>
          <a:p>
            <a:pPr marL="0" indent="0">
              <a:buNone/>
            </a:pPr>
            <a:endParaRPr lang="en-US" sz="3200" dirty="0">
              <a:cs typeface="Arial"/>
            </a:endParaRPr>
          </a:p>
          <a:p>
            <a:pPr marL="0" indent="0">
              <a:buNone/>
            </a:pPr>
            <a:r>
              <a:rPr lang="en-US" sz="3200" dirty="0" smtClean="0">
                <a:cs typeface="Arial"/>
              </a:rPr>
              <a:t>NIST website</a:t>
            </a:r>
            <a:r>
              <a:rPr lang="en-US" sz="3200" smtClean="0">
                <a:cs typeface="Arial"/>
              </a:rPr>
              <a:t>: </a:t>
            </a:r>
          </a:p>
          <a:p>
            <a:pPr marL="0" indent="0">
              <a:buNone/>
            </a:pPr>
            <a:r>
              <a:rPr lang="en-US" sz="3200" smtClean="0">
                <a:cs typeface="Arial"/>
                <a:hlinkClick r:id="rId3"/>
              </a:rPr>
              <a:t>http</a:t>
            </a:r>
            <a:r>
              <a:rPr lang="en-US" sz="3200" dirty="0">
                <a:cs typeface="Arial"/>
                <a:hlinkClick r:id="rId3"/>
              </a:rPr>
              <a:t>://csrc.nist.gov/projects/privacy_engineering/</a:t>
            </a:r>
            <a:r>
              <a:rPr lang="en-US" sz="3200" dirty="0" smtClean="0">
                <a:cs typeface="Arial"/>
                <a:hlinkClick r:id="rId3"/>
              </a:rPr>
              <a:t>index.html</a:t>
            </a:r>
            <a:endParaRPr lang="en-US" sz="3200" dirty="0" smtClean="0">
              <a:cs typeface="Arial"/>
            </a:endParaRPr>
          </a:p>
          <a:p>
            <a:pPr marL="0" indent="0">
              <a:buNone/>
            </a:pPr>
            <a:endParaRPr lang="en-US" sz="3200" dirty="0" smtClean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6616-6AAC-4115-8ABB-64212F9217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696" y="176403"/>
            <a:ext cx="10772775" cy="1658198"/>
          </a:xfrm>
        </p:spPr>
        <p:txBody>
          <a:bodyPr/>
          <a:lstStyle/>
          <a:p>
            <a:r>
              <a:rPr lang="en-US" dirty="0" smtClean="0"/>
              <a:t>Potential Problems for Individuals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6616-6AAC-4115-8ABB-64212F921772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079753" y="1568610"/>
            <a:ext cx="5491869" cy="2928905"/>
            <a:chOff x="3584448" y="622243"/>
            <a:chExt cx="1964266" cy="2257777"/>
          </a:xfrm>
          <a:solidFill>
            <a:schemeClr val="bg2">
              <a:lumMod val="50000"/>
            </a:schemeClr>
          </a:solidFill>
        </p:grpSpPr>
        <p:sp>
          <p:nvSpPr>
            <p:cNvPr id="23" name="Hexagon 22"/>
            <p:cNvSpPr/>
            <p:nvPr/>
          </p:nvSpPr>
          <p:spPr>
            <a:xfrm rot="5400000">
              <a:off x="3437692" y="768999"/>
              <a:ext cx="2257777" cy="1964266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Hexagon 4"/>
            <p:cNvSpPr/>
            <p:nvPr/>
          </p:nvSpPr>
          <p:spPr>
            <a:xfrm>
              <a:off x="3735170" y="974081"/>
              <a:ext cx="863837" cy="155410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Loss of Self Determination</a:t>
              </a:r>
              <a:endParaRPr lang="en-US" sz="28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856381" y="1911113"/>
            <a:ext cx="3939959" cy="2138108"/>
            <a:chOff x="5608320" y="1073799"/>
            <a:chExt cx="2519680" cy="1354666"/>
          </a:xfrm>
        </p:grpSpPr>
        <p:sp>
          <p:nvSpPr>
            <p:cNvPr id="21" name="Rectangle 20"/>
            <p:cNvSpPr/>
            <p:nvPr/>
          </p:nvSpPr>
          <p:spPr>
            <a:xfrm>
              <a:off x="5608320" y="1073799"/>
              <a:ext cx="2519680" cy="135466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5608320" y="1073799"/>
              <a:ext cx="2519680" cy="13546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Loss of Autonomy</a:t>
              </a:r>
              <a:endParaRPr lang="en-US" sz="2400" kern="1200" dirty="0"/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Exclusion</a:t>
              </a:r>
              <a:endParaRPr lang="en-US" sz="2400" kern="1200" dirty="0"/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Loss of Liberty</a:t>
              </a:r>
              <a:endParaRPr lang="en-US" sz="2400" kern="1200" dirty="0"/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Physical Harm</a:t>
              </a:r>
              <a:endParaRPr lang="en-US" sz="24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29281" y="1602005"/>
            <a:ext cx="2868535" cy="2888547"/>
            <a:chOff x="1463040" y="622243"/>
            <a:chExt cx="1964266" cy="2257777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19" name="Hexagon 18"/>
            <p:cNvSpPr/>
            <p:nvPr/>
          </p:nvSpPr>
          <p:spPr>
            <a:xfrm rot="5400000">
              <a:off x="1316284" y="768999"/>
              <a:ext cx="2257777" cy="1964266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Hexagon 8"/>
            <p:cNvSpPr/>
            <p:nvPr/>
          </p:nvSpPr>
          <p:spPr>
            <a:xfrm>
              <a:off x="1566196" y="1046260"/>
              <a:ext cx="1757951" cy="155410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Loss of Trust</a:t>
              </a:r>
              <a:endParaRPr lang="en-US" sz="28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19391" y="3898277"/>
            <a:ext cx="5032199" cy="2773473"/>
            <a:chOff x="2519680" y="2538645"/>
            <a:chExt cx="1964266" cy="2257777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7" name="Hexagon 16"/>
            <p:cNvSpPr/>
            <p:nvPr/>
          </p:nvSpPr>
          <p:spPr>
            <a:xfrm rot="5400000">
              <a:off x="2372924" y="2685401"/>
              <a:ext cx="2257777" cy="1964266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Hexagon 10"/>
            <p:cNvSpPr/>
            <p:nvPr/>
          </p:nvSpPr>
          <p:spPr>
            <a:xfrm>
              <a:off x="3446699" y="2890483"/>
              <a:ext cx="907962" cy="155410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Discrimination</a:t>
              </a:r>
              <a:endParaRPr lang="en-US" sz="28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25068" y="4465263"/>
            <a:ext cx="2438400" cy="1664996"/>
            <a:chOff x="0" y="2990201"/>
            <a:chExt cx="2438400" cy="1354666"/>
          </a:xfrm>
        </p:grpSpPr>
        <p:sp>
          <p:nvSpPr>
            <p:cNvPr id="15" name="Rectangle 14"/>
            <p:cNvSpPr/>
            <p:nvPr/>
          </p:nvSpPr>
          <p:spPr>
            <a:xfrm>
              <a:off x="0" y="2990201"/>
              <a:ext cx="2438400" cy="135466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0" y="2990201"/>
              <a:ext cx="2438400" cy="13546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Stigmatization</a:t>
              </a:r>
              <a:endParaRPr lang="en-US" sz="2400" kern="1200" dirty="0"/>
            </a:p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Power Imbalance</a:t>
              </a:r>
              <a:endParaRPr lang="en-US" sz="24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87945" y="3996157"/>
            <a:ext cx="2589514" cy="2623116"/>
            <a:chOff x="4641087" y="2538645"/>
            <a:chExt cx="1964267" cy="2257777"/>
          </a:xfrm>
        </p:grpSpPr>
        <p:sp>
          <p:nvSpPr>
            <p:cNvPr id="13" name="Hexagon 12"/>
            <p:cNvSpPr/>
            <p:nvPr/>
          </p:nvSpPr>
          <p:spPr>
            <a:xfrm rot="5400000">
              <a:off x="4494332" y="2685401"/>
              <a:ext cx="2257777" cy="196426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Hexagon 14"/>
            <p:cNvSpPr/>
            <p:nvPr/>
          </p:nvSpPr>
          <p:spPr>
            <a:xfrm>
              <a:off x="4641087" y="2923084"/>
              <a:ext cx="1964267" cy="15541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Economic Loss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628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4817087" y="2915642"/>
            <a:ext cx="2525487" cy="2524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6616-6AAC-4115-8ABB-64212F921772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19971238">
            <a:off x="7229953" y="2034244"/>
            <a:ext cx="493977" cy="2520005"/>
            <a:chOff x="5615369" y="2284353"/>
            <a:chExt cx="705447" cy="438484"/>
          </a:xfrm>
        </p:grpSpPr>
        <p:sp>
          <p:nvSpPr>
            <p:cNvPr id="9" name="Right Arrow 8"/>
            <p:cNvSpPr/>
            <p:nvPr/>
          </p:nvSpPr>
          <p:spPr>
            <a:xfrm rot="16200000">
              <a:off x="5748851" y="2150871"/>
              <a:ext cx="438483" cy="705447"/>
            </a:xfrm>
            <a:prstGeom prst="left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ight Arrow 4"/>
            <p:cNvSpPr/>
            <p:nvPr/>
          </p:nvSpPr>
          <p:spPr>
            <a:xfrm rot="16200000">
              <a:off x="5814624" y="2357733"/>
              <a:ext cx="306938" cy="423269"/>
            </a:xfrm>
            <a:prstGeom prst="leftRightArrow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 rot="1628762" flipV="1">
            <a:off x="4459539" y="1989166"/>
            <a:ext cx="493977" cy="2520005"/>
            <a:chOff x="5615369" y="2284353"/>
            <a:chExt cx="705447" cy="438484"/>
          </a:xfrm>
        </p:grpSpPr>
        <p:sp>
          <p:nvSpPr>
            <p:cNvPr id="12" name="Right Arrow 8"/>
            <p:cNvSpPr/>
            <p:nvPr/>
          </p:nvSpPr>
          <p:spPr>
            <a:xfrm rot="16200000">
              <a:off x="5748851" y="2150871"/>
              <a:ext cx="438483" cy="705447"/>
            </a:xfrm>
            <a:prstGeom prst="left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4"/>
            <p:cNvSpPr/>
            <p:nvPr/>
          </p:nvSpPr>
          <p:spPr>
            <a:xfrm rot="16200000">
              <a:off x="5814624" y="2357733"/>
              <a:ext cx="306938" cy="423269"/>
            </a:xfrm>
            <a:prstGeom prst="leftRightArrow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5827240" y="4439497"/>
            <a:ext cx="493977" cy="2873829"/>
            <a:chOff x="5615369" y="2284353"/>
            <a:chExt cx="705447" cy="438484"/>
          </a:xfrm>
        </p:grpSpPr>
        <p:sp>
          <p:nvSpPr>
            <p:cNvPr id="15" name="Right Arrow 8"/>
            <p:cNvSpPr/>
            <p:nvPr/>
          </p:nvSpPr>
          <p:spPr>
            <a:xfrm rot="16200000">
              <a:off x="5748851" y="2150871"/>
              <a:ext cx="438483" cy="705447"/>
            </a:xfrm>
            <a:prstGeom prst="left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4"/>
            <p:cNvSpPr/>
            <p:nvPr/>
          </p:nvSpPr>
          <p:spPr>
            <a:xfrm rot="16200000">
              <a:off x="5814624" y="2357733"/>
              <a:ext cx="306938" cy="423269"/>
            </a:xfrm>
            <a:prstGeom prst="leftRightArrow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58577" y="3117121"/>
            <a:ext cx="2074844" cy="2074844"/>
            <a:chOff x="4930670" y="2904849"/>
            <a:chExt cx="2074844" cy="2074844"/>
          </a:xfrm>
        </p:grpSpPr>
        <p:sp>
          <p:nvSpPr>
            <p:cNvPr id="36" name="Oval 35"/>
            <p:cNvSpPr/>
            <p:nvPr/>
          </p:nvSpPr>
          <p:spPr>
            <a:xfrm>
              <a:off x="4930670" y="2904849"/>
              <a:ext cx="2074844" cy="207484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Oval 4"/>
            <p:cNvSpPr/>
            <p:nvPr/>
          </p:nvSpPr>
          <p:spPr>
            <a:xfrm>
              <a:off x="5234524" y="3208703"/>
              <a:ext cx="1467136" cy="14671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200" b="1" kern="1200" dirty="0" smtClean="0"/>
                <a:t>Frame</a:t>
              </a:r>
              <a:endParaRPr lang="en-US" sz="4200" b="1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43276" y="2496625"/>
            <a:ext cx="705447" cy="438484"/>
            <a:chOff x="5615369" y="2284353"/>
            <a:chExt cx="705447" cy="438484"/>
          </a:xfrm>
        </p:grpSpPr>
        <p:sp>
          <p:nvSpPr>
            <p:cNvPr id="34" name="Right Arrow 33"/>
            <p:cNvSpPr/>
            <p:nvPr/>
          </p:nvSpPr>
          <p:spPr>
            <a:xfrm rot="16200000">
              <a:off x="5748851" y="2150871"/>
              <a:ext cx="438483" cy="70544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ight Arrow 6"/>
            <p:cNvSpPr/>
            <p:nvPr/>
          </p:nvSpPr>
          <p:spPr>
            <a:xfrm rot="16200000">
              <a:off x="5814624" y="2357733"/>
              <a:ext cx="306938" cy="4232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b="1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58577" y="214948"/>
            <a:ext cx="2074844" cy="2074844"/>
            <a:chOff x="4930670" y="2676"/>
            <a:chExt cx="2074844" cy="2074844"/>
          </a:xfrm>
        </p:grpSpPr>
        <p:sp>
          <p:nvSpPr>
            <p:cNvPr id="32" name="Oval 31"/>
            <p:cNvSpPr/>
            <p:nvPr/>
          </p:nvSpPr>
          <p:spPr>
            <a:xfrm>
              <a:off x="4930670" y="2676"/>
              <a:ext cx="2074844" cy="207484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8"/>
            <p:cNvSpPr/>
            <p:nvPr/>
          </p:nvSpPr>
          <p:spPr>
            <a:xfrm>
              <a:off x="5234524" y="306530"/>
              <a:ext cx="1467136" cy="14671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 smtClean="0"/>
                <a:t>Assess</a:t>
              </a:r>
              <a:endParaRPr lang="en-US" sz="3200" b="1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22688" y="4521158"/>
            <a:ext cx="438483" cy="705447"/>
            <a:chOff x="6994781" y="4308886"/>
            <a:chExt cx="438483" cy="705447"/>
          </a:xfrm>
        </p:grpSpPr>
        <p:sp>
          <p:nvSpPr>
            <p:cNvPr id="30" name="Right Arrow 29"/>
            <p:cNvSpPr/>
            <p:nvPr/>
          </p:nvSpPr>
          <p:spPr>
            <a:xfrm rot="1800000">
              <a:off x="6994781" y="4308886"/>
              <a:ext cx="438483" cy="70544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ight Arrow 10"/>
            <p:cNvSpPr/>
            <p:nvPr/>
          </p:nvSpPr>
          <p:spPr>
            <a:xfrm rot="1800000">
              <a:off x="7003593" y="4417089"/>
              <a:ext cx="306938" cy="4232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b="1" kern="12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71933" y="4568207"/>
            <a:ext cx="2074844" cy="2074844"/>
            <a:chOff x="7444026" y="4355935"/>
            <a:chExt cx="2074844" cy="2074844"/>
          </a:xfrm>
        </p:grpSpPr>
        <p:sp>
          <p:nvSpPr>
            <p:cNvPr id="28" name="Oval 27"/>
            <p:cNvSpPr/>
            <p:nvPr/>
          </p:nvSpPr>
          <p:spPr>
            <a:xfrm>
              <a:off x="7444026" y="4355935"/>
              <a:ext cx="2074844" cy="207484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Oval 12"/>
            <p:cNvSpPr/>
            <p:nvPr/>
          </p:nvSpPr>
          <p:spPr>
            <a:xfrm>
              <a:off x="7641047" y="4659789"/>
              <a:ext cx="1698606" cy="14671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 smtClean="0"/>
                <a:t>Respond</a:t>
              </a:r>
              <a:endParaRPr lang="en-US" sz="3200" b="1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30827" y="4521158"/>
            <a:ext cx="438483" cy="705447"/>
            <a:chOff x="4502920" y="4308886"/>
            <a:chExt cx="438483" cy="705447"/>
          </a:xfrm>
        </p:grpSpPr>
        <p:sp>
          <p:nvSpPr>
            <p:cNvPr id="26" name="Right Arrow 25"/>
            <p:cNvSpPr/>
            <p:nvPr/>
          </p:nvSpPr>
          <p:spPr>
            <a:xfrm rot="9000000">
              <a:off x="4502920" y="4308886"/>
              <a:ext cx="438483" cy="70544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ight Arrow 14"/>
            <p:cNvSpPr/>
            <p:nvPr/>
          </p:nvSpPr>
          <p:spPr>
            <a:xfrm rot="19800000">
              <a:off x="4625653" y="4417089"/>
              <a:ext cx="306938" cy="4232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b="1" kern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45222" y="4568207"/>
            <a:ext cx="2074844" cy="2074844"/>
            <a:chOff x="2417315" y="4355935"/>
            <a:chExt cx="2074844" cy="2074844"/>
          </a:xfrm>
        </p:grpSpPr>
        <p:sp>
          <p:nvSpPr>
            <p:cNvPr id="24" name="Oval 23"/>
            <p:cNvSpPr/>
            <p:nvPr/>
          </p:nvSpPr>
          <p:spPr>
            <a:xfrm>
              <a:off x="2417315" y="4355935"/>
              <a:ext cx="2074844" cy="207484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16"/>
            <p:cNvSpPr/>
            <p:nvPr/>
          </p:nvSpPr>
          <p:spPr>
            <a:xfrm>
              <a:off x="2721169" y="4659789"/>
              <a:ext cx="1467136" cy="14671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 smtClean="0"/>
                <a:t>Monitor</a:t>
              </a:r>
              <a:endParaRPr lang="en-US" sz="32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253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5010" y="417095"/>
            <a:ext cx="9178097" cy="608730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</a:rPr>
              <a:t>Senior 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Management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07598" y="176463"/>
            <a:ext cx="6663093" cy="6135496"/>
          </a:xfrm>
          <a:prstGeom prst="rect">
            <a:avLst/>
          </a:prstGeom>
          <a:solidFill>
            <a:srgbClr val="EEF1E5">
              <a:alpha val="60000"/>
            </a:srgbClr>
          </a:solidFill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b="1" dirty="0" smtClean="0">
                <a:solidFill>
                  <a:schemeClr val="tx1"/>
                </a:solidFill>
              </a:rPr>
              <a:t>Product Manager		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47656" y="6041584"/>
            <a:ext cx="2142349" cy="761947"/>
          </a:xfrm>
        </p:spPr>
        <p:txBody>
          <a:bodyPr/>
          <a:lstStyle/>
          <a:p>
            <a:fld id="{63306616-6AAC-4115-8ABB-64212F921772}" type="slidenum">
              <a:rPr lang="en-US" sz="900" smtClean="0"/>
              <a:pPr/>
              <a:t>4</a:t>
            </a:fld>
            <a:endParaRPr lang="en-US" sz="900"/>
          </a:p>
        </p:txBody>
      </p:sp>
      <p:sp>
        <p:nvSpPr>
          <p:cNvPr id="37" name="Rectangle 36"/>
          <p:cNvSpPr/>
          <p:nvPr/>
        </p:nvSpPr>
        <p:spPr>
          <a:xfrm>
            <a:off x="4966333" y="665748"/>
            <a:ext cx="7097329" cy="4526127"/>
          </a:xfrm>
          <a:prstGeom prst="rect">
            <a:avLst/>
          </a:prstGeom>
          <a:solidFill>
            <a:schemeClr val="tx2">
              <a:lumMod val="10000"/>
              <a:lumOff val="90000"/>
              <a:alpha val="60000"/>
            </a:schemeClr>
          </a:solidFill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2800" b="1" dirty="0" smtClean="0">
              <a:solidFill>
                <a:schemeClr val="tx1"/>
              </a:solidFill>
            </a:endParaRPr>
          </a:p>
          <a:p>
            <a:pPr algn="r"/>
            <a:endParaRPr lang="en-US" sz="2800" b="1" dirty="0">
              <a:solidFill>
                <a:schemeClr val="tx1"/>
              </a:solidFill>
            </a:endParaRPr>
          </a:p>
          <a:p>
            <a:pPr algn="r"/>
            <a:endParaRPr lang="en-US" sz="2800" b="1" dirty="0" smtClean="0">
              <a:solidFill>
                <a:schemeClr val="tx1"/>
              </a:solidFill>
            </a:endParaRPr>
          </a:p>
          <a:p>
            <a:pPr algn="r"/>
            <a:endParaRPr lang="en-US" sz="2800" b="1" dirty="0">
              <a:solidFill>
                <a:schemeClr val="tx1"/>
              </a:solidFill>
            </a:endParaRPr>
          </a:p>
          <a:p>
            <a:pPr algn="r"/>
            <a:r>
              <a:rPr lang="en-US" sz="2800" b="1" dirty="0" smtClean="0">
                <a:solidFill>
                  <a:schemeClr val="tx1"/>
                </a:solidFill>
              </a:rPr>
              <a:t>	Engineer	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22340" y="4314476"/>
            <a:ext cx="6961018" cy="713819"/>
            <a:chOff x="1793432" y="2592729"/>
            <a:chExt cx="3811043" cy="952875"/>
          </a:xfrm>
          <a:solidFill>
            <a:schemeClr val="accent2"/>
          </a:solidFill>
        </p:grpSpPr>
        <p:sp>
          <p:nvSpPr>
            <p:cNvPr id="12" name="Rectangle 11"/>
            <p:cNvSpPr/>
            <p:nvPr/>
          </p:nvSpPr>
          <p:spPr>
            <a:xfrm>
              <a:off x="1793432" y="2592729"/>
              <a:ext cx="3811043" cy="95287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793432" y="2592729"/>
              <a:ext cx="3811043" cy="9528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1" algn="r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dirty="0" smtClean="0"/>
                <a:t>Controls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8232" y="2116819"/>
            <a:ext cx="8922453" cy="864948"/>
            <a:chOff x="1793432" y="370179"/>
            <a:chExt cx="3811043" cy="952875"/>
          </a:xfrm>
          <a:solidFill>
            <a:schemeClr val="accent2"/>
          </a:solidFill>
        </p:grpSpPr>
        <p:sp>
          <p:nvSpPr>
            <p:cNvPr id="15" name="Rectangle 14"/>
            <p:cNvSpPr/>
            <p:nvPr/>
          </p:nvSpPr>
          <p:spPr>
            <a:xfrm>
              <a:off x="1793432" y="370179"/>
              <a:ext cx="3811043" cy="95287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793432" y="370179"/>
              <a:ext cx="3811043" cy="9528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1" algn="r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dirty="0" smtClean="0"/>
                <a:t>Objectives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8232" y="5191876"/>
            <a:ext cx="6632589" cy="1025068"/>
            <a:chOff x="1793432" y="3704004"/>
            <a:chExt cx="3811043" cy="952875"/>
          </a:xfrm>
          <a:solidFill>
            <a:schemeClr val="accent2"/>
          </a:solidFill>
        </p:grpSpPr>
        <p:sp>
          <p:nvSpPr>
            <p:cNvPr id="18" name="Rectangle 17"/>
            <p:cNvSpPr/>
            <p:nvPr/>
          </p:nvSpPr>
          <p:spPr>
            <a:xfrm>
              <a:off x="1793432" y="3704004"/>
              <a:ext cx="3811043" cy="95287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93432" y="3704004"/>
              <a:ext cx="3811043" cy="9528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1" algn="r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kern="1200" dirty="0" smtClean="0"/>
                <a:t>Metrics</a:t>
              </a:r>
              <a:endParaRPr lang="en-US" sz="24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8232" y="887867"/>
            <a:ext cx="2076145" cy="1052992"/>
            <a:chOff x="1793432" y="370179"/>
            <a:chExt cx="3811043" cy="952875"/>
          </a:xfrm>
        </p:grpSpPr>
        <p:sp>
          <p:nvSpPr>
            <p:cNvPr id="21" name="Rectangle 20"/>
            <p:cNvSpPr/>
            <p:nvPr/>
          </p:nvSpPr>
          <p:spPr>
            <a:xfrm>
              <a:off x="1793432" y="370179"/>
              <a:ext cx="3811043" cy="9528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1793432" y="370179"/>
              <a:ext cx="3811043" cy="9528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1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dirty="0" smtClean="0"/>
                <a:t>Governance</a:t>
              </a:r>
              <a:endParaRPr lang="en-US" sz="2400" kern="1200" dirty="0" smtClean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22339" y="3105444"/>
            <a:ext cx="4461227" cy="921252"/>
            <a:chOff x="1793431" y="1481454"/>
            <a:chExt cx="3811044" cy="952876"/>
          </a:xfrm>
          <a:solidFill>
            <a:schemeClr val="accent4">
              <a:lumMod val="75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1793432" y="1481454"/>
              <a:ext cx="3811043" cy="95287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1793431" y="1481454"/>
              <a:ext cx="3811043" cy="9528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1" algn="r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kern="1200" dirty="0" smtClean="0"/>
                <a:t>Risk Model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17557" y="900757"/>
            <a:ext cx="2076145" cy="1052992"/>
            <a:chOff x="1793432" y="1481454"/>
            <a:chExt cx="3811043" cy="952875"/>
          </a:xfrm>
        </p:grpSpPr>
        <p:sp>
          <p:nvSpPr>
            <p:cNvPr id="24" name="Rectangle 23"/>
            <p:cNvSpPr/>
            <p:nvPr/>
          </p:nvSpPr>
          <p:spPr>
            <a:xfrm>
              <a:off x="1793432" y="1481454"/>
              <a:ext cx="3811043" cy="9528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793432" y="1481454"/>
              <a:ext cx="3811043" cy="9528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1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000" kern="1200" dirty="0" smtClean="0"/>
                <a:t>Risk Assessment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07421" y="888664"/>
            <a:ext cx="2076145" cy="1065084"/>
            <a:chOff x="5604473" y="3766213"/>
            <a:chExt cx="3811043" cy="963818"/>
          </a:xfrm>
        </p:grpSpPr>
        <p:sp>
          <p:nvSpPr>
            <p:cNvPr id="28" name="Rectangle 27"/>
            <p:cNvSpPr/>
            <p:nvPr/>
          </p:nvSpPr>
          <p:spPr>
            <a:xfrm>
              <a:off x="5604473" y="3766213"/>
              <a:ext cx="3811043" cy="9528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5604473" y="3777156"/>
              <a:ext cx="3811043" cy="9528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1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kern="1200" dirty="0" smtClean="0"/>
                <a:t>Requirements</a:t>
              </a:r>
              <a:endParaRPr lang="en-US" sz="24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674002" y="884794"/>
            <a:ext cx="2244193" cy="1084915"/>
            <a:chOff x="1793432" y="3704004"/>
            <a:chExt cx="3811043" cy="952875"/>
          </a:xfrm>
        </p:grpSpPr>
        <p:sp>
          <p:nvSpPr>
            <p:cNvPr id="31" name="Rectangle 30"/>
            <p:cNvSpPr/>
            <p:nvPr/>
          </p:nvSpPr>
          <p:spPr>
            <a:xfrm>
              <a:off x="1793432" y="3704004"/>
              <a:ext cx="3811043" cy="9528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1793432" y="3704004"/>
              <a:ext cx="3811043" cy="9528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1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kern="1200" dirty="0" smtClean="0"/>
                <a:t>System Design</a:t>
              </a:r>
              <a:endParaRPr lang="en-US" sz="24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74813" y="896874"/>
            <a:ext cx="2076145" cy="1052992"/>
            <a:chOff x="1793432" y="4815279"/>
            <a:chExt cx="3811043" cy="952875"/>
          </a:xfrm>
        </p:grpSpPr>
        <p:sp>
          <p:nvSpPr>
            <p:cNvPr id="34" name="Rectangle 33"/>
            <p:cNvSpPr/>
            <p:nvPr/>
          </p:nvSpPr>
          <p:spPr>
            <a:xfrm>
              <a:off x="1793432" y="4815279"/>
              <a:ext cx="3811043" cy="9528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1793432" y="4815279"/>
              <a:ext cx="3811043" cy="9528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1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kern="1200" dirty="0" smtClean="0"/>
                <a:t>Evaluation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385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Right Tool for the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847461"/>
            <a:ext cx="10753725" cy="1866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Many current privacy approaches are some mixture of governance principles, requirements and controls.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547096" y="4024564"/>
            <a:ext cx="5443141" cy="163121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000" dirty="0" smtClean="0"/>
              <a:t>Transparency</a:t>
            </a:r>
            <a:endParaRPr lang="en-US" sz="2000" dirty="0"/>
          </a:p>
          <a:p>
            <a:r>
              <a:rPr lang="en-US" sz="2000" dirty="0"/>
              <a:t>Individual Participation</a:t>
            </a:r>
          </a:p>
          <a:p>
            <a:r>
              <a:rPr lang="en-US" sz="2000" dirty="0" smtClean="0"/>
              <a:t>Purpose </a:t>
            </a:r>
            <a:r>
              <a:rPr lang="en-US" sz="2000" dirty="0"/>
              <a:t>Specification</a:t>
            </a:r>
          </a:p>
          <a:p>
            <a:r>
              <a:rPr lang="en-US" sz="2000" dirty="0" smtClean="0"/>
              <a:t>Data </a:t>
            </a:r>
            <a:r>
              <a:rPr lang="en-US" sz="2000" dirty="0"/>
              <a:t>Minimization</a:t>
            </a:r>
          </a:p>
          <a:p>
            <a:r>
              <a:rPr lang="en-US" sz="2000" dirty="0" smtClean="0"/>
              <a:t>Use Limitation</a:t>
            </a:r>
          </a:p>
          <a:p>
            <a:r>
              <a:rPr lang="en-US" sz="2000" dirty="0" smtClean="0"/>
              <a:t>Data Quality and Integrity</a:t>
            </a:r>
          </a:p>
          <a:p>
            <a:r>
              <a:rPr lang="en-US" sz="2000" dirty="0" smtClean="0"/>
              <a:t>Security</a:t>
            </a:r>
          </a:p>
          <a:p>
            <a:r>
              <a:rPr lang="en-US" sz="2000" dirty="0" smtClean="0"/>
              <a:t>Accountability and Auditing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47096" y="3505659"/>
            <a:ext cx="5443141" cy="2370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56537" y="4024564"/>
            <a:ext cx="5516136" cy="175432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/>
              <a:t>Authority and Purpose</a:t>
            </a:r>
          </a:p>
          <a:p>
            <a:r>
              <a:rPr lang="en-US" dirty="0"/>
              <a:t>Accountability, Audit, and Risk </a:t>
            </a:r>
            <a:r>
              <a:rPr lang="en-US" dirty="0" smtClean="0"/>
              <a:t>Management</a:t>
            </a:r>
            <a:endParaRPr lang="en-US" dirty="0"/>
          </a:p>
          <a:p>
            <a:r>
              <a:rPr lang="en-US" dirty="0"/>
              <a:t>Data Quality and Integrity</a:t>
            </a:r>
          </a:p>
          <a:p>
            <a:r>
              <a:rPr lang="en-US" dirty="0"/>
              <a:t>Data Minimization and </a:t>
            </a:r>
            <a:endParaRPr lang="en-US" dirty="0" smtClean="0"/>
          </a:p>
          <a:p>
            <a:r>
              <a:rPr lang="en-US" dirty="0" smtClean="0"/>
              <a:t>Retention</a:t>
            </a:r>
            <a:endParaRPr lang="en-US" dirty="0"/>
          </a:p>
          <a:p>
            <a:r>
              <a:rPr lang="en-US" dirty="0"/>
              <a:t>Individual Participation and Redress</a:t>
            </a:r>
          </a:p>
          <a:p>
            <a:r>
              <a:rPr lang="en-US" dirty="0" smtClean="0"/>
              <a:t>Security</a:t>
            </a:r>
            <a:endParaRPr lang="en-US" dirty="0"/>
          </a:p>
          <a:p>
            <a:r>
              <a:rPr lang="en-US" dirty="0"/>
              <a:t>Transparency</a:t>
            </a:r>
          </a:p>
          <a:p>
            <a:r>
              <a:rPr lang="en-US" dirty="0"/>
              <a:t>Use Limitation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07688" y="3505660"/>
            <a:ext cx="4550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NIST SP 800-53, Appendix J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6156537" y="3505659"/>
            <a:ext cx="5403404" cy="2370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69334" y="3505660"/>
            <a:ext cx="4550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USG FIPPs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4135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454622" y="2278442"/>
            <a:ext cx="2504550" cy="2301116"/>
            <a:chOff x="9223509" y="947058"/>
            <a:chExt cx="2504550" cy="2301116"/>
          </a:xfrm>
          <a:solidFill>
            <a:schemeClr val="bg2">
              <a:lumMod val="50000"/>
            </a:schemeClr>
          </a:solidFill>
        </p:grpSpPr>
        <p:sp>
          <p:nvSpPr>
            <p:cNvPr id="14" name="Oval 13"/>
            <p:cNvSpPr/>
            <p:nvPr/>
          </p:nvSpPr>
          <p:spPr>
            <a:xfrm>
              <a:off x="9223509" y="947058"/>
              <a:ext cx="2504550" cy="230111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6"/>
            <p:cNvSpPr/>
            <p:nvPr/>
          </p:nvSpPr>
          <p:spPr>
            <a:xfrm>
              <a:off x="9590292" y="1284049"/>
              <a:ext cx="1770984" cy="162713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NISTIR</a:t>
              </a:r>
              <a:endParaRPr lang="en-US" sz="2800" kern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/>
              </a:rPr>
              <a:t>NIST Process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257470" y="2743879"/>
            <a:ext cx="1714500" cy="1498688"/>
            <a:chOff x="8022330" y="1348272"/>
            <a:chExt cx="1714500" cy="14986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0" name="Right Arrow 29"/>
            <p:cNvSpPr/>
            <p:nvPr/>
          </p:nvSpPr>
          <p:spPr>
            <a:xfrm>
              <a:off x="8022330" y="1348272"/>
              <a:ext cx="1714500" cy="1498688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ight Arrow 12"/>
            <p:cNvSpPr/>
            <p:nvPr/>
          </p:nvSpPr>
          <p:spPr>
            <a:xfrm>
              <a:off x="8601520" y="1572382"/>
              <a:ext cx="1135310" cy="10490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8255" rIns="1651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2015</a:t>
              </a:r>
              <a:endParaRPr lang="en-US" sz="2000" b="1" kern="12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6616-6AAC-4115-8ABB-64212F921772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610170" y="2278442"/>
            <a:ext cx="2504550" cy="2301116"/>
            <a:chOff x="6149578" y="947058"/>
            <a:chExt cx="2504550" cy="2301116"/>
          </a:xfrm>
        </p:grpSpPr>
        <p:sp>
          <p:nvSpPr>
            <p:cNvPr id="16" name="Oval 15"/>
            <p:cNvSpPr/>
            <p:nvPr/>
          </p:nvSpPr>
          <p:spPr>
            <a:xfrm>
              <a:off x="6149578" y="947058"/>
              <a:ext cx="2504550" cy="230111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14"/>
            <p:cNvSpPr/>
            <p:nvPr/>
          </p:nvSpPr>
          <p:spPr>
            <a:xfrm>
              <a:off x="6666926" y="1284049"/>
              <a:ext cx="1770984" cy="16271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Workshop 2</a:t>
              </a:r>
              <a:endParaRPr lang="en-US" sz="28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13018" y="2743879"/>
            <a:ext cx="1714500" cy="1498688"/>
            <a:chOff x="8022330" y="1348272"/>
            <a:chExt cx="1714500" cy="1498688"/>
          </a:xfrm>
        </p:grpSpPr>
        <p:sp>
          <p:nvSpPr>
            <p:cNvPr id="18" name="Right Arrow 17"/>
            <p:cNvSpPr/>
            <p:nvPr/>
          </p:nvSpPr>
          <p:spPr>
            <a:xfrm>
              <a:off x="8022330" y="1348272"/>
              <a:ext cx="1714500" cy="1498688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ight Arrow 12"/>
            <p:cNvSpPr/>
            <p:nvPr/>
          </p:nvSpPr>
          <p:spPr>
            <a:xfrm>
              <a:off x="8601520" y="1572382"/>
              <a:ext cx="1135310" cy="10490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8255" rIns="1651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Sep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 2014</a:t>
              </a:r>
              <a:endParaRPr lang="en-US" sz="2000" b="1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43634" y="2278442"/>
            <a:ext cx="2504550" cy="2301116"/>
            <a:chOff x="3075646" y="947058"/>
            <a:chExt cx="2504550" cy="2301116"/>
          </a:xfrm>
        </p:grpSpPr>
        <p:sp>
          <p:nvSpPr>
            <p:cNvPr id="20" name="Oval 19"/>
            <p:cNvSpPr/>
            <p:nvPr/>
          </p:nvSpPr>
          <p:spPr>
            <a:xfrm>
              <a:off x="3075646" y="947058"/>
              <a:ext cx="2504550" cy="230111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10"/>
            <p:cNvSpPr/>
            <p:nvPr/>
          </p:nvSpPr>
          <p:spPr>
            <a:xfrm>
              <a:off x="3442429" y="1284049"/>
              <a:ext cx="1770984" cy="16271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Draft Proposal for Objectives and Risk Model</a:t>
              </a:r>
              <a:endParaRPr lang="en-US" sz="28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64390" y="2745906"/>
            <a:ext cx="1714500" cy="1498688"/>
            <a:chOff x="4948399" y="1348272"/>
            <a:chExt cx="1714500" cy="1498688"/>
          </a:xfrm>
        </p:grpSpPr>
        <p:sp>
          <p:nvSpPr>
            <p:cNvPr id="22" name="Right Arrow 21"/>
            <p:cNvSpPr/>
            <p:nvPr/>
          </p:nvSpPr>
          <p:spPr>
            <a:xfrm>
              <a:off x="4948399" y="1348272"/>
              <a:ext cx="1714500" cy="1498688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ight Arrow 8"/>
            <p:cNvSpPr/>
            <p:nvPr/>
          </p:nvSpPr>
          <p:spPr>
            <a:xfrm>
              <a:off x="5527771" y="1571048"/>
              <a:ext cx="969420" cy="10490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8255" rIns="1651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Aug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2014</a:t>
              </a:r>
              <a:endParaRPr lang="en-US" sz="2000" b="1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0404" y="2278442"/>
            <a:ext cx="2504550" cy="2301116"/>
            <a:chOff x="1715" y="947058"/>
            <a:chExt cx="2504550" cy="2301116"/>
          </a:xfrm>
        </p:grpSpPr>
        <p:sp>
          <p:nvSpPr>
            <p:cNvPr id="24" name="Oval 23"/>
            <p:cNvSpPr/>
            <p:nvPr/>
          </p:nvSpPr>
          <p:spPr>
            <a:xfrm>
              <a:off x="1715" y="947058"/>
              <a:ext cx="2504550" cy="230111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6"/>
            <p:cNvSpPr/>
            <p:nvPr/>
          </p:nvSpPr>
          <p:spPr>
            <a:xfrm>
              <a:off x="465366" y="1284049"/>
              <a:ext cx="1770984" cy="16271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Workshop 1</a:t>
              </a:r>
              <a:endParaRPr lang="en-US" sz="28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0" y="2743879"/>
            <a:ext cx="1191452" cy="1498688"/>
            <a:chOff x="1874468" y="1348272"/>
            <a:chExt cx="1714500" cy="1498688"/>
          </a:xfrm>
        </p:grpSpPr>
        <p:sp>
          <p:nvSpPr>
            <p:cNvPr id="26" name="Right Arrow 25"/>
            <p:cNvSpPr/>
            <p:nvPr/>
          </p:nvSpPr>
          <p:spPr>
            <a:xfrm>
              <a:off x="1874468" y="1348272"/>
              <a:ext cx="1714500" cy="1498688"/>
            </a:xfrm>
            <a:prstGeom prst="rightArrow">
              <a:avLst>
                <a:gd name="adj1" fmla="val 61284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ight Arrow 4"/>
            <p:cNvSpPr/>
            <p:nvPr/>
          </p:nvSpPr>
          <p:spPr>
            <a:xfrm>
              <a:off x="2164750" y="1573075"/>
              <a:ext cx="1277680" cy="10490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8255" rIns="1651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April 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2014</a:t>
              </a:r>
              <a:endParaRPr lang="en-US" sz="2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89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5546559" y="3537284"/>
            <a:ext cx="1574129" cy="601579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947930" y="3537284"/>
            <a:ext cx="1837755" cy="601579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120688" y="4895486"/>
            <a:ext cx="687807" cy="979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61" y="28106"/>
            <a:ext cx="10772775" cy="1658198"/>
          </a:xfrm>
        </p:spPr>
        <p:txBody>
          <a:bodyPr/>
          <a:lstStyle/>
          <a:p>
            <a:r>
              <a:rPr lang="en-US" dirty="0" smtClean="0"/>
              <a:t>Draft Privacy Engineering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720" y="918371"/>
            <a:ext cx="5221706" cy="27511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5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 The objectives are characteristics or properties of the system.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 The objectives support policy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 Part of broader risk management framework, including security, etc.</a:t>
            </a:r>
            <a:endParaRPr lang="en-US" sz="4000" b="1" dirty="0" smtClean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6616-6AAC-4115-8ABB-64212F921772}" type="slidenum">
              <a:rPr lang="en-US" smtClean="0"/>
              <a:t>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96426" y="1263877"/>
            <a:ext cx="4239126" cy="247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Predictability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51444" y="4040780"/>
            <a:ext cx="4239126" cy="247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Manageability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666122" y="4040780"/>
            <a:ext cx="4239126" cy="247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dirty="0" err="1" smtClean="0">
                <a:solidFill>
                  <a:schemeClr val="bg1"/>
                </a:solidFill>
              </a:rPr>
              <a:t>Unlinkability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or</a:t>
            </a:r>
          </a:p>
          <a:p>
            <a:pPr lvl="0" algn="ctr"/>
            <a:r>
              <a:rPr lang="en-US" sz="4000" dirty="0" smtClean="0">
                <a:solidFill>
                  <a:schemeClr val="bg1"/>
                </a:solidFill>
              </a:rPr>
              <a:t>Obscurity?</a:t>
            </a:r>
          </a:p>
        </p:txBody>
      </p:sp>
    </p:spTree>
    <p:extLst>
      <p:ext uri="{BB962C8B-B14F-4D97-AF65-F5344CB8AC3E}">
        <p14:creationId xmlns:p14="http://schemas.microsoft.com/office/powerpoint/2010/main" val="17402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Risk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6616-6AAC-4115-8ABB-64212F921772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29327" y="2777818"/>
            <a:ext cx="8133347" cy="1734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Security Risk = Vulnerability * Threat * Impact</a:t>
            </a:r>
          </a:p>
        </p:txBody>
      </p:sp>
    </p:spTree>
    <p:extLst>
      <p:ext uri="{BB962C8B-B14F-4D97-AF65-F5344CB8AC3E}">
        <p14:creationId xmlns:p14="http://schemas.microsoft.com/office/powerpoint/2010/main" val="32102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84" y="0"/>
            <a:ext cx="10772775" cy="1658198"/>
          </a:xfrm>
        </p:spPr>
        <p:txBody>
          <a:bodyPr/>
          <a:lstStyle/>
          <a:p>
            <a:r>
              <a:rPr lang="en-US" dirty="0" smtClean="0">
                <a:cs typeface="Times New Roman"/>
              </a:rPr>
              <a:t>Identifying System </a:t>
            </a:r>
            <a:r>
              <a:rPr lang="en-US" dirty="0"/>
              <a:t>Privacy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6616-6AAC-4115-8ABB-64212F921772}" type="slidenum">
              <a:rPr lang="en-US" sz="2000" smtClean="0"/>
              <a:t>9</a:t>
            </a:fld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1597909" y="1601516"/>
            <a:ext cx="8809392" cy="1789686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/>
          <p:cNvGrpSpPr/>
          <p:nvPr/>
        </p:nvGrpSpPr>
        <p:grpSpPr>
          <a:xfrm>
            <a:off x="3819618" y="5818433"/>
            <a:ext cx="4324711" cy="1039567"/>
            <a:chOff x="4581617" y="4345233"/>
            <a:chExt cx="4324711" cy="1039567"/>
          </a:xfrm>
        </p:grpSpPr>
        <p:sp>
          <p:nvSpPr>
            <p:cNvPr id="22" name="Rectangle 21"/>
            <p:cNvSpPr/>
            <p:nvPr/>
          </p:nvSpPr>
          <p:spPr>
            <a:xfrm>
              <a:off x="4842328" y="4368800"/>
              <a:ext cx="4064000" cy="1016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Oval 22"/>
            <p:cNvSpPr/>
            <p:nvPr/>
          </p:nvSpPr>
          <p:spPr>
            <a:xfrm>
              <a:off x="4581617" y="4345233"/>
              <a:ext cx="4064000" cy="1016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256032" rIns="256032" bIns="256032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kern="1200" dirty="0" smtClean="0"/>
                <a:t>Privacy Risk</a:t>
              </a:r>
              <a:endParaRPr lang="en-US" sz="36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74771" y="2408937"/>
            <a:ext cx="2583479" cy="2346659"/>
            <a:chOff x="6271501" y="1854538"/>
            <a:chExt cx="1524000" cy="1524000"/>
          </a:xfrm>
          <a:solidFill>
            <a:schemeClr val="bg2">
              <a:lumMod val="50000"/>
            </a:schemeClr>
          </a:solidFill>
        </p:grpSpPr>
        <p:sp>
          <p:nvSpPr>
            <p:cNvPr id="20" name="Oval 19"/>
            <p:cNvSpPr/>
            <p:nvPr/>
          </p:nvSpPr>
          <p:spPr>
            <a:xfrm>
              <a:off x="6271501" y="1854538"/>
              <a:ext cx="1524000" cy="1524000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8"/>
            <p:cNvSpPr/>
            <p:nvPr/>
          </p:nvSpPr>
          <p:spPr>
            <a:xfrm>
              <a:off x="6494686" y="2077723"/>
              <a:ext cx="1077630" cy="107763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Likelihood of Problematic Data Actions</a:t>
              </a:r>
              <a:endParaRPr lang="en-US" sz="28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43318" y="4141495"/>
            <a:ext cx="1702376" cy="1708921"/>
            <a:chOff x="5180996" y="711200"/>
            <a:chExt cx="1524000" cy="1524000"/>
          </a:xfrm>
          <a:solidFill>
            <a:schemeClr val="accent3">
              <a:lumMod val="75000"/>
            </a:schemeClr>
          </a:solidFill>
        </p:grpSpPr>
        <p:sp>
          <p:nvSpPr>
            <p:cNvPr id="17" name="Oval 16"/>
            <p:cNvSpPr/>
            <p:nvPr/>
          </p:nvSpPr>
          <p:spPr>
            <a:xfrm>
              <a:off x="5180996" y="711200"/>
              <a:ext cx="1524000" cy="1524000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0"/>
            <p:cNvSpPr/>
            <p:nvPr/>
          </p:nvSpPr>
          <p:spPr>
            <a:xfrm>
              <a:off x="5404180" y="934385"/>
              <a:ext cx="1077630" cy="107763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Impact</a:t>
              </a:r>
              <a:endParaRPr lang="en-US" sz="28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07910" y="1884894"/>
            <a:ext cx="2502519" cy="2337451"/>
            <a:chOff x="5180995" y="711200"/>
            <a:chExt cx="1524000" cy="1524000"/>
          </a:xfrm>
        </p:grpSpPr>
        <p:sp>
          <p:nvSpPr>
            <p:cNvPr id="30" name="Oval 29"/>
            <p:cNvSpPr/>
            <p:nvPr/>
          </p:nvSpPr>
          <p:spPr>
            <a:xfrm>
              <a:off x="5180995" y="711200"/>
              <a:ext cx="1524000" cy="15240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Oval 10"/>
            <p:cNvSpPr/>
            <p:nvPr/>
          </p:nvSpPr>
          <p:spPr>
            <a:xfrm>
              <a:off x="5404180" y="934385"/>
              <a:ext cx="1077630" cy="10776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Personal Information</a:t>
              </a:r>
              <a:endParaRPr lang="en-US" sz="2800" kern="1200" dirty="0"/>
            </a:p>
          </p:txBody>
        </p:sp>
      </p:grpSp>
      <p:sp>
        <p:nvSpPr>
          <p:cNvPr id="14" name="Shape 13"/>
          <p:cNvSpPr/>
          <p:nvPr/>
        </p:nvSpPr>
        <p:spPr>
          <a:xfrm>
            <a:off x="1320381" y="1440359"/>
            <a:ext cx="9338614" cy="4474217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/>
          <p:cNvGrpSpPr/>
          <p:nvPr/>
        </p:nvGrpSpPr>
        <p:grpSpPr>
          <a:xfrm>
            <a:off x="7482629" y="1296245"/>
            <a:ext cx="1730424" cy="1757375"/>
            <a:chOff x="6738861" y="342730"/>
            <a:chExt cx="1524000" cy="152400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5" name="Oval 14"/>
            <p:cNvSpPr/>
            <p:nvPr/>
          </p:nvSpPr>
          <p:spPr>
            <a:xfrm>
              <a:off x="6738861" y="342730"/>
              <a:ext cx="1524000" cy="1524000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2"/>
            <p:cNvSpPr/>
            <p:nvPr/>
          </p:nvSpPr>
          <p:spPr>
            <a:xfrm>
              <a:off x="6962046" y="565915"/>
              <a:ext cx="1077630" cy="107763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Context</a:t>
              </a:r>
              <a:endParaRPr lang="en-US" sz="28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32635" y="1249794"/>
            <a:ext cx="1868237" cy="1734404"/>
            <a:chOff x="5180995" y="711200"/>
            <a:chExt cx="1524000" cy="1524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5" name="Oval 24"/>
            <p:cNvSpPr/>
            <p:nvPr/>
          </p:nvSpPr>
          <p:spPr>
            <a:xfrm>
              <a:off x="5180995" y="711200"/>
              <a:ext cx="1524000" cy="1524000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Oval 10"/>
            <p:cNvSpPr/>
            <p:nvPr/>
          </p:nvSpPr>
          <p:spPr>
            <a:xfrm>
              <a:off x="5404180" y="934385"/>
              <a:ext cx="1077630" cy="107763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Data Actions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5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0ec2a97-d612-418f-88fc-a208c2b83ccc">
      <UserInfo>
        <DisplayName>Dodson, Donna F</DisplayName>
        <AccountId>198</AccountId>
        <AccountType/>
      </UserInfo>
      <UserInfo>
        <DisplayName>Scholl, Matthew</DisplayName>
        <AccountId>199</AccountId>
        <AccountType/>
      </UserInfo>
      <UserInfo>
        <DisplayName>Stine, Kevin</DisplayName>
        <AccountId>200</AccountId>
        <AccountType/>
      </UserInfo>
      <UserInfo>
        <DisplayName>Lefkovitz, Naomi B.</DisplayName>
        <AccountId>1614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4E722466315141B33FAF5A929177A1" ma:contentTypeVersion="1" ma:contentTypeDescription="Create a new document." ma:contentTypeScope="" ma:versionID="248170688aec57ed236a3cbf31f8c255">
  <xsd:schema xmlns:xsd="http://www.w3.org/2001/XMLSchema" xmlns:xs="http://www.w3.org/2001/XMLSchema" xmlns:p="http://schemas.microsoft.com/office/2006/metadata/properties" xmlns:ns2="60ec2a97-d612-418f-88fc-a208c2b83ccc" targetNamespace="http://schemas.microsoft.com/office/2006/metadata/properties" ma:root="true" ma:fieldsID="202756f9a8b68f1dd0b08f3896190119" ns2:_="">
    <xsd:import namespace="60ec2a97-d612-418f-88fc-a208c2b83ccc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c2a97-d612-418f-88fc-a208c2b83cc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A07A56-D1C0-4AE8-BD2E-52905DFD688E}">
  <ds:schemaRefs>
    <ds:schemaRef ds:uri="60ec2a97-d612-418f-88fc-a208c2b83ccc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E423045-9E23-4362-A220-E6EA5DF8AC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ec2a97-d612-418f-88fc-a208c2b83c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8736</TotalTime>
  <Words>263</Words>
  <Application>Microsoft Office PowerPoint</Application>
  <PresentationFormat>Widescreen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Metropolitan</vt:lpstr>
      <vt:lpstr>Using Risk Management to Improve Privacy in Information Systems</vt:lpstr>
      <vt:lpstr>Potential Problems for Individuals</vt:lpstr>
      <vt:lpstr>PowerPoint Presentation</vt:lpstr>
      <vt:lpstr>PowerPoint Presentation</vt:lpstr>
      <vt:lpstr>The Right Tool for the Job</vt:lpstr>
      <vt:lpstr>NIST Process</vt:lpstr>
      <vt:lpstr>Draft Privacy Engineering Objectives</vt:lpstr>
      <vt:lpstr>Security Risk Equation</vt:lpstr>
      <vt:lpstr>Identifying System Privacy Risk</vt:lpstr>
      <vt:lpstr>PowerPoint Presentation</vt:lpstr>
      <vt:lpstr>Resources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Brooks, Sean W.</dc:creator>
  <cp:lastModifiedBy>Wo Chang</cp:lastModifiedBy>
  <cp:revision>258</cp:revision>
  <dcterms:created xsi:type="dcterms:W3CDTF">2014-06-12T16:06:27Z</dcterms:created>
  <dcterms:modified xsi:type="dcterms:W3CDTF">2015-02-24T03:30:46Z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0x010100EE4E722466315141B33FAF5A929177A1</vt:lpwstr>
  </property>
</Properties>
</file>