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61" r:id="rId4"/>
    <p:sldId id="257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60"/>
  </p:normalViewPr>
  <p:slideViewPr>
    <p:cSldViewPr snapToGrid="0">
      <p:cViewPr varScale="1">
        <p:scale>
          <a:sx n="64" d="100"/>
          <a:sy n="64" d="100"/>
        </p:scale>
        <p:origin x="72" y="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E099-701A-49B1-A64B-43242D6227D1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B4197-D12A-47D8-A352-5F7D774E5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9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E099-701A-49B1-A64B-43242D6227D1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B4197-D12A-47D8-A352-5F7D774E5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41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E099-701A-49B1-A64B-43242D6227D1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B4197-D12A-47D8-A352-5F7D774E5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45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E099-701A-49B1-A64B-43242D6227D1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B4197-D12A-47D8-A352-5F7D774E5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98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E099-701A-49B1-A64B-43242D6227D1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B4197-D12A-47D8-A352-5F7D774E5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82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E099-701A-49B1-A64B-43242D6227D1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B4197-D12A-47D8-A352-5F7D774E5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33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E099-701A-49B1-A64B-43242D6227D1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B4197-D12A-47D8-A352-5F7D774E5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816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E099-701A-49B1-A64B-43242D6227D1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B4197-D12A-47D8-A352-5F7D774E5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79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E099-701A-49B1-A64B-43242D6227D1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B4197-D12A-47D8-A352-5F7D774E5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87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E099-701A-49B1-A64B-43242D6227D1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B4197-D12A-47D8-A352-5F7D774E5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07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E099-701A-49B1-A64B-43242D6227D1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B4197-D12A-47D8-A352-5F7D774E5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000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4E099-701A-49B1-A64B-43242D6227D1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B4197-D12A-47D8-A352-5F7D774E5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66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819597" y="499611"/>
            <a:ext cx="5608716" cy="371395"/>
            <a:chOff x="1734189" y="1254386"/>
            <a:chExt cx="5608716" cy="371395"/>
          </a:xfrm>
        </p:grpSpPr>
        <p:sp>
          <p:nvSpPr>
            <p:cNvPr id="3" name="Rounded Rectangle 2"/>
            <p:cNvSpPr/>
            <p:nvPr/>
          </p:nvSpPr>
          <p:spPr>
            <a:xfrm flipH="1">
              <a:off x="1734189" y="1254386"/>
              <a:ext cx="5608716" cy="371395"/>
            </a:xfrm>
            <a:prstGeom prst="roundRect">
              <a:avLst>
                <a:gd name="adj" fmla="val 2244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245286" y="1304492"/>
              <a:ext cx="22545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Role</a:t>
              </a:r>
              <a:endParaRPr lang="en-US" sz="1400" b="1" dirty="0"/>
            </a:p>
          </p:txBody>
        </p:sp>
      </p:grpSp>
      <p:sp>
        <p:nvSpPr>
          <p:cNvPr id="5" name="Oval 4"/>
          <p:cNvSpPr/>
          <p:nvPr/>
        </p:nvSpPr>
        <p:spPr>
          <a:xfrm>
            <a:off x="2575897" y="2410995"/>
            <a:ext cx="1241494" cy="33328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Activity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Hexagon 5"/>
          <p:cNvSpPr/>
          <p:nvPr/>
        </p:nvSpPr>
        <p:spPr>
          <a:xfrm>
            <a:off x="1795017" y="1217488"/>
            <a:ext cx="5633296" cy="648148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Sub-role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00926" y="2410995"/>
            <a:ext cx="2038189" cy="333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Functional Components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030616" y="3384755"/>
            <a:ext cx="3237449" cy="29497"/>
          </a:xfrm>
          <a:prstGeom prst="straightConnector1">
            <a:avLst/>
          </a:prstGeom>
          <a:ln w="41275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09599" y="3104972"/>
            <a:ext cx="877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030616" y="3954118"/>
            <a:ext cx="3237449" cy="29497"/>
          </a:xfrm>
          <a:prstGeom prst="straightConnector1">
            <a:avLst/>
          </a:prstGeom>
          <a:ln w="412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609599" y="3674335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998665" y="4548969"/>
            <a:ext cx="3237449" cy="29497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77648" y="4269186"/>
            <a:ext cx="1025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066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 rot="16200000">
            <a:off x="2176285" y="534514"/>
            <a:ext cx="4555909" cy="6761021"/>
          </a:xfrm>
          <a:prstGeom prst="roundRect">
            <a:avLst/>
          </a:prstGeom>
          <a:solidFill>
            <a:schemeClr val="bg1">
              <a:lumMod val="75000"/>
              <a:alpha val="51000"/>
            </a:schemeClr>
          </a:solidFill>
          <a:ln>
            <a:noFill/>
            <a:prstDash val="dash"/>
          </a:ln>
          <a:effectLst>
            <a:outerShdw blurRad="228600" dist="38100" dir="19320000" algn="bl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b="1" spc="300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 rot="16200000">
            <a:off x="2170058" y="78017"/>
            <a:ext cx="4907796" cy="757151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  <a:prstDash val="dash"/>
          </a:ln>
          <a:effectLst>
            <a:outerShdw blurRad="228600" dist="38100" dir="19320000" algn="bl" rotWithShape="0">
              <a:schemeClr val="bg2">
                <a:lumMod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b="1" spc="3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6200000">
            <a:off x="6317601" y="3193912"/>
            <a:ext cx="25851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pc="300" dirty="0" smtClean="0">
                <a:solidFill>
                  <a:schemeClr val="bg1"/>
                </a:solidFill>
              </a:rPr>
              <a:t>Security &amp; Privacy</a:t>
            </a:r>
            <a:endParaRPr lang="en-US" sz="1600" b="1" spc="3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6200000">
            <a:off x="6840034" y="2816353"/>
            <a:ext cx="25851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pc="300" dirty="0" smtClean="0">
                <a:solidFill>
                  <a:schemeClr val="bg1"/>
                </a:solidFill>
              </a:rPr>
              <a:t>Management</a:t>
            </a:r>
            <a:endParaRPr lang="en-US" sz="1600" b="1" spc="300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637308" y="1997900"/>
            <a:ext cx="1063275" cy="6740"/>
          </a:xfrm>
          <a:prstGeom prst="straightConnector1">
            <a:avLst/>
          </a:prstGeom>
          <a:ln w="41275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 rot="16200000">
            <a:off x="8286726" y="1829913"/>
            <a:ext cx="1508292" cy="33404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  <a:prstDash val="dash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 rot="16200000">
            <a:off x="8210526" y="1890406"/>
            <a:ext cx="1508292" cy="33404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  <a:prstDash val="dash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 rot="16200000">
            <a:off x="8134323" y="1942356"/>
            <a:ext cx="1508292" cy="33404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  <a:prstDash val="dash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Data Consumer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 rot="16200000">
            <a:off x="-308515" y="1930498"/>
            <a:ext cx="1533322" cy="35832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  <a:prstDash val="dash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 rot="16200000">
            <a:off x="-384715" y="1997375"/>
            <a:ext cx="1533322" cy="35832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  <a:prstDash val="dash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 rot="16200000">
            <a:off x="-460915" y="2073575"/>
            <a:ext cx="1533322" cy="35832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  <a:prstDash val="dash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Data Provider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596990" y="2805625"/>
            <a:ext cx="5836907" cy="3028309"/>
          </a:xfrm>
          <a:prstGeom prst="roundRect">
            <a:avLst>
              <a:gd name="adj" fmla="val 4083"/>
            </a:avLst>
          </a:prstGeom>
          <a:solidFill>
            <a:srgbClr val="A6A6A6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7" name="Rounded Rectangle 36"/>
          <p:cNvSpPr/>
          <p:nvPr/>
        </p:nvSpPr>
        <p:spPr>
          <a:xfrm>
            <a:off x="1460993" y="2945664"/>
            <a:ext cx="5836907" cy="2921737"/>
          </a:xfrm>
          <a:prstGeom prst="roundRect">
            <a:avLst>
              <a:gd name="adj" fmla="val 4083"/>
            </a:avLst>
          </a:prstGeom>
          <a:solidFill>
            <a:srgbClr val="A6A6A6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8" name="Rounded Rectangle 37"/>
          <p:cNvSpPr/>
          <p:nvPr/>
        </p:nvSpPr>
        <p:spPr>
          <a:xfrm>
            <a:off x="1371599" y="3058055"/>
            <a:ext cx="5777345" cy="2809346"/>
          </a:xfrm>
          <a:prstGeom prst="roundRect">
            <a:avLst>
              <a:gd name="adj" fmla="val 4083"/>
            </a:avLst>
          </a:prstGeom>
          <a:solidFill>
            <a:srgbClr val="A6A6A6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3" name="Hexagon 82"/>
          <p:cNvSpPr/>
          <p:nvPr/>
        </p:nvSpPr>
        <p:spPr>
          <a:xfrm>
            <a:off x="1828795" y="4175954"/>
            <a:ext cx="4796004" cy="611970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957160" y="4139719"/>
            <a:ext cx="4914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Platforms: Data Organization and Distribution </a:t>
            </a:r>
            <a:endParaRPr lang="en-US" sz="12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442699" y="3045023"/>
            <a:ext cx="2748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Big Data Framework Provider</a:t>
            </a:r>
            <a:endParaRPr lang="en-US" sz="1400" b="1" dirty="0"/>
          </a:p>
        </p:txBody>
      </p:sp>
      <p:sp>
        <p:nvSpPr>
          <p:cNvPr id="84" name="Hexagon 83"/>
          <p:cNvSpPr/>
          <p:nvPr/>
        </p:nvSpPr>
        <p:spPr>
          <a:xfrm>
            <a:off x="1819842" y="4843987"/>
            <a:ext cx="4796004" cy="638126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3609" y="4838066"/>
            <a:ext cx="4565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Infrastructures: </a:t>
            </a:r>
            <a:r>
              <a:rPr lang="en-US" sz="1200" b="1" dirty="0"/>
              <a:t>Networking</a:t>
            </a:r>
            <a:r>
              <a:rPr lang="en-US" sz="1200" b="1" dirty="0" smtClean="0"/>
              <a:t>, Computing, Storage</a:t>
            </a:r>
            <a:endParaRPr lang="en-US" sz="1200" b="1" dirty="0"/>
          </a:p>
        </p:txBody>
      </p:sp>
      <p:cxnSp>
        <p:nvCxnSpPr>
          <p:cNvPr id="54" name="Straight Arrow Connector 53"/>
          <p:cNvCxnSpPr>
            <a:stCxn id="8" idx="2"/>
            <a:endCxn id="36" idx="0"/>
          </p:cNvCxnSpPr>
          <p:nvPr/>
        </p:nvCxnSpPr>
        <p:spPr>
          <a:xfrm flipH="1">
            <a:off x="4515444" y="2383992"/>
            <a:ext cx="79176" cy="421633"/>
          </a:xfrm>
          <a:prstGeom prst="straightConnector1">
            <a:avLst/>
          </a:prstGeom>
          <a:ln w="41275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Hexagon 69"/>
          <p:cNvSpPr/>
          <p:nvPr/>
        </p:nvSpPr>
        <p:spPr>
          <a:xfrm>
            <a:off x="1865713" y="3503488"/>
            <a:ext cx="4704263" cy="648148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008723" y="3503200"/>
            <a:ext cx="4550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Processing: Computing and Analytic</a:t>
            </a:r>
            <a:endParaRPr lang="en-US" sz="1200" b="1" dirty="0"/>
          </a:p>
        </p:txBody>
      </p:sp>
      <p:grpSp>
        <p:nvGrpSpPr>
          <p:cNvPr id="21" name="Group 20"/>
          <p:cNvGrpSpPr/>
          <p:nvPr/>
        </p:nvGrpSpPr>
        <p:grpSpPr>
          <a:xfrm>
            <a:off x="1819597" y="499611"/>
            <a:ext cx="5608716" cy="371395"/>
            <a:chOff x="1734189" y="1254386"/>
            <a:chExt cx="5608716" cy="371395"/>
          </a:xfrm>
        </p:grpSpPr>
        <p:sp>
          <p:nvSpPr>
            <p:cNvPr id="13" name="Rounded Rectangle 12"/>
            <p:cNvSpPr/>
            <p:nvPr/>
          </p:nvSpPr>
          <p:spPr>
            <a:xfrm flipH="1">
              <a:off x="1734189" y="1254386"/>
              <a:ext cx="5608716" cy="371395"/>
            </a:xfrm>
            <a:prstGeom prst="roundRect">
              <a:avLst>
                <a:gd name="adj" fmla="val 2244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45286" y="1304492"/>
              <a:ext cx="22545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System Orchestrator</a:t>
              </a:r>
              <a:endParaRPr lang="en-US" sz="1400" b="1" dirty="0"/>
            </a:p>
          </p:txBody>
        </p:sp>
      </p:grpSp>
      <p:sp>
        <p:nvSpPr>
          <p:cNvPr id="40" name="Right Brace 39"/>
          <p:cNvSpPr/>
          <p:nvPr/>
        </p:nvSpPr>
        <p:spPr>
          <a:xfrm rot="16200000">
            <a:off x="4436056" y="-2609875"/>
            <a:ext cx="375801" cy="7571515"/>
          </a:xfrm>
          <a:prstGeom prst="rightBrace">
            <a:avLst>
              <a:gd name="adj1" fmla="val 8333"/>
              <a:gd name="adj2" fmla="val 4928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664179" y="2164999"/>
            <a:ext cx="1012107" cy="11537"/>
          </a:xfrm>
          <a:prstGeom prst="straightConnector1">
            <a:avLst/>
          </a:prstGeom>
          <a:ln w="412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586188" y="2332585"/>
            <a:ext cx="1063275" cy="674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7277127" y="1868822"/>
            <a:ext cx="1381611" cy="23375"/>
          </a:xfrm>
          <a:prstGeom prst="straightConnector1">
            <a:avLst/>
          </a:prstGeom>
          <a:ln w="41275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7385499" y="2068737"/>
            <a:ext cx="1335950" cy="3263"/>
          </a:xfrm>
          <a:prstGeom prst="straightConnector1">
            <a:avLst/>
          </a:prstGeom>
          <a:ln w="412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7226007" y="2226882"/>
            <a:ext cx="1460796" cy="1105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 flipV="1">
            <a:off x="4875340" y="2362194"/>
            <a:ext cx="1460" cy="443431"/>
          </a:xfrm>
          <a:prstGeom prst="straightConnector1">
            <a:avLst/>
          </a:prstGeom>
          <a:ln w="412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5242560" y="2377985"/>
            <a:ext cx="22177" cy="42764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 flipH="1">
            <a:off x="1604075" y="1515508"/>
            <a:ext cx="5608716" cy="643392"/>
          </a:xfrm>
          <a:prstGeom prst="roundRect">
            <a:avLst>
              <a:gd name="adj" fmla="val 2244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 flipH="1">
            <a:off x="1687338" y="1730572"/>
            <a:ext cx="5608716" cy="643392"/>
          </a:xfrm>
          <a:prstGeom prst="roundRect">
            <a:avLst>
              <a:gd name="adj" fmla="val 2244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 flipH="1">
            <a:off x="1755286" y="1911450"/>
            <a:ext cx="5608716" cy="643392"/>
          </a:xfrm>
          <a:prstGeom prst="roundRect">
            <a:avLst>
              <a:gd name="adj" fmla="val 2244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388526" y="120831"/>
            <a:ext cx="2343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BDRA Conceptual View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31666" y="2076215"/>
            <a:ext cx="5525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Big Data Application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959172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 rot="16200000">
            <a:off x="2170058" y="504737"/>
            <a:ext cx="4907796" cy="757151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  <a:prstDash val="dash"/>
          </a:ln>
          <a:effectLst>
            <a:outerShdw blurRad="228600" dist="38100" dir="19320000" algn="bl" rotWithShape="0">
              <a:schemeClr val="bg2">
                <a:lumMod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b="1" spc="300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 rot="16200000">
            <a:off x="2176285" y="961234"/>
            <a:ext cx="4555909" cy="6761021"/>
          </a:xfrm>
          <a:prstGeom prst="roundRect">
            <a:avLst/>
          </a:prstGeom>
          <a:solidFill>
            <a:schemeClr val="bg1">
              <a:lumMod val="75000"/>
              <a:alpha val="51000"/>
            </a:schemeClr>
          </a:solidFill>
          <a:ln>
            <a:noFill/>
            <a:prstDash val="dash"/>
          </a:ln>
          <a:effectLst>
            <a:outerShdw blurRad="228600" dist="38100" dir="19320000" algn="bl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b="1" spc="300" dirty="0">
              <a:solidFill>
                <a:schemeClr val="bg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819597" y="926331"/>
            <a:ext cx="5608716" cy="371395"/>
            <a:chOff x="1734189" y="1254386"/>
            <a:chExt cx="5608716" cy="371395"/>
          </a:xfrm>
        </p:grpSpPr>
        <p:sp>
          <p:nvSpPr>
            <p:cNvPr id="13" name="Rounded Rectangle 12"/>
            <p:cNvSpPr/>
            <p:nvPr/>
          </p:nvSpPr>
          <p:spPr>
            <a:xfrm flipH="1">
              <a:off x="1734189" y="1254386"/>
              <a:ext cx="5608716" cy="371395"/>
            </a:xfrm>
            <a:prstGeom prst="roundRect">
              <a:avLst>
                <a:gd name="adj" fmla="val 2244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45286" y="1304492"/>
              <a:ext cx="22545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System Orchestrator</a:t>
              </a:r>
              <a:endParaRPr lang="en-US" sz="1400" b="1" dirty="0"/>
            </a:p>
          </p:txBody>
        </p:sp>
      </p:grpSp>
      <p:sp>
        <p:nvSpPr>
          <p:cNvPr id="16" name="TextBox 15"/>
          <p:cNvSpPr txBox="1"/>
          <p:nvPr/>
        </p:nvSpPr>
        <p:spPr>
          <a:xfrm rot="16200000">
            <a:off x="6317601" y="3620632"/>
            <a:ext cx="25851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pc="300" dirty="0" smtClean="0">
                <a:solidFill>
                  <a:schemeClr val="bg1"/>
                </a:solidFill>
              </a:rPr>
              <a:t>Security &amp; Privacy</a:t>
            </a:r>
            <a:endParaRPr lang="en-US" sz="1600" b="1" spc="3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6200000">
            <a:off x="6840034" y="3243073"/>
            <a:ext cx="25851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pc="300" dirty="0" smtClean="0">
                <a:solidFill>
                  <a:schemeClr val="bg1"/>
                </a:solidFill>
              </a:rPr>
              <a:t>Management</a:t>
            </a:r>
            <a:endParaRPr lang="en-US" sz="1600" b="1" spc="300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637308" y="2424620"/>
            <a:ext cx="1063275" cy="6740"/>
          </a:xfrm>
          <a:prstGeom prst="straightConnector1">
            <a:avLst/>
          </a:prstGeom>
          <a:ln w="41275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 rot="16200000">
            <a:off x="8286726" y="2256633"/>
            <a:ext cx="1508292" cy="33404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  <a:prstDash val="dash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 rot="16200000">
            <a:off x="8210526" y="2317126"/>
            <a:ext cx="1508292" cy="33404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  <a:prstDash val="dash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 rot="16200000">
            <a:off x="8134323" y="2369076"/>
            <a:ext cx="1508292" cy="33404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  <a:prstDash val="dash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Data Consumer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 rot="16200000">
            <a:off x="-308515" y="2357218"/>
            <a:ext cx="1533322" cy="35832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  <a:prstDash val="dash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 rot="16200000">
            <a:off x="-384715" y="2424095"/>
            <a:ext cx="1533322" cy="35832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  <a:prstDash val="dash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 rot="16200000">
            <a:off x="-460915" y="2500295"/>
            <a:ext cx="1533322" cy="35832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  <a:prstDash val="dash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Data Provider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596990" y="3232345"/>
            <a:ext cx="5836907" cy="3028309"/>
          </a:xfrm>
          <a:prstGeom prst="roundRect">
            <a:avLst>
              <a:gd name="adj" fmla="val 4083"/>
            </a:avLst>
          </a:prstGeom>
          <a:solidFill>
            <a:srgbClr val="A6A6A6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7" name="Rounded Rectangle 36"/>
          <p:cNvSpPr/>
          <p:nvPr/>
        </p:nvSpPr>
        <p:spPr>
          <a:xfrm>
            <a:off x="1460993" y="3372384"/>
            <a:ext cx="5836907" cy="2921737"/>
          </a:xfrm>
          <a:prstGeom prst="roundRect">
            <a:avLst>
              <a:gd name="adj" fmla="val 4083"/>
            </a:avLst>
          </a:prstGeom>
          <a:solidFill>
            <a:srgbClr val="A6A6A6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8" name="Rounded Rectangle 37"/>
          <p:cNvSpPr/>
          <p:nvPr/>
        </p:nvSpPr>
        <p:spPr>
          <a:xfrm>
            <a:off x="1371599" y="3484775"/>
            <a:ext cx="5777345" cy="2809346"/>
          </a:xfrm>
          <a:prstGeom prst="roundRect">
            <a:avLst>
              <a:gd name="adj" fmla="val 4083"/>
            </a:avLst>
          </a:prstGeom>
          <a:solidFill>
            <a:srgbClr val="A6A6A6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3" name="Hexagon 82"/>
          <p:cNvSpPr/>
          <p:nvPr/>
        </p:nvSpPr>
        <p:spPr>
          <a:xfrm>
            <a:off x="1828795" y="4602674"/>
            <a:ext cx="4796004" cy="611970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957160" y="4566439"/>
            <a:ext cx="4914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Platforms: Data Organization and Distribution </a:t>
            </a:r>
            <a:endParaRPr lang="en-US" sz="12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442699" y="3471743"/>
            <a:ext cx="2748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Big Data Framework Provider</a:t>
            </a:r>
            <a:endParaRPr lang="en-US" sz="1400" b="1" dirty="0"/>
          </a:p>
        </p:txBody>
      </p:sp>
      <p:sp>
        <p:nvSpPr>
          <p:cNvPr id="84" name="Hexagon 83"/>
          <p:cNvSpPr/>
          <p:nvPr/>
        </p:nvSpPr>
        <p:spPr>
          <a:xfrm>
            <a:off x="1819842" y="5270707"/>
            <a:ext cx="4796004" cy="638126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3609" y="5264786"/>
            <a:ext cx="4565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Infrastructures: </a:t>
            </a:r>
            <a:r>
              <a:rPr lang="en-US" sz="1200" b="1" dirty="0"/>
              <a:t>Networking</a:t>
            </a:r>
            <a:r>
              <a:rPr lang="en-US" sz="1200" b="1" dirty="0" smtClean="0"/>
              <a:t>, Computing, Storage</a:t>
            </a:r>
            <a:endParaRPr lang="en-US" sz="1200" b="1" dirty="0"/>
          </a:p>
        </p:txBody>
      </p:sp>
      <p:cxnSp>
        <p:nvCxnSpPr>
          <p:cNvPr id="54" name="Straight Arrow Connector 53"/>
          <p:cNvCxnSpPr>
            <a:stCxn id="8" idx="2"/>
            <a:endCxn id="36" idx="0"/>
          </p:cNvCxnSpPr>
          <p:nvPr/>
        </p:nvCxnSpPr>
        <p:spPr>
          <a:xfrm flipH="1">
            <a:off x="4515444" y="2677664"/>
            <a:ext cx="6605" cy="554681"/>
          </a:xfrm>
          <a:prstGeom prst="straightConnector1">
            <a:avLst/>
          </a:prstGeom>
          <a:ln w="41275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Hexagon 69"/>
          <p:cNvSpPr/>
          <p:nvPr/>
        </p:nvSpPr>
        <p:spPr>
          <a:xfrm>
            <a:off x="1865713" y="3930208"/>
            <a:ext cx="4704263" cy="648148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008723" y="3929920"/>
            <a:ext cx="4550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Processing: Computing and Analytic</a:t>
            </a:r>
            <a:endParaRPr lang="en-US" sz="1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452288" y="-31383"/>
            <a:ext cx="2343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BDRA Conceptual View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 flipH="1">
            <a:off x="1700583" y="2179246"/>
            <a:ext cx="5608716" cy="643392"/>
          </a:xfrm>
          <a:prstGeom prst="roundRect">
            <a:avLst>
              <a:gd name="adj" fmla="val 2244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59095" y="2369887"/>
            <a:ext cx="5525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Big Data Application Provider</a:t>
            </a:r>
            <a:endParaRPr lang="en-US" sz="1400" b="1" dirty="0"/>
          </a:p>
        </p:txBody>
      </p:sp>
      <p:sp>
        <p:nvSpPr>
          <p:cNvPr id="40" name="Right Brace 39"/>
          <p:cNvSpPr/>
          <p:nvPr/>
        </p:nvSpPr>
        <p:spPr>
          <a:xfrm rot="16200000">
            <a:off x="4436056" y="-2183155"/>
            <a:ext cx="375801" cy="7571515"/>
          </a:xfrm>
          <a:prstGeom prst="rightBrace">
            <a:avLst>
              <a:gd name="adj1" fmla="val 8333"/>
              <a:gd name="adj2" fmla="val 4928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664179" y="2591719"/>
            <a:ext cx="1012107" cy="11537"/>
          </a:xfrm>
          <a:prstGeom prst="straightConnector1">
            <a:avLst/>
          </a:prstGeom>
          <a:ln w="412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586188" y="2759305"/>
            <a:ext cx="1063275" cy="674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7277127" y="2295542"/>
            <a:ext cx="1381611" cy="23375"/>
          </a:xfrm>
          <a:prstGeom prst="straightConnector1">
            <a:avLst/>
          </a:prstGeom>
          <a:ln w="41275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7385499" y="2495457"/>
            <a:ext cx="1335950" cy="3263"/>
          </a:xfrm>
          <a:prstGeom prst="straightConnector1">
            <a:avLst/>
          </a:prstGeom>
          <a:ln w="412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7226007" y="2653602"/>
            <a:ext cx="1460796" cy="1105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 flipV="1">
            <a:off x="4875340" y="2788914"/>
            <a:ext cx="1460" cy="443431"/>
          </a:xfrm>
          <a:prstGeom prst="straightConnector1">
            <a:avLst/>
          </a:prstGeom>
          <a:ln w="412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5242560" y="2804705"/>
            <a:ext cx="22177" cy="42764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Arrow 1"/>
          <p:cNvSpPr/>
          <p:nvPr/>
        </p:nvSpPr>
        <p:spPr>
          <a:xfrm>
            <a:off x="977476" y="270739"/>
            <a:ext cx="7795727" cy="805604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Information Value Change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Right Arrow 45"/>
          <p:cNvSpPr/>
          <p:nvPr/>
        </p:nvSpPr>
        <p:spPr>
          <a:xfrm rot="16200000">
            <a:off x="6871297" y="3435363"/>
            <a:ext cx="5951912" cy="66614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 Value Change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6748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 rot="16200000">
            <a:off x="3714751" y="-971552"/>
            <a:ext cx="4886325" cy="1063942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  <a:prstDash val="dash"/>
          </a:ln>
          <a:effectLst>
            <a:outerShdw blurRad="228600" dist="38100" dir="19320000" algn="bl" rotWithShape="0">
              <a:schemeClr val="bg2">
                <a:lumMod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b="1" spc="300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 rot="16200000">
            <a:off x="2862139" y="138400"/>
            <a:ext cx="4634473" cy="8453826"/>
          </a:xfrm>
          <a:prstGeom prst="roundRect">
            <a:avLst/>
          </a:prstGeom>
          <a:solidFill>
            <a:schemeClr val="bg1">
              <a:lumMod val="75000"/>
              <a:alpha val="51000"/>
            </a:schemeClr>
          </a:solidFill>
          <a:ln>
            <a:noFill/>
            <a:prstDash val="dash"/>
          </a:ln>
          <a:effectLst>
            <a:outerShdw blurRad="228600" dist="38100" dir="19320000" algn="bl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b="1" spc="300" dirty="0">
              <a:solidFill>
                <a:schemeClr val="bg1"/>
              </a:solidFill>
            </a:endParaRPr>
          </a:p>
        </p:txBody>
      </p:sp>
      <p:sp>
        <p:nvSpPr>
          <p:cNvPr id="98" name="Rounded Rectangle 97"/>
          <p:cNvSpPr/>
          <p:nvPr/>
        </p:nvSpPr>
        <p:spPr>
          <a:xfrm flipH="1">
            <a:off x="1065786" y="2203878"/>
            <a:ext cx="6284708" cy="841573"/>
          </a:xfrm>
          <a:prstGeom prst="roundRect">
            <a:avLst>
              <a:gd name="adj" fmla="val 2244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7965530" y="4656354"/>
            <a:ext cx="25851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pc="300" dirty="0" smtClean="0">
                <a:solidFill>
                  <a:schemeClr val="bg1"/>
                </a:solidFill>
              </a:rPr>
              <a:t>Security &amp; Privacy</a:t>
            </a:r>
            <a:endParaRPr lang="en-US" sz="1600" b="1" spc="3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6200000">
            <a:off x="9662972" y="4669644"/>
            <a:ext cx="25851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pc="300" dirty="0" smtClean="0">
                <a:solidFill>
                  <a:schemeClr val="bg1"/>
                </a:solidFill>
              </a:rPr>
              <a:t>Management</a:t>
            </a:r>
            <a:endParaRPr lang="en-US" sz="1600" b="1" spc="300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7342512" y="2275666"/>
            <a:ext cx="4224508" cy="14754"/>
          </a:xfrm>
          <a:prstGeom prst="straightConnector1">
            <a:avLst/>
          </a:prstGeom>
          <a:ln w="41275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 rot="16200000">
            <a:off x="11132298" y="2341578"/>
            <a:ext cx="1508292" cy="33404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  <a:prstDash val="dash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 rot="16200000">
            <a:off x="11056098" y="2402071"/>
            <a:ext cx="1508292" cy="33404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  <a:prstDash val="dash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 rot="16200000">
            <a:off x="10979895" y="2454021"/>
            <a:ext cx="1508292" cy="33404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  <a:prstDash val="dash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Data Consumer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 rot="16200000">
            <a:off x="-308515" y="2492500"/>
            <a:ext cx="1533322" cy="35832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  <a:prstDash val="dash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 rot="16200000">
            <a:off x="-384715" y="2559377"/>
            <a:ext cx="1533322" cy="35832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  <a:prstDash val="dash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 rot="16200000">
            <a:off x="-460915" y="2635577"/>
            <a:ext cx="1533322" cy="35832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  <a:prstDash val="dash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Data Provider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554491" y="3258192"/>
            <a:ext cx="6297826" cy="3028309"/>
          </a:xfrm>
          <a:prstGeom prst="roundRect">
            <a:avLst>
              <a:gd name="adj" fmla="val 4083"/>
            </a:avLst>
          </a:prstGeom>
          <a:solidFill>
            <a:srgbClr val="A6A6A6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7" name="Rounded Rectangle 36"/>
          <p:cNvSpPr/>
          <p:nvPr/>
        </p:nvSpPr>
        <p:spPr>
          <a:xfrm>
            <a:off x="1460993" y="3364764"/>
            <a:ext cx="6242792" cy="2921737"/>
          </a:xfrm>
          <a:prstGeom prst="roundRect">
            <a:avLst>
              <a:gd name="adj" fmla="val 4083"/>
            </a:avLst>
          </a:prstGeom>
          <a:solidFill>
            <a:srgbClr val="A6A6A6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8" name="Rounded Rectangle 37"/>
          <p:cNvSpPr/>
          <p:nvPr/>
        </p:nvSpPr>
        <p:spPr>
          <a:xfrm>
            <a:off x="1371599" y="3477155"/>
            <a:ext cx="6223820" cy="2809346"/>
          </a:xfrm>
          <a:prstGeom prst="roundRect">
            <a:avLst>
              <a:gd name="adj" fmla="val 4083"/>
            </a:avLst>
          </a:prstGeom>
          <a:solidFill>
            <a:srgbClr val="A6A6A6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0" name="TextBox 49"/>
          <p:cNvSpPr txBox="1"/>
          <p:nvPr/>
        </p:nvSpPr>
        <p:spPr>
          <a:xfrm>
            <a:off x="1442699" y="3464123"/>
            <a:ext cx="2748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Big Data Framework Provider</a:t>
            </a:r>
            <a:endParaRPr lang="en-US" sz="1400" b="1" dirty="0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4414269" y="2986991"/>
            <a:ext cx="3278" cy="406710"/>
          </a:xfrm>
          <a:prstGeom prst="straightConnector1">
            <a:avLst/>
          </a:prstGeom>
          <a:ln w="41275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88831" y="2303715"/>
            <a:ext cx="5525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Big Data Application Provider</a:t>
            </a:r>
            <a:endParaRPr lang="en-US" sz="1400" b="1" dirty="0"/>
          </a:p>
        </p:txBody>
      </p:sp>
      <p:sp>
        <p:nvSpPr>
          <p:cNvPr id="64" name="Oval 63"/>
          <p:cNvSpPr/>
          <p:nvPr/>
        </p:nvSpPr>
        <p:spPr>
          <a:xfrm>
            <a:off x="3839889" y="2594270"/>
            <a:ext cx="1101217" cy="3796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Analytics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1174270" y="2617472"/>
            <a:ext cx="1241494" cy="33328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Collection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2447095" y="2585991"/>
            <a:ext cx="1361463" cy="39624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Preparation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4972437" y="2621719"/>
            <a:ext cx="1373005" cy="32479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Visualization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6376775" y="2633781"/>
            <a:ext cx="892713" cy="30066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Access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 flipH="1">
            <a:off x="848688" y="300923"/>
            <a:ext cx="10325100" cy="1133357"/>
          </a:xfrm>
          <a:prstGeom prst="roundRect">
            <a:avLst>
              <a:gd name="adj" fmla="val 2244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13508" y="296459"/>
            <a:ext cx="2254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System Orchestrator</a:t>
            </a:r>
            <a:endParaRPr lang="en-US" sz="1400" b="1" dirty="0"/>
          </a:p>
        </p:txBody>
      </p:sp>
      <p:sp>
        <p:nvSpPr>
          <p:cNvPr id="57" name="Oval 56"/>
          <p:cNvSpPr/>
          <p:nvPr/>
        </p:nvSpPr>
        <p:spPr>
          <a:xfrm>
            <a:off x="875841" y="591234"/>
            <a:ext cx="2058229" cy="67678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Business Ownership Requirements and Monitoring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4773341" y="638637"/>
            <a:ext cx="2060071" cy="61006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System Architecture Requirements Definition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2945019" y="605791"/>
            <a:ext cx="1744335" cy="68616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Governance Requirements and Monitoring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8824112" y="503645"/>
            <a:ext cx="2288138" cy="85454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Security/Privacy Requirements Definition and Monitoring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0" name="Hexagon 69"/>
          <p:cNvSpPr/>
          <p:nvPr/>
        </p:nvSpPr>
        <p:spPr>
          <a:xfrm>
            <a:off x="1740311" y="3922588"/>
            <a:ext cx="5041860" cy="648148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013742" y="3922300"/>
            <a:ext cx="4635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Processing: Computing and Analytic</a:t>
            </a:r>
            <a:endParaRPr lang="en-US" sz="1200" b="1" dirty="0"/>
          </a:p>
        </p:txBody>
      </p:sp>
      <p:sp>
        <p:nvSpPr>
          <p:cNvPr id="72" name="Oval 71"/>
          <p:cNvSpPr/>
          <p:nvPr/>
        </p:nvSpPr>
        <p:spPr>
          <a:xfrm>
            <a:off x="2135700" y="4175414"/>
            <a:ext cx="1292082" cy="33705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Batch Processing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3581918" y="4175414"/>
            <a:ext cx="1292082" cy="33705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Interactive Processing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5028137" y="4175414"/>
            <a:ext cx="1292082" cy="33705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Stream Processing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649408" y="-40965"/>
            <a:ext cx="2132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BDRA Activities View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740310" y="4595689"/>
            <a:ext cx="5131068" cy="588054"/>
            <a:chOff x="1740310" y="4595689"/>
            <a:chExt cx="5131068" cy="588054"/>
          </a:xfrm>
        </p:grpSpPr>
        <p:sp>
          <p:nvSpPr>
            <p:cNvPr id="83" name="Hexagon 82"/>
            <p:cNvSpPr/>
            <p:nvPr/>
          </p:nvSpPr>
          <p:spPr>
            <a:xfrm>
              <a:off x="1740310" y="4631924"/>
              <a:ext cx="4949311" cy="551819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957160" y="4595689"/>
              <a:ext cx="49142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Platforms: Data Organization and Distribution </a:t>
              </a:r>
              <a:endParaRPr lang="en-US" sz="1200" b="1" dirty="0"/>
            </a:p>
          </p:txBody>
        </p:sp>
        <p:sp>
          <p:nvSpPr>
            <p:cNvPr id="69" name="Oval 68"/>
            <p:cNvSpPr/>
            <p:nvPr/>
          </p:nvSpPr>
          <p:spPr>
            <a:xfrm>
              <a:off x="1911368" y="4847636"/>
              <a:ext cx="868783" cy="238979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Create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2813851" y="4846243"/>
              <a:ext cx="868783" cy="238979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Read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4742223" y="4838922"/>
              <a:ext cx="868783" cy="238979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Delete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Oval 70"/>
            <p:cNvSpPr/>
            <p:nvPr/>
          </p:nvSpPr>
          <p:spPr>
            <a:xfrm>
              <a:off x="5629300" y="4844508"/>
              <a:ext cx="868783" cy="238979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Index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4" name="Oval 73"/>
            <p:cNvSpPr/>
            <p:nvPr/>
          </p:nvSpPr>
          <p:spPr>
            <a:xfrm>
              <a:off x="3711403" y="4844508"/>
              <a:ext cx="985020" cy="222054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Update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740310" y="5257166"/>
            <a:ext cx="4949311" cy="836383"/>
            <a:chOff x="1740310" y="5257166"/>
            <a:chExt cx="4949311" cy="836383"/>
          </a:xfrm>
        </p:grpSpPr>
        <p:sp>
          <p:nvSpPr>
            <p:cNvPr id="84" name="Hexagon 83"/>
            <p:cNvSpPr/>
            <p:nvPr/>
          </p:nvSpPr>
          <p:spPr>
            <a:xfrm>
              <a:off x="1740310" y="5263086"/>
              <a:ext cx="4949311" cy="830463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993609" y="5257166"/>
              <a:ext cx="45653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Infrastructures: </a:t>
              </a:r>
              <a:r>
                <a:rPr lang="en-US" sz="1200" b="1" dirty="0"/>
                <a:t>Networking</a:t>
              </a:r>
              <a:r>
                <a:rPr lang="en-US" sz="1200" b="1" dirty="0" smtClean="0"/>
                <a:t>, Computing, Storage</a:t>
              </a:r>
              <a:endParaRPr lang="en-US" sz="1200" b="1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2316066" y="5570805"/>
              <a:ext cx="1072540" cy="235929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Transmit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3607028" y="5561005"/>
              <a:ext cx="1072540" cy="235929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Receive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4908893" y="5562623"/>
              <a:ext cx="1072540" cy="235929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Store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0" name="Oval 79"/>
            <p:cNvSpPr/>
            <p:nvPr/>
          </p:nvSpPr>
          <p:spPr>
            <a:xfrm>
              <a:off x="4223687" y="5791875"/>
              <a:ext cx="1072540" cy="235929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Retrieve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Oval 84"/>
            <p:cNvSpPr/>
            <p:nvPr/>
          </p:nvSpPr>
          <p:spPr>
            <a:xfrm>
              <a:off x="2748768" y="5798552"/>
              <a:ext cx="1336374" cy="211969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Manipulate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88" name="Oval 87"/>
          <p:cNvSpPr/>
          <p:nvPr/>
        </p:nvSpPr>
        <p:spPr>
          <a:xfrm>
            <a:off x="9549581" y="2688329"/>
            <a:ext cx="1367728" cy="2714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Provisioning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9" name="Oval 88"/>
          <p:cNvSpPr/>
          <p:nvPr/>
        </p:nvSpPr>
        <p:spPr>
          <a:xfrm>
            <a:off x="9549581" y="3013277"/>
            <a:ext cx="1461947" cy="24985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Configuration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0" name="Oval 89"/>
          <p:cNvSpPr/>
          <p:nvPr/>
        </p:nvSpPr>
        <p:spPr>
          <a:xfrm>
            <a:off x="9549581" y="3316637"/>
            <a:ext cx="1625591" cy="3063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Package </a:t>
            </a:r>
            <a:r>
              <a:rPr lang="en-US" sz="1200" dirty="0" err="1" smtClean="0">
                <a:solidFill>
                  <a:schemeClr val="tx1"/>
                </a:solidFill>
              </a:rPr>
              <a:t>Mgmt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1" name="Oval 90"/>
          <p:cNvSpPr/>
          <p:nvPr/>
        </p:nvSpPr>
        <p:spPr>
          <a:xfrm>
            <a:off x="9549581" y="3676532"/>
            <a:ext cx="1800748" cy="30027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Resource </a:t>
            </a:r>
            <a:r>
              <a:rPr lang="en-US" sz="1200" dirty="0" err="1" smtClean="0">
                <a:solidFill>
                  <a:schemeClr val="tx1"/>
                </a:solidFill>
              </a:rPr>
              <a:t>Mgmt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2" name="Oval 91"/>
          <p:cNvSpPr/>
          <p:nvPr/>
        </p:nvSpPr>
        <p:spPr>
          <a:xfrm>
            <a:off x="9549581" y="4030319"/>
            <a:ext cx="1302872" cy="27941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Monitoring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3" name="Oval 92"/>
          <p:cNvSpPr/>
          <p:nvPr/>
        </p:nvSpPr>
        <p:spPr>
          <a:xfrm>
            <a:off x="8066310" y="3533043"/>
            <a:ext cx="1297541" cy="29085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Auditing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4" name="Oval 93"/>
          <p:cNvSpPr/>
          <p:nvPr/>
        </p:nvSpPr>
        <p:spPr>
          <a:xfrm>
            <a:off x="7780203" y="2824048"/>
            <a:ext cx="1593215" cy="28311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Authentication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6" name="Oval 95"/>
          <p:cNvSpPr/>
          <p:nvPr/>
        </p:nvSpPr>
        <p:spPr>
          <a:xfrm>
            <a:off x="7902652" y="3190346"/>
            <a:ext cx="1466299" cy="27629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Authorization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6" name="Right Brace 75"/>
          <p:cNvSpPr/>
          <p:nvPr/>
        </p:nvSpPr>
        <p:spPr>
          <a:xfrm rot="16200000">
            <a:off x="5973579" y="-3537359"/>
            <a:ext cx="375801" cy="10356509"/>
          </a:xfrm>
          <a:prstGeom prst="rightBrace">
            <a:avLst>
              <a:gd name="adj1" fmla="val 8333"/>
              <a:gd name="adj2" fmla="val 4928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 rot="16200000">
            <a:off x="6430242" y="4757694"/>
            <a:ext cx="1800748" cy="30027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Resource </a:t>
            </a:r>
            <a:r>
              <a:rPr lang="en-US" sz="1200" dirty="0" err="1" smtClean="0">
                <a:solidFill>
                  <a:schemeClr val="tx1"/>
                </a:solidFill>
              </a:rPr>
              <a:t>Mgmt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 rot="16200000">
            <a:off x="6048072" y="4786051"/>
            <a:ext cx="1800748" cy="30027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Messaging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7372808" y="2488656"/>
            <a:ext cx="4194213" cy="306"/>
          </a:xfrm>
          <a:prstGeom prst="straightConnector1">
            <a:avLst/>
          </a:prstGeom>
          <a:ln w="412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>
            <a:off x="7330616" y="2624664"/>
            <a:ext cx="4223212" cy="9806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>
            <a:off x="604335" y="2485011"/>
            <a:ext cx="428580" cy="18417"/>
          </a:xfrm>
          <a:prstGeom prst="straightConnector1">
            <a:avLst/>
          </a:prstGeom>
          <a:ln w="41275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634631" y="2701664"/>
            <a:ext cx="501488" cy="9665"/>
          </a:xfrm>
          <a:prstGeom prst="straightConnector1">
            <a:avLst/>
          </a:prstGeom>
          <a:ln w="412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 flipV="1">
            <a:off x="592439" y="2847478"/>
            <a:ext cx="451033" cy="20127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4775429" y="3045451"/>
            <a:ext cx="0" cy="319313"/>
          </a:xfrm>
          <a:prstGeom prst="straightConnector1">
            <a:avLst/>
          </a:prstGeom>
          <a:ln w="412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3885898" y="2999641"/>
            <a:ext cx="23693" cy="435578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6875362" y="637754"/>
            <a:ext cx="1894978" cy="61006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Data Science Requirements and Monitoring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24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 rot="16200000">
            <a:off x="3714751" y="-971552"/>
            <a:ext cx="4886325" cy="1063942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  <a:prstDash val="dash"/>
          </a:ln>
          <a:effectLst>
            <a:outerShdw blurRad="228600" dist="38100" dir="19320000" algn="bl" rotWithShape="0">
              <a:schemeClr val="bg2">
                <a:lumMod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b="1" spc="300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 rot="16200000">
            <a:off x="2862137" y="138400"/>
            <a:ext cx="4634473" cy="8453826"/>
          </a:xfrm>
          <a:prstGeom prst="roundRect">
            <a:avLst/>
          </a:prstGeom>
          <a:solidFill>
            <a:schemeClr val="bg1">
              <a:lumMod val="75000"/>
              <a:alpha val="51000"/>
            </a:schemeClr>
          </a:solidFill>
          <a:ln>
            <a:noFill/>
            <a:prstDash val="dash"/>
          </a:ln>
          <a:effectLst>
            <a:outerShdw blurRad="228600" dist="38100" dir="19320000" algn="bl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b="1" spc="300" dirty="0">
              <a:solidFill>
                <a:schemeClr val="bg1"/>
              </a:solidFill>
            </a:endParaRPr>
          </a:p>
        </p:txBody>
      </p:sp>
      <p:sp>
        <p:nvSpPr>
          <p:cNvPr id="98" name="Rounded Rectangle 97"/>
          <p:cNvSpPr/>
          <p:nvPr/>
        </p:nvSpPr>
        <p:spPr>
          <a:xfrm flipH="1">
            <a:off x="1316512" y="2207169"/>
            <a:ext cx="6284708" cy="735045"/>
          </a:xfrm>
          <a:prstGeom prst="roundRect">
            <a:avLst>
              <a:gd name="adj" fmla="val 2244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7965530" y="4656354"/>
            <a:ext cx="25851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pc="300" dirty="0" smtClean="0">
                <a:solidFill>
                  <a:schemeClr val="bg1"/>
                </a:solidFill>
              </a:rPr>
              <a:t>Security &amp; Privacy</a:t>
            </a:r>
            <a:endParaRPr lang="en-US" sz="1600" b="1" spc="3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6200000">
            <a:off x="9662972" y="4669644"/>
            <a:ext cx="25851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pc="300" dirty="0" smtClean="0">
                <a:solidFill>
                  <a:schemeClr val="bg1"/>
                </a:solidFill>
              </a:rPr>
              <a:t>Management</a:t>
            </a:r>
            <a:endParaRPr lang="en-US" sz="1600" b="1" spc="300" dirty="0">
              <a:solidFill>
                <a:schemeClr val="bg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 rot="16200000">
            <a:off x="11132298" y="2341578"/>
            <a:ext cx="1508292" cy="33404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  <a:prstDash val="dash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 rot="16200000">
            <a:off x="11056098" y="2402071"/>
            <a:ext cx="1508292" cy="33404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  <a:prstDash val="dash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 rot="16200000">
            <a:off x="10979895" y="2454021"/>
            <a:ext cx="1508292" cy="33404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  <a:prstDash val="dash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Data Consumer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 rot="16200000">
            <a:off x="-308515" y="2396638"/>
            <a:ext cx="1533322" cy="35832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  <a:prstDash val="dash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 rot="16200000">
            <a:off x="-384715" y="2463515"/>
            <a:ext cx="1533322" cy="35832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  <a:prstDash val="dash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 rot="16200000">
            <a:off x="-460915" y="2539715"/>
            <a:ext cx="1533322" cy="35832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  <a:prstDash val="dash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Data Provider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554492" y="3258192"/>
            <a:ext cx="5951547" cy="3028309"/>
          </a:xfrm>
          <a:prstGeom prst="roundRect">
            <a:avLst>
              <a:gd name="adj" fmla="val 4083"/>
            </a:avLst>
          </a:prstGeom>
          <a:solidFill>
            <a:srgbClr val="A6A6A6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7" name="Rounded Rectangle 36"/>
          <p:cNvSpPr/>
          <p:nvPr/>
        </p:nvSpPr>
        <p:spPr>
          <a:xfrm>
            <a:off x="1460993" y="3364764"/>
            <a:ext cx="5933656" cy="2921737"/>
          </a:xfrm>
          <a:prstGeom prst="roundRect">
            <a:avLst>
              <a:gd name="adj" fmla="val 4083"/>
            </a:avLst>
          </a:prstGeom>
          <a:solidFill>
            <a:srgbClr val="A6A6A6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8" name="Rounded Rectangle 37"/>
          <p:cNvSpPr/>
          <p:nvPr/>
        </p:nvSpPr>
        <p:spPr>
          <a:xfrm>
            <a:off x="1371599" y="3477155"/>
            <a:ext cx="5871041" cy="2809346"/>
          </a:xfrm>
          <a:prstGeom prst="roundRect">
            <a:avLst>
              <a:gd name="adj" fmla="val 4083"/>
            </a:avLst>
          </a:prstGeom>
          <a:solidFill>
            <a:srgbClr val="A6A6A6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0" name="TextBox 49"/>
          <p:cNvSpPr txBox="1"/>
          <p:nvPr/>
        </p:nvSpPr>
        <p:spPr>
          <a:xfrm>
            <a:off x="1442699" y="3464123"/>
            <a:ext cx="2748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Big Data Framework Provider</a:t>
            </a:r>
            <a:endParaRPr 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405829" y="2180366"/>
            <a:ext cx="5525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Big Data Application Provider</a:t>
            </a:r>
            <a:endParaRPr lang="en-US" sz="1400" b="1" dirty="0"/>
          </a:p>
        </p:txBody>
      </p:sp>
      <p:sp>
        <p:nvSpPr>
          <p:cNvPr id="13" name="Rounded Rectangle 12"/>
          <p:cNvSpPr/>
          <p:nvPr/>
        </p:nvSpPr>
        <p:spPr>
          <a:xfrm flipH="1">
            <a:off x="838199" y="316971"/>
            <a:ext cx="10325100" cy="874927"/>
          </a:xfrm>
          <a:prstGeom prst="roundRect">
            <a:avLst>
              <a:gd name="adj" fmla="val 22440"/>
            </a:avLst>
          </a:prstGeom>
          <a:solidFill>
            <a:schemeClr val="bg1">
              <a:lumMod val="65000"/>
            </a:schemeClr>
          </a:solidFill>
          <a:ln w="25400">
            <a:solidFill>
              <a:schemeClr val="accent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13508" y="296459"/>
            <a:ext cx="2254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System Orchestrator</a:t>
            </a:r>
            <a:endParaRPr lang="en-US" sz="1400" b="1" dirty="0"/>
          </a:p>
        </p:txBody>
      </p:sp>
      <p:sp>
        <p:nvSpPr>
          <p:cNvPr id="70" name="Hexagon 69"/>
          <p:cNvSpPr/>
          <p:nvPr/>
        </p:nvSpPr>
        <p:spPr>
          <a:xfrm>
            <a:off x="1452716" y="3922588"/>
            <a:ext cx="4949310" cy="648148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627960" y="3885425"/>
            <a:ext cx="4550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Processing: Computing and Analytic</a:t>
            </a:r>
            <a:endParaRPr lang="en-US" sz="12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4191000" y="-28114"/>
            <a:ext cx="351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BDRA Functional Components View</a:t>
            </a:r>
            <a:endParaRPr lang="en-US" dirty="0"/>
          </a:p>
        </p:txBody>
      </p:sp>
      <p:sp>
        <p:nvSpPr>
          <p:cNvPr id="83" name="Hexagon 82"/>
          <p:cNvSpPr/>
          <p:nvPr/>
        </p:nvSpPr>
        <p:spPr>
          <a:xfrm>
            <a:off x="1452715" y="4631924"/>
            <a:ext cx="5021825" cy="551819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669565" y="4595689"/>
            <a:ext cx="4914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Platforms: Data Organization and Distribution </a:t>
            </a:r>
            <a:endParaRPr lang="en-US" sz="1200" b="1" dirty="0"/>
          </a:p>
        </p:txBody>
      </p:sp>
      <p:sp>
        <p:nvSpPr>
          <p:cNvPr id="84" name="Hexagon 83"/>
          <p:cNvSpPr/>
          <p:nvPr/>
        </p:nvSpPr>
        <p:spPr>
          <a:xfrm>
            <a:off x="1445376" y="5308225"/>
            <a:ext cx="4949311" cy="830463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706014" y="5257166"/>
            <a:ext cx="4565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Infrastructures: </a:t>
            </a:r>
            <a:r>
              <a:rPr lang="en-US" sz="1200" b="1" dirty="0"/>
              <a:t>Networking</a:t>
            </a:r>
            <a:r>
              <a:rPr lang="en-US" sz="1200" b="1" dirty="0" smtClean="0"/>
              <a:t>, Computing, Storage</a:t>
            </a:r>
            <a:endParaRPr lang="en-US" sz="1200" b="1" dirty="0"/>
          </a:p>
        </p:txBody>
      </p:sp>
      <p:sp>
        <p:nvSpPr>
          <p:cNvPr id="2" name="Rectangle 1"/>
          <p:cNvSpPr/>
          <p:nvPr/>
        </p:nvSpPr>
        <p:spPr>
          <a:xfrm>
            <a:off x="1929860" y="4206214"/>
            <a:ext cx="884288" cy="261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Batch Frameworks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236306" y="4207208"/>
            <a:ext cx="893382" cy="259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Interactive Frameworks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551845" y="4207208"/>
            <a:ext cx="893382" cy="259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Streaming Frameworks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428093" y="4816178"/>
            <a:ext cx="884834" cy="272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Distributed File Systems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348675" y="4827722"/>
            <a:ext cx="770326" cy="249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Document Platforms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604977" y="4827407"/>
            <a:ext cx="715757" cy="250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Relational Platforms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146942" y="4821635"/>
            <a:ext cx="757109" cy="261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Key=Value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Platforms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647972" y="4824305"/>
            <a:ext cx="752181" cy="256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Columnar Platforms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931992" y="4820754"/>
            <a:ext cx="688039" cy="263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Graph Platforms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926307" y="5796256"/>
            <a:ext cx="813965" cy="179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Hypervisors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828819" y="5481084"/>
            <a:ext cx="813965" cy="279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Virtual Networks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828819" y="5796256"/>
            <a:ext cx="813965" cy="279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Virtual Machines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731331" y="5796256"/>
            <a:ext cx="813965" cy="279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Physical Machines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731331" y="5482627"/>
            <a:ext cx="813965" cy="276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Physical Networks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178777" y="5482627"/>
            <a:ext cx="813965" cy="276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Physical Plant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926307" y="5482627"/>
            <a:ext cx="813965" cy="276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Storage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595431" y="4239192"/>
            <a:ext cx="1002880" cy="331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Audit Frameworks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599055" y="4696167"/>
            <a:ext cx="999256" cy="613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Authenticaion</a:t>
            </a:r>
            <a:r>
              <a:rPr lang="en-US" sz="1000" dirty="0" smtClean="0">
                <a:solidFill>
                  <a:schemeClr val="tx1"/>
                </a:solidFill>
              </a:rPr>
              <a:t> and </a:t>
            </a:r>
            <a:r>
              <a:rPr lang="en-US" sz="1000" dirty="0" err="1" smtClean="0">
                <a:solidFill>
                  <a:schemeClr val="tx1"/>
                </a:solidFill>
              </a:rPr>
              <a:t>Authorizaiton</a:t>
            </a:r>
            <a:r>
              <a:rPr lang="en-US" sz="1000" dirty="0" smtClean="0">
                <a:solidFill>
                  <a:schemeClr val="tx1"/>
                </a:solidFill>
              </a:rPr>
              <a:t> Frameworks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9586244" y="3170529"/>
            <a:ext cx="999256" cy="334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Monitoring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Frameworks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9586244" y="4366900"/>
            <a:ext cx="999256" cy="613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Provisioning/ Configuration 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Frameworks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9586244" y="3569319"/>
            <a:ext cx="999256" cy="334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Package Managers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9586244" y="3968109"/>
            <a:ext cx="999256" cy="334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Resource Managers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643387" y="2548305"/>
            <a:ext cx="884834" cy="272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Algorithnms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969941" y="2548305"/>
            <a:ext cx="884834" cy="272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Work Flows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000475" y="2548305"/>
            <a:ext cx="884834" cy="272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Access Services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31010" y="2542663"/>
            <a:ext cx="1150320" cy="284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Transformations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673921" y="2542663"/>
            <a:ext cx="1150320" cy="284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Visualizations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49057" y="787722"/>
            <a:ext cx="884834" cy="272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Business Processes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135033" y="795028"/>
            <a:ext cx="884834" cy="272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Policies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Right Brace 6"/>
          <p:cNvSpPr/>
          <p:nvPr/>
        </p:nvSpPr>
        <p:spPr>
          <a:xfrm rot="16200000">
            <a:off x="5973579" y="-3729085"/>
            <a:ext cx="375801" cy="10356509"/>
          </a:xfrm>
          <a:prstGeom prst="rightBrace">
            <a:avLst>
              <a:gd name="adj1" fmla="val 8333"/>
              <a:gd name="adj2" fmla="val 4928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6507187" y="3893573"/>
            <a:ext cx="277071" cy="2224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Messaging Frameworks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858183" y="3921109"/>
            <a:ext cx="277071" cy="2224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Resource Managers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 flipH="1">
            <a:off x="7589520" y="2275666"/>
            <a:ext cx="3977500" cy="23269"/>
          </a:xfrm>
          <a:prstGeom prst="straightConnector1">
            <a:avLst/>
          </a:prstGeom>
          <a:ln w="41275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8" idx="2"/>
            <a:endCxn id="37" idx="0"/>
          </p:cNvCxnSpPr>
          <p:nvPr/>
        </p:nvCxnSpPr>
        <p:spPr>
          <a:xfrm flipH="1">
            <a:off x="4427821" y="2942214"/>
            <a:ext cx="31045" cy="422550"/>
          </a:xfrm>
          <a:prstGeom prst="straightConnector1">
            <a:avLst/>
          </a:prstGeom>
          <a:ln w="41275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7599055" y="2488962"/>
            <a:ext cx="3967966" cy="8461"/>
          </a:xfrm>
          <a:prstGeom prst="straightConnector1">
            <a:avLst/>
          </a:prstGeom>
          <a:ln w="412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 flipV="1">
            <a:off x="7589520" y="2733040"/>
            <a:ext cx="3964308" cy="3384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604335" y="2380119"/>
            <a:ext cx="701953" cy="21709"/>
          </a:xfrm>
          <a:prstGeom prst="straightConnector1">
            <a:avLst/>
          </a:prstGeom>
          <a:ln w="41275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98" idx="3"/>
          </p:cNvCxnSpPr>
          <p:nvPr/>
        </p:nvCxnSpPr>
        <p:spPr>
          <a:xfrm flipV="1">
            <a:off x="634631" y="2574692"/>
            <a:ext cx="681881" cy="25372"/>
          </a:xfrm>
          <a:prstGeom prst="straightConnector1">
            <a:avLst/>
          </a:prstGeom>
          <a:ln w="412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>
            <a:off x="592440" y="2743141"/>
            <a:ext cx="768300" cy="2738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4740272" y="2942214"/>
            <a:ext cx="0" cy="445433"/>
          </a:xfrm>
          <a:prstGeom prst="straightConnector1">
            <a:avLst/>
          </a:prstGeom>
          <a:ln w="412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3903405" y="2862143"/>
            <a:ext cx="6186" cy="573076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63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3538</TotalTime>
  <Words>288</Words>
  <Application>Microsoft Office PowerPoint</Application>
  <PresentationFormat>Widescreen</PresentationFormat>
  <Paragraphs>120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Boyd</dc:creator>
  <cp:lastModifiedBy>Wo Chang</cp:lastModifiedBy>
  <cp:revision>46</cp:revision>
  <dcterms:created xsi:type="dcterms:W3CDTF">2015-04-09T10:23:47Z</dcterms:created>
  <dcterms:modified xsi:type="dcterms:W3CDTF">2015-09-09T14:18:30Z</dcterms:modified>
</cp:coreProperties>
</file>