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6" r:id="rId3"/>
    <p:sldId id="296" r:id="rId4"/>
    <p:sldId id="308" r:id="rId5"/>
    <p:sldId id="299" r:id="rId6"/>
    <p:sldId id="305" r:id="rId7"/>
    <p:sldId id="306" r:id="rId8"/>
    <p:sldId id="307" r:id="rId9"/>
    <p:sldId id="309" r:id="rId10"/>
    <p:sldId id="294" r:id="rId11"/>
    <p:sldId id="292" r:id="rId12"/>
    <p:sldId id="311" r:id="rId13"/>
    <p:sldId id="310" r:id="rId14"/>
    <p:sldId id="300" r:id="rId15"/>
    <p:sldId id="301" r:id="rId16"/>
    <p:sldId id="302" r:id="rId17"/>
    <p:sldId id="303" r:id="rId18"/>
    <p:sldId id="293" r:id="rId19"/>
    <p:sldId id="288" r:id="rId20"/>
    <p:sldId id="280" r:id="rId21"/>
    <p:sldId id="285" r:id="rId22"/>
    <p:sldId id="304" r:id="rId2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176F"/>
    <a:srgbClr val="4A206A"/>
    <a:srgbClr val="FFDA97"/>
    <a:srgbClr val="FFCCCC"/>
    <a:srgbClr val="FF9933"/>
    <a:srgbClr val="ED9513"/>
    <a:srgbClr val="FF9900"/>
    <a:srgbClr val="9954CC"/>
    <a:srgbClr val="4F2270"/>
    <a:srgbClr val="007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6" autoAdjust="0"/>
    <p:restoredTop sz="94127" autoAdjust="0"/>
  </p:normalViewPr>
  <p:slideViewPr>
    <p:cSldViewPr snapToGrid="0">
      <p:cViewPr>
        <p:scale>
          <a:sx n="72" d="100"/>
          <a:sy n="72" d="100"/>
        </p:scale>
        <p:origin x="485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-4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B35B834-FEEB-4068-8206-AD784E65FA2E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CF39343-DF00-4C70-8064-E6BDDDBF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72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373D580-956A-4037-B6A5-CF4F71C23535}" type="datetimeFigureOut">
              <a:rPr lang="en-US" smtClean="0"/>
              <a:t>7/24/2013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5E6D903-D7A6-48C1-A48F-56173225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0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6D903-D7A6-48C1-A48F-56173225F0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Data Ecosystem 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6D903-D7A6-48C1-A48F-56173225F0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Data Ecosystem 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6D903-D7A6-48C1-A48F-56173225F0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Use Case: Advertising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6D903-D7A6-48C1-A48F-56173225F0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5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MPP Enterprise</a:t>
            </a:r>
            <a:r>
              <a:rPr lang="en-US" baseline="0" dirty="0" smtClean="0"/>
              <a:t> Warehouse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6D903-D7A6-48C1-A48F-56173225F0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1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 i c r o s o f 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6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 i c r o s o f 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 i c r o s o f 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8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7/24/2013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NIST Big Data WG / Ref Arch Sub-group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5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 i c r o s o f 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6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 i c r o s o f 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7/10/2013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 i c r o s o f 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6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 i c r o s o f 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3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7/10/2013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 i c r o s o f 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0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 i c r o s o f 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7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 i c r o s o f 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1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7/10/2013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M i c r o s o f 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5247" y="6356350"/>
            <a:ext cx="2928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 smtClean="0"/>
              <a:t>M i c r o s o f t </a:t>
            </a:r>
            <a:r>
              <a:rPr lang="en-US" dirty="0" smtClean="0"/>
              <a:t> </a:t>
            </a:r>
            <a:fld id="{A68D02D2-2F85-46A7-918D-9951CF8E0E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0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NIST BIG DATA WG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/>
              <a:t>Reference Architecture Subgroup</a:t>
            </a:r>
            <a:br>
              <a:rPr lang="en-US" sz="5400" dirty="0" smtClean="0"/>
            </a:br>
            <a:r>
              <a:rPr lang="en-US" sz="5400" dirty="0" smtClean="0"/>
              <a:t>Intermediate Report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36600" y="4089634"/>
            <a:ext cx="10693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Co-chairs:</a:t>
            </a:r>
          </a:p>
          <a:p>
            <a:r>
              <a:rPr lang="en-US" sz="2400" dirty="0" smtClean="0"/>
              <a:t>Orit </a:t>
            </a:r>
            <a:r>
              <a:rPr lang="en-US" sz="2400" dirty="0"/>
              <a:t>Levin (</a:t>
            </a:r>
            <a:r>
              <a:rPr lang="en-US" sz="2400" dirty="0" smtClean="0"/>
              <a:t>Microsoft)</a:t>
            </a:r>
          </a:p>
          <a:p>
            <a:r>
              <a:rPr lang="en-US" sz="2400" dirty="0" smtClean="0"/>
              <a:t>James </a:t>
            </a:r>
            <a:r>
              <a:rPr lang="en-US" sz="2400" dirty="0" err="1"/>
              <a:t>Ketner</a:t>
            </a:r>
            <a:r>
              <a:rPr lang="en-US" sz="2400" dirty="0"/>
              <a:t> (</a:t>
            </a:r>
            <a:r>
              <a:rPr lang="en-US" sz="2400" dirty="0" smtClean="0"/>
              <a:t>AT&amp;T)</a:t>
            </a:r>
          </a:p>
          <a:p>
            <a:r>
              <a:rPr lang="en-US" sz="2400" dirty="0" smtClean="0"/>
              <a:t>Don </a:t>
            </a:r>
            <a:r>
              <a:rPr lang="en-US" sz="2400" dirty="0"/>
              <a:t>Krapohl (Augmented Intelligence</a:t>
            </a:r>
            <a:r>
              <a:rPr lang="en-US" sz="2400" dirty="0" smtClean="0"/>
              <a:t>)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July 24th, 2013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33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and 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Deliverable I</a:t>
            </a:r>
            <a:r>
              <a:rPr lang="en-US" dirty="0" smtClean="0"/>
              <a:t>: </a:t>
            </a:r>
            <a:r>
              <a:rPr lang="en-US" dirty="0" smtClean="0"/>
              <a:t>Write the White Paper draft showing </a:t>
            </a:r>
            <a:r>
              <a:rPr lang="en-US" dirty="0" smtClean="0"/>
              <a:t>one or more </a:t>
            </a:r>
            <a:r>
              <a:rPr lang="en-US" dirty="0" smtClean="0"/>
              <a:t>(e.g., </a:t>
            </a:r>
            <a:r>
              <a:rPr lang="en-US" dirty="0"/>
              <a:t>Data Flow and </a:t>
            </a:r>
            <a:r>
              <a:rPr lang="en-US" dirty="0" smtClean="0"/>
              <a:t>Stack approaches</a:t>
            </a:r>
            <a:r>
              <a:rPr lang="en-US" dirty="0"/>
              <a:t>) </a:t>
            </a:r>
            <a:r>
              <a:rPr lang="en-US" dirty="0" smtClean="0"/>
              <a:t>using the same or similar terminology</a:t>
            </a:r>
          </a:p>
          <a:p>
            <a:pPr lvl="1"/>
            <a:r>
              <a:rPr lang="en-US" dirty="0"/>
              <a:t>AI: Chairs will start the draft of the document incorporating the </a:t>
            </a:r>
            <a:r>
              <a:rPr lang="en-US" dirty="0" smtClean="0"/>
              <a:t>submissions to the </a:t>
            </a:r>
            <a:r>
              <a:rPr lang="en-US" dirty="0"/>
              <a:t>Ref Arch subgroup</a:t>
            </a:r>
          </a:p>
          <a:p>
            <a:pPr lvl="1"/>
            <a:r>
              <a:rPr lang="en-US" dirty="0" smtClean="0"/>
              <a:t>AI: </a:t>
            </a:r>
            <a:r>
              <a:rPr lang="en-US" dirty="0"/>
              <a:t>C</a:t>
            </a:r>
            <a:r>
              <a:rPr lang="en-US" dirty="0" smtClean="0"/>
              <a:t>lose cooperation between “Ref Arch” and “</a:t>
            </a:r>
            <a:r>
              <a:rPr lang="en-US" dirty="0" err="1" smtClean="0"/>
              <a:t>Def&amp;Tax</a:t>
            </a:r>
            <a:r>
              <a:rPr lang="en-US" dirty="0" smtClean="0"/>
              <a:t>” sub-groups to produce the Output: taxonomy for the RA diagrams with definitions for major entities/blocks; </a:t>
            </a:r>
            <a:r>
              <a:rPr lang="en-US" dirty="0" smtClean="0"/>
              <a:t>Input: M-0057.</a:t>
            </a:r>
            <a:endParaRPr lang="en-US" dirty="0" smtClean="0"/>
          </a:p>
          <a:p>
            <a:r>
              <a:rPr lang="en-US" b="1" dirty="0" smtClean="0"/>
              <a:t>Deliverable II</a:t>
            </a:r>
            <a:r>
              <a:rPr lang="en-US" dirty="0" smtClean="0"/>
              <a:t>: A draft of a single RA requires more discussion and inputs based on the work of all sub-groups</a:t>
            </a:r>
          </a:p>
          <a:p>
            <a:pPr lvl="1"/>
            <a:r>
              <a:rPr lang="en-US" dirty="0" smtClean="0"/>
              <a:t>AI: Chairs will start the draft of the document incorporating the findings of the Ref Arch subgroup</a:t>
            </a:r>
          </a:p>
          <a:p>
            <a:pPr lvl="1"/>
            <a:r>
              <a:rPr lang="en-US" dirty="0" smtClean="0"/>
              <a:t>AI: Review the latest contributions to the Ref Arch and incorporate their findings (See email from Yuri </a:t>
            </a:r>
            <a:r>
              <a:rPr lang="en-US" dirty="0" err="1" smtClean="0"/>
              <a:t>Demchenko</a:t>
            </a:r>
            <a:r>
              <a:rPr lang="en-US" dirty="0" smtClean="0"/>
              <a:t> / </a:t>
            </a:r>
            <a:r>
              <a:rPr lang="en-US" dirty="0" smtClean="0"/>
              <a:t>University </a:t>
            </a:r>
            <a:r>
              <a:rPr lang="en-US" dirty="0"/>
              <a:t>of </a:t>
            </a:r>
            <a:r>
              <a:rPr lang="en-US" dirty="0" smtClean="0"/>
              <a:t>Amsterdam)</a:t>
            </a:r>
            <a:endParaRPr lang="en-US" dirty="0" smtClean="0"/>
          </a:p>
          <a:p>
            <a:pPr lvl="1"/>
            <a:r>
              <a:rPr lang="en-US" dirty="0" smtClean="0"/>
              <a:t>AI: </a:t>
            </a:r>
            <a:r>
              <a:rPr lang="en-US" dirty="0"/>
              <a:t>C</a:t>
            </a:r>
            <a:r>
              <a:rPr lang="en-US" dirty="0" smtClean="0"/>
              <a:t>lose </a:t>
            </a:r>
            <a:r>
              <a:rPr lang="en-US" dirty="0" smtClean="0"/>
              <a:t>cooperation with the “Use Cases” and “Security” </a:t>
            </a:r>
            <a:r>
              <a:rPr lang="en-US" dirty="0" smtClean="0"/>
              <a:t>sub-groups to identify the areas of focus for “zooming” into their architecture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5247" y="6497026"/>
            <a:ext cx="2928257" cy="365125"/>
          </a:xfrm>
        </p:spPr>
        <p:txBody>
          <a:bodyPr/>
          <a:lstStyle/>
          <a:p>
            <a:fld id="{A68D02D2-2F85-46A7-918D-9951CF8E0E0F}" type="slidenum">
              <a:rPr lang="en-US" smtClean="0"/>
              <a:t>10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508750"/>
            <a:ext cx="2743200" cy="365125"/>
          </a:xfrm>
        </p:spPr>
        <p:txBody>
          <a:bodyPr/>
          <a:lstStyle/>
          <a:p>
            <a:r>
              <a:rPr lang="en-US" dirty="0" smtClean="0"/>
              <a:t>7/24/2013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1000" y="65087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NIST Big Data WG / Ref Arch Sub-group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5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5247" y="6497026"/>
            <a:ext cx="2928257" cy="365125"/>
          </a:xfrm>
        </p:spPr>
        <p:txBody>
          <a:bodyPr/>
          <a:lstStyle/>
          <a:p>
            <a:fld id="{A68D02D2-2F85-46A7-918D-9951CF8E0E0F}" type="slidenum">
              <a:rPr lang="en-US" smtClean="0"/>
              <a:t>11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508750"/>
            <a:ext cx="2743200" cy="365125"/>
          </a:xfrm>
        </p:spPr>
        <p:txBody>
          <a:bodyPr/>
          <a:lstStyle/>
          <a:p>
            <a:r>
              <a:rPr lang="en-US" dirty="0" smtClean="0"/>
              <a:t>7/24/2013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1000" y="65087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NIST Big Data WG / Ref Arch Sub-group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2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Submitted RAs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12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mtClean="0"/>
              <a:t>7/24/2013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smtClean="0"/>
              <a:t>NIST Big Data WG / Ref Arch Sub-group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Centric by Wo Chang / NIST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NIST Big Data WG / Ref Arch Sub-group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68" y="1520456"/>
            <a:ext cx="8202817" cy="46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2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 by Bob Marcus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5247" y="6497026"/>
            <a:ext cx="2928257" cy="365125"/>
          </a:xfrm>
        </p:spPr>
        <p:txBody>
          <a:bodyPr/>
          <a:lstStyle/>
          <a:p>
            <a:fld id="{A68D02D2-2F85-46A7-918D-9951CF8E0E0F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5" y="1419863"/>
            <a:ext cx="10450001" cy="5045458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508750"/>
            <a:ext cx="2743200" cy="365125"/>
          </a:xfrm>
        </p:spPr>
        <p:txBody>
          <a:bodyPr/>
          <a:lstStyle/>
          <a:p>
            <a:r>
              <a:rPr lang="en-US" dirty="0" smtClean="0"/>
              <a:t>7/24/2013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1000" y="65087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NIST Big Data WG / Ref Arch Sub-group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90612" y="283825"/>
            <a:ext cx="2519899" cy="1255725"/>
            <a:chOff x="9490612" y="283825"/>
            <a:chExt cx="2519899" cy="1255725"/>
          </a:xfrm>
        </p:grpSpPr>
        <p:sp>
          <p:nvSpPr>
            <p:cNvPr id="186" name="TextBox 185"/>
            <p:cNvSpPr txBox="1"/>
            <p:nvPr/>
          </p:nvSpPr>
          <p:spPr>
            <a:xfrm>
              <a:off x="9939779" y="298259"/>
              <a:ext cx="2070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Individual Data Transfer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 flipV="1">
              <a:off x="9576176" y="524842"/>
              <a:ext cx="2281675" cy="618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ight Arrow 110"/>
            <p:cNvSpPr/>
            <p:nvPr/>
          </p:nvSpPr>
          <p:spPr>
            <a:xfrm>
              <a:off x="9576176" y="559836"/>
              <a:ext cx="2298579" cy="288369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Big Data Transfer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9504747" y="283825"/>
              <a:ext cx="2397460" cy="1255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490612" y="888053"/>
              <a:ext cx="2519899" cy="2770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Selected Data Storage and Retrieval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9576176" y="1115007"/>
              <a:ext cx="2281675" cy="0"/>
            </a:xfrm>
            <a:prstGeom prst="straightConnector1">
              <a:avLst/>
            </a:prstGeom>
            <a:ln w="25400">
              <a:solidFill>
                <a:srgbClr val="FF99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ight Arrow 87"/>
            <p:cNvSpPr/>
            <p:nvPr/>
          </p:nvSpPr>
          <p:spPr>
            <a:xfrm>
              <a:off x="9576177" y="1151675"/>
              <a:ext cx="2298579" cy="288369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</a:rPr>
                <a:t>Big Data Storage and Retrieval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2661" y="1229104"/>
            <a:ext cx="9828509" cy="5416347"/>
            <a:chOff x="482661" y="1229104"/>
            <a:chExt cx="9828509" cy="5416347"/>
          </a:xfrm>
        </p:grpSpPr>
        <p:sp>
          <p:nvSpPr>
            <p:cNvPr id="87" name="Double Wave 86"/>
            <p:cNvSpPr/>
            <p:nvPr/>
          </p:nvSpPr>
          <p:spPr>
            <a:xfrm>
              <a:off x="532759" y="1229104"/>
              <a:ext cx="8913497" cy="1530926"/>
            </a:xfrm>
            <a:prstGeom prst="doubleWave">
              <a:avLst>
                <a:gd name="adj1" fmla="val 6250"/>
                <a:gd name="adj2" fmla="val 22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lowchart: Alternate Process 106"/>
            <p:cNvSpPr/>
            <p:nvPr/>
          </p:nvSpPr>
          <p:spPr>
            <a:xfrm>
              <a:off x="8882053" y="2994063"/>
              <a:ext cx="425518" cy="2589099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Alternate Process 25"/>
            <p:cNvSpPr/>
            <p:nvPr/>
          </p:nvSpPr>
          <p:spPr>
            <a:xfrm>
              <a:off x="8377965" y="2994063"/>
              <a:ext cx="425518" cy="2579519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Double Wave 102"/>
            <p:cNvSpPr/>
            <p:nvPr/>
          </p:nvSpPr>
          <p:spPr>
            <a:xfrm>
              <a:off x="5708044" y="2951018"/>
              <a:ext cx="2461576" cy="2653579"/>
            </a:xfrm>
            <a:prstGeom prst="doubleWave">
              <a:avLst>
                <a:gd name="adj1" fmla="val 6250"/>
                <a:gd name="adj2" fmla="val 22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Double Wave 103"/>
            <p:cNvSpPr/>
            <p:nvPr/>
          </p:nvSpPr>
          <p:spPr>
            <a:xfrm>
              <a:off x="555170" y="2939293"/>
              <a:ext cx="4845411" cy="2653579"/>
            </a:xfrm>
            <a:prstGeom prst="doubleWave">
              <a:avLst>
                <a:gd name="adj1" fmla="val 6250"/>
                <a:gd name="adj2" fmla="val 22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Double Wave 45"/>
            <p:cNvSpPr/>
            <p:nvPr/>
          </p:nvSpPr>
          <p:spPr>
            <a:xfrm>
              <a:off x="524189" y="5900055"/>
              <a:ext cx="9786981" cy="745396"/>
            </a:xfrm>
            <a:prstGeom prst="doubleWave">
              <a:avLst>
                <a:gd name="adj1" fmla="val 6250"/>
                <a:gd name="adj2" fmla="val -25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13793" y="4024540"/>
              <a:ext cx="1087459" cy="4352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45720" rIns="0" rtlCol="0">
              <a:noAutofit/>
            </a:bodyPr>
            <a:lstStyle/>
            <a:p>
              <a:pPr algn="ctr"/>
              <a:r>
                <a:rPr lang="en-US" sz="1600" dirty="0" smtClean="0"/>
                <a:t>Aggregation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91847" y="1480222"/>
              <a:ext cx="6339234" cy="213224"/>
            </a:xfrm>
            <a:prstGeom prst="rect">
              <a:avLst/>
            </a:prstGeom>
            <a:solidFill>
              <a:srgbClr val="FF3300">
                <a:alpha val="50196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600" spc="200" dirty="0" smtClean="0"/>
                <a:t>Data Objects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7761" y="1287229"/>
              <a:ext cx="1558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Sources</a:t>
              </a:r>
              <a:endPara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3233" y="5821557"/>
              <a:ext cx="2337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Usage</a:t>
              </a:r>
              <a:endPara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5400581" y="6139195"/>
              <a:ext cx="3593952" cy="302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45720" rIns="0" rtlCol="0">
              <a:noAutofit/>
            </a:bodyPr>
            <a:lstStyle/>
            <a:p>
              <a:pPr algn="ctr"/>
              <a:r>
                <a:rPr lang="en-US" sz="1400" dirty="0" smtClean="0"/>
                <a:t>Government (incl. health &amp; financial institutions)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958306" y="6145763"/>
              <a:ext cx="2296461" cy="2955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45720" rIns="0" rtlCol="0">
              <a:noAutofit/>
            </a:bodyPr>
            <a:lstStyle/>
            <a:p>
              <a:pPr algn="ctr"/>
              <a:r>
                <a:rPr lang="en-US" sz="1400" dirty="0" smtClean="0"/>
                <a:t>Industries / Businesses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594863" y="6142048"/>
              <a:ext cx="2266728" cy="2992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45720" rIns="0" rtlCol="0">
              <a:noAutofit/>
            </a:bodyPr>
            <a:lstStyle/>
            <a:p>
              <a:r>
                <a:rPr lang="en-US" sz="1400" dirty="0" smtClean="0"/>
                <a:t>Network Operators / Telecom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091248" y="6142127"/>
              <a:ext cx="1103928" cy="302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45720" rIns="0" rtlCol="0">
              <a:noAutofit/>
            </a:bodyPr>
            <a:lstStyle/>
            <a:p>
              <a:pPr algn="ctr"/>
              <a:r>
                <a:rPr lang="en-US" sz="1400" dirty="0" smtClean="0"/>
                <a:t>Academia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13793" y="4929134"/>
              <a:ext cx="3741066" cy="377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45720" rIns="0" rtlCol="0">
              <a:noAutofit/>
            </a:bodyPr>
            <a:lstStyle/>
            <a:p>
              <a:pPr algn="ctr"/>
              <a:r>
                <a:rPr lang="en-US" sz="1600" dirty="0" smtClean="0"/>
                <a:t>Data Mining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183385" y="4368612"/>
              <a:ext cx="821574" cy="381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45720" rIns="0" rtlCol="0">
              <a:noAutofit/>
            </a:bodyPr>
            <a:lstStyle/>
            <a:p>
              <a:pPr algn="ctr"/>
              <a:r>
                <a:rPr lang="en-US" sz="1600" dirty="0" smtClean="0"/>
                <a:t>Matching</a:t>
              </a:r>
            </a:p>
          </p:txBody>
        </p:sp>
        <p:sp>
          <p:nvSpPr>
            <p:cNvPr id="189" name="Right Arrow 188"/>
            <p:cNvSpPr/>
            <p:nvPr/>
          </p:nvSpPr>
          <p:spPr>
            <a:xfrm rot="5400000">
              <a:off x="978870" y="4610830"/>
              <a:ext cx="473551" cy="177307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400" b="1" dirty="0"/>
            </a:p>
          </p:txBody>
        </p:sp>
        <p:sp>
          <p:nvSpPr>
            <p:cNvPr id="190" name="Left-Right Arrow 189"/>
            <p:cNvSpPr/>
            <p:nvPr/>
          </p:nvSpPr>
          <p:spPr>
            <a:xfrm>
              <a:off x="2999960" y="4365122"/>
              <a:ext cx="373491" cy="149312"/>
            </a:xfrm>
            <a:prstGeom prst="left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V="1">
              <a:off x="785923" y="2714899"/>
              <a:ext cx="8790253" cy="20523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2851119" y="2739066"/>
              <a:ext cx="3308" cy="62899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713793" y="5646178"/>
              <a:ext cx="9220126" cy="20312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2420393" y="5304795"/>
              <a:ext cx="0" cy="354521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39113" y="5661226"/>
              <a:ext cx="0" cy="480822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>
              <a:off x="4091916" y="5663901"/>
              <a:ext cx="5722" cy="481862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9675870" y="5650313"/>
              <a:ext cx="0" cy="491814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7211956" y="5646178"/>
              <a:ext cx="7373" cy="489672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18283" y="3366771"/>
              <a:ext cx="3736576" cy="347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45720" rIns="0" rtlCol="0">
              <a:noAutofit/>
            </a:bodyPr>
            <a:lstStyle/>
            <a:p>
              <a:pPr algn="ctr"/>
              <a:r>
                <a:rPr lang="en-US" sz="1600" dirty="0" smtClean="0"/>
                <a:t>Collection</a:t>
              </a:r>
            </a:p>
          </p:txBody>
        </p:sp>
        <p:sp>
          <p:nvSpPr>
            <p:cNvPr id="105" name="Right Arrow 104"/>
            <p:cNvSpPr/>
            <p:nvPr/>
          </p:nvSpPr>
          <p:spPr>
            <a:xfrm rot="5400000">
              <a:off x="1064609" y="3783998"/>
              <a:ext cx="318846" cy="177236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400" b="1" dirty="0"/>
            </a:p>
          </p:txBody>
        </p:sp>
        <p:sp>
          <p:nvSpPr>
            <p:cNvPr id="106" name="Right Arrow 105"/>
            <p:cNvSpPr/>
            <p:nvPr/>
          </p:nvSpPr>
          <p:spPr>
            <a:xfrm rot="5400000">
              <a:off x="3677647" y="3782725"/>
              <a:ext cx="318846" cy="179784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400" b="1" dirty="0"/>
            </a:p>
          </p:txBody>
        </p:sp>
        <p:sp>
          <p:nvSpPr>
            <p:cNvPr id="112" name="Right Arrow 111"/>
            <p:cNvSpPr/>
            <p:nvPr/>
          </p:nvSpPr>
          <p:spPr>
            <a:xfrm rot="5400000">
              <a:off x="2761093" y="3045380"/>
              <a:ext cx="475853" cy="166932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200" b="1" dirty="0"/>
            </a:p>
          </p:txBody>
        </p:sp>
        <p:sp>
          <p:nvSpPr>
            <p:cNvPr id="113" name="Flowchart: Process 112"/>
            <p:cNvSpPr/>
            <p:nvPr/>
          </p:nvSpPr>
          <p:spPr>
            <a:xfrm flipV="1">
              <a:off x="859972" y="2845197"/>
              <a:ext cx="8875276" cy="45719"/>
            </a:xfrm>
            <a:prstGeom prst="flowChartProcess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ight Arrow 136"/>
            <p:cNvSpPr/>
            <p:nvPr/>
          </p:nvSpPr>
          <p:spPr>
            <a:xfrm rot="5400000">
              <a:off x="4087933" y="5920569"/>
              <a:ext cx="290248" cy="140321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200" b="1" dirty="0"/>
            </a:p>
          </p:txBody>
        </p:sp>
        <p:sp>
          <p:nvSpPr>
            <p:cNvPr id="138" name="Flowchart: Process 137"/>
            <p:cNvSpPr/>
            <p:nvPr/>
          </p:nvSpPr>
          <p:spPr>
            <a:xfrm flipV="1">
              <a:off x="859971" y="5784334"/>
              <a:ext cx="9215459" cy="57926"/>
            </a:xfrm>
            <a:prstGeom prst="flowChartProcess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ight Arrow 139"/>
            <p:cNvSpPr/>
            <p:nvPr/>
          </p:nvSpPr>
          <p:spPr>
            <a:xfrm rot="5400000">
              <a:off x="2391037" y="5399468"/>
              <a:ext cx="344812" cy="155469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200" b="1" dirty="0"/>
            </a:p>
          </p:txBody>
        </p:sp>
        <p:sp>
          <p:nvSpPr>
            <p:cNvPr id="141" name="Right Arrow 140"/>
            <p:cNvSpPr/>
            <p:nvPr/>
          </p:nvSpPr>
          <p:spPr>
            <a:xfrm rot="5400000">
              <a:off x="7210999" y="5916853"/>
              <a:ext cx="290248" cy="140321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200" b="1" dirty="0"/>
            </a:p>
          </p:txBody>
        </p:sp>
        <p:sp>
          <p:nvSpPr>
            <p:cNvPr id="142" name="Right Arrow 141"/>
            <p:cNvSpPr/>
            <p:nvPr/>
          </p:nvSpPr>
          <p:spPr>
            <a:xfrm rot="5400000">
              <a:off x="1736622" y="5914209"/>
              <a:ext cx="290248" cy="140321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200" b="1" dirty="0"/>
            </a:p>
          </p:txBody>
        </p:sp>
        <p:sp>
          <p:nvSpPr>
            <p:cNvPr id="145" name="Right Arrow 144"/>
            <p:cNvSpPr/>
            <p:nvPr/>
          </p:nvSpPr>
          <p:spPr>
            <a:xfrm rot="5400000">
              <a:off x="9660284" y="5916852"/>
              <a:ext cx="290248" cy="140321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2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2661" y="2943708"/>
              <a:ext cx="216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Transformation</a:t>
              </a:r>
              <a:endPara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71921" y="2954593"/>
              <a:ext cx="312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Infrastructure</a:t>
              </a:r>
              <a:endPara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686191" y="3294973"/>
              <a:ext cx="1254799" cy="1960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45720" rIns="0" rtlCol="0">
              <a:noAutofit/>
            </a:bodyPr>
            <a:lstStyle/>
            <a:p>
              <a:pPr algn="ctr"/>
              <a:r>
                <a:rPr lang="en-US" dirty="0" smtClean="0"/>
                <a:t>Storage &amp; Retrieval</a:t>
              </a:r>
            </a:p>
          </p:txBody>
        </p:sp>
        <p:sp>
          <p:nvSpPr>
            <p:cNvPr id="80" name="Left-Right Arrow 79"/>
            <p:cNvSpPr/>
            <p:nvPr/>
          </p:nvSpPr>
          <p:spPr>
            <a:xfrm>
              <a:off x="5110353" y="4053858"/>
              <a:ext cx="753224" cy="142782"/>
            </a:xfrm>
            <a:prstGeom prst="leftRightArrow">
              <a:avLst/>
            </a:prstGeom>
            <a:solidFill>
              <a:srgbClr val="FFDA97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3" name="Left-Right Arrow 82"/>
            <p:cNvSpPr/>
            <p:nvPr/>
          </p:nvSpPr>
          <p:spPr>
            <a:xfrm>
              <a:off x="3672011" y="4625513"/>
              <a:ext cx="2191565" cy="135942"/>
            </a:xfrm>
            <a:prstGeom prst="leftRightArrow">
              <a:avLst/>
            </a:prstGeom>
            <a:solidFill>
              <a:srgbClr val="FFDA97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908050" y="2982340"/>
              <a:ext cx="355593" cy="2549420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vert270" wrap="square" lIns="45720" rIns="0" rtlCol="0">
              <a:noAutofit/>
            </a:bodyPr>
            <a:lstStyle/>
            <a:p>
              <a:pPr algn="ctr"/>
              <a:r>
                <a:rPr lang="en-US" spc="100" dirty="0" smtClean="0"/>
                <a:t>Management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387428" y="3035038"/>
              <a:ext cx="355593" cy="2514083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vert270" wrap="square" lIns="45720" rIns="0" rtlCol="0">
              <a:noAutofit/>
            </a:bodyPr>
            <a:lstStyle/>
            <a:p>
              <a:pPr algn="ctr"/>
              <a:r>
                <a:rPr lang="en-US" spc="100" dirty="0" smtClean="0"/>
                <a:t>Security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03989" y="3306697"/>
              <a:ext cx="424142" cy="1960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vert270" wrap="square" lIns="45720" rIns="0" rtlCol="0">
              <a:no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onditioning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778145" y="4162157"/>
              <a:ext cx="1100992" cy="998003"/>
              <a:chOff x="8917160" y="4466487"/>
              <a:chExt cx="1266356" cy="1023540"/>
            </a:xfrm>
          </p:grpSpPr>
          <p:sp>
            <p:nvSpPr>
              <p:cNvPr id="94" name="Flowchart: Magnetic Disk 93"/>
              <p:cNvSpPr/>
              <p:nvPr/>
            </p:nvSpPr>
            <p:spPr>
              <a:xfrm>
                <a:off x="8928309" y="5135557"/>
                <a:ext cx="1251277" cy="354470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Anonymized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Flowchart: Magnetic Disk 94"/>
              <p:cNvSpPr/>
              <p:nvPr/>
            </p:nvSpPr>
            <p:spPr>
              <a:xfrm>
                <a:off x="8917160" y="4802731"/>
                <a:ext cx="1266356" cy="369674"/>
              </a:xfrm>
              <a:prstGeom prst="flowChartMagneticDisk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0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Pseudo- anonymized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Flowchart: Magnetic Disk 95"/>
              <p:cNvSpPr/>
              <p:nvPr/>
            </p:nvSpPr>
            <p:spPr>
              <a:xfrm>
                <a:off x="8917160" y="4466487"/>
                <a:ext cx="1262427" cy="369674"/>
              </a:xfrm>
              <a:prstGeom prst="flowChartMagneticDisk">
                <a:avLst/>
              </a:prstGeom>
              <a:solidFill>
                <a:srgbClr val="FF3300">
                  <a:alpha val="75000"/>
                </a:srgb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PII</a:t>
                </a:r>
              </a:p>
            </p:txBody>
          </p:sp>
        </p:grpSp>
        <p:cxnSp>
          <p:nvCxnSpPr>
            <p:cNvPr id="98" name="Straight Arrow Connector 97"/>
            <p:cNvCxnSpPr/>
            <p:nvPr/>
          </p:nvCxnSpPr>
          <p:spPr>
            <a:xfrm>
              <a:off x="5120750" y="3976185"/>
              <a:ext cx="738421" cy="1089"/>
            </a:xfrm>
            <a:prstGeom prst="straightConnector1">
              <a:avLst/>
            </a:prstGeom>
            <a:ln w="25400">
              <a:solidFill>
                <a:srgbClr val="FF993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3672011" y="4544324"/>
              <a:ext cx="2195612" cy="394"/>
            </a:xfrm>
            <a:prstGeom prst="straightConnector1">
              <a:avLst/>
            </a:prstGeom>
            <a:ln w="25400">
              <a:solidFill>
                <a:srgbClr val="FF993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Alternate Process 10"/>
            <p:cNvSpPr/>
            <p:nvPr/>
          </p:nvSpPr>
          <p:spPr>
            <a:xfrm>
              <a:off x="2091847" y="1783699"/>
              <a:ext cx="3780074" cy="500387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  <a:alpha val="2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Alternate Process 120"/>
            <p:cNvSpPr/>
            <p:nvPr/>
          </p:nvSpPr>
          <p:spPr>
            <a:xfrm>
              <a:off x="4651006" y="1784931"/>
              <a:ext cx="3780074" cy="500387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  <a:alpha val="2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Alternate Process 122"/>
            <p:cNvSpPr/>
            <p:nvPr/>
          </p:nvSpPr>
          <p:spPr>
            <a:xfrm>
              <a:off x="3369662" y="2014098"/>
              <a:ext cx="3780074" cy="500387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  <a:alpha val="2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286312" y="1823078"/>
              <a:ext cx="1093179" cy="3812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5720" rIns="0" rtlCol="0">
              <a:noAutofit/>
            </a:bodyPr>
            <a:lstStyle/>
            <a:p>
              <a:pPr algn="ctr"/>
              <a:r>
                <a:rPr lang="en-US" sz="1600" b="1" spc="100" dirty="0" smtClean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VOLUME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153280" y="1824745"/>
              <a:ext cx="1093179" cy="3812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5720" rIns="0" rtlCol="0">
              <a:noAutofit/>
            </a:bodyPr>
            <a:lstStyle/>
            <a:p>
              <a:pPr algn="ctr"/>
              <a:r>
                <a:rPr lang="en-US" sz="1600" b="1" spc="100" dirty="0" smtClean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VARIETY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766137" y="2226684"/>
              <a:ext cx="1093179" cy="3812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5720" rIns="0" rtlCol="0">
              <a:noAutofit/>
            </a:bodyPr>
            <a:lstStyle/>
            <a:p>
              <a:pPr algn="ctr"/>
              <a:r>
                <a:rPr lang="en-US" sz="1600" b="1" spc="100" dirty="0" smtClean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VELOCITY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867835" y="2021301"/>
              <a:ext cx="0" cy="697458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3505952" y="2291609"/>
              <a:ext cx="4347" cy="426163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262048" y="2519175"/>
              <a:ext cx="1108" cy="197244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ight Arrow 117"/>
            <p:cNvSpPr/>
            <p:nvPr/>
          </p:nvSpPr>
          <p:spPr>
            <a:xfrm rot="5400000">
              <a:off x="3378611" y="2497643"/>
              <a:ext cx="546210" cy="137913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200" b="1" dirty="0"/>
            </a:p>
          </p:txBody>
        </p:sp>
        <p:sp>
          <p:nvSpPr>
            <p:cNvPr id="130" name="Right Arrow 129"/>
            <p:cNvSpPr/>
            <p:nvPr/>
          </p:nvSpPr>
          <p:spPr>
            <a:xfrm rot="5400000">
              <a:off x="7906983" y="2499946"/>
              <a:ext cx="553922" cy="128948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200" b="1" dirty="0"/>
            </a:p>
          </p:txBody>
        </p:sp>
        <p:sp>
          <p:nvSpPr>
            <p:cNvPr id="131" name="Right Arrow 130"/>
            <p:cNvSpPr/>
            <p:nvPr/>
          </p:nvSpPr>
          <p:spPr>
            <a:xfrm rot="5400000">
              <a:off x="6730515" y="2494692"/>
              <a:ext cx="557740" cy="138992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200" b="1" dirty="0"/>
            </a:p>
          </p:txBody>
        </p:sp>
        <p:sp>
          <p:nvSpPr>
            <p:cNvPr id="133" name="Right Arrow 132"/>
            <p:cNvSpPr/>
            <p:nvPr/>
          </p:nvSpPr>
          <p:spPr>
            <a:xfrm rot="5400000">
              <a:off x="5429078" y="2498656"/>
              <a:ext cx="558971" cy="12983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200" b="1" dirty="0"/>
            </a:p>
          </p:txBody>
        </p:sp>
        <p:sp>
          <p:nvSpPr>
            <p:cNvPr id="134" name="Right Arrow 133"/>
            <p:cNvSpPr/>
            <p:nvPr/>
          </p:nvSpPr>
          <p:spPr>
            <a:xfrm rot="5400000">
              <a:off x="4598649" y="2367698"/>
              <a:ext cx="818936" cy="12843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200" b="1" dirty="0"/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 flipH="1">
              <a:off x="2294792" y="2291609"/>
              <a:ext cx="4347" cy="426163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ight Arrow 135"/>
            <p:cNvSpPr/>
            <p:nvPr/>
          </p:nvSpPr>
          <p:spPr>
            <a:xfrm rot="5400000">
              <a:off x="4244076" y="2606543"/>
              <a:ext cx="326450" cy="139873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200" b="1" dirty="0"/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 flipH="1">
              <a:off x="6871890" y="2288737"/>
              <a:ext cx="4347" cy="426163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H="1">
              <a:off x="5574516" y="2288736"/>
              <a:ext cx="4347" cy="426163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371748" y="4020994"/>
              <a:ext cx="1087459" cy="4387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lIns="45720" rIns="0" rtlCol="0">
              <a:noAutofit/>
            </a:bodyPr>
            <a:lstStyle/>
            <a:p>
              <a:pPr algn="ctr"/>
              <a:r>
                <a:rPr lang="en-US" sz="1600" dirty="0" smtClean="0"/>
                <a:t>Aggregation</a:t>
              </a:r>
            </a:p>
          </p:txBody>
        </p:sp>
        <p:sp>
          <p:nvSpPr>
            <p:cNvPr id="92" name="Left-Right Arrow 91"/>
            <p:cNvSpPr/>
            <p:nvPr/>
          </p:nvSpPr>
          <p:spPr>
            <a:xfrm>
              <a:off x="1804613" y="4355285"/>
              <a:ext cx="373491" cy="149312"/>
            </a:xfrm>
            <a:prstGeom prst="left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7" name="Right Arrow 96"/>
            <p:cNvSpPr/>
            <p:nvPr/>
          </p:nvSpPr>
          <p:spPr>
            <a:xfrm rot="5400000">
              <a:off x="2258479" y="3943264"/>
              <a:ext cx="642646" cy="20107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400" b="1" dirty="0"/>
            </a:p>
          </p:txBody>
        </p:sp>
        <p:sp>
          <p:nvSpPr>
            <p:cNvPr id="102" name="Right Arrow 101"/>
            <p:cNvSpPr/>
            <p:nvPr/>
          </p:nvSpPr>
          <p:spPr>
            <a:xfrm rot="5400000">
              <a:off x="3598025" y="4607290"/>
              <a:ext cx="473551" cy="177307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sz="1400" b="1" dirty="0"/>
            </a:p>
          </p:txBody>
        </p:sp>
        <p:sp>
          <p:nvSpPr>
            <p:cNvPr id="108" name="Left-Right Arrow 107"/>
            <p:cNvSpPr/>
            <p:nvPr/>
          </p:nvSpPr>
          <p:spPr>
            <a:xfrm>
              <a:off x="5107953" y="3437833"/>
              <a:ext cx="753224" cy="142782"/>
            </a:xfrm>
            <a:prstGeom prst="leftRightArrow">
              <a:avLst/>
            </a:prstGeom>
            <a:solidFill>
              <a:srgbClr val="FFDA97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>
              <a:off x="5118350" y="3360160"/>
              <a:ext cx="738421" cy="1089"/>
            </a:xfrm>
            <a:prstGeom prst="straightConnector1">
              <a:avLst/>
            </a:prstGeom>
            <a:ln w="25400">
              <a:solidFill>
                <a:srgbClr val="FF993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Left-Right Arrow 109"/>
            <p:cNvSpPr/>
            <p:nvPr/>
          </p:nvSpPr>
          <p:spPr>
            <a:xfrm>
              <a:off x="5107953" y="5105978"/>
              <a:ext cx="753224" cy="142782"/>
            </a:xfrm>
            <a:prstGeom prst="leftRightArrow">
              <a:avLst/>
            </a:prstGeom>
            <a:solidFill>
              <a:srgbClr val="FFDA97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5118350" y="5028305"/>
              <a:ext cx="738421" cy="1089"/>
            </a:xfrm>
            <a:prstGeom prst="straightConnector1">
              <a:avLst/>
            </a:prstGeom>
            <a:ln w="25400">
              <a:solidFill>
                <a:srgbClr val="FF993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75247" y="6497026"/>
            <a:ext cx="2928257" cy="365125"/>
          </a:xfrm>
        </p:spPr>
        <p:txBody>
          <a:bodyPr/>
          <a:lstStyle/>
          <a:p>
            <a:fld id="{A68D02D2-2F85-46A7-918D-9951CF8E0E0F}" type="slidenum">
              <a:rPr lang="en-US" smtClean="0"/>
              <a:t>15</a:t>
            </a:fld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017058" y="1"/>
            <a:ext cx="5661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Data Flow Ecosystem Diagram by Orit Levin</a:t>
            </a:r>
            <a:endParaRPr lang="en-US" sz="3600" dirty="0">
              <a:latin typeface="+mj-lt"/>
            </a:endParaRPr>
          </a:p>
        </p:txBody>
      </p:sp>
      <p:sp>
        <p:nvSpPr>
          <p:cNvPr id="101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508750"/>
            <a:ext cx="2743200" cy="365125"/>
          </a:xfrm>
        </p:spPr>
        <p:txBody>
          <a:bodyPr/>
          <a:lstStyle/>
          <a:p>
            <a:r>
              <a:rPr lang="en-US" dirty="0" smtClean="0"/>
              <a:t>7/24/2013</a:t>
            </a:r>
            <a:endParaRPr lang="en-US" dirty="0"/>
          </a:p>
        </p:txBody>
      </p:sp>
      <p:sp>
        <p:nvSpPr>
          <p:cNvPr id="1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1000" y="65087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NIST Big Data WG / Ref Arch Sub-group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Technology </a:t>
            </a:r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Layers / Stack diagram</a:t>
            </a:r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 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Gary </a:t>
            </a:r>
            <a:r>
              <a:rPr lang="en-US" sz="4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Mazzaferro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 i c r o s o f 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5247" y="6497026"/>
            <a:ext cx="2928257" cy="365125"/>
          </a:xfrm>
        </p:spPr>
        <p:txBody>
          <a:bodyPr/>
          <a:lstStyle/>
          <a:p>
            <a:fld id="{A68D02D2-2F85-46A7-918D-9951CF8E0E0F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58" y="1718857"/>
            <a:ext cx="8779650" cy="4904681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508750"/>
            <a:ext cx="2743200" cy="365125"/>
          </a:xfrm>
        </p:spPr>
        <p:txBody>
          <a:bodyPr/>
          <a:lstStyle/>
          <a:p>
            <a:r>
              <a:rPr lang="en-US" dirty="0" smtClean="0"/>
              <a:t>7/24/2013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NIST Big Data WG / Ref Arch Sub-group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to Technologies and Use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by the authors of the original RAs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NIST Big Data WG / Ref Arch Sub-group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9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75247" y="6485303"/>
            <a:ext cx="2928257" cy="365125"/>
          </a:xfrm>
        </p:spPr>
        <p:txBody>
          <a:bodyPr/>
          <a:lstStyle/>
          <a:p>
            <a:fld id="{A68D02D2-2F85-46A7-918D-9951CF8E0E0F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54" y="343170"/>
            <a:ext cx="9355395" cy="5892512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508750"/>
            <a:ext cx="2743200" cy="365125"/>
          </a:xfrm>
        </p:spPr>
        <p:txBody>
          <a:bodyPr/>
          <a:lstStyle/>
          <a:p>
            <a:r>
              <a:rPr lang="en-US" dirty="0" smtClean="0"/>
              <a:t>7/24/2013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1000" y="65087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NIST Big Data WG / Ref Arch Sub-group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39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75247" y="6497026"/>
            <a:ext cx="2928257" cy="365125"/>
          </a:xfrm>
        </p:spPr>
        <p:txBody>
          <a:bodyPr/>
          <a:lstStyle/>
          <a:p>
            <a:fld id="{A68D02D2-2F85-46A7-918D-9951CF8E0E0F}" type="slidenum">
              <a:rPr lang="en-US" smtClean="0"/>
              <a:t>19</a:t>
            </a:fld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77800" y="1"/>
            <a:ext cx="905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An Example of Cloud Computing Usage in Big Data Ecosystem</a:t>
            </a:r>
            <a:endParaRPr lang="en-US" sz="36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2661" y="283825"/>
            <a:ext cx="11527850" cy="6361626"/>
            <a:chOff x="482661" y="283825"/>
            <a:chExt cx="11527850" cy="6361626"/>
          </a:xfrm>
        </p:grpSpPr>
        <p:grpSp>
          <p:nvGrpSpPr>
            <p:cNvPr id="3" name="Group 2"/>
            <p:cNvGrpSpPr/>
            <p:nvPr/>
          </p:nvGrpSpPr>
          <p:grpSpPr>
            <a:xfrm>
              <a:off x="9490612" y="283825"/>
              <a:ext cx="2519899" cy="1255725"/>
              <a:chOff x="9490612" y="283825"/>
              <a:chExt cx="2519899" cy="1255725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9939779" y="298259"/>
                <a:ext cx="2070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002060"/>
                    </a:solidFill>
                  </a:rPr>
                  <a:t>Individual Data Transfer</a:t>
                </a:r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93" name="Straight Arrow Connector 192"/>
              <p:cNvCxnSpPr/>
              <p:nvPr/>
            </p:nvCxnSpPr>
            <p:spPr>
              <a:xfrm flipV="1">
                <a:off x="9576176" y="524842"/>
                <a:ext cx="2281675" cy="618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Right Arrow 110"/>
              <p:cNvSpPr/>
              <p:nvPr/>
            </p:nvSpPr>
            <p:spPr>
              <a:xfrm>
                <a:off x="9576176" y="559836"/>
                <a:ext cx="2298579" cy="288369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002060"/>
                    </a:solidFill>
                  </a:rPr>
                  <a:t>Big Data Transfer</a:t>
                </a:r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9504747" y="283825"/>
                <a:ext cx="2397460" cy="1255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490612" y="888053"/>
                <a:ext cx="2519899" cy="2770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Selected Data Storage and Retrieval</a:t>
                </a:r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9576176" y="1115007"/>
                <a:ext cx="2281675" cy="0"/>
              </a:xfrm>
              <a:prstGeom prst="straightConnector1">
                <a:avLst/>
              </a:prstGeom>
              <a:ln w="25400">
                <a:solidFill>
                  <a:srgbClr val="FF993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ight Arrow 87"/>
              <p:cNvSpPr/>
              <p:nvPr/>
            </p:nvSpPr>
            <p:spPr>
              <a:xfrm>
                <a:off x="9576177" y="1151675"/>
                <a:ext cx="2298579" cy="288369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Big Data Storage and Retrieval</a:t>
                </a:r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482661" y="1229104"/>
              <a:ext cx="9828509" cy="5416347"/>
              <a:chOff x="482661" y="1229104"/>
              <a:chExt cx="9828509" cy="5416347"/>
            </a:xfrm>
          </p:grpSpPr>
          <p:sp>
            <p:nvSpPr>
              <p:cNvPr id="87" name="Double Wave 86"/>
              <p:cNvSpPr/>
              <p:nvPr/>
            </p:nvSpPr>
            <p:spPr>
              <a:xfrm>
                <a:off x="532759" y="1229104"/>
                <a:ext cx="8913497" cy="1530926"/>
              </a:xfrm>
              <a:prstGeom prst="doubleWave">
                <a:avLst>
                  <a:gd name="adj1" fmla="val 6250"/>
                  <a:gd name="adj2" fmla="val 22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3" name="Double Wave 102"/>
              <p:cNvSpPr/>
              <p:nvPr/>
            </p:nvSpPr>
            <p:spPr>
              <a:xfrm>
                <a:off x="5643649" y="2951018"/>
                <a:ext cx="4091598" cy="2653579"/>
              </a:xfrm>
              <a:prstGeom prst="doubleWave">
                <a:avLst>
                  <a:gd name="adj1" fmla="val 6250"/>
                  <a:gd name="adj2" fmla="val 22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" name="Double Wave 103"/>
              <p:cNvSpPr/>
              <p:nvPr/>
            </p:nvSpPr>
            <p:spPr>
              <a:xfrm>
                <a:off x="555170" y="2939293"/>
                <a:ext cx="4845411" cy="2653579"/>
              </a:xfrm>
              <a:prstGeom prst="doubleWave">
                <a:avLst>
                  <a:gd name="adj1" fmla="val 6250"/>
                  <a:gd name="adj2" fmla="val 22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Double Wave 45"/>
              <p:cNvSpPr/>
              <p:nvPr/>
            </p:nvSpPr>
            <p:spPr>
              <a:xfrm>
                <a:off x="524189" y="5900055"/>
                <a:ext cx="9786981" cy="745396"/>
              </a:xfrm>
              <a:prstGeom prst="doubleWave">
                <a:avLst>
                  <a:gd name="adj1" fmla="val 6250"/>
                  <a:gd name="adj2" fmla="val -25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4538" y="4024540"/>
                <a:ext cx="1087459" cy="4352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600" dirty="0" smtClean="0"/>
                  <a:t>Aggregation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091847" y="1480222"/>
                <a:ext cx="6339234" cy="213224"/>
              </a:xfrm>
              <a:prstGeom prst="rect">
                <a:avLst/>
              </a:prstGeom>
              <a:solidFill>
                <a:srgbClr val="FF3300">
                  <a:alpha val="50196"/>
                </a:srgb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600" spc="200" dirty="0" smtClean="0"/>
                  <a:t>Data Objects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97761" y="1287229"/>
                <a:ext cx="1558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Data Sources</a:t>
                </a:r>
                <a:endPara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93233" y="5821557"/>
                <a:ext cx="2337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Data Usage</a:t>
                </a:r>
                <a:endPara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5400581" y="6139195"/>
                <a:ext cx="3593952" cy="302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400" dirty="0" smtClean="0"/>
                  <a:t>Government (incl. health &amp; financial institutions)</a:t>
                </a: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2958306" y="6145763"/>
                <a:ext cx="2296461" cy="295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400" dirty="0" smtClean="0"/>
                  <a:t>Industries / Businesses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594863" y="6142048"/>
                <a:ext cx="2266728" cy="2992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r>
                  <a:rPr lang="en-US" sz="1400" dirty="0" smtClean="0"/>
                  <a:t>Network Operators / Telecom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9091248" y="6142127"/>
                <a:ext cx="1103928" cy="302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400" dirty="0" smtClean="0"/>
                  <a:t>Academia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13793" y="4929134"/>
                <a:ext cx="2867607" cy="3775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600" dirty="0" smtClean="0"/>
                  <a:t>Data Mining</a:t>
                </a:r>
              </a:p>
            </p:txBody>
          </p:sp>
          <p:sp>
            <p:nvSpPr>
              <p:cNvPr id="189" name="Right Arrow 188"/>
              <p:cNvSpPr/>
              <p:nvPr/>
            </p:nvSpPr>
            <p:spPr>
              <a:xfrm rot="5400000">
                <a:off x="2489615" y="4610830"/>
                <a:ext cx="473551" cy="177307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400" b="1" dirty="0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785923" y="2714899"/>
                <a:ext cx="8790253" cy="20523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H="1">
                <a:off x="2851119" y="2739066"/>
                <a:ext cx="3308" cy="62899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605388" y="5657657"/>
                <a:ext cx="9220126" cy="20312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2420393" y="5304795"/>
                <a:ext cx="0" cy="354521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39113" y="5661226"/>
                <a:ext cx="0" cy="480822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 flipH="1">
                <a:off x="4091916" y="5663901"/>
                <a:ext cx="5722" cy="481862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>
                <a:off x="9675870" y="5650313"/>
                <a:ext cx="0" cy="491814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7211956" y="5646178"/>
                <a:ext cx="7373" cy="489672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718283" y="3366771"/>
                <a:ext cx="3736576" cy="3477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600" dirty="0" smtClean="0"/>
                  <a:t>Collection</a:t>
                </a:r>
              </a:p>
            </p:txBody>
          </p:sp>
          <p:sp>
            <p:nvSpPr>
              <p:cNvPr id="105" name="Right Arrow 104"/>
              <p:cNvSpPr/>
              <p:nvPr/>
            </p:nvSpPr>
            <p:spPr>
              <a:xfrm rot="5400000">
                <a:off x="2575354" y="3783998"/>
                <a:ext cx="318846" cy="177236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400" b="1" dirty="0"/>
              </a:p>
            </p:txBody>
          </p:sp>
          <p:sp>
            <p:nvSpPr>
              <p:cNvPr id="112" name="Right Arrow 111"/>
              <p:cNvSpPr/>
              <p:nvPr/>
            </p:nvSpPr>
            <p:spPr>
              <a:xfrm rot="5400000">
                <a:off x="2761093" y="3045380"/>
                <a:ext cx="475853" cy="166932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Flowchart: Process 112"/>
              <p:cNvSpPr/>
              <p:nvPr/>
            </p:nvSpPr>
            <p:spPr>
              <a:xfrm flipV="1">
                <a:off x="859972" y="2845197"/>
                <a:ext cx="8875276" cy="45719"/>
              </a:xfrm>
              <a:prstGeom prst="flowChartProcess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ight Arrow 136"/>
              <p:cNvSpPr/>
              <p:nvPr/>
            </p:nvSpPr>
            <p:spPr>
              <a:xfrm rot="5400000">
                <a:off x="4087933" y="5920569"/>
                <a:ext cx="290248" cy="140321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38" name="Flowchart: Process 137"/>
              <p:cNvSpPr/>
              <p:nvPr/>
            </p:nvSpPr>
            <p:spPr>
              <a:xfrm flipV="1">
                <a:off x="859971" y="5784334"/>
                <a:ext cx="9215459" cy="57926"/>
              </a:xfrm>
              <a:prstGeom prst="flowChartProcess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ight Arrow 139"/>
              <p:cNvSpPr/>
              <p:nvPr/>
            </p:nvSpPr>
            <p:spPr>
              <a:xfrm rot="5400000">
                <a:off x="2391037" y="5399468"/>
                <a:ext cx="344812" cy="155469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41" name="Right Arrow 140"/>
              <p:cNvSpPr/>
              <p:nvPr/>
            </p:nvSpPr>
            <p:spPr>
              <a:xfrm rot="5400000">
                <a:off x="7210999" y="5916853"/>
                <a:ext cx="290248" cy="140321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42" name="Right Arrow 141"/>
              <p:cNvSpPr/>
              <p:nvPr/>
            </p:nvSpPr>
            <p:spPr>
              <a:xfrm rot="5400000">
                <a:off x="1736622" y="5914209"/>
                <a:ext cx="290248" cy="140321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45" name="Right Arrow 144"/>
              <p:cNvSpPr/>
              <p:nvPr/>
            </p:nvSpPr>
            <p:spPr>
              <a:xfrm rot="5400000">
                <a:off x="9660284" y="5916852"/>
                <a:ext cx="290248" cy="140321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82661" y="2943708"/>
                <a:ext cx="2160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Data Transformation</a:t>
                </a:r>
                <a:endPara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871921" y="2954593"/>
                <a:ext cx="3120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Data Infrastructure</a:t>
                </a:r>
                <a:endPara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Flowchart: Alternate Process 10"/>
              <p:cNvSpPr/>
              <p:nvPr/>
            </p:nvSpPr>
            <p:spPr>
              <a:xfrm>
                <a:off x="2091847" y="1783699"/>
                <a:ext cx="3780074" cy="500387"/>
              </a:xfrm>
              <a:prstGeom prst="flowChartAlternateProcess">
                <a:avLst/>
              </a:prstGeom>
              <a:solidFill>
                <a:schemeClr val="tx1">
                  <a:lumMod val="50000"/>
                  <a:lumOff val="50000"/>
                  <a:alpha val="2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Alternate Process 120"/>
              <p:cNvSpPr/>
              <p:nvPr/>
            </p:nvSpPr>
            <p:spPr>
              <a:xfrm>
                <a:off x="4651006" y="1784931"/>
                <a:ext cx="3780074" cy="500387"/>
              </a:xfrm>
              <a:prstGeom prst="flowChartAlternateProcess">
                <a:avLst/>
              </a:prstGeom>
              <a:solidFill>
                <a:schemeClr val="tx1">
                  <a:lumMod val="50000"/>
                  <a:lumOff val="50000"/>
                  <a:alpha val="2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Alternate Process 122"/>
              <p:cNvSpPr/>
              <p:nvPr/>
            </p:nvSpPr>
            <p:spPr>
              <a:xfrm>
                <a:off x="3369662" y="2014098"/>
                <a:ext cx="3780074" cy="500387"/>
              </a:xfrm>
              <a:prstGeom prst="flowChartAlternateProcess">
                <a:avLst/>
              </a:prstGeom>
              <a:solidFill>
                <a:schemeClr val="tx1">
                  <a:lumMod val="50000"/>
                  <a:lumOff val="50000"/>
                  <a:alpha val="2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286312" y="1823078"/>
                <a:ext cx="1093179" cy="381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600" b="1" spc="100" dirty="0" smtClean="0"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VOLUME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153280" y="1824745"/>
                <a:ext cx="1093179" cy="381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600" b="1" spc="100" dirty="0" smtClean="0"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VARIETY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766137" y="2226684"/>
                <a:ext cx="1093179" cy="381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600" b="1" spc="100" dirty="0" smtClean="0"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VELOCITY</a:t>
                </a: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4867835" y="2021301"/>
                <a:ext cx="0" cy="697458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H="1">
                <a:off x="3505952" y="2291609"/>
                <a:ext cx="4347" cy="426163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4262048" y="2519175"/>
                <a:ext cx="1108" cy="197244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ight Arrow 117"/>
              <p:cNvSpPr/>
              <p:nvPr/>
            </p:nvSpPr>
            <p:spPr>
              <a:xfrm rot="5400000">
                <a:off x="3378611" y="2497643"/>
                <a:ext cx="546210" cy="137913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30" name="Right Arrow 129"/>
              <p:cNvSpPr/>
              <p:nvPr/>
            </p:nvSpPr>
            <p:spPr>
              <a:xfrm rot="5400000">
                <a:off x="7906983" y="2499946"/>
                <a:ext cx="553922" cy="128948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31" name="Right Arrow 130"/>
              <p:cNvSpPr/>
              <p:nvPr/>
            </p:nvSpPr>
            <p:spPr>
              <a:xfrm rot="5400000">
                <a:off x="6730515" y="2494692"/>
                <a:ext cx="557740" cy="138992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33" name="Right Arrow 132"/>
              <p:cNvSpPr/>
              <p:nvPr/>
            </p:nvSpPr>
            <p:spPr>
              <a:xfrm rot="5400000">
                <a:off x="5429078" y="2498656"/>
                <a:ext cx="558971" cy="129830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34" name="Right Arrow 133"/>
              <p:cNvSpPr/>
              <p:nvPr/>
            </p:nvSpPr>
            <p:spPr>
              <a:xfrm rot="5400000">
                <a:off x="4598649" y="2367698"/>
                <a:ext cx="818936" cy="128430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 flipH="1">
                <a:off x="2294792" y="2291609"/>
                <a:ext cx="4347" cy="426163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Right Arrow 135"/>
              <p:cNvSpPr/>
              <p:nvPr/>
            </p:nvSpPr>
            <p:spPr>
              <a:xfrm rot="5400000">
                <a:off x="4244076" y="2606543"/>
                <a:ext cx="326450" cy="139873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cxnSp>
            <p:nvCxnSpPr>
              <p:cNvPr id="146" name="Straight Arrow Connector 145"/>
              <p:cNvCxnSpPr/>
              <p:nvPr/>
            </p:nvCxnSpPr>
            <p:spPr>
              <a:xfrm flipH="1">
                <a:off x="6871890" y="2288737"/>
                <a:ext cx="4347" cy="426163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 flipH="1">
                <a:off x="5574516" y="2288736"/>
                <a:ext cx="4347" cy="426163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/>
              <p:cNvSpPr txBox="1"/>
              <p:nvPr/>
            </p:nvSpPr>
            <p:spPr>
              <a:xfrm>
                <a:off x="5921292" y="3344670"/>
                <a:ext cx="3185885" cy="3657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dirty="0" smtClean="0"/>
                  <a:t>Data Warehouse</a:t>
                </a:r>
              </a:p>
            </p:txBody>
          </p:sp>
          <p:sp>
            <p:nvSpPr>
              <p:cNvPr id="174" name="Flowchart: Alternate Process 173"/>
              <p:cNvSpPr/>
              <p:nvPr/>
            </p:nvSpPr>
            <p:spPr>
              <a:xfrm>
                <a:off x="3824469" y="3774490"/>
                <a:ext cx="5282709" cy="1751077"/>
              </a:xfrm>
              <a:prstGeom prst="flowChartAlternateProcess">
                <a:avLst/>
              </a:prstGeom>
              <a:solidFill>
                <a:schemeClr val="bg1">
                  <a:lumMod val="85000"/>
                  <a:alpha val="2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  <a:effectLst>
                <a:outerShdw blurRad="50800" dist="50800" dir="5400000" algn="ctr" rotWithShape="0">
                  <a:srgbClr val="000000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t" anchorCtr="0"/>
              <a:lstStyle/>
              <a:p>
                <a:pPr algn="ctr"/>
                <a:endParaRPr lang="en-US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 rot="5400000">
                <a:off x="7945885" y="3713481"/>
                <a:ext cx="623138" cy="1699447"/>
              </a:xfrm>
              <a:prstGeom prst="rect">
                <a:avLst/>
              </a:prstGeom>
              <a:noFill/>
              <a:ln w="25400">
                <a:noFill/>
              </a:ln>
              <a:effectLst>
                <a:outerShdw blurRad="50800" dist="508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vert="vert270" wrap="square" lIns="45720" rIns="0" rtlCol="0">
                <a:noAutofit/>
              </a:bodyPr>
              <a:lstStyle/>
              <a:p>
                <a:pPr algn="ctr"/>
                <a:r>
                  <a:rPr lang="en-US" spc="100" dirty="0" smtClean="0"/>
                  <a:t>Cloud Provider</a:t>
                </a:r>
              </a:p>
              <a:p>
                <a:pPr algn="ctr"/>
                <a:r>
                  <a:rPr lang="en-US" spc="100" dirty="0" smtClean="0"/>
                  <a:t>/ Service Layer</a:t>
                </a:r>
              </a:p>
            </p:txBody>
          </p:sp>
          <p:sp>
            <p:nvSpPr>
              <p:cNvPr id="176" name="L-Shape 175"/>
              <p:cNvSpPr/>
              <p:nvPr/>
            </p:nvSpPr>
            <p:spPr>
              <a:xfrm rot="5400000" flipH="1">
                <a:off x="4859186" y="2993240"/>
                <a:ext cx="1490968" cy="3229316"/>
              </a:xfrm>
              <a:prstGeom prst="corner">
                <a:avLst>
                  <a:gd name="adj1" fmla="val 88827"/>
                  <a:gd name="adj2" fmla="val 11616"/>
                </a:avLst>
              </a:prstGeom>
              <a:solidFill>
                <a:srgbClr val="FFCCCC">
                  <a:alpha val="75000"/>
                </a:srgb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L-Shape 176"/>
              <p:cNvSpPr/>
              <p:nvPr/>
            </p:nvSpPr>
            <p:spPr>
              <a:xfrm rot="5400000" flipH="1">
                <a:off x="5844266" y="3791627"/>
                <a:ext cx="1296902" cy="1438477"/>
              </a:xfrm>
              <a:prstGeom prst="corner">
                <a:avLst>
                  <a:gd name="adj1" fmla="val 36536"/>
                  <a:gd name="adj2" fmla="val 1209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 rot="16200000">
                <a:off x="6421454" y="4130122"/>
                <a:ext cx="1073844" cy="53842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4827449" y="4220379"/>
                <a:ext cx="320782" cy="761848"/>
              </a:xfrm>
              <a:prstGeom prst="rect">
                <a:avLst/>
              </a:prstGeom>
              <a:noFill/>
              <a:ln w="25400">
                <a:noFill/>
              </a:ln>
              <a:effectLst>
                <a:outerShdw blurRad="50800" dist="508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vert="vert270" wrap="square" lIns="45720" rIns="0" rtlCol="0">
                <a:noAutofit/>
              </a:bodyPr>
              <a:lstStyle/>
              <a:p>
                <a:pPr algn="ctr"/>
                <a:r>
                  <a:rPr lang="en-US" spc="100" dirty="0" smtClean="0"/>
                  <a:t>SaaS</a:t>
                </a: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5830959" y="4279706"/>
                <a:ext cx="329236" cy="642886"/>
              </a:xfrm>
              <a:prstGeom prst="rect">
                <a:avLst/>
              </a:prstGeom>
              <a:noFill/>
              <a:ln w="25400">
                <a:noFill/>
              </a:ln>
              <a:effectLst>
                <a:outerShdw blurRad="50800" dist="508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vert="vert270" wrap="square" lIns="45720" rIns="0" rtlCol="0">
                <a:noAutofit/>
              </a:bodyPr>
              <a:lstStyle/>
              <a:p>
                <a:pPr algn="ctr"/>
                <a:r>
                  <a:rPr lang="en-US" spc="100" dirty="0" err="1"/>
                  <a:t>P</a:t>
                </a:r>
                <a:r>
                  <a:rPr lang="en-US" spc="100" dirty="0" err="1" smtClean="0"/>
                  <a:t>aaS</a:t>
                </a:r>
                <a:endParaRPr lang="en-US" spc="100" dirty="0" smtClean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755640" y="4064286"/>
                <a:ext cx="359927" cy="1095196"/>
              </a:xfrm>
              <a:prstGeom prst="rect">
                <a:avLst/>
              </a:prstGeom>
              <a:noFill/>
              <a:ln w="25400">
                <a:noFill/>
              </a:ln>
              <a:effectLst>
                <a:outerShdw blurRad="50800" dist="508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vert="vert270" wrap="square" lIns="45720" rIns="0" rtlCol="0">
                <a:noAutofit/>
              </a:bodyPr>
              <a:lstStyle/>
              <a:p>
                <a:pPr algn="ctr"/>
                <a:r>
                  <a:rPr lang="en-US" spc="100" dirty="0" err="1"/>
                  <a:t>I</a:t>
                </a:r>
                <a:r>
                  <a:rPr lang="en-US" spc="100" dirty="0" err="1" smtClean="0"/>
                  <a:t>aaS</a:t>
                </a:r>
                <a:endParaRPr lang="en-US" spc="100" dirty="0" smtClean="0"/>
              </a:p>
            </p:txBody>
          </p:sp>
          <p:sp>
            <p:nvSpPr>
              <p:cNvPr id="80" name="Left-Right Arrow 79"/>
              <p:cNvSpPr/>
              <p:nvPr/>
            </p:nvSpPr>
            <p:spPr>
              <a:xfrm>
                <a:off x="3325021" y="4106697"/>
                <a:ext cx="3364142" cy="121641"/>
              </a:xfrm>
              <a:prstGeom prst="leftRightArrow">
                <a:avLst/>
              </a:prstGeom>
              <a:solidFill>
                <a:srgbClr val="FFDA97"/>
              </a:solidFill>
              <a:ln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 flipV="1">
                <a:off x="3325020" y="4060475"/>
                <a:ext cx="3364142" cy="8644"/>
              </a:xfrm>
              <a:prstGeom prst="straightConnector1">
                <a:avLst/>
              </a:prstGeom>
              <a:ln w="25400">
                <a:solidFill>
                  <a:srgbClr val="FF9933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Left-Right Arrow 182"/>
              <p:cNvSpPr/>
              <p:nvPr/>
            </p:nvSpPr>
            <p:spPr>
              <a:xfrm>
                <a:off x="4477238" y="3506518"/>
                <a:ext cx="1444055" cy="120487"/>
              </a:xfrm>
              <a:prstGeom prst="leftRightArrow">
                <a:avLst/>
              </a:prstGeom>
              <a:solidFill>
                <a:srgbClr val="FFDA97"/>
              </a:solidFill>
              <a:ln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84" name="Straight Arrow Connector 183"/>
              <p:cNvCxnSpPr/>
              <p:nvPr/>
            </p:nvCxnSpPr>
            <p:spPr>
              <a:xfrm>
                <a:off x="4454859" y="3459864"/>
                <a:ext cx="1466434" cy="0"/>
              </a:xfrm>
              <a:prstGeom prst="straightConnector1">
                <a:avLst/>
              </a:prstGeom>
              <a:ln w="25400">
                <a:solidFill>
                  <a:srgbClr val="FF9933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Left-Right Arrow 186"/>
              <p:cNvSpPr/>
              <p:nvPr/>
            </p:nvSpPr>
            <p:spPr>
              <a:xfrm>
                <a:off x="3581400" y="5010193"/>
                <a:ext cx="2191877" cy="137496"/>
              </a:xfrm>
              <a:prstGeom prst="leftRightArrow">
                <a:avLst/>
              </a:prstGeom>
              <a:solidFill>
                <a:srgbClr val="FFDA97"/>
              </a:solidFill>
              <a:ln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>
                <a:off x="3581400" y="4960453"/>
                <a:ext cx="2179055" cy="2887"/>
              </a:xfrm>
              <a:prstGeom prst="straightConnector1">
                <a:avLst/>
              </a:prstGeom>
              <a:ln w="25400">
                <a:solidFill>
                  <a:srgbClr val="FF9933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4032058" y="4368612"/>
                <a:ext cx="821574" cy="3812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600" dirty="0" smtClean="0"/>
                  <a:t>Matching</a:t>
                </a:r>
              </a:p>
            </p:txBody>
          </p:sp>
          <p:sp>
            <p:nvSpPr>
              <p:cNvPr id="97" name="Right Arrow 96"/>
              <p:cNvSpPr/>
              <p:nvPr/>
            </p:nvSpPr>
            <p:spPr>
              <a:xfrm rot="5400000">
                <a:off x="3793518" y="3967558"/>
                <a:ext cx="642646" cy="152482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400" b="1" dirty="0"/>
              </a:p>
            </p:txBody>
          </p:sp>
          <p:sp>
            <p:nvSpPr>
              <p:cNvPr id="92" name="Left-Right Arrow 91"/>
              <p:cNvSpPr/>
              <p:nvPr/>
            </p:nvSpPr>
            <p:spPr>
              <a:xfrm>
                <a:off x="3315358" y="4355285"/>
                <a:ext cx="716699" cy="144658"/>
              </a:xfrm>
              <a:prstGeom prst="left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86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508750"/>
            <a:ext cx="2743200" cy="365125"/>
          </a:xfrm>
        </p:spPr>
        <p:txBody>
          <a:bodyPr/>
          <a:lstStyle/>
          <a:p>
            <a:r>
              <a:rPr lang="en-US" dirty="0" smtClean="0"/>
              <a:t>7/24/2013</a:t>
            </a:r>
            <a:endParaRPr lang="en-US" dirty="0"/>
          </a:p>
        </p:txBody>
      </p:sp>
      <p:sp>
        <p:nvSpPr>
          <p:cNvPr id="9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1000" y="65087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NIST Big Data WG / Ref Arch Sub-group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 </a:t>
            </a:r>
            <a:r>
              <a:rPr lang="en-US" dirty="0" smtClean="0"/>
              <a:t>Objectives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Addresses a broad range of s</a:t>
            </a:r>
            <a:r>
              <a:rPr lang="en-US" dirty="0" smtClean="0"/>
              <a:t>takeholders (e.g., data owners, industries, academia</a:t>
            </a:r>
            <a:r>
              <a:rPr lang="en-US" dirty="0" smtClean="0"/>
              <a:t>, </a:t>
            </a:r>
            <a:r>
              <a:rPr lang="en-US" dirty="0"/>
              <a:t>p</a:t>
            </a:r>
            <a:r>
              <a:rPr lang="en-US" dirty="0" smtClean="0"/>
              <a:t>olicy makers)</a:t>
            </a:r>
            <a:endParaRPr lang="en-US" dirty="0" smtClean="0"/>
          </a:p>
          <a:p>
            <a:r>
              <a:rPr lang="en-US" dirty="0" smtClean="0"/>
              <a:t>Wide scope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Encompasses the whole data </a:t>
            </a:r>
            <a:r>
              <a:rPr lang="en-US" dirty="0" smtClean="0"/>
              <a:t>life cycle or </a:t>
            </a:r>
            <a:r>
              <a:rPr lang="en-US" dirty="0" smtClean="0"/>
              <a:t>in the </a:t>
            </a:r>
            <a:r>
              <a:rPr lang="en-US" dirty="0" smtClean="0"/>
              <a:t>ecosystem</a:t>
            </a:r>
            <a:endParaRPr lang="en-US" dirty="0" smtClean="0"/>
          </a:p>
          <a:p>
            <a:pPr lvl="1"/>
            <a:r>
              <a:rPr lang="en-US" dirty="0" smtClean="0"/>
              <a:t>Can be applied to different use cases (including various verticals)</a:t>
            </a:r>
          </a:p>
          <a:p>
            <a:pPr lvl="1"/>
            <a:r>
              <a:rPr lang="en-US" dirty="0" smtClean="0"/>
              <a:t>Represents different system architectures (e.g., an enterprise data warehouse, distributed cloud-based system using multiple service providers)</a:t>
            </a:r>
            <a:endParaRPr lang="en-US" dirty="0" smtClean="0"/>
          </a:p>
          <a:p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Potentially with initial focus on the Big Data analytics and tools</a:t>
            </a:r>
          </a:p>
          <a:p>
            <a:pPr lvl="1"/>
            <a:r>
              <a:rPr lang="en-US" dirty="0" smtClean="0"/>
              <a:t>Assists in identifying security and privacy issues</a:t>
            </a:r>
          </a:p>
          <a:p>
            <a:r>
              <a:rPr lang="en-US" dirty="0" smtClean="0"/>
              <a:t>Agnostic to any specific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5247" y="6485303"/>
            <a:ext cx="2928257" cy="365125"/>
          </a:xfrm>
        </p:spPr>
        <p:txBody>
          <a:bodyPr/>
          <a:lstStyle/>
          <a:p>
            <a:fld id="{A68D02D2-2F85-46A7-918D-9951CF8E0E0F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508750"/>
            <a:ext cx="2743200" cy="365125"/>
          </a:xfrm>
        </p:spPr>
        <p:txBody>
          <a:bodyPr/>
          <a:lstStyle/>
          <a:p>
            <a:r>
              <a:rPr lang="en-US" dirty="0" smtClean="0"/>
              <a:t>7/24/2013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1000" y="65087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NIST Big Data WG / Ref Arch Sub-group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4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6310" y="16124"/>
            <a:ext cx="11829742" cy="6646548"/>
            <a:chOff x="166310" y="16124"/>
            <a:chExt cx="11829742" cy="6646548"/>
          </a:xfrm>
        </p:grpSpPr>
        <p:grpSp>
          <p:nvGrpSpPr>
            <p:cNvPr id="2" name="Group 1"/>
            <p:cNvGrpSpPr/>
            <p:nvPr/>
          </p:nvGrpSpPr>
          <p:grpSpPr>
            <a:xfrm>
              <a:off x="166310" y="543833"/>
              <a:ext cx="9917609" cy="6118839"/>
              <a:chOff x="166310" y="543833"/>
              <a:chExt cx="9917609" cy="6118839"/>
            </a:xfrm>
          </p:grpSpPr>
          <p:sp>
            <p:nvSpPr>
              <p:cNvPr id="16" name="Double Wave 15"/>
              <p:cNvSpPr/>
              <p:nvPr/>
            </p:nvSpPr>
            <p:spPr>
              <a:xfrm>
                <a:off x="5291739" y="543833"/>
                <a:ext cx="4792179" cy="1997480"/>
              </a:xfrm>
              <a:prstGeom prst="doubleWav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Double Wave 45"/>
              <p:cNvSpPr/>
              <p:nvPr/>
            </p:nvSpPr>
            <p:spPr>
              <a:xfrm>
                <a:off x="289409" y="5772101"/>
                <a:ext cx="9786981" cy="890571"/>
              </a:xfrm>
              <a:prstGeom prst="doubleWave">
                <a:avLst>
                  <a:gd name="adj1" fmla="val 6250"/>
                  <a:gd name="adj2" fmla="val -25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2" name="Double Wave 101"/>
              <p:cNvSpPr/>
              <p:nvPr/>
            </p:nvSpPr>
            <p:spPr>
              <a:xfrm>
                <a:off x="252335" y="4077939"/>
                <a:ext cx="9831584" cy="1646305"/>
              </a:xfrm>
              <a:prstGeom prst="doubleWave">
                <a:avLst>
                  <a:gd name="adj1" fmla="val 6250"/>
                  <a:gd name="adj2" fmla="val 22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Double Wave 6"/>
              <p:cNvSpPr/>
              <p:nvPr/>
            </p:nvSpPr>
            <p:spPr>
              <a:xfrm>
                <a:off x="252334" y="543833"/>
                <a:ext cx="4983650" cy="2018360"/>
              </a:xfrm>
              <a:prstGeom prst="doubleWav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8" name="Double Wave 87"/>
              <p:cNvSpPr/>
              <p:nvPr/>
            </p:nvSpPr>
            <p:spPr>
              <a:xfrm>
                <a:off x="252334" y="2743734"/>
                <a:ext cx="9786982" cy="1080242"/>
              </a:xfrm>
              <a:prstGeom prst="doubleWav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681535" y="4208900"/>
                <a:ext cx="2073414" cy="559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r>
                  <a:rPr lang="en-US" sz="1600" dirty="0" smtClean="0"/>
                  <a:t>Online Data Aggregator</a:t>
                </a:r>
                <a:endParaRPr lang="en-US" sz="1400" dirty="0" smtClean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992086" y="913638"/>
                <a:ext cx="6760028" cy="256101"/>
              </a:xfrm>
              <a:prstGeom prst="rect">
                <a:avLst/>
              </a:prstGeom>
              <a:solidFill>
                <a:srgbClr val="FF3300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700" dirty="0" smtClean="0"/>
                  <a:t>Data Subject / Person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77195" y="548072"/>
                <a:ext cx="2337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Online Sources</a:t>
                </a:r>
                <a:endPara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946596" y="1488639"/>
                <a:ext cx="2103861" cy="6049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r>
                  <a:rPr lang="en-US" sz="1400" dirty="0" smtClean="0"/>
                  <a:t>Public Records (commons, government, etc.)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258910" y="545007"/>
                <a:ext cx="2409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Offline Sources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326013" y="1483935"/>
                <a:ext cx="1564826" cy="6096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400" dirty="0" smtClean="0"/>
                  <a:t>Internal Records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93806" y="1483934"/>
                <a:ext cx="2546232" cy="609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400" dirty="0" smtClean="0"/>
                  <a:t>Other devices (Smart Grid, surveillance, scientific, etc.)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08995" y="1499422"/>
                <a:ext cx="1850937" cy="5941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400" dirty="0" smtClean="0"/>
                  <a:t>End User </a:t>
                </a:r>
                <a:r>
                  <a:rPr lang="en-US" sz="1400" dirty="0"/>
                  <a:t>d</a:t>
                </a:r>
                <a:r>
                  <a:rPr lang="en-US" sz="1400" dirty="0" smtClean="0"/>
                  <a:t>evices incl. OS (mobile phones, etc.)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669178" y="2978874"/>
                <a:ext cx="1741022" cy="6685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400" dirty="0" smtClean="0"/>
                  <a:t>Applications (search, publishers, etc.)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16599" y="4208900"/>
                <a:ext cx="1920487" cy="559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r>
                  <a:rPr lang="en-US" sz="1600" dirty="0" smtClean="0"/>
                  <a:t>Match/Bridge Service</a:t>
                </a:r>
                <a:endParaRPr lang="en-US" sz="1400" dirty="0" smtClean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41841" y="1497385"/>
                <a:ext cx="1169424" cy="5862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400" dirty="0" smtClean="0"/>
                  <a:t>Networks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8135356" y="2961186"/>
                <a:ext cx="1849508" cy="707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r>
                  <a:rPr lang="en-US" sz="1400" dirty="0" smtClean="0"/>
                  <a:t>Government, health, financial institutions, academia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456608" y="2961185"/>
                <a:ext cx="1579196" cy="7141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400" dirty="0" smtClean="0"/>
                  <a:t>Industries /</a:t>
                </a:r>
              </a:p>
              <a:p>
                <a:pPr algn="ctr"/>
                <a:r>
                  <a:rPr lang="en-US" sz="1400" dirty="0" smtClean="0"/>
                  <a:t>Businesses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41841" y="2968872"/>
                <a:ext cx="1166928" cy="6622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r>
                  <a:rPr lang="en-US" sz="1400" dirty="0" smtClean="0"/>
                  <a:t>Network Operators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66310" y="2679489"/>
                <a:ext cx="2337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Collection</a:t>
                </a:r>
                <a:endPara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43047" y="4219098"/>
                <a:ext cx="14524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Data</a:t>
                </a:r>
              </a:p>
              <a:p>
                <a:r>
                  <a:rPr lang="en-US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Management</a:t>
                </a:r>
              </a:p>
              <a:p>
                <a:r>
                  <a:rPr lang="en-US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Platforms</a:t>
                </a:r>
              </a:p>
              <a:p>
                <a:r>
                  <a:rPr lang="en-US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(DMPs)</a:t>
                </a:r>
                <a:endPara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331248" y="1197022"/>
                <a:ext cx="16232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UI: Do Not Track (DNT)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0" name="Elbow Connector 129"/>
              <p:cNvCxnSpPr/>
              <p:nvPr/>
            </p:nvCxnSpPr>
            <p:spPr>
              <a:xfrm rot="16200000" flipH="1">
                <a:off x="2351968" y="2537876"/>
                <a:ext cx="433950" cy="403650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2316385" y="2509148"/>
                <a:ext cx="8689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HTTP: DNT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9" name="Elbow Connector 138"/>
              <p:cNvCxnSpPr>
                <a:stCxn id="25" idx="1"/>
              </p:cNvCxnSpPr>
              <p:nvPr/>
            </p:nvCxnSpPr>
            <p:spPr>
              <a:xfrm rot="10800000">
                <a:off x="1644734" y="3310575"/>
                <a:ext cx="1024445" cy="2579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accent5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1584787" y="2954535"/>
                <a:ext cx="12539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Analytic Cookie</a:t>
                </a:r>
                <a:endParaRPr lang="en-US" sz="12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584117" y="4251366"/>
                <a:ext cx="9678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DMP Cookie</a:t>
                </a:r>
                <a:endParaRPr lang="en-US" sz="12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44" name="Elbow Connector 143"/>
              <p:cNvCxnSpPr/>
              <p:nvPr/>
            </p:nvCxnSpPr>
            <p:spPr>
              <a:xfrm rot="16200000" flipV="1">
                <a:off x="544048" y="2261034"/>
                <a:ext cx="880146" cy="525337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accent5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747786" y="2262118"/>
                <a:ext cx="482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DPI</a:t>
                </a:r>
                <a:endParaRPr 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585595" y="3443292"/>
                <a:ext cx="1083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Match Cookie</a:t>
                </a:r>
                <a:endParaRPr lang="en-US" sz="12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4498259" y="2973951"/>
                <a:ext cx="1870835" cy="6685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r>
                  <a:rPr lang="en-US" sz="1400" dirty="0" smtClean="0"/>
                  <a:t>Appl. with customers (communications, social network, etc.</a:t>
                </a:r>
              </a:p>
            </p:txBody>
          </p:sp>
          <p:sp>
            <p:nvSpPr>
              <p:cNvPr id="169" name="Flowchart: Magnetic Disk 168"/>
              <p:cNvSpPr/>
              <p:nvPr/>
            </p:nvSpPr>
            <p:spPr>
              <a:xfrm>
                <a:off x="6537963" y="4529933"/>
                <a:ext cx="420986" cy="213989"/>
              </a:xfrm>
              <a:prstGeom prst="flowChartMagneticDisk">
                <a:avLst/>
              </a:prstGeom>
              <a:solidFill>
                <a:srgbClr val="FF3300">
                  <a:alpha val="75000"/>
                </a:srgb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Flowchart: Magnetic Disk 169"/>
              <p:cNvSpPr/>
              <p:nvPr/>
            </p:nvSpPr>
            <p:spPr>
              <a:xfrm>
                <a:off x="4286470" y="4514693"/>
                <a:ext cx="415898" cy="227443"/>
              </a:xfrm>
              <a:prstGeom prst="flowChartMagneticDisk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Flowchart: Magnetic Disk 170"/>
              <p:cNvSpPr/>
              <p:nvPr/>
            </p:nvSpPr>
            <p:spPr>
              <a:xfrm>
                <a:off x="3807812" y="4514693"/>
                <a:ext cx="413649" cy="227443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Flowchart: Magnetic Disk 171"/>
              <p:cNvSpPr/>
              <p:nvPr/>
            </p:nvSpPr>
            <p:spPr>
              <a:xfrm>
                <a:off x="7339593" y="3459099"/>
                <a:ext cx="312566" cy="182154"/>
              </a:xfrm>
              <a:prstGeom prst="flowChartMagneticDisk">
                <a:avLst/>
              </a:prstGeom>
              <a:solidFill>
                <a:srgbClr val="FF3300">
                  <a:alpha val="75000"/>
                </a:srgb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Flowchart: Magnetic Disk 172"/>
              <p:cNvSpPr/>
              <p:nvPr/>
            </p:nvSpPr>
            <p:spPr>
              <a:xfrm>
                <a:off x="7540013" y="1882272"/>
                <a:ext cx="312566" cy="182154"/>
              </a:xfrm>
              <a:prstGeom prst="flowChartMagneticDisk">
                <a:avLst/>
              </a:prstGeom>
              <a:solidFill>
                <a:srgbClr val="FF3300">
                  <a:alpha val="75000"/>
                </a:srgb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Flowchart: Magnetic Disk 174"/>
              <p:cNvSpPr/>
              <p:nvPr/>
            </p:nvSpPr>
            <p:spPr>
              <a:xfrm>
                <a:off x="9294868" y="3462630"/>
                <a:ext cx="312566" cy="182154"/>
              </a:xfrm>
              <a:prstGeom prst="flowChartMagneticDisk">
                <a:avLst/>
              </a:prstGeom>
              <a:solidFill>
                <a:srgbClr val="FF3300">
                  <a:alpha val="75000"/>
                </a:srgb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Flowchart: Magnetic Disk 175"/>
              <p:cNvSpPr/>
              <p:nvPr/>
            </p:nvSpPr>
            <p:spPr>
              <a:xfrm>
                <a:off x="5959443" y="3435283"/>
                <a:ext cx="312566" cy="182154"/>
              </a:xfrm>
              <a:prstGeom prst="flowChartMagneticDisk">
                <a:avLst/>
              </a:prstGeom>
              <a:solidFill>
                <a:srgbClr val="FF3300">
                  <a:alpha val="75000"/>
                </a:srgb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Flowchart: Magnetic Disk 176"/>
              <p:cNvSpPr/>
              <p:nvPr/>
            </p:nvSpPr>
            <p:spPr>
              <a:xfrm>
                <a:off x="3998481" y="3420692"/>
                <a:ext cx="328671" cy="183681"/>
              </a:xfrm>
              <a:prstGeom prst="flowChartMagneticDisk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Flowchart: Magnetic Disk 178"/>
              <p:cNvSpPr/>
              <p:nvPr/>
            </p:nvSpPr>
            <p:spPr>
              <a:xfrm>
                <a:off x="9708118" y="1871204"/>
                <a:ext cx="307857" cy="180075"/>
              </a:xfrm>
              <a:prstGeom prst="flowChartMagneticDisk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Flowchart: Magnetic Disk 179"/>
              <p:cNvSpPr/>
              <p:nvPr/>
            </p:nvSpPr>
            <p:spPr>
              <a:xfrm>
                <a:off x="9365829" y="1871204"/>
                <a:ext cx="306192" cy="180075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7" name="Straight Arrow Connector 196"/>
              <p:cNvCxnSpPr/>
              <p:nvPr/>
            </p:nvCxnSpPr>
            <p:spPr>
              <a:xfrm flipH="1">
                <a:off x="4090081" y="2099688"/>
                <a:ext cx="2224" cy="126998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>
                <a:off x="4780009" y="2226686"/>
                <a:ext cx="0" cy="763603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H="1">
                <a:off x="6966272" y="2095974"/>
                <a:ext cx="8675" cy="876407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Right Arrow 209"/>
              <p:cNvSpPr/>
              <p:nvPr/>
            </p:nvSpPr>
            <p:spPr>
              <a:xfrm rot="5400000">
                <a:off x="7477994" y="2701391"/>
                <a:ext cx="262022" cy="216917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cxnSp>
            <p:nvCxnSpPr>
              <p:cNvPr id="141" name="Elbow Connector 140"/>
              <p:cNvCxnSpPr>
                <a:stCxn id="59" idx="0"/>
              </p:cNvCxnSpPr>
              <p:nvPr/>
            </p:nvCxnSpPr>
            <p:spPr>
              <a:xfrm rot="16200000" flipV="1">
                <a:off x="3783029" y="1615086"/>
                <a:ext cx="467872" cy="4719756"/>
              </a:xfrm>
              <a:prstGeom prst="bentConnector2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Elbow Connector 210"/>
              <p:cNvCxnSpPr/>
              <p:nvPr/>
            </p:nvCxnSpPr>
            <p:spPr>
              <a:xfrm rot="16200000" flipH="1">
                <a:off x="3247659" y="2541950"/>
                <a:ext cx="433950" cy="403650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Flowchart: Magnetic Disk 173"/>
              <p:cNvSpPr/>
              <p:nvPr/>
            </p:nvSpPr>
            <p:spPr>
              <a:xfrm>
                <a:off x="1134057" y="3416898"/>
                <a:ext cx="312566" cy="182154"/>
              </a:xfrm>
              <a:prstGeom prst="flowChartMagneticDisk">
                <a:avLst/>
              </a:prstGeom>
              <a:solidFill>
                <a:srgbClr val="FF3300">
                  <a:alpha val="7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Elbow Connector 215"/>
              <p:cNvCxnSpPr/>
              <p:nvPr/>
            </p:nvCxnSpPr>
            <p:spPr>
              <a:xfrm rot="16200000" flipH="1">
                <a:off x="4950074" y="2552749"/>
                <a:ext cx="433950" cy="403650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TextBox 216"/>
              <p:cNvSpPr txBox="1"/>
              <p:nvPr/>
            </p:nvSpPr>
            <p:spPr>
              <a:xfrm>
                <a:off x="4940638" y="2502075"/>
                <a:ext cx="1538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>
                    <a:solidFill>
                      <a:srgbClr val="FF0000"/>
                    </a:solidFill>
                  </a:rPr>
                  <a:t>Match Container Tag or Pixel request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1" name="Straight Arrow Connector 220"/>
              <p:cNvCxnSpPr>
                <a:stCxn id="81" idx="0"/>
              </p:cNvCxnSpPr>
              <p:nvPr/>
            </p:nvCxnSpPr>
            <p:spPr>
              <a:xfrm flipH="1" flipV="1">
                <a:off x="3715571" y="3630214"/>
                <a:ext cx="2671" cy="57868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TextBox 234"/>
              <p:cNvSpPr txBox="1"/>
              <p:nvPr/>
            </p:nvSpPr>
            <p:spPr>
              <a:xfrm>
                <a:off x="7960001" y="4216335"/>
                <a:ext cx="2005783" cy="5552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r>
                  <a:rPr lang="en-US" sz="1600" dirty="0" smtClean="0"/>
                  <a:t>Offline Data Aggregator</a:t>
                </a:r>
              </a:p>
            </p:txBody>
          </p:sp>
          <p:sp>
            <p:nvSpPr>
              <p:cNvPr id="237" name="Flowchart: Magnetic Disk 236"/>
              <p:cNvSpPr/>
              <p:nvPr/>
            </p:nvSpPr>
            <p:spPr>
              <a:xfrm>
                <a:off x="9541605" y="4523334"/>
                <a:ext cx="415898" cy="227443"/>
              </a:xfrm>
              <a:prstGeom prst="flowChartMagneticDisk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Flowchart: Magnetic Disk 237"/>
              <p:cNvSpPr/>
              <p:nvPr/>
            </p:nvSpPr>
            <p:spPr>
              <a:xfrm>
                <a:off x="9062947" y="4523334"/>
                <a:ext cx="413649" cy="227443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ight Arrow 106"/>
              <p:cNvSpPr/>
              <p:nvPr/>
            </p:nvSpPr>
            <p:spPr>
              <a:xfrm rot="5400000">
                <a:off x="8755560" y="2238292"/>
                <a:ext cx="465563" cy="198637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0" name="Bent Arrow 109"/>
              <p:cNvSpPr/>
              <p:nvPr/>
            </p:nvSpPr>
            <p:spPr>
              <a:xfrm rot="5400000">
                <a:off x="5017260" y="-401782"/>
                <a:ext cx="347096" cy="8938712"/>
              </a:xfrm>
              <a:prstGeom prst="bentArrow">
                <a:avLst>
                  <a:gd name="adj1" fmla="val 26285"/>
                  <a:gd name="adj2" fmla="val 30900"/>
                  <a:gd name="adj3" fmla="val 32076"/>
                  <a:gd name="adj4" fmla="val 0"/>
                </a:avLst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ight Arrow 110"/>
              <p:cNvSpPr/>
              <p:nvPr/>
            </p:nvSpPr>
            <p:spPr>
              <a:xfrm rot="5400000">
                <a:off x="747503" y="3646277"/>
                <a:ext cx="247286" cy="246720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2" name="Right Arrow 111"/>
              <p:cNvSpPr/>
              <p:nvPr/>
            </p:nvSpPr>
            <p:spPr>
              <a:xfrm rot="5400000">
                <a:off x="6385339" y="4015820"/>
                <a:ext cx="224426" cy="171963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ight Arrow 112"/>
              <p:cNvSpPr/>
              <p:nvPr/>
            </p:nvSpPr>
            <p:spPr>
              <a:xfrm rot="5400000">
                <a:off x="3079059" y="4012105"/>
                <a:ext cx="224426" cy="171963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6" name="Left-Right Arrow 115"/>
              <p:cNvSpPr/>
              <p:nvPr/>
            </p:nvSpPr>
            <p:spPr>
              <a:xfrm>
                <a:off x="7337086" y="4445816"/>
                <a:ext cx="622916" cy="223966"/>
              </a:xfrm>
              <a:prstGeom prst="left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ight Arrow 118"/>
              <p:cNvSpPr/>
              <p:nvPr/>
            </p:nvSpPr>
            <p:spPr>
              <a:xfrm rot="5400000">
                <a:off x="7106914" y="3672614"/>
                <a:ext cx="206331" cy="229298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47" name="Right Arrow 146"/>
              <p:cNvSpPr/>
              <p:nvPr/>
            </p:nvSpPr>
            <p:spPr>
              <a:xfrm rot="5400000">
                <a:off x="9041987" y="3699464"/>
                <a:ext cx="232388" cy="209885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48" name="Bent Arrow 147"/>
              <p:cNvSpPr/>
              <p:nvPr/>
            </p:nvSpPr>
            <p:spPr>
              <a:xfrm rot="5400000">
                <a:off x="8372053" y="1682949"/>
                <a:ext cx="371835" cy="2146721"/>
              </a:xfrm>
              <a:prstGeom prst="bentArrow">
                <a:avLst>
                  <a:gd name="adj1" fmla="val 26285"/>
                  <a:gd name="adj2" fmla="val 32680"/>
                  <a:gd name="adj3" fmla="val 32076"/>
                  <a:gd name="adj4" fmla="val 0"/>
                </a:avLst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1" name="Straight Arrow Connector 150"/>
              <p:cNvCxnSpPr/>
              <p:nvPr/>
            </p:nvCxnSpPr>
            <p:spPr>
              <a:xfrm flipV="1">
                <a:off x="5832720" y="3636543"/>
                <a:ext cx="294" cy="58883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 flipH="1">
                <a:off x="3148641" y="2226686"/>
                <a:ext cx="6109" cy="741168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575542" y="2307864"/>
                <a:ext cx="3587033" cy="214862"/>
              </a:xfrm>
              <a:prstGeom prst="rect">
                <a:avLst/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tIns="0" rIns="0" rtlCol="0">
                <a:noAutofit/>
              </a:bodyPr>
              <a:lstStyle/>
              <a:p>
                <a:pPr algn="ctr"/>
                <a:r>
                  <a:rPr lang="en-US" sz="1600" dirty="0" smtClean="0"/>
                  <a:t>Web Browsers</a:t>
                </a:r>
              </a:p>
            </p:txBody>
          </p:sp>
          <p:cxnSp>
            <p:nvCxnSpPr>
              <p:cNvPr id="156" name="Straight Arrow Connector 155"/>
              <p:cNvCxnSpPr/>
              <p:nvPr/>
            </p:nvCxnSpPr>
            <p:spPr>
              <a:xfrm flipV="1">
                <a:off x="3150473" y="2218321"/>
                <a:ext cx="1637156" cy="42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 flipH="1">
                <a:off x="3316651" y="2088258"/>
                <a:ext cx="2224" cy="126998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Elbow Connector 8"/>
              <p:cNvCxnSpPr/>
              <p:nvPr/>
            </p:nvCxnSpPr>
            <p:spPr>
              <a:xfrm rot="16200000" flipH="1">
                <a:off x="2390205" y="1183978"/>
                <a:ext cx="1142789" cy="1127817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3459932" y="4932597"/>
                <a:ext cx="5187739" cy="2351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600" dirty="0" smtClean="0"/>
                  <a:t>Data Mining</a:t>
                </a:r>
                <a:endParaRPr lang="en-US" sz="1400" dirty="0" smtClean="0"/>
              </a:p>
            </p:txBody>
          </p:sp>
          <p:sp>
            <p:nvSpPr>
              <p:cNvPr id="120" name="Right Arrow 119"/>
              <p:cNvSpPr/>
              <p:nvPr/>
            </p:nvSpPr>
            <p:spPr>
              <a:xfrm rot="5400000">
                <a:off x="5281810" y="3656955"/>
                <a:ext cx="246255" cy="226399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21" name="Right Arrow 120"/>
              <p:cNvSpPr/>
              <p:nvPr/>
            </p:nvSpPr>
            <p:spPr>
              <a:xfrm rot="5400000">
                <a:off x="3352383" y="3659636"/>
                <a:ext cx="246254" cy="221034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cxnSp>
            <p:nvCxnSpPr>
              <p:cNvPr id="140" name="Elbow Connector 139"/>
              <p:cNvCxnSpPr>
                <a:stCxn id="81" idx="1"/>
              </p:cNvCxnSpPr>
              <p:nvPr/>
            </p:nvCxnSpPr>
            <p:spPr>
              <a:xfrm rot="10800000">
                <a:off x="1657085" y="2509151"/>
                <a:ext cx="1024450" cy="1979381"/>
              </a:xfrm>
              <a:prstGeom prst="bentConnector2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039669" y="5317527"/>
                <a:ext cx="4612119" cy="207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600" dirty="0" smtClean="0"/>
                  <a:t>Person Attribution</a:t>
                </a:r>
                <a:endParaRPr lang="en-US" sz="1400" dirty="0" smtClean="0"/>
              </a:p>
            </p:txBody>
          </p:sp>
          <p:sp>
            <p:nvSpPr>
              <p:cNvPr id="154" name="Right Arrow 153"/>
              <p:cNvSpPr/>
              <p:nvPr/>
            </p:nvSpPr>
            <p:spPr>
              <a:xfrm rot="5400000">
                <a:off x="8226114" y="4738630"/>
                <a:ext cx="149668" cy="228006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55" name="Right Arrow 154"/>
              <p:cNvSpPr/>
              <p:nvPr/>
            </p:nvSpPr>
            <p:spPr>
              <a:xfrm rot="5400000">
                <a:off x="4374912" y="4727590"/>
                <a:ext cx="149668" cy="228006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58" name="Right Arrow 157"/>
              <p:cNvSpPr/>
              <p:nvPr/>
            </p:nvSpPr>
            <p:spPr>
              <a:xfrm rot="5400000">
                <a:off x="6203721" y="5128610"/>
                <a:ext cx="149668" cy="228006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59" name="Right Arrow 158"/>
              <p:cNvSpPr/>
              <p:nvPr/>
            </p:nvSpPr>
            <p:spPr>
              <a:xfrm rot="5400000">
                <a:off x="7529750" y="5642874"/>
                <a:ext cx="438160" cy="228006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60" name="Flowchart: Magnetic Disk 159"/>
              <p:cNvSpPr/>
              <p:nvPr/>
            </p:nvSpPr>
            <p:spPr>
              <a:xfrm>
                <a:off x="7574512" y="4964518"/>
                <a:ext cx="307857" cy="180075"/>
              </a:xfrm>
              <a:prstGeom prst="flowChartMagneticDisk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Flowchart: Magnetic Disk 160"/>
              <p:cNvSpPr/>
              <p:nvPr/>
            </p:nvSpPr>
            <p:spPr>
              <a:xfrm>
                <a:off x="7232223" y="4964518"/>
                <a:ext cx="306192" cy="180075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Flowchart: Magnetic Disk 161"/>
              <p:cNvSpPr/>
              <p:nvPr/>
            </p:nvSpPr>
            <p:spPr>
              <a:xfrm>
                <a:off x="7235406" y="5321737"/>
                <a:ext cx="312566" cy="182154"/>
              </a:xfrm>
              <a:prstGeom prst="flowChartMagneticDisk">
                <a:avLst/>
              </a:prstGeom>
              <a:solidFill>
                <a:srgbClr val="FF3300">
                  <a:alpha val="75000"/>
                </a:srgb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Flowchart: Magnetic Disk 163"/>
              <p:cNvSpPr/>
              <p:nvPr/>
            </p:nvSpPr>
            <p:spPr>
              <a:xfrm>
                <a:off x="7590985" y="5326983"/>
                <a:ext cx="307857" cy="180075"/>
              </a:xfrm>
              <a:prstGeom prst="flowChartMagneticDisk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Flowchart: Magnetic Disk 164"/>
              <p:cNvSpPr/>
              <p:nvPr/>
            </p:nvSpPr>
            <p:spPr>
              <a:xfrm>
                <a:off x="9650449" y="3469347"/>
                <a:ext cx="307857" cy="180075"/>
              </a:xfrm>
              <a:prstGeom prst="flowChartMagneticDisk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Flowchart: Magnetic Disk 165"/>
              <p:cNvSpPr/>
              <p:nvPr/>
            </p:nvSpPr>
            <p:spPr>
              <a:xfrm>
                <a:off x="7677482" y="3461106"/>
                <a:ext cx="307857" cy="180075"/>
              </a:xfrm>
              <a:prstGeom prst="flowChartMagneticDisk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Left-Right Arrow 177"/>
              <p:cNvSpPr/>
              <p:nvPr/>
            </p:nvSpPr>
            <p:spPr>
              <a:xfrm>
                <a:off x="4770992" y="4437576"/>
                <a:ext cx="622916" cy="223966"/>
              </a:xfrm>
              <a:prstGeom prst="left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41323" y="5827485"/>
                <a:ext cx="1005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Users</a:t>
                </a:r>
                <a:endPara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181" name="Straight Arrow Connector 180"/>
              <p:cNvCxnSpPr/>
              <p:nvPr/>
            </p:nvCxnSpPr>
            <p:spPr>
              <a:xfrm>
                <a:off x="7574512" y="5525020"/>
                <a:ext cx="0" cy="460174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ounded Rectangle 126"/>
              <p:cNvSpPr/>
              <p:nvPr/>
            </p:nvSpPr>
            <p:spPr>
              <a:xfrm>
                <a:off x="3412988" y="5985194"/>
                <a:ext cx="5784619" cy="547565"/>
              </a:xfrm>
              <a:prstGeom prst="roundRect">
                <a:avLst/>
              </a:prstGeom>
              <a:pattFill prst="pct10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310859" y="6112573"/>
                <a:ext cx="526388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SSP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556069" y="6114727"/>
                <a:ext cx="61909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</a:t>
                </a:r>
                <a:r>
                  <a:rPr lang="en-US" sz="1600" dirty="0" smtClean="0"/>
                  <a:t>SP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4479160" y="6110475"/>
                <a:ext cx="776532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/>
                  <a:t>AdNet</a:t>
                </a:r>
                <a:endParaRPr lang="en-US" sz="1600" dirty="0" smtClean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5883281" y="6122162"/>
                <a:ext cx="61909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/>
                  <a:t>AdX</a:t>
                </a:r>
                <a:endParaRPr lang="en-US" sz="1600" dirty="0" smtClean="0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227206" y="6122162"/>
                <a:ext cx="825188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Agency</a:t>
                </a: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3473396" y="6101859"/>
                <a:ext cx="952702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Publisher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8099976" y="6120021"/>
                <a:ext cx="1045629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Advertiser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236962" y="6127852"/>
                <a:ext cx="32751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2060"/>
                    </a:solidFill>
                  </a:rPr>
                  <a:t>Advertising Industry Ecosystem</a:t>
                </a:r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0" name="Right Arrow 189"/>
              <p:cNvSpPr/>
              <p:nvPr/>
            </p:nvSpPr>
            <p:spPr>
              <a:xfrm rot="5400000">
                <a:off x="3340410" y="5465582"/>
                <a:ext cx="809029" cy="233486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3119277" y="2498361"/>
                <a:ext cx="1660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>
                    <a:solidFill>
                      <a:srgbClr val="FF0000"/>
                    </a:solidFill>
                  </a:rPr>
                  <a:t>DMP Container Tag</a:t>
                </a:r>
              </a:p>
              <a:p>
                <a:pPr algn="r"/>
                <a:r>
                  <a:rPr lang="en-US" sz="1200" dirty="0" smtClean="0">
                    <a:solidFill>
                      <a:srgbClr val="FF0000"/>
                    </a:solidFill>
                  </a:rPr>
                  <a:t>or Pixel request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Right Arrow 121"/>
              <p:cNvSpPr/>
              <p:nvPr/>
            </p:nvSpPr>
            <p:spPr>
              <a:xfrm rot="5400000">
                <a:off x="980973" y="2411232"/>
                <a:ext cx="884225" cy="229024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0229429" y="16124"/>
              <a:ext cx="1766623" cy="5220589"/>
              <a:chOff x="10229429" y="16124"/>
              <a:chExt cx="1766623" cy="5220589"/>
            </a:xfrm>
          </p:grpSpPr>
          <p:sp>
            <p:nvSpPr>
              <p:cNvPr id="203" name="TextBox 202"/>
              <p:cNvSpPr txBox="1"/>
              <p:nvPr/>
            </p:nvSpPr>
            <p:spPr>
              <a:xfrm>
                <a:off x="10738981" y="16124"/>
                <a:ext cx="664591" cy="280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FF0000"/>
                    </a:solidFill>
                  </a:rPr>
                  <a:t>Control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Flowchart: Magnetic Disk 42"/>
              <p:cNvSpPr/>
              <p:nvPr/>
            </p:nvSpPr>
            <p:spPr>
              <a:xfrm>
                <a:off x="10463796" y="2327705"/>
                <a:ext cx="1298021" cy="273296"/>
              </a:xfrm>
              <a:prstGeom prst="flowChartMagneticDisk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Aggregated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492201" y="933629"/>
                <a:ext cx="1207036" cy="214866"/>
              </a:xfrm>
              <a:prstGeom prst="rect">
                <a:avLst/>
              </a:prstGeom>
              <a:solidFill>
                <a:srgbClr val="FF3300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600" dirty="0" smtClean="0"/>
                  <a:t>1</a:t>
                </a:r>
                <a:r>
                  <a:rPr lang="en-US" sz="1600" baseline="30000" dirty="0" smtClean="0"/>
                  <a:t>st</a:t>
                </a:r>
                <a:r>
                  <a:rPr lang="en-US" sz="1600" dirty="0" smtClean="0"/>
                  <a:t> Party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492201" y="1201468"/>
                <a:ext cx="1207036" cy="2184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600" dirty="0" smtClean="0"/>
                  <a:t>2</a:t>
                </a:r>
                <a:r>
                  <a:rPr lang="en-US" sz="1600" baseline="30000" dirty="0" smtClean="0"/>
                  <a:t>nd</a:t>
                </a:r>
                <a:r>
                  <a:rPr lang="en-US" sz="1600" dirty="0" smtClean="0"/>
                  <a:t> Party</a:t>
                </a:r>
              </a:p>
            </p:txBody>
          </p:sp>
          <p:sp>
            <p:nvSpPr>
              <p:cNvPr id="38" name="Flowchart: Magnetic Disk 37"/>
              <p:cNvSpPr/>
              <p:nvPr/>
            </p:nvSpPr>
            <p:spPr>
              <a:xfrm>
                <a:off x="10452232" y="2071097"/>
                <a:ext cx="1313663" cy="285018"/>
              </a:xfrm>
              <a:prstGeom prst="flowChartMagneticDisk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De-identified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lowchart: Magnetic Disk 41"/>
              <p:cNvSpPr/>
              <p:nvPr/>
            </p:nvSpPr>
            <p:spPr>
              <a:xfrm>
                <a:off x="10452229" y="1811854"/>
                <a:ext cx="1309586" cy="285017"/>
              </a:xfrm>
              <a:prstGeom prst="flowChartMagneticDisk">
                <a:avLst/>
              </a:prstGeom>
              <a:solidFill>
                <a:srgbClr val="FF3300">
                  <a:alpha val="75000"/>
                </a:srgb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PII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492201" y="1469214"/>
                <a:ext cx="1200679" cy="2247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600" dirty="0" smtClean="0"/>
                  <a:t>3</a:t>
                </a:r>
                <a:r>
                  <a:rPr lang="en-US" sz="1600" baseline="30000" dirty="0" smtClean="0"/>
                  <a:t>rd</a:t>
                </a:r>
                <a:r>
                  <a:rPr lang="en-US" sz="1600" dirty="0" smtClean="0"/>
                  <a:t> Party</a:t>
                </a:r>
              </a:p>
            </p:txBody>
          </p:sp>
          <p:sp>
            <p:nvSpPr>
              <p:cNvPr id="3" name="Up Ribbon 2"/>
              <p:cNvSpPr/>
              <p:nvPr/>
            </p:nvSpPr>
            <p:spPr>
              <a:xfrm>
                <a:off x="10229429" y="3013608"/>
                <a:ext cx="1747938" cy="742575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Contextual Data Collection</a:t>
                </a:r>
                <a:endParaRPr lang="en-US" sz="1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9" name="Up Ribbon 128"/>
              <p:cNvSpPr/>
              <p:nvPr/>
            </p:nvSpPr>
            <p:spPr>
              <a:xfrm>
                <a:off x="10246146" y="4494138"/>
                <a:ext cx="1749807" cy="742575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Behavioral Data Creation</a:t>
                </a:r>
                <a:endParaRPr lang="en-US" sz="1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2" name="Right Arrow 151"/>
              <p:cNvSpPr/>
              <p:nvPr/>
            </p:nvSpPr>
            <p:spPr>
              <a:xfrm>
                <a:off x="10359519" y="543832"/>
                <a:ext cx="1563322" cy="339966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Big Data Transfer</a:t>
                </a:r>
                <a:endParaRPr lang="en-US" sz="12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10252839" y="268241"/>
                <a:ext cx="17432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Individual Data Transfer</a:t>
                </a:r>
                <a:endParaRPr lang="en-US" sz="12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93" name="Straight Arrow Connector 192"/>
              <p:cNvCxnSpPr/>
              <p:nvPr/>
            </p:nvCxnSpPr>
            <p:spPr>
              <a:xfrm flipV="1">
                <a:off x="10359519" y="499629"/>
                <a:ext cx="1561015" cy="2366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/>
              <p:nvPr/>
            </p:nvCxnSpPr>
            <p:spPr>
              <a:xfrm>
                <a:off x="10369227" y="239944"/>
                <a:ext cx="1547591" cy="134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tangle 131"/>
              <p:cNvSpPr/>
              <p:nvPr/>
            </p:nvSpPr>
            <p:spPr>
              <a:xfrm>
                <a:off x="10252838" y="60572"/>
                <a:ext cx="1721443" cy="26555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075247" y="6497026"/>
            <a:ext cx="2928257" cy="365125"/>
          </a:xfrm>
        </p:spPr>
        <p:txBody>
          <a:bodyPr/>
          <a:lstStyle/>
          <a:p>
            <a:fld id="{A68D02D2-2F85-46A7-918D-9951CF8E0E0F}" type="slidenum">
              <a:rPr lang="en-US" smtClean="0"/>
              <a:t>20</a:t>
            </a:fld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2017058" y="1"/>
            <a:ext cx="5661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Use Case: Advertising</a:t>
            </a:r>
            <a:endParaRPr lang="en-US" sz="3600" dirty="0">
              <a:latin typeface="+mj-lt"/>
            </a:endParaRPr>
          </a:p>
        </p:txBody>
      </p:sp>
      <p:sp>
        <p:nvSpPr>
          <p:cNvPr id="125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508750"/>
            <a:ext cx="2743200" cy="365125"/>
          </a:xfrm>
        </p:spPr>
        <p:txBody>
          <a:bodyPr/>
          <a:lstStyle/>
          <a:p>
            <a:r>
              <a:rPr lang="en-US" dirty="0" smtClean="0"/>
              <a:t>7/24/2013</a:t>
            </a:r>
            <a:endParaRPr lang="en-US" dirty="0"/>
          </a:p>
        </p:txBody>
      </p:sp>
      <p:sp>
        <p:nvSpPr>
          <p:cNvPr id="1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1000" y="65087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NIST Big Data WG / Ref Arch Sub-group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2661" y="189696"/>
            <a:ext cx="11527850" cy="6455755"/>
            <a:chOff x="482661" y="189696"/>
            <a:chExt cx="11527850" cy="6455755"/>
          </a:xfrm>
        </p:grpSpPr>
        <p:grpSp>
          <p:nvGrpSpPr>
            <p:cNvPr id="3" name="Group 2"/>
            <p:cNvGrpSpPr/>
            <p:nvPr/>
          </p:nvGrpSpPr>
          <p:grpSpPr>
            <a:xfrm>
              <a:off x="9490612" y="189696"/>
              <a:ext cx="2519899" cy="1255725"/>
              <a:chOff x="9490612" y="189696"/>
              <a:chExt cx="2519899" cy="1255725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9939779" y="204130"/>
                <a:ext cx="2070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002060"/>
                    </a:solidFill>
                  </a:rPr>
                  <a:t>Individual Data Transfer</a:t>
                </a:r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93" name="Straight Arrow Connector 192"/>
              <p:cNvCxnSpPr/>
              <p:nvPr/>
            </p:nvCxnSpPr>
            <p:spPr>
              <a:xfrm flipV="1">
                <a:off x="9576176" y="430713"/>
                <a:ext cx="2281675" cy="618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Right Arrow 110"/>
              <p:cNvSpPr/>
              <p:nvPr/>
            </p:nvSpPr>
            <p:spPr>
              <a:xfrm>
                <a:off x="9576176" y="465707"/>
                <a:ext cx="2298579" cy="288369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002060"/>
                    </a:solidFill>
                  </a:rPr>
                  <a:t>Big Data Transfer</a:t>
                </a:r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9504747" y="189696"/>
                <a:ext cx="2397460" cy="1255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490612" y="793924"/>
                <a:ext cx="2519899" cy="2770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Selected Data Storage and Retrieval</a:t>
                </a:r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9576176" y="1020878"/>
                <a:ext cx="2281675" cy="0"/>
              </a:xfrm>
              <a:prstGeom prst="straightConnector1">
                <a:avLst/>
              </a:prstGeom>
              <a:ln w="25400">
                <a:solidFill>
                  <a:srgbClr val="FF993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ight Arrow 87"/>
              <p:cNvSpPr/>
              <p:nvPr/>
            </p:nvSpPr>
            <p:spPr>
              <a:xfrm>
                <a:off x="9576177" y="1057546"/>
                <a:ext cx="2298579" cy="288369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Big Data Storage and Retrieval</a:t>
                </a:r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482661" y="1494495"/>
              <a:ext cx="9828509" cy="5150956"/>
              <a:chOff x="482661" y="1494495"/>
              <a:chExt cx="9828509" cy="5150956"/>
            </a:xfrm>
          </p:grpSpPr>
          <p:sp>
            <p:nvSpPr>
              <p:cNvPr id="152" name="Double Wave 151"/>
              <p:cNvSpPr/>
              <p:nvPr/>
            </p:nvSpPr>
            <p:spPr>
              <a:xfrm>
                <a:off x="493352" y="1494495"/>
                <a:ext cx="9786981" cy="1128624"/>
              </a:xfrm>
              <a:prstGeom prst="doubleWave">
                <a:avLst>
                  <a:gd name="adj1" fmla="val 6250"/>
                  <a:gd name="adj2" fmla="val -25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Flowchart: Alternate Process 106"/>
              <p:cNvSpPr/>
              <p:nvPr/>
            </p:nvSpPr>
            <p:spPr>
              <a:xfrm>
                <a:off x="8882053" y="2994063"/>
                <a:ext cx="425518" cy="2589099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Alternate Process 25"/>
              <p:cNvSpPr/>
              <p:nvPr/>
            </p:nvSpPr>
            <p:spPr>
              <a:xfrm>
                <a:off x="8377965" y="2994063"/>
                <a:ext cx="425518" cy="2579519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Double Wave 102"/>
              <p:cNvSpPr/>
              <p:nvPr/>
            </p:nvSpPr>
            <p:spPr>
              <a:xfrm>
                <a:off x="5708044" y="2951018"/>
                <a:ext cx="2461576" cy="2653579"/>
              </a:xfrm>
              <a:prstGeom prst="doubleWave">
                <a:avLst>
                  <a:gd name="adj1" fmla="val 6250"/>
                  <a:gd name="adj2" fmla="val 22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" name="Double Wave 103"/>
              <p:cNvSpPr/>
              <p:nvPr/>
            </p:nvSpPr>
            <p:spPr>
              <a:xfrm>
                <a:off x="524189" y="2931780"/>
                <a:ext cx="4948993" cy="2653579"/>
              </a:xfrm>
              <a:prstGeom prst="doubleWave">
                <a:avLst>
                  <a:gd name="adj1" fmla="val 6250"/>
                  <a:gd name="adj2" fmla="val 22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Double Wave 45"/>
              <p:cNvSpPr/>
              <p:nvPr/>
            </p:nvSpPr>
            <p:spPr>
              <a:xfrm>
                <a:off x="524189" y="5900055"/>
                <a:ext cx="9786981" cy="745396"/>
              </a:xfrm>
              <a:prstGeom prst="doubleWave">
                <a:avLst>
                  <a:gd name="adj1" fmla="val 6250"/>
                  <a:gd name="adj2" fmla="val -25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32456" y="3996788"/>
                <a:ext cx="1678831" cy="552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600" dirty="0" smtClean="0"/>
                  <a:t>Online Analytical Processing (OLAP)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93233" y="5821557"/>
                <a:ext cx="2337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Data Usage</a:t>
                </a:r>
                <a:endPara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4041014" y="6139195"/>
                <a:ext cx="1811375" cy="280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400" dirty="0" smtClean="0"/>
                  <a:t> Department Data </a:t>
                </a:r>
                <a:r>
                  <a:rPr lang="en-US" sz="1400" dirty="0"/>
                  <a:t>Mart</a:t>
                </a:r>
              </a:p>
              <a:p>
                <a:pPr algn="ctr"/>
                <a:endParaRPr lang="en-US" sz="1400" dirty="0" smtClean="0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2272506" y="6145763"/>
                <a:ext cx="1468549" cy="273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400" dirty="0" smtClean="0"/>
                  <a:t>Regional Data </a:t>
                </a:r>
                <a:r>
                  <a:rPr lang="en-US" sz="1400" dirty="0"/>
                  <a:t>Mart</a:t>
                </a:r>
              </a:p>
              <a:p>
                <a:pPr algn="ctr"/>
                <a:endParaRPr lang="en-US" sz="1400" dirty="0" smtClean="0"/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594864" y="6135850"/>
                <a:ext cx="1429654" cy="305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r>
                  <a:rPr lang="en-US" sz="1400" dirty="0" smtClean="0"/>
                  <a:t>Subject Data Mart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6083346" y="6135851"/>
                <a:ext cx="1787453" cy="2837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400" dirty="0" smtClean="0"/>
                  <a:t>Application Data </a:t>
                </a:r>
                <a:r>
                  <a:rPr lang="en-US" sz="1400" dirty="0"/>
                  <a:t>Mart</a:t>
                </a:r>
              </a:p>
              <a:p>
                <a:pPr algn="ctr"/>
                <a:endParaRPr lang="en-US" sz="1400" dirty="0" smtClean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13793" y="4862688"/>
                <a:ext cx="3741066" cy="5294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600" dirty="0" smtClean="0"/>
                  <a:t>Data Mining /</a:t>
                </a:r>
              </a:p>
              <a:p>
                <a:pPr algn="ctr"/>
                <a:r>
                  <a:rPr lang="en-US" sz="1600" dirty="0" smtClean="0"/>
                  <a:t>Knowledge Discovery in Databases (KDD)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785923" y="2714899"/>
                <a:ext cx="8790253" cy="20523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2601757" y="2739066"/>
                <a:ext cx="665" cy="687856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flipH="1">
                <a:off x="2516649" y="5399237"/>
                <a:ext cx="2097" cy="260079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39113" y="5661226"/>
                <a:ext cx="0" cy="480822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718283" y="3426922"/>
                <a:ext cx="3736576" cy="5038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600" dirty="0" smtClean="0"/>
                  <a:t>Extraction, Transformation, and Loading</a:t>
                </a:r>
              </a:p>
              <a:p>
                <a:pPr algn="ctr"/>
                <a:r>
                  <a:rPr lang="en-US" sz="1600" dirty="0"/>
                  <a:t>(</a:t>
                </a:r>
                <a:r>
                  <a:rPr lang="en-US" sz="1600" dirty="0" smtClean="0"/>
                  <a:t>ETL)</a:t>
                </a:r>
              </a:p>
            </p:txBody>
          </p:sp>
          <p:sp>
            <p:nvSpPr>
              <p:cNvPr id="112" name="Right Arrow 111"/>
              <p:cNvSpPr/>
              <p:nvPr/>
            </p:nvSpPr>
            <p:spPr>
              <a:xfrm rot="5400000">
                <a:off x="2478348" y="3075456"/>
                <a:ext cx="536004" cy="166932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Flowchart: Process 112"/>
              <p:cNvSpPr/>
              <p:nvPr/>
            </p:nvSpPr>
            <p:spPr>
              <a:xfrm flipV="1">
                <a:off x="859972" y="2845197"/>
                <a:ext cx="8875276" cy="45719"/>
              </a:xfrm>
              <a:prstGeom prst="flowChartProcess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ight Arrow 136"/>
              <p:cNvSpPr/>
              <p:nvPr/>
            </p:nvSpPr>
            <p:spPr>
              <a:xfrm rot="5400000">
                <a:off x="4869986" y="5920569"/>
                <a:ext cx="290248" cy="140321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38" name="Flowchart: Process 137"/>
              <p:cNvSpPr/>
              <p:nvPr/>
            </p:nvSpPr>
            <p:spPr>
              <a:xfrm flipV="1">
                <a:off x="859971" y="5784334"/>
                <a:ext cx="9215459" cy="57926"/>
              </a:xfrm>
              <a:prstGeom prst="flowChartProcess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ight Arrow 139"/>
              <p:cNvSpPr/>
              <p:nvPr/>
            </p:nvSpPr>
            <p:spPr>
              <a:xfrm rot="5400000">
                <a:off x="2521251" y="5456435"/>
                <a:ext cx="253887" cy="132459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41" name="Right Arrow 140"/>
              <p:cNvSpPr/>
              <p:nvPr/>
            </p:nvSpPr>
            <p:spPr>
              <a:xfrm rot="5400000">
                <a:off x="6777861" y="5916853"/>
                <a:ext cx="290248" cy="140321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42" name="Right Arrow 141"/>
              <p:cNvSpPr/>
              <p:nvPr/>
            </p:nvSpPr>
            <p:spPr>
              <a:xfrm rot="5400000">
                <a:off x="1736622" y="5914209"/>
                <a:ext cx="290248" cy="140321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45" name="Right Arrow 144"/>
              <p:cNvSpPr/>
              <p:nvPr/>
            </p:nvSpPr>
            <p:spPr>
              <a:xfrm rot="5400000">
                <a:off x="8962452" y="5916852"/>
                <a:ext cx="290248" cy="140321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82661" y="2943708"/>
                <a:ext cx="2160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Data Transformation </a:t>
                </a:r>
                <a:endPara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871921" y="2954593"/>
                <a:ext cx="3120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Data Infrastructure</a:t>
                </a:r>
                <a:endPara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686191" y="3294973"/>
                <a:ext cx="1254799" cy="6848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dirty="0" smtClean="0"/>
                  <a:t>Central Data Warehouse</a:t>
                </a:r>
              </a:p>
            </p:txBody>
          </p:sp>
          <p:sp>
            <p:nvSpPr>
              <p:cNvPr id="80" name="Left-Right Arrow 79"/>
              <p:cNvSpPr/>
              <p:nvPr/>
            </p:nvSpPr>
            <p:spPr>
              <a:xfrm>
                <a:off x="5231376" y="4667762"/>
                <a:ext cx="753224" cy="142782"/>
              </a:xfrm>
              <a:prstGeom prst="leftRightArrow">
                <a:avLst/>
              </a:prstGeom>
              <a:solidFill>
                <a:srgbClr val="FFDA97"/>
              </a:solidFill>
              <a:ln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908050" y="2982340"/>
                <a:ext cx="355593" cy="25494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vert="vert270" wrap="square" lIns="45720" rIns="0" rtlCol="0">
                <a:noAutofit/>
              </a:bodyPr>
              <a:lstStyle/>
              <a:p>
                <a:pPr algn="ctr"/>
                <a:r>
                  <a:rPr lang="en-US" spc="100" dirty="0" smtClean="0"/>
                  <a:t>Management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387428" y="3035038"/>
                <a:ext cx="355593" cy="251408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vert="vert270" wrap="square" lIns="45720" rIns="0" rtlCol="0">
                <a:noAutofit/>
              </a:bodyPr>
              <a:lstStyle/>
              <a:p>
                <a:pPr algn="ctr"/>
                <a:r>
                  <a:rPr lang="en-US" spc="100" dirty="0" smtClean="0"/>
                  <a:t>Security</a:t>
                </a: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5241773" y="4590089"/>
                <a:ext cx="738421" cy="1089"/>
              </a:xfrm>
              <a:prstGeom prst="straightConnector1">
                <a:avLst/>
              </a:prstGeom>
              <a:ln w="25400">
                <a:solidFill>
                  <a:srgbClr val="FF9933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Left-Right Arrow 107"/>
              <p:cNvSpPr/>
              <p:nvPr/>
            </p:nvSpPr>
            <p:spPr>
              <a:xfrm>
                <a:off x="5228976" y="3487488"/>
                <a:ext cx="753224" cy="142782"/>
              </a:xfrm>
              <a:prstGeom prst="leftRightArrow">
                <a:avLst/>
              </a:prstGeom>
              <a:solidFill>
                <a:srgbClr val="FFDA97"/>
              </a:solidFill>
              <a:ln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09" name="Straight Arrow Connector 108"/>
              <p:cNvCxnSpPr/>
              <p:nvPr/>
            </p:nvCxnSpPr>
            <p:spPr>
              <a:xfrm>
                <a:off x="5239373" y="3409815"/>
                <a:ext cx="738421" cy="1089"/>
              </a:xfrm>
              <a:prstGeom prst="straightConnector1">
                <a:avLst/>
              </a:prstGeom>
              <a:ln w="25400">
                <a:solidFill>
                  <a:srgbClr val="FF9933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Left-Right Arrow 109"/>
              <p:cNvSpPr/>
              <p:nvPr/>
            </p:nvSpPr>
            <p:spPr>
              <a:xfrm>
                <a:off x="5228976" y="5263910"/>
                <a:ext cx="753224" cy="142782"/>
              </a:xfrm>
              <a:prstGeom prst="leftRightArrow">
                <a:avLst/>
              </a:prstGeom>
              <a:solidFill>
                <a:srgbClr val="FFDA97"/>
              </a:solidFill>
              <a:ln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5239373" y="5186237"/>
                <a:ext cx="738421" cy="1089"/>
              </a:xfrm>
              <a:prstGeom prst="straightConnector1">
                <a:avLst/>
              </a:prstGeom>
              <a:ln w="25400">
                <a:solidFill>
                  <a:srgbClr val="FF9933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6984777" y="2007531"/>
                <a:ext cx="1525935" cy="452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400" dirty="0" smtClean="0"/>
                  <a:t>Archives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713220" y="2003017"/>
                <a:ext cx="1124562" cy="4756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400" dirty="0" smtClean="0"/>
                  <a:t>Files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928689" y="2003017"/>
                <a:ext cx="2603685" cy="4789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400" dirty="0" smtClean="0"/>
                  <a:t>Online Transaction Processing (OLTP) Systems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59971" y="2016469"/>
                <a:ext cx="1854453" cy="4573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400" dirty="0" smtClean="0"/>
                  <a:t>MS Office Documents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160801" y="6143869"/>
                <a:ext cx="1787453" cy="275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400" dirty="0" smtClean="0"/>
                  <a:t>Functional Data </a:t>
                </a:r>
                <a:r>
                  <a:rPr lang="en-US" sz="1400" dirty="0"/>
                  <a:t>Mart</a:t>
                </a:r>
              </a:p>
              <a:p>
                <a:pPr algn="ctr"/>
                <a:endParaRPr lang="en-US" sz="1400" dirty="0" smtClean="0"/>
              </a:p>
            </p:txBody>
          </p:sp>
          <p:cxnSp>
            <p:nvCxnSpPr>
              <p:cNvPr id="129" name="Straight Arrow Connector 128"/>
              <p:cNvCxnSpPr/>
              <p:nvPr/>
            </p:nvCxnSpPr>
            <p:spPr>
              <a:xfrm flipH="1">
                <a:off x="4873969" y="5663901"/>
                <a:ext cx="5722" cy="481862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>
                <a:off x="8978038" y="5650313"/>
                <a:ext cx="0" cy="491814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6778818" y="5646178"/>
                <a:ext cx="7373" cy="489672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 flipH="1">
                <a:off x="3017093" y="5671923"/>
                <a:ext cx="5722" cy="481862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Right Arrow 150"/>
              <p:cNvSpPr/>
              <p:nvPr/>
            </p:nvSpPr>
            <p:spPr>
              <a:xfrm rot="5400000">
                <a:off x="3013110" y="5916559"/>
                <a:ext cx="290248" cy="140321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6706239" y="4085042"/>
                <a:ext cx="1254799" cy="6848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dirty="0" smtClean="0"/>
                  <a:t>Operational Data Store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718275" y="4843037"/>
                <a:ext cx="1254799" cy="6848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dirty="0" smtClean="0"/>
                  <a:t>Staging Area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1850" y="1503660"/>
                <a:ext cx="2004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Data Sources</a:t>
                </a:r>
                <a:endParaRPr lang="en-US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 flipV="1">
                <a:off x="713793" y="5646178"/>
                <a:ext cx="9220126" cy="20312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>
                <a:off x="4054701" y="2481943"/>
                <a:ext cx="581" cy="253479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6048235" y="2474233"/>
                <a:ext cx="0" cy="257627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>
                <a:off x="9400726" y="2448003"/>
                <a:ext cx="4016" cy="274753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H="1">
                <a:off x="1633632" y="2470795"/>
                <a:ext cx="1" cy="264627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ight Arrow 75"/>
              <p:cNvSpPr/>
              <p:nvPr/>
            </p:nvSpPr>
            <p:spPr>
              <a:xfrm rot="5400000">
                <a:off x="7398859" y="2589167"/>
                <a:ext cx="379480" cy="121716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8626099" y="2019968"/>
                <a:ext cx="1525935" cy="452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400" dirty="0" smtClean="0"/>
                  <a:t>Manual</a:t>
                </a:r>
              </a:p>
            </p:txBody>
          </p:sp>
          <p:sp>
            <p:nvSpPr>
              <p:cNvPr id="83" name="Right Arrow 82"/>
              <p:cNvSpPr/>
              <p:nvPr/>
            </p:nvSpPr>
            <p:spPr>
              <a:xfrm rot="5400000">
                <a:off x="5978900" y="2609218"/>
                <a:ext cx="379480" cy="121716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86" name="Right Arrow 85"/>
              <p:cNvSpPr/>
              <p:nvPr/>
            </p:nvSpPr>
            <p:spPr>
              <a:xfrm rot="5400000">
                <a:off x="3994571" y="2617241"/>
                <a:ext cx="379480" cy="121716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91" name="Right Arrow 90"/>
              <p:cNvSpPr/>
              <p:nvPr/>
            </p:nvSpPr>
            <p:spPr>
              <a:xfrm rot="5400000">
                <a:off x="1563517" y="2601197"/>
                <a:ext cx="379480" cy="121716"/>
              </a:xfrm>
              <a:prstGeom prst="rightArrow">
                <a:avLst/>
              </a:pr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707391" y="4297801"/>
                <a:ext cx="1735610" cy="5059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45720" rIns="0" rtlCol="0">
                <a:noAutofit/>
              </a:bodyPr>
              <a:lstStyle/>
              <a:p>
                <a:pPr algn="ctr"/>
                <a:r>
                  <a:rPr lang="en-US" sz="1600" dirty="0" smtClean="0"/>
                  <a:t>Managed Report </a:t>
                </a:r>
                <a:r>
                  <a:rPr lang="en-US" sz="1600" dirty="0"/>
                  <a:t>E</a:t>
                </a:r>
                <a:r>
                  <a:rPr lang="en-US" sz="1600" dirty="0" smtClean="0"/>
                  <a:t>nvironment (MRE)</a:t>
                </a:r>
              </a:p>
            </p:txBody>
          </p:sp>
          <p:sp>
            <p:nvSpPr>
              <p:cNvPr id="95" name="Left-Right Arrow 94"/>
              <p:cNvSpPr/>
              <p:nvPr/>
            </p:nvSpPr>
            <p:spPr>
              <a:xfrm>
                <a:off x="3793034" y="4106598"/>
                <a:ext cx="2191565" cy="135942"/>
              </a:xfrm>
              <a:prstGeom prst="leftRightArrow">
                <a:avLst/>
              </a:prstGeom>
              <a:solidFill>
                <a:srgbClr val="FFDA97"/>
              </a:solidFill>
              <a:ln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>
                <a:off x="3793034" y="4060578"/>
                <a:ext cx="2195612" cy="394"/>
              </a:xfrm>
              <a:prstGeom prst="straightConnector1">
                <a:avLst/>
              </a:prstGeom>
              <a:ln w="25400">
                <a:solidFill>
                  <a:srgbClr val="FF9933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2091847" y="1708821"/>
                <a:ext cx="6339234" cy="213224"/>
              </a:xfrm>
              <a:prstGeom prst="rect">
                <a:avLst/>
              </a:prstGeom>
              <a:solidFill>
                <a:srgbClr val="FF3300">
                  <a:alpha val="50196"/>
                </a:srgb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600" spc="200" dirty="0" smtClean="0"/>
                  <a:t>Data Objects</a:t>
                </a:r>
              </a:p>
            </p:txBody>
          </p:sp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5247" y="6497026"/>
            <a:ext cx="2928257" cy="365125"/>
          </a:xfrm>
        </p:spPr>
        <p:txBody>
          <a:bodyPr/>
          <a:lstStyle/>
          <a:p>
            <a:fld id="{A68D02D2-2F85-46A7-918D-9951CF8E0E0F}" type="slidenum">
              <a:rPr lang="en-US" smtClean="0"/>
              <a:t>21</a:t>
            </a:fld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017057" y="1"/>
            <a:ext cx="7246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Use Case: Enterprise Data Warehouse</a:t>
            </a:r>
            <a:endParaRPr lang="en-US" sz="3600" dirty="0">
              <a:latin typeface="+mj-lt"/>
            </a:endParaRPr>
          </a:p>
        </p:txBody>
      </p:sp>
      <p:sp>
        <p:nvSpPr>
          <p:cNvPr id="93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508750"/>
            <a:ext cx="2743200" cy="365125"/>
          </a:xfrm>
        </p:spPr>
        <p:txBody>
          <a:bodyPr/>
          <a:lstStyle/>
          <a:p>
            <a:r>
              <a:rPr lang="en-US" dirty="0" smtClean="0"/>
              <a:t>7/24/2013</a:t>
            </a:r>
            <a:endParaRPr lang="en-US" dirty="0"/>
          </a:p>
        </p:txBody>
      </p:sp>
      <p:sp>
        <p:nvSpPr>
          <p:cNvPr id="9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1000" y="65087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NIST Big Data WG / Ref Arch Sub-group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NIST Big Data WG / Ref Arch Sub-group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86" y="822322"/>
            <a:ext cx="104394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8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Diagram Independent Submissions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styles and perspectives, but easy to map between them</a:t>
            </a:r>
          </a:p>
          <a:p>
            <a:pPr lvl="1"/>
            <a:r>
              <a:rPr lang="en-US" dirty="0" smtClean="0"/>
              <a:t>Data centric (</a:t>
            </a:r>
            <a:r>
              <a:rPr lang="en-US" dirty="0" smtClean="0"/>
              <a:t>Wo Chang)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 smtClean="0"/>
              <a:t>centric (Orit Levin, Bob </a:t>
            </a:r>
            <a:r>
              <a:rPr lang="en-US" dirty="0"/>
              <a:t>Marcus)</a:t>
            </a:r>
            <a:endParaRPr lang="en-US" dirty="0" smtClean="0"/>
          </a:p>
          <a:p>
            <a:pPr lvl="1"/>
            <a:r>
              <a:rPr lang="en-US" dirty="0" smtClean="0"/>
              <a:t>Technology </a:t>
            </a:r>
            <a:r>
              <a:rPr lang="en-US" dirty="0"/>
              <a:t>Layers / Stack </a:t>
            </a:r>
            <a:r>
              <a:rPr lang="en-US" dirty="0" smtClean="0"/>
              <a:t>diagram </a:t>
            </a:r>
            <a:r>
              <a:rPr lang="en-US" dirty="0" smtClean="0"/>
              <a:t>(Gary </a:t>
            </a:r>
            <a:r>
              <a:rPr lang="en-US" dirty="0" err="1" smtClean="0"/>
              <a:t>Mazzaferro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The vocabulary used </a:t>
            </a:r>
            <a:r>
              <a:rPr lang="en-US" dirty="0" smtClean="0"/>
              <a:t>in these submissions and on the mailing list has </a:t>
            </a:r>
            <a:r>
              <a:rPr lang="en-US" dirty="0" smtClean="0"/>
              <a:t>been compiled and submitted as </a:t>
            </a:r>
            <a:r>
              <a:rPr lang="en-US" dirty="0" smtClean="0"/>
              <a:t>M-0057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5247" y="6497026"/>
            <a:ext cx="2928257" cy="365125"/>
          </a:xfrm>
        </p:spPr>
        <p:txBody>
          <a:bodyPr/>
          <a:lstStyle/>
          <a:p>
            <a:fld id="{A68D02D2-2F85-46A7-918D-9951CF8E0E0F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508750"/>
            <a:ext cx="2743200" cy="365125"/>
          </a:xfrm>
        </p:spPr>
        <p:txBody>
          <a:bodyPr/>
          <a:lstStyle/>
          <a:p>
            <a:r>
              <a:rPr lang="en-US" dirty="0" smtClean="0"/>
              <a:t>7/24/2013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1000" y="65087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NIST Big Data WG / Ref Arch Sub-group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Reference Architecture</a:t>
            </a:r>
            <a:br>
              <a:rPr lang="en-US" dirty="0" smtClean="0"/>
            </a:br>
            <a:r>
              <a:rPr lang="en-US" dirty="0" smtClean="0"/>
              <a:t>by Wo Chang / NIST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NIST Big Data WG / Ref Arch Sub-group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53" y="2274277"/>
            <a:ext cx="10934153" cy="35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5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Independent RA </a:t>
            </a:r>
            <a:r>
              <a:rPr lang="en-US" dirty="0" smtClean="0"/>
              <a:t>Proposals: Big Data</a:t>
            </a:r>
            <a:br>
              <a:rPr lang="en-US" dirty="0" smtClean="0"/>
            </a:br>
            <a:r>
              <a:rPr lang="en-US" b="1" dirty="0" smtClean="0"/>
              <a:t>Sources, Usage, Transformation, and Infrastructure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NIST Big Data WG / Ref Arch Sub-group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961" y="2784013"/>
            <a:ext cx="4682992" cy="3335432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785" y="2784013"/>
            <a:ext cx="4690820" cy="3212556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339" y="2784013"/>
            <a:ext cx="3739662" cy="3335432"/>
          </a:xfrm>
          <a:prstGeom prst="rect">
            <a:avLst/>
          </a:prstGeom>
        </p:spPr>
      </p:pic>
      <p:sp>
        <p:nvSpPr>
          <p:cNvPr id="88" name="Title 1"/>
          <p:cNvSpPr txBox="1">
            <a:spLocks/>
          </p:cNvSpPr>
          <p:nvPr/>
        </p:nvSpPr>
        <p:spPr>
          <a:xfrm>
            <a:off x="105509" y="2016369"/>
            <a:ext cx="3798276" cy="744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ea typeface="+mn-ea"/>
                <a:cs typeface="+mn-cs"/>
              </a:rPr>
              <a:t>Data Flow</a:t>
            </a:r>
          </a:p>
          <a:p>
            <a:pPr algn="ctr"/>
            <a:r>
              <a:rPr lang="en-US" sz="2800" dirty="0">
                <a:ea typeface="+mn-ea"/>
                <a:cs typeface="+mn-cs"/>
              </a:rPr>
              <a:t>Diagram by Bob Marcus</a:t>
            </a:r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8323385" y="2035545"/>
            <a:ext cx="3868615" cy="7836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Technology Stack / Layers</a:t>
            </a:r>
          </a:p>
          <a:p>
            <a:pPr marL="0"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</a:t>
            </a:r>
            <a:r>
              <a:rPr lang="en-US" sz="2800" dirty="0"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 G. </a:t>
            </a:r>
            <a:r>
              <a:rPr lang="en-US" sz="28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Mazzaferro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03784" y="1910862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Data Flow Ecosystem Diagram by Orit Levin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3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Sources and Usage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NIST Big Data WG / Ref Arch Sub-group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961" y="2784013"/>
            <a:ext cx="4682992" cy="3335432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785" y="2784013"/>
            <a:ext cx="4690820" cy="3212556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339" y="2784013"/>
            <a:ext cx="3739662" cy="3335432"/>
          </a:xfrm>
          <a:prstGeom prst="rect">
            <a:avLst/>
          </a:prstGeom>
        </p:spPr>
      </p:pic>
      <p:sp>
        <p:nvSpPr>
          <p:cNvPr id="88" name="Title 1"/>
          <p:cNvSpPr txBox="1">
            <a:spLocks/>
          </p:cNvSpPr>
          <p:nvPr/>
        </p:nvSpPr>
        <p:spPr>
          <a:xfrm>
            <a:off x="105509" y="2016369"/>
            <a:ext cx="3798276" cy="744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ea typeface="+mn-ea"/>
                <a:cs typeface="+mn-cs"/>
              </a:rPr>
              <a:t>Data Flow</a:t>
            </a:r>
          </a:p>
          <a:p>
            <a:pPr algn="ctr"/>
            <a:r>
              <a:rPr lang="en-US" sz="2800" dirty="0">
                <a:ea typeface="+mn-ea"/>
                <a:cs typeface="+mn-cs"/>
              </a:rPr>
              <a:t>Diagram by Bob Marcus</a:t>
            </a:r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8323385" y="2035545"/>
            <a:ext cx="3868615" cy="7836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Technology Stack / Layers</a:t>
            </a:r>
          </a:p>
          <a:p>
            <a:pPr marL="0"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</a:t>
            </a:r>
            <a:r>
              <a:rPr lang="en-US" sz="2800" dirty="0"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 G. </a:t>
            </a:r>
            <a:r>
              <a:rPr lang="en-US" sz="28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Mazzaferro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03784" y="1910862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Data Flow Ecosystem Diagram by Orit Levin</a:t>
            </a:r>
            <a:endParaRPr lang="en-US" sz="2800" dirty="0">
              <a:latin typeface="+mj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2028092" y="586155"/>
            <a:ext cx="1875692" cy="96492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316523" y="4994031"/>
            <a:ext cx="1043354" cy="621323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32738" y="2661137"/>
            <a:ext cx="4419601" cy="1076983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629291" y="3364523"/>
            <a:ext cx="550988" cy="263204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29906" y="515818"/>
            <a:ext cx="1875692" cy="964926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03783" y="5322277"/>
            <a:ext cx="4682993" cy="797168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8200" y="2760567"/>
            <a:ext cx="1875692" cy="697741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500338" y="3446583"/>
            <a:ext cx="550988" cy="2632047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Infrastructure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Storage</a:t>
            </a:r>
            <a:r>
              <a:rPr lang="en-US" dirty="0" smtClean="0"/>
              <a:t>, Security, and Management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NIST Big Data WG / Ref Arch Sub-group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961" y="2784013"/>
            <a:ext cx="4682992" cy="3335432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785" y="2784013"/>
            <a:ext cx="4690820" cy="3212556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339" y="2784013"/>
            <a:ext cx="3739662" cy="3335432"/>
          </a:xfrm>
          <a:prstGeom prst="rect">
            <a:avLst/>
          </a:prstGeom>
        </p:spPr>
      </p:pic>
      <p:sp>
        <p:nvSpPr>
          <p:cNvPr id="88" name="Title 1"/>
          <p:cNvSpPr txBox="1">
            <a:spLocks/>
          </p:cNvSpPr>
          <p:nvPr/>
        </p:nvSpPr>
        <p:spPr>
          <a:xfrm>
            <a:off x="105509" y="2016369"/>
            <a:ext cx="3798276" cy="744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ea typeface="+mn-ea"/>
                <a:cs typeface="+mn-cs"/>
              </a:rPr>
              <a:t>Data Flow</a:t>
            </a:r>
          </a:p>
          <a:p>
            <a:pPr algn="ctr"/>
            <a:r>
              <a:rPr lang="en-US" sz="2800" dirty="0">
                <a:ea typeface="+mn-ea"/>
                <a:cs typeface="+mn-cs"/>
              </a:rPr>
              <a:t>Diagram by Bob Marcus</a:t>
            </a:r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8323386" y="1815296"/>
            <a:ext cx="3868615" cy="7836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Technology Stack / Layers</a:t>
            </a:r>
          </a:p>
          <a:p>
            <a:pPr marL="0"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</a:t>
            </a:r>
            <a:r>
              <a:rPr lang="en-US" sz="2800" dirty="0"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 G. </a:t>
            </a:r>
            <a:r>
              <a:rPr lang="en-US" sz="28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Mazzaferro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03784" y="1910862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Data Flow Ecosystem Diagram by Orit Levin</a:t>
            </a:r>
            <a:endParaRPr lang="en-US" sz="2800" dirty="0"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10192" y="888603"/>
            <a:ext cx="1960685" cy="964926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3877" y="900049"/>
            <a:ext cx="2074985" cy="96492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928947" y="850370"/>
            <a:ext cx="3181471" cy="964926"/>
          </a:xfrm>
          <a:prstGeom prst="ellipse">
            <a:avLst/>
          </a:prstGeom>
          <a:noFill/>
          <a:ln w="63500">
            <a:solidFill>
              <a:srgbClr val="6D17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87662" y="3821723"/>
            <a:ext cx="1101969" cy="1524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018586" y="3786189"/>
            <a:ext cx="222738" cy="158298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264768" y="3786189"/>
            <a:ext cx="263393" cy="1582980"/>
          </a:xfrm>
          <a:prstGeom prst="ellipse">
            <a:avLst/>
          </a:prstGeom>
          <a:noFill/>
          <a:ln w="63500">
            <a:solidFill>
              <a:srgbClr val="6D17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2608" y="4133087"/>
            <a:ext cx="2608749" cy="658369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901952" y="5224272"/>
            <a:ext cx="1210419" cy="440336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075247" y="4937760"/>
            <a:ext cx="1415969" cy="54864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75317" y="3870262"/>
            <a:ext cx="1002323" cy="47154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618050" y="2864969"/>
            <a:ext cx="457198" cy="31316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112372" y="4408625"/>
            <a:ext cx="840884" cy="1587944"/>
          </a:xfrm>
          <a:prstGeom prst="ellipse">
            <a:avLst/>
          </a:prstGeom>
          <a:noFill/>
          <a:ln w="63500">
            <a:solidFill>
              <a:srgbClr val="6D17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715731" y="2864969"/>
            <a:ext cx="464845" cy="3212555"/>
          </a:xfrm>
          <a:prstGeom prst="ellipse">
            <a:avLst/>
          </a:prstGeom>
          <a:noFill/>
          <a:ln w="63500">
            <a:solidFill>
              <a:srgbClr val="6D17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Transformation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Processing, Analytics, and Visualization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NIST Big Data WG / Ref Arch Sub-group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961" y="2784013"/>
            <a:ext cx="4682992" cy="3335432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785" y="2784013"/>
            <a:ext cx="4690820" cy="3212556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339" y="2784013"/>
            <a:ext cx="3739662" cy="3335432"/>
          </a:xfrm>
          <a:prstGeom prst="rect">
            <a:avLst/>
          </a:prstGeom>
        </p:spPr>
      </p:pic>
      <p:sp>
        <p:nvSpPr>
          <p:cNvPr id="88" name="Title 1"/>
          <p:cNvSpPr txBox="1">
            <a:spLocks/>
          </p:cNvSpPr>
          <p:nvPr/>
        </p:nvSpPr>
        <p:spPr>
          <a:xfrm>
            <a:off x="105509" y="2016369"/>
            <a:ext cx="3798276" cy="744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ea typeface="+mn-ea"/>
                <a:cs typeface="+mn-cs"/>
              </a:rPr>
              <a:t>Data Flow</a:t>
            </a:r>
          </a:p>
          <a:p>
            <a:pPr algn="ctr"/>
            <a:r>
              <a:rPr lang="en-US" sz="2800" dirty="0">
                <a:ea typeface="+mn-ea"/>
                <a:cs typeface="+mn-cs"/>
              </a:rPr>
              <a:t>Diagram by Bob Marcus</a:t>
            </a:r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8323386" y="1815296"/>
            <a:ext cx="3868615" cy="7836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Technology Stack / Layers</a:t>
            </a:r>
          </a:p>
          <a:p>
            <a:pPr marL="0"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</a:t>
            </a:r>
            <a:r>
              <a:rPr lang="en-US" sz="2800" dirty="0"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 G. </a:t>
            </a:r>
            <a:r>
              <a:rPr lang="en-US" sz="28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Mazzaferro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03784" y="1910862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Data Flow Ecosystem Diagram by Orit Levin</a:t>
            </a:r>
            <a:endParaRPr lang="en-US" sz="2800" dirty="0"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61292" y="888603"/>
            <a:ext cx="2589519" cy="964926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81042" y="900049"/>
            <a:ext cx="2074985" cy="96492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84725" y="850370"/>
            <a:ext cx="3181471" cy="964926"/>
          </a:xfrm>
          <a:prstGeom prst="ellipse">
            <a:avLst/>
          </a:prstGeom>
          <a:noFill/>
          <a:ln w="63500">
            <a:solidFill>
              <a:srgbClr val="6D17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55940" y="3948559"/>
            <a:ext cx="3518522" cy="989201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2608" y="4695791"/>
            <a:ext cx="2819763" cy="658369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098693" y="4398502"/>
            <a:ext cx="1604477" cy="54864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6492" y="2819182"/>
            <a:ext cx="2250831" cy="603956"/>
          </a:xfrm>
          <a:prstGeom prst="ellipse">
            <a:avLst/>
          </a:prstGeom>
          <a:noFill/>
          <a:ln w="63500">
            <a:solidFill>
              <a:srgbClr val="6D17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-23451" y="3387969"/>
            <a:ext cx="3135822" cy="78375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021010" y="4841632"/>
            <a:ext cx="2074985" cy="33303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053248" y="5122840"/>
            <a:ext cx="2067140" cy="515960"/>
          </a:xfrm>
          <a:prstGeom prst="ellipse">
            <a:avLst/>
          </a:prstGeom>
          <a:noFill/>
          <a:ln w="63500">
            <a:solidFill>
              <a:srgbClr val="6D17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120550" y="3948559"/>
            <a:ext cx="2074985" cy="47583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164510" y="3399552"/>
            <a:ext cx="2067140" cy="515960"/>
          </a:xfrm>
          <a:prstGeom prst="ellipse">
            <a:avLst/>
          </a:prstGeom>
          <a:noFill/>
          <a:ln w="63500">
            <a:solidFill>
              <a:srgbClr val="6D17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988666" y="2835838"/>
            <a:ext cx="3203336" cy="681085"/>
          </a:xfrm>
          <a:prstGeom prst="ellipse">
            <a:avLst/>
          </a:prstGeom>
          <a:noFill/>
          <a:ln w="63500">
            <a:solidFill>
              <a:srgbClr val="6D17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Agreement / Rough Consensus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97952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Transformation</a:t>
            </a:r>
            <a:r>
              <a:rPr lang="en-US" dirty="0" smtClean="0"/>
              <a:t> </a:t>
            </a:r>
            <a:r>
              <a:rPr lang="en-US" i="1" dirty="0" smtClean="0"/>
              <a:t>includes</a:t>
            </a:r>
          </a:p>
          <a:p>
            <a:pPr lvl="1"/>
            <a:r>
              <a:rPr lang="en-US" dirty="0" smtClean="0"/>
              <a:t>Processing functions</a:t>
            </a:r>
          </a:p>
          <a:p>
            <a:pPr lvl="1"/>
            <a:r>
              <a:rPr lang="en-US" dirty="0" smtClean="0"/>
              <a:t>Analytic functions</a:t>
            </a:r>
          </a:p>
          <a:p>
            <a:pPr lvl="1"/>
            <a:r>
              <a:rPr lang="en-US" dirty="0" smtClean="0"/>
              <a:t>Visualization functions</a:t>
            </a:r>
          </a:p>
          <a:p>
            <a:r>
              <a:rPr lang="en-US" b="1" dirty="0" smtClean="0"/>
              <a:t>Data Infrastructure</a:t>
            </a:r>
            <a:r>
              <a:rPr lang="en-US" dirty="0" smtClean="0"/>
              <a:t> </a:t>
            </a:r>
            <a:r>
              <a:rPr lang="en-US" i="1" dirty="0" smtClean="0"/>
              <a:t>includes</a:t>
            </a:r>
          </a:p>
          <a:p>
            <a:pPr lvl="1"/>
            <a:r>
              <a:rPr lang="en-US" dirty="0" smtClean="0"/>
              <a:t>Data stores</a:t>
            </a:r>
          </a:p>
          <a:p>
            <a:pPr lvl="1"/>
            <a:r>
              <a:rPr lang="en-US" dirty="0" smtClean="0"/>
              <a:t>In-memory DBs</a:t>
            </a:r>
          </a:p>
          <a:p>
            <a:pPr lvl="1"/>
            <a:r>
              <a:rPr lang="en-US" dirty="0" smtClean="0"/>
              <a:t>Analytic DBs</a:t>
            </a:r>
          </a:p>
          <a:p>
            <a:pPr lvl="1"/>
            <a:endParaRPr lang="en-US" i="1" dirty="0" smtClean="0"/>
          </a:p>
          <a:p>
            <a:pPr lvl="1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NIST Big Data WG / Ref Arch Sub-group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02D2-2F85-46A7-918D-9951CF8E0E0F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08978" y="2120949"/>
            <a:ext cx="2508739" cy="6330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/>
              <a:t>Sources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920702" y="3030275"/>
            <a:ext cx="2508739" cy="2034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/>
              <a:t>Transformation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897257" y="5329153"/>
            <a:ext cx="2508739" cy="5018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/>
              <a:t>Usage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521704" y="3424440"/>
            <a:ext cx="3695554" cy="10885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/>
              <a:t>Data Infrastructure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7550450" y="3761899"/>
            <a:ext cx="3695554" cy="428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/>
              <a:t>Security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210848" y="3769158"/>
            <a:ext cx="3695554" cy="428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/>
              <a:t>Management</a:t>
            </a:r>
            <a:endParaRPr lang="en-US" sz="2800" dirty="0"/>
          </a:p>
        </p:txBody>
      </p:sp>
      <p:sp>
        <p:nvSpPr>
          <p:cNvPr id="16" name="Down Arrow 15"/>
          <p:cNvSpPr/>
          <p:nvPr/>
        </p:nvSpPr>
        <p:spPr>
          <a:xfrm>
            <a:off x="6071171" y="2753995"/>
            <a:ext cx="244548" cy="27628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6085344" y="5064803"/>
            <a:ext cx="244548" cy="27628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>
            <a:off x="7429441" y="3944675"/>
            <a:ext cx="396102" cy="23391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8946859" y="3765438"/>
            <a:ext cx="3695554" cy="4281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/>
              <a:t>Cloud Computing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9607257" y="3772697"/>
            <a:ext cx="3695554" cy="4281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/>
              <a:t>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338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9224</TotalTime>
  <Words>1170</Words>
  <Application>Microsoft Office PowerPoint</Application>
  <PresentationFormat>Widescreen</PresentationFormat>
  <Paragraphs>295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NIST BIG DATA WG Reference Architecture Subgroup Intermediate Report</vt:lpstr>
      <vt:lpstr>Reference Architecture Objectives</vt:lpstr>
      <vt:lpstr>RA Diagram Independent Submissions</vt:lpstr>
      <vt:lpstr>Abstract Reference Architecture by Wo Chang / NIST </vt:lpstr>
      <vt:lpstr>Independent RA Proposals: Big Data Sources, Usage, Transformation, and Infrastructure</vt:lpstr>
      <vt:lpstr>Data Sources and Usage</vt:lpstr>
      <vt:lpstr>Infrastructure:  Storage, Security, and Management </vt:lpstr>
      <vt:lpstr>Data Transformation:  Processing, Analytics, and Visualization</vt:lpstr>
      <vt:lpstr>Draft Agreement / Rough Consensus</vt:lpstr>
      <vt:lpstr>Next Steps and AIs</vt:lpstr>
      <vt:lpstr>Backup Slides</vt:lpstr>
      <vt:lpstr>Submitted RAs</vt:lpstr>
      <vt:lpstr>Data Centric by Wo Chang / NIST </vt:lpstr>
      <vt:lpstr>Data Flow Diagram by Bob Marcus</vt:lpstr>
      <vt:lpstr>PowerPoint Presentation</vt:lpstr>
      <vt:lpstr>Technology Layers / Stack diagram by Gary Mazzaferro</vt:lpstr>
      <vt:lpstr>Mapping to Technologies and 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Orit Levin (LCA)</dc:creator>
  <cp:lastModifiedBy>Orit Levin (LCA)</cp:lastModifiedBy>
  <cp:revision>623</cp:revision>
  <cp:lastPrinted>2013-05-01T17:21:25Z</cp:lastPrinted>
  <dcterms:created xsi:type="dcterms:W3CDTF">2013-04-18T22:27:49Z</dcterms:created>
  <dcterms:modified xsi:type="dcterms:W3CDTF">2013-07-24T14:36:33Z</dcterms:modified>
</cp:coreProperties>
</file>