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57" r:id="rId3"/>
    <p:sldId id="258" r:id="rId4"/>
    <p:sldId id="261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C0AC2-743F-4F0C-88AD-E06D7502F7E6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33E59-D923-44B4-89E0-AAC9B5BE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38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7/29/2013 version 0.2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Gary Mazzaferro Copyright @AlloyCloud 2004-2010,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E1B4-DE2E-459A-BAB6-733C0B74E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3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7/29/2013 version 0.2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Gary Mazzaferro Copyright @AlloyCloud 2004-2010,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E1B4-DE2E-459A-BAB6-733C0B74E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8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7/29/2013 version 0.2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Gary Mazzaferro Copyright @AlloyCloud 2004-2010,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E1B4-DE2E-459A-BAB6-733C0B74E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8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7/29/2013 version 0.2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Gary Mazzaferro Copyright @AlloyCloud 2004-2010,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E1B4-DE2E-459A-BAB6-733C0B74E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1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7/29/2013 version 0.2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Gary Mazzaferro Copyright @AlloyCloud 2004-2010,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E1B4-DE2E-459A-BAB6-733C0B74E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2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7/29/2013 version 0.2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Gary Mazzaferro Copyright @AlloyCloud 2004-2010,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E1B4-DE2E-459A-BAB6-733C0B74E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7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7/29/2013 version 0.2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Gary Mazzaferro Copyright @AlloyCloud 2004-2010,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E1B4-DE2E-459A-BAB6-733C0B74E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7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7/29/2013 version 0.2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Gary Mazzaferro Copyright @AlloyCloud 2004-2010,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E1B4-DE2E-459A-BAB6-733C0B74E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7/29/2013 version 0.2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Gary Mazzaferro Copyright @AlloyCloud 2004-2010,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E1B4-DE2E-459A-BAB6-733C0B74E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8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7/29/2013 version 0.2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Gary Mazzaferro Copyright @AlloyCloud 2004-2010,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E1B4-DE2E-459A-BAB6-733C0B74E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4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7/29/2013 version 0.2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Gary Mazzaferro Copyright @AlloyCloud 2004-2010,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E1B4-DE2E-459A-BAB6-733C0B74E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3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7/29/2013 version 0.2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Gary Mazzaferro Copyright @AlloyCloud 2004-2010,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8E1B4-DE2E-459A-BAB6-733C0B74E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0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RA 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40DF-5539-4AE7-A9F9-F30270385D3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Industries</a:t>
            </a:r>
          </a:p>
          <a:p>
            <a:r>
              <a:rPr lang="en-US" dirty="0" smtClean="0"/>
              <a:t>Data Characteristics “V”s</a:t>
            </a:r>
          </a:p>
          <a:p>
            <a:r>
              <a:rPr lang="en-US" dirty="0" err="1" smtClean="0"/>
              <a:t>Curation</a:t>
            </a:r>
            <a:r>
              <a:rPr lang="en-US" dirty="0" smtClean="0"/>
              <a:t> Processing Changes E, T, L</a:t>
            </a:r>
          </a:p>
          <a:p>
            <a:r>
              <a:rPr lang="en-US" dirty="0" smtClean="0"/>
              <a:t>Scalable Infrastructure</a:t>
            </a:r>
          </a:p>
          <a:p>
            <a:r>
              <a:rPr lang="en-US" dirty="0" smtClean="0"/>
              <a:t>Management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Data Sources (stakeholders)</a:t>
            </a:r>
          </a:p>
          <a:p>
            <a:r>
              <a:rPr lang="en-US" dirty="0" smtClean="0"/>
              <a:t>Consumers </a:t>
            </a:r>
            <a:r>
              <a:rPr lang="en-US" dirty="0"/>
              <a:t>(stakeholders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Outputs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7/29/2013 version 0.2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Gary Mazzaferro Copyright @AlloyCloud 2004-2010,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6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533400" y="1295400"/>
            <a:ext cx="8001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Requirements/Capability Template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Gary </a:t>
            </a:r>
            <a:r>
              <a:rPr lang="en-US" dirty="0" err="1" smtClean="0"/>
              <a:t>Mazzaferro</a:t>
            </a:r>
            <a:r>
              <a:rPr lang="en-US" dirty="0" smtClean="0"/>
              <a:t> Copyright @</a:t>
            </a:r>
            <a:r>
              <a:rPr lang="en-US" dirty="0" err="1" smtClean="0"/>
              <a:t>AlloyCloud</a:t>
            </a:r>
            <a:r>
              <a:rPr lang="en-US" dirty="0" smtClean="0"/>
              <a:t> 2004-2010,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40DF-5539-4AE7-A9F9-F30270385D3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1000" y="6019800"/>
            <a:ext cx="86741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Please Note: Diagrams in this slide deck are </a:t>
            </a:r>
            <a:r>
              <a:rPr lang="en-US" sz="1100" dirty="0"/>
              <a:t>not stylized </a:t>
            </a:r>
            <a:r>
              <a:rPr lang="en-US" sz="1100" dirty="0" smtClean="0"/>
              <a:t>or intended to represent a </a:t>
            </a:r>
            <a:r>
              <a:rPr lang="en-US" sz="1100" dirty="0"/>
              <a:t>finished </a:t>
            </a:r>
            <a:r>
              <a:rPr lang="en-US" sz="1100" dirty="0" smtClean="0"/>
              <a:t>product. These diagrams are only </a:t>
            </a:r>
            <a:r>
              <a:rPr lang="en-US" sz="1100" dirty="0"/>
              <a:t>presented to serve as a </a:t>
            </a:r>
            <a:endParaRPr lang="en-US" sz="1100" dirty="0" smtClean="0"/>
          </a:p>
          <a:p>
            <a:r>
              <a:rPr lang="en-US" sz="1100" dirty="0" smtClean="0"/>
              <a:t>discussion </a:t>
            </a:r>
            <a:r>
              <a:rPr lang="en-US" sz="1100" dirty="0"/>
              <a:t>point about diagram organization approach and content.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33400" y="2237282"/>
            <a:ext cx="8001000" cy="3782518"/>
            <a:chOff x="533400" y="1447800"/>
            <a:chExt cx="8001000" cy="4648200"/>
          </a:xfrm>
        </p:grpSpPr>
        <p:sp>
          <p:nvSpPr>
            <p:cNvPr id="33" name="Rectangle 32"/>
            <p:cNvSpPr/>
            <p:nvPr/>
          </p:nvSpPr>
          <p:spPr>
            <a:xfrm>
              <a:off x="533400" y="1447800"/>
              <a:ext cx="8001000" cy="4648200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" lIns="0" rIns="0" rtlCol="0" anchor="t" anchorCtr="0"/>
            <a:lstStyle/>
            <a:p>
              <a:pPr algn="ctr"/>
              <a:r>
                <a:rPr lang="en-US" dirty="0" smtClean="0"/>
                <a:t>Governance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33400" y="1524000"/>
              <a:ext cx="7696200" cy="457200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vert" lIns="0" rIns="0" rtlCol="0" anchor="t" anchorCtr="0"/>
            <a:lstStyle/>
            <a:p>
              <a:pPr algn="ctr"/>
              <a:r>
                <a:rPr lang="en-US" dirty="0" smtClean="0"/>
                <a:t>Security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3400" y="1600201"/>
              <a:ext cx="7391400" cy="449579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vert" lIns="0" rIns="0" rtlCol="0" anchor="t" anchorCtr="0"/>
            <a:lstStyle/>
            <a:p>
              <a:pPr algn="ctr"/>
              <a:r>
                <a:rPr lang="en-US" dirty="0" smtClean="0"/>
                <a:t>Compliance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3400" y="1676400"/>
              <a:ext cx="7086600" cy="4419600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" lIns="0" rIns="0" rtlCol="0" anchor="t" anchorCtr="0"/>
            <a:lstStyle/>
            <a:p>
              <a:pPr algn="ctr"/>
              <a:r>
                <a:rPr lang="en-US" dirty="0" smtClean="0"/>
                <a:t>Infrastructure</a:t>
              </a:r>
              <a:endParaRPr lang="en-US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762000" y="2590800"/>
            <a:ext cx="640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r"/>
            <a:r>
              <a:rPr lang="en-US" sz="1200" dirty="0" err="1" smtClean="0"/>
              <a:t>Curation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762000" y="3505200"/>
            <a:ext cx="640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r"/>
            <a:r>
              <a:rPr lang="en-US" sz="1200" dirty="0" smtClean="0"/>
              <a:t>Analytics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776416" y="4419600"/>
            <a:ext cx="640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r"/>
            <a:r>
              <a:rPr lang="en-US" sz="1200" dirty="0" smtClean="0"/>
              <a:t>Data Processing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990600" y="2864999"/>
            <a:ext cx="1676400" cy="3354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257800" y="2857646"/>
            <a:ext cx="1671251" cy="3354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124200" y="2852639"/>
            <a:ext cx="1676399" cy="3354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990600" y="3779395"/>
            <a:ext cx="1671251" cy="3354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124200" y="3779395"/>
            <a:ext cx="1676400" cy="3354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Real-time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257800" y="3779395"/>
            <a:ext cx="1676400" cy="3354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Interactive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990600" y="4693795"/>
            <a:ext cx="1671251" cy="3354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124200" y="4693795"/>
            <a:ext cx="1676400" cy="3354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Summarization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257800" y="4693795"/>
            <a:ext cx="1676400" cy="3354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752600" y="2026795"/>
            <a:ext cx="12192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Velocity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3429000" y="2026795"/>
            <a:ext cx="1219200" cy="685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Variety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068330" y="2026795"/>
            <a:ext cx="1219200" cy="685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Volume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85800" y="1600200"/>
            <a:ext cx="1600200" cy="3354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Streaming Feeds</a:t>
            </a:r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2514600" y="1600200"/>
            <a:ext cx="1524000" cy="3354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Legacy Data Marts</a:t>
            </a:r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4267200" y="1600200"/>
            <a:ext cx="1898822" cy="3354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Operational Databases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6400800" y="1600200"/>
            <a:ext cx="1898822" cy="3354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Non-Traditional Data</a:t>
            </a:r>
            <a:endParaRPr lang="en-US" sz="1400" dirty="0"/>
          </a:p>
        </p:txBody>
      </p:sp>
      <p:sp>
        <p:nvSpPr>
          <p:cNvPr id="58" name="Rectangle 57"/>
          <p:cNvSpPr/>
          <p:nvPr/>
        </p:nvSpPr>
        <p:spPr>
          <a:xfrm>
            <a:off x="776416" y="5411085"/>
            <a:ext cx="1433384" cy="3354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Stores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467576" y="5411085"/>
            <a:ext cx="1414849" cy="3354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Stores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140201" y="5411085"/>
            <a:ext cx="1393224" cy="3354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791200" y="5411085"/>
            <a:ext cx="1371600" cy="3354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7/29/2013 version 0.2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53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Downward Flow Template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Gary Mazzaferro Copyright @AlloyCloud 2004-2010,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40DF-5539-4AE7-A9F9-F30270385D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2514600"/>
            <a:ext cx="4724400" cy="609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3800" y="1981200"/>
            <a:ext cx="16764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5Vs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1447800"/>
            <a:ext cx="6553200" cy="60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19200" y="5410200"/>
            <a:ext cx="6553200" cy="609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Industries/Consumers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4953000"/>
            <a:ext cx="16764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0" y="3276600"/>
            <a:ext cx="4724400" cy="1752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19200" y="2514600"/>
            <a:ext cx="990600" cy="2743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86600" y="2514600"/>
            <a:ext cx="990600" cy="2743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Management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438302"/>
              </p:ext>
            </p:extLst>
          </p:nvPr>
        </p:nvGraphicFramePr>
        <p:xfrm>
          <a:off x="187007" y="1234440"/>
          <a:ext cx="1108393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900113"/>
              </a:tblGrid>
              <a:tr h="17820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Requirements</a:t>
                      </a:r>
                    </a:p>
                  </a:txBody>
                  <a:tcPr/>
                </a:tc>
              </a:tr>
              <a:tr h="17820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Origins</a:t>
                      </a:r>
                    </a:p>
                  </a:txBody>
                  <a:tcPr/>
                </a:tc>
              </a:tr>
              <a:tr h="17820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Recipients</a:t>
                      </a:r>
                      <a:endParaRPr lang="en-US" sz="800" dirty="0"/>
                    </a:p>
                  </a:txBody>
                  <a:tcPr/>
                </a:tc>
              </a:tr>
              <a:tr h="17820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Quantifiables</a:t>
                      </a:r>
                      <a:endParaRPr lang="en-US" sz="800" dirty="0"/>
                    </a:p>
                  </a:txBody>
                  <a:tcPr/>
                </a:tc>
              </a:tr>
              <a:tr h="17820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Activities</a:t>
                      </a:r>
                      <a:endParaRPr lang="en-US" sz="800" dirty="0"/>
                    </a:p>
                  </a:txBody>
                  <a:tcPr/>
                </a:tc>
              </a:tr>
              <a:tr h="17820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Participants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Down Arrow 13"/>
          <p:cNvSpPr/>
          <p:nvPr/>
        </p:nvSpPr>
        <p:spPr>
          <a:xfrm>
            <a:off x="8382000" y="1480750"/>
            <a:ext cx="381000" cy="43866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Concept Flow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6019800"/>
            <a:ext cx="86741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Please Note: Diagrams in this slide deck are </a:t>
            </a:r>
            <a:r>
              <a:rPr lang="en-US" sz="1100" dirty="0"/>
              <a:t>not stylized </a:t>
            </a:r>
            <a:r>
              <a:rPr lang="en-US" sz="1100" dirty="0" smtClean="0"/>
              <a:t>or intended to represent a </a:t>
            </a:r>
            <a:r>
              <a:rPr lang="en-US" sz="1100" dirty="0"/>
              <a:t>finished </a:t>
            </a:r>
            <a:r>
              <a:rPr lang="en-US" sz="1100" dirty="0" smtClean="0"/>
              <a:t>product. These diagrams are only </a:t>
            </a:r>
            <a:r>
              <a:rPr lang="en-US" sz="1100" dirty="0"/>
              <a:t>presented to serve as a </a:t>
            </a:r>
            <a:endParaRPr lang="en-US" sz="1100" dirty="0" smtClean="0"/>
          </a:p>
          <a:p>
            <a:r>
              <a:rPr lang="en-US" sz="1100" dirty="0" smtClean="0"/>
              <a:t>discussion </a:t>
            </a:r>
            <a:r>
              <a:rPr lang="en-US" sz="1100" dirty="0"/>
              <a:t>point about diagram organization approach and content.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7/29/2013 version 0.2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6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Upward Flow Template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Gary Mazzaferro Copyright @AlloyCloud 2004-2010, 2013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40DF-5539-4AE7-A9F9-F30270385D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2514600"/>
            <a:ext cx="4724400" cy="609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5486400"/>
            <a:ext cx="6400800" cy="60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1513701"/>
            <a:ext cx="6400800" cy="609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Industries/Consumers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0" y="1981200"/>
            <a:ext cx="16764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0" y="3276600"/>
            <a:ext cx="4724400" cy="1752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19200" y="2514600"/>
            <a:ext cx="990600" cy="2743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86600" y="2514600"/>
            <a:ext cx="990600" cy="2743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Management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928496"/>
              </p:ext>
            </p:extLst>
          </p:nvPr>
        </p:nvGraphicFramePr>
        <p:xfrm>
          <a:off x="187007" y="1234440"/>
          <a:ext cx="1108393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900113"/>
              </a:tblGrid>
              <a:tr h="17820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Requirements</a:t>
                      </a:r>
                    </a:p>
                  </a:txBody>
                  <a:tcPr/>
                </a:tc>
              </a:tr>
              <a:tr h="17820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Origins</a:t>
                      </a:r>
                    </a:p>
                  </a:txBody>
                  <a:tcPr/>
                </a:tc>
              </a:tr>
              <a:tr h="17820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Recipients</a:t>
                      </a:r>
                      <a:endParaRPr lang="en-US" sz="800" dirty="0"/>
                    </a:p>
                  </a:txBody>
                  <a:tcPr/>
                </a:tc>
              </a:tr>
              <a:tr h="17820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Quantifiables</a:t>
                      </a:r>
                      <a:endParaRPr lang="en-US" sz="800" dirty="0"/>
                    </a:p>
                  </a:txBody>
                  <a:tcPr/>
                </a:tc>
              </a:tr>
              <a:tr h="17820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Activities</a:t>
                      </a:r>
                      <a:endParaRPr lang="en-US" sz="800" dirty="0"/>
                    </a:p>
                  </a:txBody>
                  <a:tcPr/>
                </a:tc>
              </a:tr>
              <a:tr h="17820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Participants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810000" y="4953000"/>
            <a:ext cx="16764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5Vs</a:t>
            </a:r>
            <a:endParaRPr lang="en-US" dirty="0"/>
          </a:p>
        </p:txBody>
      </p:sp>
      <p:sp>
        <p:nvSpPr>
          <p:cNvPr id="15" name="Up Arrow 14"/>
          <p:cNvSpPr/>
          <p:nvPr/>
        </p:nvSpPr>
        <p:spPr>
          <a:xfrm>
            <a:off x="8153400" y="1513701"/>
            <a:ext cx="419100" cy="44298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Concept Flow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" y="6019800"/>
            <a:ext cx="86741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Please Note: Diagrams in this slide deck are </a:t>
            </a:r>
            <a:r>
              <a:rPr lang="en-US" sz="1100" dirty="0"/>
              <a:t>not stylized </a:t>
            </a:r>
            <a:r>
              <a:rPr lang="en-US" sz="1100" dirty="0" smtClean="0"/>
              <a:t>or intended to represent a </a:t>
            </a:r>
            <a:r>
              <a:rPr lang="en-US" sz="1100" dirty="0"/>
              <a:t>finished </a:t>
            </a:r>
            <a:r>
              <a:rPr lang="en-US" sz="1100" dirty="0" smtClean="0"/>
              <a:t>product. These diagrams are only </a:t>
            </a:r>
            <a:r>
              <a:rPr lang="en-US" sz="1100" dirty="0"/>
              <a:t>presented to serve as a </a:t>
            </a:r>
            <a:endParaRPr lang="en-US" sz="1100" dirty="0" smtClean="0"/>
          </a:p>
          <a:p>
            <a:r>
              <a:rPr lang="en-US" sz="1100" dirty="0" smtClean="0"/>
              <a:t>discussion </a:t>
            </a:r>
            <a:r>
              <a:rPr lang="en-US" sz="1100" dirty="0"/>
              <a:t>point about diagram organization approach and content.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7/29/2013 version 0.2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086600" y="2514600"/>
            <a:ext cx="990600" cy="314067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882846" y="2829696"/>
            <a:ext cx="1356154" cy="18185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To Right Flow Template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Gary Mazzaferro Copyright @AlloyCloud 2004-2010, 2013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40DF-5539-4AE7-A9F9-F30270385D3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24200" y="2514600"/>
            <a:ext cx="3124200" cy="609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1756719"/>
            <a:ext cx="6858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Governance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62200" y="5045676"/>
            <a:ext cx="4572000" cy="609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Infrastructure, </a:t>
            </a:r>
            <a:r>
              <a:rPr lang="en-US" dirty="0" err="1" smtClean="0"/>
              <a:t>Mgt</a:t>
            </a:r>
            <a:r>
              <a:rPr lang="en-US" dirty="0" smtClean="0"/>
              <a:t>, Sec.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24200" y="3276600"/>
            <a:ext cx="3124200" cy="1752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0" y="2819400"/>
            <a:ext cx="1447800" cy="1676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5Vs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19200" y="2514600"/>
            <a:ext cx="990600" cy="314067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Sources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434940"/>
              </p:ext>
            </p:extLst>
          </p:nvPr>
        </p:nvGraphicFramePr>
        <p:xfrm>
          <a:off x="187007" y="1234440"/>
          <a:ext cx="1108393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900113"/>
              </a:tblGrid>
              <a:tr h="17820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Requirements</a:t>
                      </a:r>
                    </a:p>
                  </a:txBody>
                  <a:tcPr/>
                </a:tc>
              </a:tr>
              <a:tr h="17820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Origins</a:t>
                      </a:r>
                    </a:p>
                  </a:txBody>
                  <a:tcPr/>
                </a:tc>
              </a:tr>
              <a:tr h="17820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Recipients</a:t>
                      </a:r>
                      <a:endParaRPr lang="en-US" sz="800" dirty="0"/>
                    </a:p>
                  </a:txBody>
                  <a:tcPr/>
                </a:tc>
              </a:tr>
              <a:tr h="17820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Quantifiables</a:t>
                      </a:r>
                      <a:endParaRPr lang="en-US" sz="800" dirty="0"/>
                    </a:p>
                  </a:txBody>
                  <a:tcPr/>
                </a:tc>
              </a:tr>
              <a:tr h="17820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Activities</a:t>
                      </a:r>
                      <a:endParaRPr lang="en-US" sz="800" dirty="0"/>
                    </a:p>
                  </a:txBody>
                  <a:tcPr/>
                </a:tc>
              </a:tr>
              <a:tr h="17820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Fabric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1219200" y="5715000"/>
            <a:ext cx="7086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Concept Flow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" y="6019800"/>
            <a:ext cx="86741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Please Note: Diagrams in this slide deck are </a:t>
            </a:r>
            <a:r>
              <a:rPr lang="en-US" sz="1100" dirty="0"/>
              <a:t>not stylized </a:t>
            </a:r>
            <a:r>
              <a:rPr lang="en-US" sz="1100" dirty="0" smtClean="0"/>
              <a:t>or intended to represent a </a:t>
            </a:r>
            <a:r>
              <a:rPr lang="en-US" sz="1100" dirty="0"/>
              <a:t>finished </a:t>
            </a:r>
            <a:r>
              <a:rPr lang="en-US" sz="1100" dirty="0" smtClean="0"/>
              <a:t>product. These diagrams are only </a:t>
            </a:r>
            <a:r>
              <a:rPr lang="en-US" sz="1100" dirty="0"/>
              <a:t>presented to serve as a </a:t>
            </a:r>
            <a:endParaRPr lang="en-US" sz="1100" dirty="0" smtClean="0"/>
          </a:p>
          <a:p>
            <a:r>
              <a:rPr lang="en-US" sz="1100" dirty="0" smtClean="0"/>
              <a:t>discussion </a:t>
            </a:r>
            <a:r>
              <a:rPr lang="en-US" sz="1100" dirty="0"/>
              <a:t>point about diagram organization approach and content.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7/29/2013 version 0.2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5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7/29/2013 version 0.2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Gary Mazzaferro Copyright @AlloyCloud 2004-2010,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8E1B4-DE2E-459A-BAB6-733C0B74E81D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715761"/>
              </p:ext>
            </p:extLst>
          </p:nvPr>
        </p:nvGraphicFramePr>
        <p:xfrm>
          <a:off x="457200" y="1397000"/>
          <a:ext cx="8077200" cy="1809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  <a:gridCol w="2019300"/>
                <a:gridCol w="2019300"/>
              </a:tblGrid>
              <a:tr h="262162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Reason</a:t>
                      </a:r>
                      <a:endParaRPr lang="en-US" dirty="0"/>
                    </a:p>
                  </a:txBody>
                  <a:tcPr/>
                </a:tc>
              </a:tr>
              <a:tr h="23147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07.2013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Creation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Gary </a:t>
                      </a:r>
                      <a:r>
                        <a:rPr lang="en-US" sz="800" dirty="0" err="1" smtClean="0"/>
                        <a:t>Mazzaferro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Conceptualization</a:t>
                      </a:r>
                      <a:endParaRPr lang="en-US" sz="800" dirty="0"/>
                    </a:p>
                  </a:txBody>
                  <a:tcPr/>
                </a:tc>
              </a:tr>
              <a:tr h="231473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07.2013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Added </a:t>
                      </a:r>
                      <a:r>
                        <a:rPr lang="en-US" sz="800" dirty="0" smtClean="0"/>
                        <a:t>data</a:t>
                      </a:r>
                      <a:r>
                        <a:rPr lang="en-US" sz="800" baseline="0" dirty="0" smtClean="0"/>
                        <a:t> stores to slide 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Gary </a:t>
                      </a:r>
                      <a:r>
                        <a:rPr lang="en-US" sz="800" dirty="0" err="1" smtClean="0"/>
                        <a:t>Mazzaferro</a:t>
                      </a:r>
                      <a:endParaRPr 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Request, Bob Marcus</a:t>
                      </a:r>
                      <a:endParaRPr lang="en-US" sz="800" dirty="0"/>
                    </a:p>
                  </a:txBody>
                  <a:tcPr/>
                </a:tc>
              </a:tr>
              <a:tr h="2314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2314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28602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2314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6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380</Words>
  <Application>Microsoft Office PowerPoint</Application>
  <PresentationFormat>On-screen Show (4:3)</PresentationFormat>
  <Paragraphs>126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Big Data RA Topics</vt:lpstr>
      <vt:lpstr>Requirements/Capability Template</vt:lpstr>
      <vt:lpstr>Downward Flow Template</vt:lpstr>
      <vt:lpstr>Upward Flow Template</vt:lpstr>
      <vt:lpstr>Left To Right Flow Template</vt:lpstr>
      <vt:lpstr>History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RA Topics</dc:title>
  <dc:creator>garym</dc:creator>
  <cp:lastModifiedBy>garym</cp:lastModifiedBy>
  <cp:revision>7</cp:revision>
  <dcterms:created xsi:type="dcterms:W3CDTF">2013-07-29T05:23:01Z</dcterms:created>
  <dcterms:modified xsi:type="dcterms:W3CDTF">2013-07-29T14:56:55Z</dcterms:modified>
</cp:coreProperties>
</file>