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0" r:id="rId3"/>
    <p:sldId id="321" r:id="rId4"/>
    <p:sldId id="322" r:id="rId5"/>
    <p:sldId id="323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AA2D"/>
    <a:srgbClr val="FF9900"/>
    <a:srgbClr val="6D176F"/>
    <a:srgbClr val="4A206A"/>
    <a:srgbClr val="FFDA97"/>
    <a:srgbClr val="FFCCCC"/>
    <a:srgbClr val="ED9513"/>
    <a:srgbClr val="9954CC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6" autoAdjust="0"/>
    <p:restoredTop sz="94127" autoAdjust="0"/>
  </p:normalViewPr>
  <p:slideViewPr>
    <p:cSldViewPr snapToGrid="0">
      <p:cViewPr varScale="1">
        <p:scale>
          <a:sx n="66" d="100"/>
          <a:sy n="66" d="100"/>
        </p:scale>
        <p:origin x="7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" d="10"/>
        <a:sy n="7" d="1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B35B834-FEEB-4068-8206-AD784E65FA2E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CF39343-DF00-4C70-8064-E6BDDDBF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373D580-956A-4037-B6A5-CF4F71C23535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E6D903-D7A6-48C1-A48F-56173225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09/04/2013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5247" y="6356350"/>
            <a:ext cx="2928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02D2-2F85-46A7-918D-9951CF8E0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75" y="1122363"/>
            <a:ext cx="10563724" cy="23876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NIST BIG DATA WG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Reference Architecture Subgroup</a:t>
            </a:r>
            <a:br>
              <a:rPr lang="en-US" sz="5400" dirty="0" smtClean="0"/>
            </a:br>
            <a:r>
              <a:rPr lang="en-US" sz="5400" dirty="0" smtClean="0"/>
              <a:t>Agenda for the Subgroup Call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4089634"/>
            <a:ext cx="1069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Co-chairs:</a:t>
            </a:r>
          </a:p>
          <a:p>
            <a:r>
              <a:rPr lang="en-US" sz="2400" dirty="0" smtClean="0"/>
              <a:t>Orit </a:t>
            </a:r>
            <a:r>
              <a:rPr lang="en-US" sz="2400" dirty="0"/>
              <a:t>Levin (</a:t>
            </a:r>
            <a:r>
              <a:rPr lang="en-US" sz="2400" dirty="0" smtClean="0"/>
              <a:t>Microsoft)</a:t>
            </a:r>
          </a:p>
          <a:p>
            <a:r>
              <a:rPr lang="en-US" sz="2400" dirty="0" smtClean="0"/>
              <a:t>James </a:t>
            </a:r>
            <a:r>
              <a:rPr lang="en-US" sz="2400" dirty="0" err="1"/>
              <a:t>Ketner</a:t>
            </a:r>
            <a:r>
              <a:rPr lang="en-US" sz="2400" dirty="0"/>
              <a:t> (</a:t>
            </a:r>
            <a:r>
              <a:rPr lang="en-US" sz="2400" dirty="0" smtClean="0"/>
              <a:t>AT&amp;T)</a:t>
            </a:r>
          </a:p>
          <a:p>
            <a:r>
              <a:rPr lang="en-US" sz="2400" dirty="0" smtClean="0"/>
              <a:t>Don </a:t>
            </a:r>
            <a:r>
              <a:rPr lang="en-US" sz="2400" dirty="0"/>
              <a:t>Krapohl (Augmented Intelligence</a:t>
            </a:r>
            <a:r>
              <a:rPr lang="en-US" sz="2400" dirty="0" smtClean="0"/>
              <a:t>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September 26, 2013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Deliverable #1 Survey M0151 / Coordinated by Wo</a:t>
            </a:r>
          </a:p>
          <a:p>
            <a:r>
              <a:rPr lang="en-US" dirty="0" smtClean="0"/>
              <a:t>Deliverable #2 Ref Architecture M0226 / Coordinated by Orit</a:t>
            </a:r>
          </a:p>
          <a:p>
            <a:pPr lvl="1"/>
            <a:r>
              <a:rPr lang="en-US" dirty="0" smtClean="0"/>
              <a:t>New M0226.v6 – 14 pages of text for review and feedback</a:t>
            </a:r>
          </a:p>
          <a:p>
            <a:pPr lvl="1"/>
            <a:r>
              <a:rPr lang="en-US" dirty="0" smtClean="0"/>
              <a:t>Open Issues for review and resolution</a:t>
            </a:r>
          </a:p>
          <a:p>
            <a:pPr lvl="2"/>
            <a:r>
              <a:rPr lang="en-US" dirty="0" smtClean="0"/>
              <a:t>IT (prev. Capabilities) Provider</a:t>
            </a:r>
          </a:p>
          <a:p>
            <a:pPr lvl="2"/>
            <a:r>
              <a:rPr lang="en-US" dirty="0" smtClean="0"/>
              <a:t>Application (prev. Transformation) Provider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247" cy="1325563"/>
          </a:xfrm>
        </p:spPr>
        <p:txBody>
          <a:bodyPr/>
          <a:lstStyle/>
          <a:p>
            <a:r>
              <a:rPr lang="en-US" dirty="0" smtClean="0"/>
              <a:t>Latest RA</a:t>
            </a:r>
            <a:br>
              <a:rPr lang="en-US" dirty="0" smtClean="0"/>
            </a:br>
            <a:r>
              <a:rPr lang="en-US" dirty="0" smtClean="0"/>
              <a:t>M0226v5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3</a:t>
            </a:fld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3465376" y="273049"/>
            <a:ext cx="7696199" cy="270004"/>
          </a:xfrm>
          <a:prstGeom prst="chevr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798875" y="-561847"/>
            <a:ext cx="5257802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4599456" y="-685067"/>
            <a:ext cx="5257798" cy="80188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spc="3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4486056" y="1509405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0338" y="1457454"/>
            <a:ext cx="171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Application Provider</a:t>
            </a:r>
          </a:p>
        </p:txBody>
      </p:sp>
      <p:sp>
        <p:nvSpPr>
          <p:cNvPr id="11" name="Rounded Rectangle 10"/>
          <p:cNvSpPr/>
          <p:nvPr/>
        </p:nvSpPr>
        <p:spPr>
          <a:xfrm flipH="1">
            <a:off x="7961174" y="2084828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34841" y="2383568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3" name="Rounded Rectangle 12"/>
          <p:cNvSpPr/>
          <p:nvPr/>
        </p:nvSpPr>
        <p:spPr>
          <a:xfrm flipH="1">
            <a:off x="6887917" y="1765230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4" name="Rounded Rectangle 13"/>
          <p:cNvSpPr/>
          <p:nvPr/>
        </p:nvSpPr>
        <p:spPr>
          <a:xfrm flipH="1">
            <a:off x="5814578" y="2084828"/>
            <a:ext cx="927393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 err="1">
                <a:solidFill>
                  <a:schemeClr val="tx1"/>
                </a:solidFill>
              </a:rPr>
              <a:t>Curation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08374" y="2371854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6" name="Rounded Rectangle 15"/>
          <p:cNvSpPr/>
          <p:nvPr/>
        </p:nvSpPr>
        <p:spPr>
          <a:xfrm flipH="1">
            <a:off x="4486055" y="924053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7153" y="933146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 Orchestrator</a:t>
            </a: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7290413" y="1295447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9733466" y="4104764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</a:rPr>
              <a:t>Security &amp; Privacy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038266" y="4110388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chemeClr val="bg1"/>
                </a:solidFill>
              </a:rPr>
              <a:t>Management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94775" y="2135161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007415" y="2135921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5400000">
            <a:off x="4123030" y="2231670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DATA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4125674" y="2486341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/>
              <a:t>SW</a:t>
            </a:r>
          </a:p>
        </p:txBody>
      </p:sp>
      <p:sp>
        <p:nvSpPr>
          <p:cNvPr id="25" name="Up Arrow 24"/>
          <p:cNvSpPr/>
          <p:nvPr/>
        </p:nvSpPr>
        <p:spPr>
          <a:xfrm rot="5400000">
            <a:off x="10227379" y="2228347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DATA</a:t>
            </a:r>
          </a:p>
        </p:txBody>
      </p:sp>
      <p:sp>
        <p:nvSpPr>
          <p:cNvPr id="26" name="Down Arrow 25"/>
          <p:cNvSpPr/>
          <p:nvPr/>
        </p:nvSpPr>
        <p:spPr>
          <a:xfrm rot="5400000">
            <a:off x="10230023" y="248301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dirty="0"/>
              <a:t>SW</a:t>
            </a:r>
          </a:p>
        </p:txBody>
      </p:sp>
      <p:sp>
        <p:nvSpPr>
          <p:cNvPr id="27" name="Chevron 26"/>
          <p:cNvSpPr/>
          <p:nvPr/>
        </p:nvSpPr>
        <p:spPr>
          <a:xfrm rot="16200000">
            <a:off x="9362428" y="3290353"/>
            <a:ext cx="5003652" cy="271049"/>
          </a:xfrm>
          <a:prstGeom prst="chevron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1942" y="238253"/>
            <a:ext cx="38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0656607" y="3460343"/>
            <a:ext cx="239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</a:p>
        </p:txBody>
      </p:sp>
      <p:sp>
        <p:nvSpPr>
          <p:cNvPr id="30" name="Rounded Rectangle 29"/>
          <p:cNvSpPr/>
          <p:nvPr/>
        </p:nvSpPr>
        <p:spPr>
          <a:xfrm flipH="1">
            <a:off x="4608374" y="1726070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flipH="1">
            <a:off x="7979013" y="2067054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flipH="1">
            <a:off x="4601920" y="2067053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10164208" y="1984087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10088008" y="2044580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10011805" y="2096530"/>
            <a:ext cx="1508292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Consumer</a:t>
            </a:r>
          </a:p>
        </p:txBody>
      </p:sp>
      <p:sp>
        <p:nvSpPr>
          <p:cNvPr id="36" name="Rounded Rectangle 35"/>
          <p:cNvSpPr/>
          <p:nvPr/>
        </p:nvSpPr>
        <p:spPr>
          <a:xfrm rot="16200000">
            <a:off x="3052952" y="1968754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6200000">
            <a:off x="2976752" y="2035631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16200000">
            <a:off x="2900552" y="2111831"/>
            <a:ext cx="1533322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Provider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638868" y="3001146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ounded Rectangle 39"/>
          <p:cNvSpPr/>
          <p:nvPr/>
        </p:nvSpPr>
        <p:spPr>
          <a:xfrm>
            <a:off x="4545369" y="3107718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Rounded Rectangle 40"/>
          <p:cNvSpPr/>
          <p:nvPr/>
        </p:nvSpPr>
        <p:spPr>
          <a:xfrm>
            <a:off x="4455975" y="3220108"/>
            <a:ext cx="5608718" cy="270759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ounded Rectangle 41"/>
          <p:cNvSpPr/>
          <p:nvPr/>
        </p:nvSpPr>
        <p:spPr>
          <a:xfrm>
            <a:off x="4491605" y="3266857"/>
            <a:ext cx="5526971" cy="2601616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4562259" y="4878784"/>
            <a:ext cx="5380116" cy="6737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4562259" y="3446580"/>
            <a:ext cx="5380116" cy="68475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562259" y="4172329"/>
            <a:ext cx="5380116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16200000" flipH="1">
            <a:off x="4872686" y="5097746"/>
            <a:ext cx="434092" cy="395436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 flipH="1">
            <a:off x="4892014" y="5075541"/>
            <a:ext cx="4144170" cy="19976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 (VM clusters)</a:t>
            </a:r>
          </a:p>
        </p:txBody>
      </p:sp>
      <p:sp>
        <p:nvSpPr>
          <p:cNvPr id="48" name="Rounded Rectangle 47"/>
          <p:cNvSpPr/>
          <p:nvPr/>
        </p:nvSpPr>
        <p:spPr>
          <a:xfrm rot="16200000" flipH="1">
            <a:off x="9109977" y="5093916"/>
            <a:ext cx="432191" cy="395444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9" name="Rounded Rectangle 48"/>
          <p:cNvSpPr/>
          <p:nvPr/>
        </p:nvSpPr>
        <p:spPr>
          <a:xfrm flipH="1">
            <a:off x="5396020" y="5320046"/>
            <a:ext cx="4116601" cy="18555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0" name="Rounded Rectangle 49"/>
          <p:cNvSpPr/>
          <p:nvPr/>
        </p:nvSpPr>
        <p:spPr>
          <a:xfrm rot="16200000" flipH="1">
            <a:off x="4879937" y="4386876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Rounded Rectangle 50"/>
          <p:cNvSpPr/>
          <p:nvPr/>
        </p:nvSpPr>
        <p:spPr>
          <a:xfrm flipH="1">
            <a:off x="4899265" y="4354218"/>
            <a:ext cx="4144172" cy="199764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 flipH="1">
            <a:off x="9113708" y="4372596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Rounded Rectangle 52"/>
          <p:cNvSpPr/>
          <p:nvPr/>
        </p:nvSpPr>
        <p:spPr>
          <a:xfrm flipH="1">
            <a:off x="5383350" y="4596018"/>
            <a:ext cx="4144172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4" name="Rounded Rectangle 53"/>
          <p:cNvSpPr/>
          <p:nvPr/>
        </p:nvSpPr>
        <p:spPr>
          <a:xfrm rot="16200000" flipH="1">
            <a:off x="4870789" y="3678009"/>
            <a:ext cx="434092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ounded Rectangle 54"/>
          <p:cNvSpPr/>
          <p:nvPr/>
        </p:nvSpPr>
        <p:spPr>
          <a:xfrm flipH="1">
            <a:off x="4890117" y="3650050"/>
            <a:ext cx="4144172" cy="199764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Horizontally Scalable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 flipH="1">
            <a:off x="9104560" y="3663729"/>
            <a:ext cx="432190" cy="395437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ounded Rectangle 56"/>
          <p:cNvSpPr/>
          <p:nvPr/>
        </p:nvSpPr>
        <p:spPr>
          <a:xfrm flipH="1">
            <a:off x="5374203" y="3887151"/>
            <a:ext cx="4144172" cy="190391"/>
          </a:xfrm>
          <a:prstGeom prst="roundRect">
            <a:avLst/>
          </a:prstGeom>
          <a:solidFill>
            <a:srgbClr val="F2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Vertically Scalable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27075" y="3207077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IT Provider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26047" y="3399869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Data Processing Frameworks (analytic tools, etc.)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8375" y="4122642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Data Platforms (databases, etc.)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26047" y="4845908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Infrastructures</a:t>
            </a:r>
          </a:p>
        </p:txBody>
      </p:sp>
      <p:sp>
        <p:nvSpPr>
          <p:cNvPr id="62" name="Rounded Rectangle 61"/>
          <p:cNvSpPr/>
          <p:nvPr/>
        </p:nvSpPr>
        <p:spPr>
          <a:xfrm flipH="1">
            <a:off x="4562259" y="5583815"/>
            <a:ext cx="5380116" cy="24288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08375" y="5580342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and Virtual Resources (Networking, Computing, etc.)</a:t>
            </a:r>
          </a:p>
        </p:txBody>
      </p:sp>
      <p:cxnSp>
        <p:nvCxnSpPr>
          <p:cNvPr id="64" name="Straight Arrow Connector 63"/>
          <p:cNvCxnSpPr>
            <a:stCxn id="9" idx="2"/>
          </p:cNvCxnSpPr>
          <p:nvPr/>
        </p:nvCxnSpPr>
        <p:spPr>
          <a:xfrm>
            <a:off x="7290414" y="2791718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-Right Arrow 64"/>
          <p:cNvSpPr/>
          <p:nvPr/>
        </p:nvSpPr>
        <p:spPr>
          <a:xfrm rot="16200000">
            <a:off x="7325197" y="2878874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/>
              <a:t>DATA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7715387" y="2787053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/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23772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" y="-236756"/>
            <a:ext cx="10515600" cy="1325563"/>
          </a:xfrm>
        </p:spPr>
        <p:txBody>
          <a:bodyPr/>
          <a:lstStyle/>
          <a:p>
            <a:r>
              <a:rPr lang="en-US" dirty="0" smtClean="0"/>
              <a:t>“IT Provider” Choices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987" y="697307"/>
            <a:ext cx="3489144" cy="823912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/>
              <a:t>M0226v4</a:t>
            </a:r>
            <a:endParaRPr lang="en-US" sz="36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4</a:t>
            </a:fld>
            <a:endParaRPr lang="en-US"/>
          </a:p>
        </p:txBody>
      </p:sp>
      <p:sp>
        <p:nvSpPr>
          <p:cNvPr id="71" name="Text Placeholder 5"/>
          <p:cNvSpPr>
            <a:spLocks noGrp="1"/>
          </p:cNvSpPr>
          <p:nvPr>
            <p:ph type="body" idx="1"/>
          </p:nvPr>
        </p:nvSpPr>
        <p:spPr>
          <a:xfrm>
            <a:off x="4186803" y="699235"/>
            <a:ext cx="3489144" cy="823912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/>
              <a:t>M0226v5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idx="1"/>
          </p:nvPr>
        </p:nvSpPr>
        <p:spPr>
          <a:xfrm>
            <a:off x="8203227" y="699232"/>
            <a:ext cx="3489144" cy="823912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/>
              <a:t>M0251v1</a:t>
            </a:r>
            <a:endParaRPr lang="en-US" sz="3600" b="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15" y="1489515"/>
            <a:ext cx="3635056" cy="523195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2" y="1475349"/>
            <a:ext cx="2911401" cy="526529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803" y="1486924"/>
            <a:ext cx="2875985" cy="52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2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8" y="-306206"/>
            <a:ext cx="10515600" cy="1325563"/>
          </a:xfrm>
        </p:spPr>
        <p:txBody>
          <a:bodyPr/>
          <a:lstStyle/>
          <a:p>
            <a:r>
              <a:rPr lang="en-US" dirty="0" smtClean="0"/>
              <a:t>“Application Provider” Choices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09/04/2013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NIST Big Data WG / Ref Arch Subgroup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83" y="798654"/>
            <a:ext cx="7524571" cy="1856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85" y="4317357"/>
            <a:ext cx="7610475" cy="2072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84" y="2939969"/>
            <a:ext cx="7524569" cy="1580939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17987" y="5269310"/>
            <a:ext cx="3489144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M0243v1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0" y="1282485"/>
            <a:ext cx="3489144" cy="8239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University of Amsterdam / NIST RA White paper</a:t>
            </a:r>
            <a:endParaRPr lang="en-US" sz="36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-95821" y="3370726"/>
            <a:ext cx="3489144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M0226v5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455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10053</TotalTime>
  <Words>220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NIST BIG DATA WG Reference Architecture Subgroup Agenda for the Subgroup Call</vt:lpstr>
      <vt:lpstr>Agenda</vt:lpstr>
      <vt:lpstr>Latest RA M0226v5</vt:lpstr>
      <vt:lpstr>“IT Provider” Choices</vt:lpstr>
      <vt:lpstr>“Application Provider” Choices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Orit Levin (LCA)</dc:creator>
  <cp:lastModifiedBy>Orit Levin (LCA)</cp:lastModifiedBy>
  <cp:revision>728</cp:revision>
  <cp:lastPrinted>2013-05-01T17:21:25Z</cp:lastPrinted>
  <dcterms:created xsi:type="dcterms:W3CDTF">2013-04-18T22:27:49Z</dcterms:created>
  <dcterms:modified xsi:type="dcterms:W3CDTF">2013-09-26T04:07:50Z</dcterms:modified>
</cp:coreProperties>
</file>