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82" r:id="rId4"/>
    <p:sldId id="258" r:id="rId5"/>
    <p:sldId id="259" r:id="rId6"/>
    <p:sldId id="260" r:id="rId7"/>
    <p:sldId id="270" r:id="rId8"/>
    <p:sldId id="272" r:id="rId9"/>
    <p:sldId id="274" r:id="rId10"/>
    <p:sldId id="261" r:id="rId11"/>
    <p:sldId id="284" r:id="rId12"/>
    <p:sldId id="276" r:id="rId13"/>
    <p:sldId id="277" r:id="rId14"/>
    <p:sldId id="275" r:id="rId15"/>
    <p:sldId id="283" r:id="rId16"/>
    <p:sldId id="280" r:id="rId17"/>
    <p:sldId id="267" r:id="rId18"/>
    <p:sldId id="279" r:id="rId19"/>
    <p:sldId id="268" r:id="rId20"/>
    <p:sldId id="264" r:id="rId21"/>
    <p:sldId id="269" r:id="rId22"/>
    <p:sldId id="265" r:id="rId23"/>
    <p:sldId id="266" r:id="rId24"/>
    <p:sldId id="281" r:id="rId25"/>
    <p:sldId id="28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2040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58E9-C6E5-45CD-A456-F315167A0326}" type="datetimeFigureOut">
              <a:rPr lang="en-US" smtClean="0"/>
              <a:t>8/19/13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5289-8C07-4288-84D1-30CAE431A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58E9-C6E5-45CD-A456-F315167A0326}" type="datetimeFigureOut">
              <a:rPr lang="en-US" smtClean="0"/>
              <a:t>8/19/13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5289-8C07-4288-84D1-30CAE431A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58E9-C6E5-45CD-A456-F315167A0326}" type="datetimeFigureOut">
              <a:rPr lang="en-US" smtClean="0"/>
              <a:t>8/19/13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5289-8C07-4288-84D1-30CAE431A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58E9-C6E5-45CD-A456-F315167A0326}" type="datetimeFigureOut">
              <a:rPr lang="en-US" smtClean="0"/>
              <a:t>8/19/13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5289-8C07-4288-84D1-30CAE431A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58E9-C6E5-45CD-A456-F315167A0326}" type="datetimeFigureOut">
              <a:rPr lang="en-US" smtClean="0"/>
              <a:t>8/19/13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5289-8C07-4288-84D1-30CAE431A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58E9-C6E5-45CD-A456-F315167A0326}" type="datetimeFigureOut">
              <a:rPr lang="en-US" smtClean="0"/>
              <a:t>8/19/13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5289-8C07-4288-84D1-30CAE431A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58E9-C6E5-45CD-A456-F315167A0326}" type="datetimeFigureOut">
              <a:rPr lang="en-US" smtClean="0"/>
              <a:t>8/19/13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5289-8C07-4288-84D1-30CAE431A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58E9-C6E5-45CD-A456-F315167A0326}" type="datetimeFigureOut">
              <a:rPr lang="en-US" smtClean="0"/>
              <a:t>8/19/13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5289-8C07-4288-84D1-30CAE431A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58E9-C6E5-45CD-A456-F315167A0326}" type="datetimeFigureOut">
              <a:rPr lang="en-US" smtClean="0"/>
              <a:t>8/19/13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5289-8C07-4288-84D1-30CAE431A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58E9-C6E5-45CD-A456-F315167A0326}" type="datetimeFigureOut">
              <a:rPr lang="en-US" smtClean="0"/>
              <a:t>8/19/13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5289-8C07-4288-84D1-30CAE431A14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58E9-C6E5-45CD-A456-F315167A0326}" type="datetimeFigureOut">
              <a:rPr lang="en-US" smtClean="0"/>
              <a:t>8/19/13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4A5289-8C07-4288-84D1-30CAE431A14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D4A5289-8C07-4288-84D1-30CAE431A14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3C458E9-C6E5-45CD-A456-F315167A0326}" type="datetimeFigureOut">
              <a:rPr lang="en-US" smtClean="0"/>
              <a:t>8/19/13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9.emf"/><Relationship Id="rId6" Type="http://schemas.openxmlformats.org/officeDocument/2006/relationships/oleObject" Target="../embeddings/Microsoft_Equation2.bin"/><Relationship Id="rId7" Type="http://schemas.openxmlformats.org/officeDocument/2006/relationships/image" Target="../media/image10.emf"/><Relationship Id="rId8" Type="http://schemas.openxmlformats.org/officeDocument/2006/relationships/oleObject" Target="../embeddings/Microsoft_Equation3.bin"/><Relationship Id="rId9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62000"/>
            <a:ext cx="8458200" cy="2593975"/>
          </a:xfrm>
        </p:spPr>
        <p:txBody>
          <a:bodyPr/>
          <a:lstStyle/>
          <a:p>
            <a:pPr algn="ctr"/>
            <a:r>
              <a:rPr lang="en-US" sz="4400" dirty="0"/>
              <a:t>Performance Evaluation of Knowledge-based Kitting via Simulation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657600"/>
            <a:ext cx="84582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Thomas </a:t>
            </a:r>
            <a:r>
              <a:rPr lang="en-US" dirty="0" smtClean="0"/>
              <a:t>Kramer</a:t>
            </a:r>
            <a:r>
              <a:rPr lang="en-US" baseline="30000" dirty="0" smtClean="0">
                <a:solidFill>
                  <a:schemeClr val="accent4">
                    <a:lumMod val="50000"/>
                  </a:schemeClr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 err="1"/>
              <a:t>Zeid</a:t>
            </a:r>
            <a:r>
              <a:rPr lang="en-US" dirty="0"/>
              <a:t> </a:t>
            </a:r>
            <a:r>
              <a:rPr lang="en-US" dirty="0" smtClean="0"/>
              <a:t>Kootbally</a:t>
            </a:r>
            <a:r>
              <a:rPr lang="en-US" baseline="30000" dirty="0">
                <a:solidFill>
                  <a:schemeClr val="accent4">
                    <a:lumMod val="50000"/>
                  </a:schemeClr>
                </a:solidFill>
              </a:rPr>
              <a:t>2</a:t>
            </a:r>
            <a:r>
              <a:rPr lang="en-US" dirty="0" smtClean="0"/>
              <a:t>, </a:t>
            </a:r>
            <a:r>
              <a:rPr lang="en-US" dirty="0"/>
              <a:t>Stephen </a:t>
            </a:r>
            <a:r>
              <a:rPr lang="en-US" dirty="0" smtClean="0"/>
              <a:t>Balakirsky</a:t>
            </a:r>
            <a:r>
              <a:rPr lang="en-US" baseline="30000" dirty="0">
                <a:solidFill>
                  <a:schemeClr val="accent4">
                    <a:lumMod val="50000"/>
                  </a:schemeClr>
                </a:solidFill>
              </a:rPr>
              <a:t>3</a:t>
            </a:r>
            <a:r>
              <a:rPr lang="en-US" dirty="0" smtClean="0"/>
              <a:t>, </a:t>
            </a:r>
            <a:r>
              <a:rPr lang="en-US" dirty="0"/>
              <a:t>Craig </a:t>
            </a:r>
            <a:r>
              <a:rPr lang="en-US" dirty="0" smtClean="0"/>
              <a:t>Schlenoff</a:t>
            </a:r>
            <a:r>
              <a:rPr lang="en-US" baseline="30000" dirty="0">
                <a:solidFill>
                  <a:schemeClr val="accent4">
                    <a:lumMod val="50000"/>
                  </a:schemeClr>
                </a:solidFill>
              </a:rPr>
              <a:t>4</a:t>
            </a:r>
            <a:r>
              <a:rPr lang="en-US" dirty="0" smtClean="0"/>
              <a:t>, </a:t>
            </a:r>
          </a:p>
          <a:p>
            <a:pPr algn="ctr"/>
            <a:r>
              <a:rPr lang="en-US" dirty="0" smtClean="0"/>
              <a:t>Anthony Pietromartire</a:t>
            </a:r>
            <a:r>
              <a:rPr lang="en-US" baseline="30000" dirty="0">
                <a:solidFill>
                  <a:schemeClr val="accent4">
                    <a:lumMod val="50000"/>
                  </a:schemeClr>
                </a:solidFill>
              </a:rPr>
              <a:t>4</a:t>
            </a:r>
            <a:r>
              <a:rPr lang="en-US" dirty="0" smtClean="0"/>
              <a:t>, and </a:t>
            </a:r>
            <a:r>
              <a:rPr lang="en-US" dirty="0" err="1"/>
              <a:t>Satyandra</a:t>
            </a:r>
            <a:r>
              <a:rPr lang="en-US" dirty="0"/>
              <a:t> </a:t>
            </a:r>
            <a:r>
              <a:rPr lang="en-US" dirty="0" smtClean="0"/>
              <a:t>Gupta</a:t>
            </a:r>
            <a:r>
              <a:rPr lang="en-US" baseline="30000" dirty="0" smtClean="0">
                <a:solidFill>
                  <a:schemeClr val="accent4">
                    <a:lumMod val="50000"/>
                  </a:schemeClr>
                </a:solidFill>
              </a:rPr>
              <a:t>2</a:t>
            </a:r>
          </a:p>
          <a:p>
            <a:pPr algn="ctr"/>
            <a:endParaRPr lang="en-US" baseline="30000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dirty="0"/>
              <a:t>Presented by </a:t>
            </a:r>
            <a:r>
              <a:rPr lang="en-US" dirty="0" err="1"/>
              <a:t>Zeid</a:t>
            </a:r>
            <a:r>
              <a:rPr lang="en-US" dirty="0"/>
              <a:t> </a:t>
            </a:r>
            <a:r>
              <a:rPr lang="en-US" dirty="0" err="1"/>
              <a:t>Kootbally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5410200"/>
            <a:ext cx="8458200" cy="1066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002060"/>
                </a:solidFill>
              </a:rPr>
              <a:t>1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</a:rPr>
              <a:t>: Department of Mechanical Engineering, Catholic University of America, Washington, DC, </a:t>
            </a:r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</a:rPr>
              <a:t>USA</a:t>
            </a:r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rgbClr val="002060"/>
                </a:solidFill>
              </a:rPr>
              <a:t>2</a:t>
            </a:r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</a:rPr>
              <a:t>: Department 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</a:rPr>
              <a:t>of </a:t>
            </a:r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</a:rPr>
              <a:t>Mechanical Engineering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</a:rPr>
              <a:t>, University of Maryland, College Park, MD, USA</a:t>
            </a:r>
          </a:p>
          <a:p>
            <a:r>
              <a:rPr lang="en-US" sz="1200" dirty="0">
                <a:solidFill>
                  <a:srgbClr val="002060"/>
                </a:solidFill>
              </a:rPr>
              <a:t>3</a:t>
            </a:r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</a:rPr>
              <a:t>: Georgia 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</a:rPr>
              <a:t>Tech Research Institute, Atlanta, GA</a:t>
            </a:r>
          </a:p>
          <a:p>
            <a:r>
              <a:rPr lang="en-US" sz="1200" dirty="0">
                <a:solidFill>
                  <a:srgbClr val="002060"/>
                </a:solidFill>
              </a:rPr>
              <a:t>4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</a:rPr>
              <a:t>: </a:t>
            </a:r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</a:rPr>
              <a:t>Intelligent Systems 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</a:rPr>
              <a:t>Division, National Institute of Standards and </a:t>
            </a:r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</a:rPr>
              <a:t>Technology, Gaithersburg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</a:rPr>
              <a:t>, MD, USA</a:t>
            </a:r>
          </a:p>
        </p:txBody>
      </p:sp>
    </p:spTree>
    <p:extLst>
      <p:ext uri="{BB962C8B-B14F-4D97-AF65-F5344CB8AC3E}">
        <p14:creationId xmlns:p14="http://schemas.microsoft.com/office/powerpoint/2010/main" val="778413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chitecture3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50357"/>
            <a:ext cx="7354824" cy="5696061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84582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Knowledge Driven Methodology</a:t>
            </a:r>
          </a:p>
          <a:p>
            <a:pPr marL="685800" indent="-685800">
              <a:buFont typeface="Arial"/>
              <a:buChar char="•"/>
            </a:pPr>
            <a:r>
              <a:rPr lang="en-US" sz="3200" dirty="0" smtClean="0">
                <a:solidFill>
                  <a:srgbClr val="000090"/>
                </a:solidFill>
              </a:rPr>
              <a:t>Planning Language</a:t>
            </a:r>
          </a:p>
        </p:txBody>
      </p:sp>
      <p:sp>
        <p:nvSpPr>
          <p:cNvPr id="12" name="Chevron 11"/>
          <p:cNvSpPr/>
          <p:nvPr/>
        </p:nvSpPr>
        <p:spPr>
          <a:xfrm>
            <a:off x="9712" y="2667000"/>
            <a:ext cx="457200" cy="228600"/>
          </a:xfrm>
          <a:prstGeom prst="chevron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950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84582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Knowledge Driven Methodology</a:t>
            </a:r>
          </a:p>
          <a:p>
            <a:pPr marL="685800" indent="-685800">
              <a:buFont typeface="Arial"/>
              <a:buChar char="•"/>
            </a:pPr>
            <a:r>
              <a:rPr lang="en-US" sz="3200" dirty="0" smtClean="0">
                <a:solidFill>
                  <a:srgbClr val="000090"/>
                </a:solidFill>
              </a:rPr>
              <a:t>Planning Language</a:t>
            </a:r>
          </a:p>
        </p:txBody>
      </p:sp>
      <p:pic>
        <p:nvPicPr>
          <p:cNvPr id="5" name="Picture 4" descr="architecture3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1277" b="64158"/>
          <a:stretch/>
        </p:blipFill>
        <p:spPr>
          <a:xfrm>
            <a:off x="1416833" y="3733800"/>
            <a:ext cx="5483983" cy="31242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458200" cy="365760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Aspects </a:t>
            </a:r>
            <a:r>
              <a:rPr lang="en-US" dirty="0"/>
              <a:t>of this knowledge are automatically extracted and encoded in a form that is optimized for a planning system to utilize (the Planning Language) </a:t>
            </a:r>
            <a:endParaRPr lang="en-US" dirty="0" smtClean="0"/>
          </a:p>
          <a:p>
            <a:pPr lvl="2"/>
            <a:r>
              <a:rPr lang="en-US" dirty="0"/>
              <a:t>P</a:t>
            </a:r>
            <a:r>
              <a:rPr lang="en-US" dirty="0" smtClean="0"/>
              <a:t>lanning </a:t>
            </a:r>
            <a:r>
              <a:rPr lang="en-US" dirty="0"/>
              <a:t>language used in the knowledge driven system is expressed with the Planning Domain Definition Language (PDDL</a:t>
            </a:r>
            <a:r>
              <a:rPr lang="en-US" dirty="0" smtClean="0"/>
              <a:t>) (</a:t>
            </a:r>
            <a:r>
              <a:rPr lang="en-US" dirty="0"/>
              <a:t>version 3.0) </a:t>
            </a:r>
            <a:endParaRPr lang="en-US" dirty="0" smtClean="0"/>
          </a:p>
          <a:p>
            <a:pPr lvl="2"/>
            <a:r>
              <a:rPr lang="en-US" dirty="0"/>
              <a:t>The PDDL input format consists of two files that specify the domain and the </a:t>
            </a:r>
            <a:r>
              <a:rPr lang="en-US" dirty="0" smtClean="0"/>
              <a:t>problem</a:t>
            </a:r>
          </a:p>
          <a:p>
            <a:pPr lvl="2"/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3"/>
            <a:endParaRPr lang="en-US" dirty="0" smtClean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11" name="Chevron 10"/>
          <p:cNvSpPr/>
          <p:nvPr/>
        </p:nvSpPr>
        <p:spPr>
          <a:xfrm>
            <a:off x="4038600" y="5562600"/>
            <a:ext cx="457200" cy="228600"/>
          </a:xfrm>
          <a:prstGeom prst="chevron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 rot="10800000">
            <a:off x="7010400" y="5562600"/>
            <a:ext cx="457200" cy="228600"/>
          </a:xfrm>
          <a:prstGeom prst="chevron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509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84582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Knowledge Driven Methodology</a:t>
            </a:r>
          </a:p>
          <a:p>
            <a:pPr marL="685800" indent="-685800">
              <a:buFont typeface="Arial"/>
              <a:buChar char="•"/>
            </a:pPr>
            <a:r>
              <a:rPr lang="en-US" sz="3200" dirty="0" smtClean="0">
                <a:solidFill>
                  <a:srgbClr val="000090"/>
                </a:solidFill>
              </a:rPr>
              <a:t>Planning Language</a:t>
            </a:r>
          </a:p>
        </p:txBody>
      </p:sp>
      <p:pic>
        <p:nvPicPr>
          <p:cNvPr id="5" name="Picture 4" descr="architecture3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1277" b="64158"/>
          <a:stretch/>
        </p:blipFill>
        <p:spPr>
          <a:xfrm>
            <a:off x="1416833" y="3733800"/>
            <a:ext cx="5483983" cy="31242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458200" cy="365760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Aspects </a:t>
            </a:r>
            <a:r>
              <a:rPr lang="en-US" dirty="0"/>
              <a:t>of this knowledge are automatically extracted and encoded in a form that is optimized for a planning system to utilize (the Planning Language) </a:t>
            </a:r>
            <a:endParaRPr lang="en-US" dirty="0" smtClean="0"/>
          </a:p>
          <a:p>
            <a:pPr lvl="2"/>
            <a:r>
              <a:rPr lang="en-US" dirty="0"/>
              <a:t>P</a:t>
            </a:r>
            <a:r>
              <a:rPr lang="en-US" dirty="0" smtClean="0"/>
              <a:t>lanning </a:t>
            </a:r>
            <a:r>
              <a:rPr lang="en-US" dirty="0"/>
              <a:t>language used in the knowledge driven system is expressed with the Planning Domain Definition Language (PDDL</a:t>
            </a:r>
            <a:r>
              <a:rPr lang="en-US" dirty="0" smtClean="0"/>
              <a:t>) (</a:t>
            </a:r>
            <a:r>
              <a:rPr lang="en-US" dirty="0"/>
              <a:t>version 3.0) </a:t>
            </a:r>
            <a:endParaRPr lang="en-US" dirty="0" smtClean="0"/>
          </a:p>
          <a:p>
            <a:pPr lvl="2"/>
            <a:r>
              <a:rPr lang="en-US" dirty="0"/>
              <a:t>The PDDL input format consists of two files that specify the domain and the </a:t>
            </a:r>
            <a:r>
              <a:rPr lang="en-US" dirty="0" smtClean="0"/>
              <a:t>problem</a:t>
            </a:r>
          </a:p>
          <a:p>
            <a:pPr lvl="2"/>
            <a:r>
              <a:rPr lang="en-US" dirty="0" smtClean="0"/>
              <a:t>Domain </a:t>
            </a:r>
            <a:r>
              <a:rPr lang="en-US" dirty="0"/>
              <a:t>independent planning system </a:t>
            </a:r>
            <a:r>
              <a:rPr lang="en-US" dirty="0" smtClean="0"/>
              <a:t>used </a:t>
            </a:r>
            <a:r>
              <a:rPr lang="en-US" dirty="0"/>
              <a:t>to produce a static Plan Instance File</a:t>
            </a:r>
            <a:br>
              <a:rPr lang="en-US" dirty="0"/>
            </a:br>
            <a:endParaRPr lang="en-US" dirty="0"/>
          </a:p>
          <a:p>
            <a:pPr lvl="3"/>
            <a:endParaRPr lang="en-US" dirty="0" smtClean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11" name="Chevron 10"/>
          <p:cNvSpPr/>
          <p:nvPr/>
        </p:nvSpPr>
        <p:spPr>
          <a:xfrm>
            <a:off x="4038600" y="5562600"/>
            <a:ext cx="457200" cy="228600"/>
          </a:xfrm>
          <a:prstGeom prst="chevron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 rot="10800000">
            <a:off x="7010400" y="5562600"/>
            <a:ext cx="457200" cy="228600"/>
          </a:xfrm>
          <a:prstGeom prst="chevron">
            <a:avLst/>
          </a:prstGeom>
          <a:solidFill>
            <a:srgbClr val="F2F2F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hevron 13"/>
          <p:cNvSpPr/>
          <p:nvPr/>
        </p:nvSpPr>
        <p:spPr>
          <a:xfrm>
            <a:off x="4724400" y="3886200"/>
            <a:ext cx="457200" cy="228600"/>
          </a:xfrm>
          <a:prstGeom prst="chevron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>
            <a:off x="4191000" y="4724400"/>
            <a:ext cx="457200" cy="228600"/>
          </a:xfrm>
          <a:prstGeom prst="chevron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839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84582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Knowledge Driven Methodology</a:t>
            </a:r>
          </a:p>
          <a:p>
            <a:pPr marL="685800" indent="-685800">
              <a:buFont typeface="Arial"/>
              <a:buChar char="•"/>
            </a:pPr>
            <a:r>
              <a:rPr lang="en-US" sz="3200" dirty="0" smtClean="0">
                <a:solidFill>
                  <a:srgbClr val="000090"/>
                </a:solidFill>
              </a:rPr>
              <a:t>Robot Language</a:t>
            </a: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02708"/>
            <a:ext cx="5867400" cy="5655292"/>
          </a:xfrm>
        </p:spPr>
      </p:pic>
      <p:sp>
        <p:nvSpPr>
          <p:cNvPr id="9" name="Chevron 8"/>
          <p:cNvSpPr/>
          <p:nvPr/>
        </p:nvSpPr>
        <p:spPr>
          <a:xfrm>
            <a:off x="304800" y="1600200"/>
            <a:ext cx="457200" cy="228600"/>
          </a:xfrm>
          <a:prstGeom prst="chevron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138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84582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Knowledge Driven Methodology</a:t>
            </a:r>
          </a:p>
          <a:p>
            <a:pPr marL="685800" indent="-685800">
              <a:buFont typeface="Arial"/>
              <a:buChar char="•"/>
            </a:pPr>
            <a:r>
              <a:rPr lang="en-US" sz="3200" dirty="0" smtClean="0">
                <a:solidFill>
                  <a:srgbClr val="000090"/>
                </a:solidFill>
              </a:rPr>
              <a:t>Robot Language</a:t>
            </a:r>
          </a:p>
        </p:txBody>
      </p:sp>
      <p:pic>
        <p:nvPicPr>
          <p:cNvPr id="24" name="Picture 23" descr="robot-langu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8458200" cy="1173575"/>
          </a:xfrm>
          <a:prstGeom prst="rect">
            <a:avLst/>
          </a:prstGeom>
        </p:spPr>
      </p:pic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0" y="2590800"/>
            <a:ext cx="8458200" cy="4191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interpreter combines knowledge from the plan </a:t>
            </a:r>
            <a:r>
              <a:rPr lang="en-US" sz="2400" dirty="0" smtClean="0"/>
              <a:t>to </a:t>
            </a:r>
            <a:r>
              <a:rPr lang="en-US" sz="2400" dirty="0"/>
              <a:t>form a </a:t>
            </a:r>
            <a:r>
              <a:rPr lang="en-US" sz="2400" dirty="0" smtClean="0"/>
              <a:t>set </a:t>
            </a:r>
            <a:r>
              <a:rPr lang="en-US" sz="2400" dirty="0"/>
              <a:t>of sequential actions that the robot controller is able to </a:t>
            </a:r>
            <a:r>
              <a:rPr lang="en-US" sz="2400" dirty="0" smtClean="0"/>
              <a:t>execute</a:t>
            </a:r>
          </a:p>
          <a:p>
            <a:pPr lvl="1"/>
            <a:r>
              <a:rPr lang="en-US" dirty="0" smtClean="0"/>
              <a:t>Set written in </a:t>
            </a:r>
            <a:r>
              <a:rPr lang="en-US" dirty="0"/>
              <a:t>a canonical robot command language (CRCL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CRCL provides </a:t>
            </a:r>
            <a:r>
              <a:rPr lang="en-US" dirty="0"/>
              <a:t>generic commands that implement the functionality of typical industrial robots </a:t>
            </a:r>
            <a:r>
              <a:rPr lang="en-US" dirty="0" smtClean="0"/>
              <a:t>without being specific to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language of the planning system that makes a </a:t>
            </a:r>
            <a:r>
              <a:rPr lang="en-US" dirty="0" smtClean="0"/>
              <a:t>plan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language used by a robot controller that executes a </a:t>
            </a:r>
            <a:r>
              <a:rPr lang="en-US" dirty="0" smtClean="0"/>
              <a:t>plan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3"/>
            <a:endParaRPr lang="en-US" dirty="0" smtClean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85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3820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Example of a CRCL file:</a:t>
            </a:r>
          </a:p>
          <a:p>
            <a:pPr lvl="1"/>
            <a:r>
              <a:rPr lang="en-US" dirty="0" err="1" smtClean="0"/>
              <a:t>InitCanon</a:t>
            </a:r>
            <a:r>
              <a:rPr lang="en-US" dirty="0"/>
              <a:t>()	</a:t>
            </a:r>
          </a:p>
          <a:p>
            <a:pPr lvl="1"/>
            <a:r>
              <a:rPr lang="en-US" dirty="0" err="1"/>
              <a:t>SetLengthUnits</a:t>
            </a:r>
            <a:r>
              <a:rPr lang="en-US" dirty="0"/>
              <a:t>("meter")</a:t>
            </a:r>
          </a:p>
          <a:p>
            <a:pPr lvl="1"/>
            <a:r>
              <a:rPr lang="en-US" dirty="0" err="1"/>
              <a:t>SetAbsoluteSpeed</a:t>
            </a:r>
            <a:r>
              <a:rPr lang="en-US" dirty="0"/>
              <a:t>(1.0)</a:t>
            </a:r>
          </a:p>
          <a:p>
            <a:pPr lvl="1"/>
            <a:r>
              <a:rPr lang="en-US" dirty="0" err="1"/>
              <a:t>SetRelativeAcceleration</a:t>
            </a:r>
            <a:r>
              <a:rPr lang="en-US" dirty="0"/>
              <a:t>(80.0)</a:t>
            </a:r>
          </a:p>
          <a:p>
            <a:pPr lvl="1"/>
            <a:r>
              <a:rPr lang="en-US" dirty="0" err="1"/>
              <a:t>SetEndPointTolerance</a:t>
            </a:r>
            <a:r>
              <a:rPr lang="en-US" dirty="0"/>
              <a:t>(0.002)</a:t>
            </a:r>
          </a:p>
          <a:p>
            <a:pPr lvl="1"/>
            <a:r>
              <a:rPr lang="en-US" dirty="0" err="1"/>
              <a:t>SetIntermediatePointTolerance</a:t>
            </a:r>
            <a:r>
              <a:rPr lang="en-US" dirty="0"/>
              <a:t>(0.01)</a:t>
            </a:r>
          </a:p>
          <a:p>
            <a:pPr lvl="1"/>
            <a:r>
              <a:rPr lang="en-US" dirty="0" err="1"/>
              <a:t>OpenGripper</a:t>
            </a:r>
            <a:r>
              <a:rPr lang="en-US" dirty="0"/>
              <a:t>(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MoveThroughTo</a:t>
            </a:r>
            <a:r>
              <a:rPr lang="en-US" dirty="0"/>
              <a:t>({ {{1.5,1,1}, {0,0,-1}, {1,0,0}}</a:t>
            </a:r>
            <a:r>
              <a:rPr lang="en-US" dirty="0" smtClean="0"/>
              <a:t>,{</a:t>
            </a:r>
            <a:r>
              <a:rPr lang="en-US" dirty="0"/>
              <a:t>{1.5,1,0.0001}, {0,0,-1}, {1,0,0}} }, 2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CloseGripper</a:t>
            </a:r>
            <a:r>
              <a:rPr lang="en-US" dirty="0"/>
              <a:t>(</a:t>
            </a:r>
            <a:r>
              <a:rPr lang="en-US" dirty="0" smtClean="0"/>
              <a:t>)</a:t>
            </a:r>
          </a:p>
          <a:p>
            <a:pPr lvl="1"/>
            <a:r>
              <a:rPr lang="da-DK" dirty="0" err="1" smtClean="0"/>
              <a:t>EndCanon</a:t>
            </a:r>
            <a:r>
              <a:rPr lang="da-DK" dirty="0"/>
              <a:t>(2)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84582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Knowledge Driven Methodology</a:t>
            </a:r>
          </a:p>
          <a:p>
            <a:pPr marL="685800" indent="-685800">
              <a:buFont typeface="Arial"/>
              <a:buChar char="•"/>
            </a:pPr>
            <a:r>
              <a:rPr lang="en-US" sz="3200" dirty="0" smtClean="0">
                <a:solidFill>
                  <a:srgbClr val="000090"/>
                </a:solidFill>
              </a:rPr>
              <a:t>Robot Language</a:t>
            </a:r>
          </a:p>
        </p:txBody>
      </p:sp>
    </p:spTree>
    <p:extLst>
      <p:ext uri="{BB962C8B-B14F-4D97-AF65-F5344CB8AC3E}">
        <p14:creationId xmlns:p14="http://schemas.microsoft.com/office/powerpoint/2010/main" val="1734031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458200" cy="5257800"/>
          </a:xfrm>
        </p:spPr>
        <p:txBody>
          <a:bodyPr/>
          <a:lstStyle/>
          <a:p>
            <a:r>
              <a:rPr lang="en-US" dirty="0" smtClean="0"/>
              <a:t>Simulates </a:t>
            </a:r>
            <a:r>
              <a:rPr lang="en-US" dirty="0"/>
              <a:t>the execution of a plan (CRCL command file) for changing a kitting workstation from an initial state to a goal </a:t>
            </a:r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Initial and goal states correspond </a:t>
            </a:r>
            <a:r>
              <a:rPr lang="en-US" dirty="0"/>
              <a:t>to XML kitting schema</a:t>
            </a:r>
            <a:endParaRPr lang="en-US" dirty="0" smtClean="0"/>
          </a:p>
          <a:p>
            <a:r>
              <a:rPr lang="en-US" dirty="0"/>
              <a:t>Built in C++ using OpenGL graphics</a:t>
            </a:r>
          </a:p>
          <a:p>
            <a:r>
              <a:rPr lang="en-US" dirty="0"/>
              <a:t>User controllable animated 3D view (pan, rotate, zoom)</a:t>
            </a:r>
          </a:p>
          <a:p>
            <a:r>
              <a:rPr lang="en-US" dirty="0"/>
              <a:t>Uses three windows: graphics, metrics, command &amp; </a:t>
            </a:r>
            <a:r>
              <a:rPr lang="en-US" dirty="0" smtClean="0"/>
              <a:t>messages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84582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Kitting Viewer</a:t>
            </a:r>
            <a:endParaRPr lang="en-US" sz="3200" dirty="0" smtClean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074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19200"/>
            <a:ext cx="6419850" cy="528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84582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Kitting Viewer</a:t>
            </a:r>
            <a:endParaRPr lang="en-US" sz="3200" dirty="0" smtClean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131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458200" cy="5257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Simulates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the execution of a plan (CRCL command file) for changing a kitting workstation from an initial state to a goal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state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Initial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and goal states correspond to XML kitting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schema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Built in C++ using OpenGL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graphics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User controllable animated 3D view (pan, rotate, zoom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Uses three windows: graphics, metrics, command &amp;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messages</a:t>
            </a:r>
          </a:p>
          <a:p>
            <a:r>
              <a:rPr lang="en-US" dirty="0" smtClean="0"/>
              <a:t>Two phases:</a:t>
            </a:r>
          </a:p>
          <a:p>
            <a:pPr lvl="1"/>
            <a:r>
              <a:rPr lang="en-US" dirty="0" smtClean="0"/>
              <a:t>(1) Execute commands</a:t>
            </a:r>
          </a:p>
          <a:p>
            <a:pPr lvl="2"/>
            <a:r>
              <a:rPr lang="en-US" dirty="0" smtClean="0"/>
              <a:t>Each </a:t>
            </a:r>
            <a:r>
              <a:rPr lang="en-US" dirty="0"/>
              <a:t>push of </a:t>
            </a:r>
            <a:r>
              <a:rPr lang="en-US" dirty="0" smtClean="0"/>
              <a:t>‘e’ </a:t>
            </a:r>
            <a:r>
              <a:rPr lang="en-US" dirty="0"/>
              <a:t>key executes another </a:t>
            </a:r>
            <a:r>
              <a:rPr lang="en-US" dirty="0" smtClean="0"/>
              <a:t>command</a:t>
            </a:r>
          </a:p>
          <a:p>
            <a:pPr lvl="1"/>
            <a:r>
              <a:rPr lang="en-US" dirty="0" smtClean="0"/>
              <a:t>(2) Check final location of movable objects against goal state</a:t>
            </a:r>
          </a:p>
          <a:p>
            <a:pPr lvl="2"/>
            <a:r>
              <a:rPr lang="en-US" dirty="0"/>
              <a:t>Each push of </a:t>
            </a:r>
            <a:r>
              <a:rPr lang="en-US" dirty="0" smtClean="0"/>
              <a:t>‘e’ </a:t>
            </a:r>
            <a:r>
              <a:rPr lang="en-US" dirty="0"/>
              <a:t>key </a:t>
            </a:r>
            <a:r>
              <a:rPr lang="en-US" dirty="0" smtClean="0"/>
              <a:t>checks another object</a:t>
            </a:r>
            <a:endParaRPr lang="en-US" dirty="0"/>
          </a:p>
          <a:p>
            <a:r>
              <a:rPr lang="en-US" dirty="0"/>
              <a:t>calculates execution metrics and a total score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84582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Kitting Viewer</a:t>
            </a:r>
            <a:endParaRPr lang="en-US" sz="3200" dirty="0" smtClean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079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Kitting </a:t>
            </a:r>
            <a:r>
              <a:rPr lang="en-US" dirty="0"/>
              <a:t>Viewer embodies a test method for </a:t>
            </a:r>
            <a:r>
              <a:rPr lang="en-US" dirty="0" smtClean="0"/>
              <a:t>comparing the </a:t>
            </a:r>
            <a:r>
              <a:rPr lang="en-US" dirty="0"/>
              <a:t>performance of different kitting planning </a:t>
            </a:r>
            <a:r>
              <a:rPr lang="en-US" dirty="0" smtClean="0"/>
              <a:t>systems</a:t>
            </a:r>
          </a:p>
          <a:p>
            <a:r>
              <a:rPr lang="en-US" dirty="0" smtClean="0"/>
              <a:t>It may be </a:t>
            </a:r>
            <a:r>
              <a:rPr lang="en-US" dirty="0"/>
              <a:t>used to compare different plans for building </a:t>
            </a:r>
            <a:r>
              <a:rPr lang="en-US" dirty="0" smtClean="0"/>
              <a:t>kits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plan to be compared has the same initial and goal </a:t>
            </a:r>
            <a:r>
              <a:rPr lang="en-US" dirty="0" smtClean="0"/>
              <a:t>states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84582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Test Method</a:t>
            </a:r>
            <a:endParaRPr lang="en-US" sz="3200" dirty="0" smtClean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592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990600"/>
            <a:ext cx="72390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Process in which individually separate </a:t>
            </a:r>
            <a:r>
              <a:rPr lang="en-US" dirty="0"/>
              <a:t>but related items are </a:t>
            </a:r>
            <a:r>
              <a:rPr lang="en-US" dirty="0" smtClean="0"/>
              <a:t>grouped</a:t>
            </a:r>
            <a:r>
              <a:rPr lang="en-US" dirty="0"/>
              <a:t>, packaged, and </a:t>
            </a:r>
            <a:r>
              <a:rPr lang="en-US" dirty="0" smtClean="0"/>
              <a:t>supplied </a:t>
            </a:r>
            <a:r>
              <a:rPr lang="en-US" dirty="0"/>
              <a:t>together as one unit</a:t>
            </a:r>
          </a:p>
          <a:p>
            <a:r>
              <a:rPr lang="en-US" dirty="0"/>
              <a:t> Utilized in many manufacturing </a:t>
            </a:r>
            <a:r>
              <a:rPr lang="en-US" dirty="0" smtClean="0"/>
              <a:t>assembly </a:t>
            </a:r>
            <a:r>
              <a:rPr lang="en-US" dirty="0"/>
              <a:t>lines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360" y="0"/>
            <a:ext cx="2072640" cy="171211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81000" y="0"/>
            <a:ext cx="8001000" cy="1401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Kitting (Kit Building)</a:t>
            </a:r>
            <a:endParaRPr lang="en-US" sz="3200" dirty="0" smtClean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188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0956" y="838200"/>
            <a:ext cx="8458200" cy="6019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Action Commands Executed </a:t>
            </a:r>
            <a:r>
              <a:rPr lang="en-US" dirty="0" smtClean="0"/>
              <a:t>Successfully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of action commands that have been executed </a:t>
            </a:r>
            <a:r>
              <a:rPr lang="en-US" dirty="0" smtClean="0"/>
              <a:t>successfully </a:t>
            </a:r>
            <a:r>
              <a:rPr lang="en-US" dirty="0"/>
              <a:t>so </a:t>
            </a:r>
            <a:r>
              <a:rPr lang="en-US" dirty="0" smtClean="0"/>
              <a:t>far</a:t>
            </a:r>
          </a:p>
          <a:p>
            <a:r>
              <a:rPr lang="en-US" dirty="0"/>
              <a:t>Other Commands Executed </a:t>
            </a:r>
            <a:r>
              <a:rPr lang="en-US" dirty="0" smtClean="0"/>
              <a:t>Successfully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umber </a:t>
            </a:r>
            <a:r>
              <a:rPr lang="en-US" dirty="0"/>
              <a:t>of commands that are not action commands that have been executed successfully so far – mostly setting </a:t>
            </a:r>
            <a:r>
              <a:rPr lang="en-US" dirty="0" smtClean="0"/>
              <a:t>commands</a:t>
            </a:r>
          </a:p>
          <a:p>
            <a:r>
              <a:rPr lang="en-US" dirty="0"/>
              <a:t>Total Robot Distance </a:t>
            </a:r>
            <a:r>
              <a:rPr lang="en-US" dirty="0" smtClean="0"/>
              <a:t>Moved (from command points)</a:t>
            </a:r>
          </a:p>
          <a:p>
            <a:pPr lvl="1"/>
            <a:r>
              <a:rPr lang="en-US" dirty="0" smtClean="0"/>
              <a:t>Total </a:t>
            </a:r>
            <a:r>
              <a:rPr lang="en-US" dirty="0"/>
              <a:t>distance that the tool tip has moved so </a:t>
            </a:r>
            <a:r>
              <a:rPr lang="en-US" dirty="0" smtClean="0"/>
              <a:t>far</a:t>
            </a:r>
          </a:p>
          <a:p>
            <a:r>
              <a:rPr lang="en-US" dirty="0"/>
              <a:t>Total Execution </a:t>
            </a:r>
            <a:r>
              <a:rPr lang="en-US" dirty="0" smtClean="0"/>
              <a:t>Time (from speed and distance, not clock)</a:t>
            </a:r>
          </a:p>
          <a:p>
            <a:r>
              <a:rPr lang="en-US" dirty="0"/>
              <a:t>Range </a:t>
            </a:r>
            <a:r>
              <a:rPr lang="en-US" dirty="0" smtClean="0"/>
              <a:t>Errors (e.g., percentage &gt; 100)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umber </a:t>
            </a:r>
            <a:r>
              <a:rPr lang="en-US" dirty="0"/>
              <a:t>of times a command tries to set a parameter to a value that is out of the allowed range of the parameter </a:t>
            </a:r>
            <a:endParaRPr lang="en-US" dirty="0" smtClean="0"/>
          </a:p>
          <a:p>
            <a:r>
              <a:rPr lang="en-US" dirty="0"/>
              <a:t>Parse </a:t>
            </a:r>
            <a:r>
              <a:rPr lang="en-US" dirty="0" smtClean="0"/>
              <a:t>Errors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umber </a:t>
            </a:r>
            <a:r>
              <a:rPr lang="en-US" dirty="0"/>
              <a:t>of lines in the CRCL </a:t>
            </a:r>
            <a:r>
              <a:rPr lang="en-US" dirty="0" smtClean="0"/>
              <a:t>command </a:t>
            </a:r>
            <a:r>
              <a:rPr lang="en-US" dirty="0"/>
              <a:t>file that cause an error in the command file parser </a:t>
            </a:r>
            <a:endParaRPr lang="en-US" dirty="0" smtClean="0"/>
          </a:p>
          <a:p>
            <a:r>
              <a:rPr lang="en-US" dirty="0"/>
              <a:t>Gripper Use </a:t>
            </a:r>
            <a:r>
              <a:rPr lang="en-US" dirty="0" smtClean="0"/>
              <a:t>Errors (open or close when robot has no gripper)</a:t>
            </a:r>
          </a:p>
          <a:p>
            <a:r>
              <a:rPr lang="en-US" dirty="0"/>
              <a:t>Tool Change </a:t>
            </a:r>
            <a:r>
              <a:rPr lang="en-US" dirty="0" smtClean="0"/>
              <a:t>Errors (must be at tool changer)</a:t>
            </a:r>
          </a:p>
          <a:p>
            <a:r>
              <a:rPr lang="en-US" dirty="0"/>
              <a:t>Total </a:t>
            </a:r>
            <a:r>
              <a:rPr lang="en-US" dirty="0" smtClean="0"/>
              <a:t>Errors</a:t>
            </a:r>
          </a:p>
          <a:p>
            <a:r>
              <a:rPr lang="en-US" dirty="0" smtClean="0"/>
              <a:t>Useless commands (e.g., open gripper when already open)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84582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Metrics – Execution Phase</a:t>
            </a:r>
            <a:endParaRPr lang="en-US" sz="3200" dirty="0" smtClean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029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458200" cy="5257800"/>
          </a:xfrm>
        </p:spPr>
        <p:txBody>
          <a:bodyPr>
            <a:normAutofit/>
          </a:bodyPr>
          <a:lstStyle/>
          <a:p>
            <a:r>
              <a:rPr lang="en-US" dirty="0"/>
              <a:t>Objects Located </a:t>
            </a:r>
            <a:r>
              <a:rPr lang="en-US" dirty="0" smtClean="0"/>
              <a:t>Correctly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umber </a:t>
            </a:r>
            <a:r>
              <a:rPr lang="en-US" dirty="0"/>
              <a:t>of movable goal objects checked so far that were moved from their initial location to the correct goal location </a:t>
            </a:r>
            <a:endParaRPr lang="en-US" dirty="0" smtClean="0"/>
          </a:p>
          <a:p>
            <a:r>
              <a:rPr lang="en-US" dirty="0"/>
              <a:t>Object Location </a:t>
            </a:r>
            <a:r>
              <a:rPr lang="en-US" dirty="0" smtClean="0"/>
              <a:t>Errors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umber </a:t>
            </a:r>
            <a:r>
              <a:rPr lang="en-US" dirty="0"/>
              <a:t>of movable goal objects checked so far whose final position is not the one given in the goal </a:t>
            </a:r>
            <a:r>
              <a:rPr lang="en-US" dirty="0" smtClean="0"/>
              <a:t>file</a:t>
            </a:r>
          </a:p>
          <a:p>
            <a:r>
              <a:rPr lang="en-US" dirty="0"/>
              <a:t>Total Basic Goal Object Distance </a:t>
            </a:r>
            <a:r>
              <a:rPr lang="en-US" dirty="0" smtClean="0"/>
              <a:t>Moved</a:t>
            </a:r>
          </a:p>
          <a:p>
            <a:pPr lvl="1"/>
            <a:r>
              <a:rPr lang="en-US" dirty="0" smtClean="0"/>
              <a:t>Total </a:t>
            </a:r>
            <a:r>
              <a:rPr lang="en-US" dirty="0"/>
              <a:t>net distance moved from initial location to final location by movable basic goal objects checked so far </a:t>
            </a:r>
            <a:endParaRPr lang="en-US" dirty="0" smtClean="0"/>
          </a:p>
          <a:p>
            <a:r>
              <a:rPr lang="en-US" dirty="0"/>
              <a:t>Total </a:t>
            </a:r>
            <a:r>
              <a:rPr lang="en-US" dirty="0" smtClean="0"/>
              <a:t>Errors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umber </a:t>
            </a:r>
            <a:r>
              <a:rPr lang="en-US" dirty="0"/>
              <a:t>of Total Errors from the first phase plus the number of Object Location Errors for movable goal objects checked so far </a:t>
            </a:r>
            <a:endParaRPr lang="en-US" dirty="0" smtClean="0"/>
          </a:p>
          <a:p>
            <a:r>
              <a:rPr lang="en-US" dirty="0" smtClean="0"/>
              <a:t>Score (next slide)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84582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Metrics – Check Phase</a:t>
            </a:r>
            <a:endParaRPr lang="en-US" sz="3200" dirty="0" smtClean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557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Scoring is configurable using a scoring file to specify weights and (optionally) valuation functions for 5 factors</a:t>
            </a:r>
          </a:p>
          <a:p>
            <a:r>
              <a:rPr lang="en-US" dirty="0" smtClean="0"/>
              <a:t>Five factors are:</a:t>
            </a:r>
          </a:p>
          <a:p>
            <a:pPr lvl="1"/>
            <a:r>
              <a:rPr lang="en-US" dirty="0" smtClean="0"/>
              <a:t>Right Stuff: a measure of </a:t>
            </a:r>
            <a:r>
              <a:rPr lang="en-US" dirty="0"/>
              <a:t>achieving goal </a:t>
            </a:r>
            <a:r>
              <a:rPr lang="en-US" dirty="0" smtClean="0"/>
              <a:t>positions</a:t>
            </a:r>
          </a:p>
          <a:p>
            <a:pPr lvl="1"/>
            <a:r>
              <a:rPr lang="en-US" dirty="0"/>
              <a:t>Command </a:t>
            </a:r>
            <a:r>
              <a:rPr lang="en-US" dirty="0" smtClean="0"/>
              <a:t>Execution: fraction </a:t>
            </a:r>
            <a:r>
              <a:rPr lang="en-US" dirty="0"/>
              <a:t>of </a:t>
            </a:r>
            <a:r>
              <a:rPr lang="en-US" dirty="0" smtClean="0"/>
              <a:t> commands </a:t>
            </a:r>
            <a:r>
              <a:rPr lang="en-US" dirty="0"/>
              <a:t>executed </a:t>
            </a:r>
            <a:r>
              <a:rPr lang="en-US" dirty="0" smtClean="0"/>
              <a:t>correctly</a:t>
            </a:r>
          </a:p>
          <a:p>
            <a:pPr lvl="1"/>
            <a:r>
              <a:rPr lang="en-US" dirty="0" smtClean="0"/>
              <a:t>Distance: a measure of robot efficiency </a:t>
            </a:r>
            <a:r>
              <a:rPr lang="en-US" dirty="0"/>
              <a:t>in terms of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smtClean="0"/>
              <a:t>Time: a measure </a:t>
            </a:r>
            <a:r>
              <a:rPr lang="en-US" dirty="0"/>
              <a:t>of robot efficiency in terms of </a:t>
            </a:r>
            <a:r>
              <a:rPr lang="en-US" dirty="0" smtClean="0"/>
              <a:t>time</a:t>
            </a:r>
          </a:p>
          <a:p>
            <a:pPr lvl="1"/>
            <a:r>
              <a:rPr lang="en-US" dirty="0"/>
              <a:t>Useless </a:t>
            </a:r>
            <a:r>
              <a:rPr lang="en-US" dirty="0" smtClean="0"/>
              <a:t>Commands: from 1</a:t>
            </a:r>
            <a:r>
              <a:rPr lang="en-US" baseline="30000" dirty="0" smtClean="0"/>
              <a:t>st</a:t>
            </a:r>
            <a:r>
              <a:rPr lang="en-US" dirty="0" smtClean="0"/>
              <a:t> phase</a:t>
            </a:r>
          </a:p>
          <a:p>
            <a:r>
              <a:rPr lang="en-US" dirty="0" smtClean="0"/>
              <a:t>Scoring file is XML instance file corresponding to XML schema for scoring kitting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84582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Scoring</a:t>
            </a:r>
            <a:endParaRPr lang="en-US" sz="3200" dirty="0" smtClean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18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458200" cy="5257800"/>
          </a:xfrm>
        </p:spPr>
        <p:txBody>
          <a:bodyPr/>
          <a:lstStyle/>
          <a:p>
            <a:r>
              <a:rPr lang="en-US" dirty="0"/>
              <a:t>Metrics for industrial kit building have been developed based on a knowledge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A </a:t>
            </a:r>
            <a:r>
              <a:rPr lang="en-US" dirty="0"/>
              <a:t>configurable method of computing a net score from the metrics has been </a:t>
            </a:r>
            <a:r>
              <a:rPr lang="en-US" dirty="0" smtClean="0"/>
              <a:t>developed</a:t>
            </a:r>
          </a:p>
          <a:p>
            <a:r>
              <a:rPr lang="en-US" dirty="0" smtClean="0"/>
              <a:t>A </a:t>
            </a:r>
            <a:r>
              <a:rPr lang="en-US" dirty="0"/>
              <a:t>Kitting Viewer has been developed that simulates the execution of a plan in the form of a robot command file intended to take a kitting workstation from an initial state to a goal </a:t>
            </a:r>
            <a:r>
              <a:rPr lang="en-US" dirty="0" smtClean="0"/>
              <a:t>state</a:t>
            </a:r>
          </a:p>
          <a:p>
            <a:r>
              <a:rPr lang="en-US" dirty="0" smtClean="0"/>
              <a:t>The </a:t>
            </a:r>
            <a:r>
              <a:rPr lang="en-US" dirty="0"/>
              <a:t>Kitting Viewer computes the metrics and a final score for the </a:t>
            </a:r>
            <a:r>
              <a:rPr lang="en-US" dirty="0" smtClean="0"/>
              <a:t>plan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84582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Conclusion</a:t>
            </a:r>
            <a:endParaRPr lang="en-US" sz="3200" dirty="0" smtClean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53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458200" cy="5257800"/>
          </a:xfrm>
        </p:spPr>
        <p:txBody>
          <a:bodyPr/>
          <a:lstStyle/>
          <a:p>
            <a:r>
              <a:rPr lang="en-US" dirty="0" smtClean="0"/>
              <a:t>Allow </a:t>
            </a:r>
            <a:r>
              <a:rPr lang="en-US" dirty="0"/>
              <a:t>identical parts in the goal file to be interchangeable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parts A and B are identical, and the goal file has part A in position 1 and part B in position 2, it will be equally valid to put part B in position 1 and part A in position </a:t>
            </a:r>
            <a:r>
              <a:rPr lang="en-US" dirty="0" smtClean="0"/>
              <a:t>2</a:t>
            </a:r>
          </a:p>
          <a:p>
            <a:r>
              <a:rPr lang="en-US" dirty="0" smtClean="0"/>
              <a:t>Other desirable improvements</a:t>
            </a:r>
          </a:p>
          <a:p>
            <a:pPr lvl="1"/>
            <a:r>
              <a:rPr lang="en-US" dirty="0" smtClean="0"/>
              <a:t>Using </a:t>
            </a:r>
            <a:r>
              <a:rPr lang="en-US" dirty="0"/>
              <a:t>OWL instance files as </a:t>
            </a:r>
            <a:r>
              <a:rPr lang="en-US" dirty="0" smtClean="0"/>
              <a:t>input</a:t>
            </a:r>
            <a:endParaRPr lang="en-US" dirty="0"/>
          </a:p>
          <a:p>
            <a:pPr lvl="1"/>
            <a:r>
              <a:rPr lang="en-US" dirty="0" smtClean="0"/>
              <a:t>Implementing </a:t>
            </a:r>
            <a:r>
              <a:rPr lang="en-US" dirty="0"/>
              <a:t>animation of gripper </a:t>
            </a:r>
            <a:r>
              <a:rPr lang="en-US" dirty="0" smtClean="0"/>
              <a:t>rotation</a:t>
            </a:r>
          </a:p>
          <a:p>
            <a:pPr lvl="1"/>
            <a:r>
              <a:rPr lang="en-US" dirty="0" smtClean="0"/>
              <a:t>Using </a:t>
            </a:r>
            <a:r>
              <a:rPr lang="en-US" dirty="0"/>
              <a:t>other types </a:t>
            </a:r>
            <a:r>
              <a:rPr lang="en-US"/>
              <a:t>of </a:t>
            </a:r>
            <a:r>
              <a:rPr lang="en-US" smtClean="0"/>
              <a:t>grippers </a:t>
            </a:r>
            <a:endParaRPr lang="en-US" dirty="0" smtClean="0"/>
          </a:p>
          <a:p>
            <a:pPr lvl="1"/>
            <a:r>
              <a:rPr lang="en-US" dirty="0" smtClean="0"/>
              <a:t>Implementing </a:t>
            </a:r>
            <a:r>
              <a:rPr lang="en-US" dirty="0"/>
              <a:t>kinematics of commercial </a:t>
            </a:r>
            <a:r>
              <a:rPr lang="en-US" dirty="0" smtClean="0"/>
              <a:t>robots</a:t>
            </a:r>
          </a:p>
          <a:p>
            <a:pPr lvl="2"/>
            <a:r>
              <a:rPr lang="en-US" dirty="0" smtClean="0"/>
              <a:t>Move towards ROS/</a:t>
            </a:r>
            <a:r>
              <a:rPr lang="en-US" dirty="0" err="1" smtClean="0"/>
              <a:t>USARSim</a:t>
            </a:r>
            <a:r>
              <a:rPr lang="en-US" dirty="0" smtClean="0"/>
              <a:t> framework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84582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Future Work</a:t>
            </a:r>
            <a:endParaRPr lang="en-US" sz="3200" dirty="0" smtClean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58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100" y="3225800"/>
            <a:ext cx="2463800" cy="393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100" y="3225800"/>
            <a:ext cx="2463800" cy="393700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056054"/>
              </p:ext>
            </p:extLst>
          </p:nvPr>
        </p:nvGraphicFramePr>
        <p:xfrm>
          <a:off x="76200" y="1677120"/>
          <a:ext cx="7148461" cy="1142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4" imgW="2463800" imgH="393700" progId="Equation.3">
                  <p:embed/>
                </p:oleObj>
              </mc:Choice>
              <mc:Fallback>
                <p:oleObj name="Equation" r:id="rId4" imgW="24638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" y="1677120"/>
                        <a:ext cx="7148461" cy="1142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6128894"/>
              </p:ext>
            </p:extLst>
          </p:nvPr>
        </p:nvGraphicFramePr>
        <p:xfrm>
          <a:off x="87407" y="2895600"/>
          <a:ext cx="722779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6" imgW="2730500" imgH="431800" progId="Equation.3">
                  <p:embed/>
                </p:oleObj>
              </mc:Choice>
              <mc:Fallback>
                <p:oleObj name="Equation" r:id="rId6" imgW="27305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7407" y="2895600"/>
                        <a:ext cx="7227793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>
          <a:xfrm>
            <a:off x="0" y="0"/>
            <a:ext cx="84582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Scoring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96834"/>
              </p:ext>
            </p:extLst>
          </p:nvPr>
        </p:nvGraphicFramePr>
        <p:xfrm>
          <a:off x="152400" y="5181600"/>
          <a:ext cx="5486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8" imgW="1943100" imgH="431800" progId="Equation.3">
                  <p:embed/>
                </p:oleObj>
              </mc:Choice>
              <mc:Fallback>
                <p:oleObj name="Equation" r:id="rId8" imgW="19431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2400" y="5181600"/>
                        <a:ext cx="5486400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2"/>
          <p:cNvSpPr txBox="1">
            <a:spLocks/>
          </p:cNvSpPr>
          <p:nvPr/>
        </p:nvSpPr>
        <p:spPr>
          <a:xfrm>
            <a:off x="0" y="914400"/>
            <a:ext cx="8458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Additive Score</a:t>
            </a:r>
            <a:endParaRPr lang="en-US" sz="32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0" y="4267200"/>
            <a:ext cx="84582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Total Score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25824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7239000" cy="480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Process in which individually separate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but related items are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grouped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packaged, and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supplied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together as one unit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Utilized in many manufacturing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assembly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lines</a:t>
            </a:r>
          </a:p>
          <a:p>
            <a:r>
              <a:rPr lang="en-US" dirty="0" smtClean="0"/>
              <a:t>Robotic solutions require</a:t>
            </a:r>
          </a:p>
          <a:p>
            <a:pPr lvl="1"/>
            <a:r>
              <a:rPr lang="en-US" dirty="0" smtClean="0"/>
              <a:t>Flexibility - </a:t>
            </a:r>
            <a:r>
              <a:rPr lang="en-US" dirty="0"/>
              <a:t>Many parts with </a:t>
            </a:r>
            <a:r>
              <a:rPr lang="en-US" dirty="0" smtClean="0"/>
              <a:t>varying </a:t>
            </a:r>
            <a:r>
              <a:rPr lang="en-US" dirty="0"/>
              <a:t>characteristics, part-to-part </a:t>
            </a:r>
            <a:r>
              <a:rPr lang="en-US" dirty="0" smtClean="0"/>
              <a:t>inconsistences</a:t>
            </a:r>
          </a:p>
          <a:p>
            <a:pPr lvl="1"/>
            <a:r>
              <a:rPr lang="en-US" dirty="0" smtClean="0"/>
              <a:t>Agility - </a:t>
            </a:r>
            <a:r>
              <a:rPr lang="en-US" dirty="0"/>
              <a:t>Changes in part supply locations, lack of </a:t>
            </a:r>
            <a:r>
              <a:rPr lang="en-US" dirty="0" err="1"/>
              <a:t>fixturing</a:t>
            </a:r>
            <a:endParaRPr lang="en-US" dirty="0"/>
          </a:p>
          <a:p>
            <a:pPr lvl="1"/>
            <a:r>
              <a:rPr lang="en-US" dirty="0"/>
              <a:t>Rapid re-tasking – Ability to </a:t>
            </a:r>
            <a:r>
              <a:rPr lang="en-US" dirty="0" smtClean="0"/>
              <a:t>quickly </a:t>
            </a:r>
            <a:r>
              <a:rPr lang="en-US" dirty="0"/>
              <a:t>build new varieties of kits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360" y="0"/>
            <a:ext cx="2072640" cy="171211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81000" y="0"/>
            <a:ext cx="8001000" cy="1401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Kitting (Kit Building)</a:t>
            </a:r>
            <a:endParaRPr lang="en-US" sz="3200" dirty="0" smtClean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56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31"/>
            <a:ext cx="7543800" cy="5486369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-304800"/>
            <a:ext cx="8001000" cy="1401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Knowledge Driven Methodology</a:t>
            </a:r>
          </a:p>
        </p:txBody>
      </p:sp>
    </p:spTree>
    <p:extLst>
      <p:ext uri="{BB962C8B-B14F-4D97-AF65-F5344CB8AC3E}">
        <p14:creationId xmlns:p14="http://schemas.microsoft.com/office/powerpoint/2010/main" val="1211538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rchitecture1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" b="2071"/>
          <a:stretch>
            <a:fillRect/>
          </a:stretch>
        </p:blipFill>
        <p:spPr>
          <a:xfrm>
            <a:off x="228600" y="1371600"/>
            <a:ext cx="7620000" cy="1066800"/>
          </a:xfr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81000" y="0"/>
            <a:ext cx="8001000" cy="1401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Knowledge Driven Methodology</a:t>
            </a:r>
          </a:p>
          <a:p>
            <a:pPr marL="685800" indent="-685800">
              <a:buFont typeface="Arial"/>
              <a:buChar char="•"/>
            </a:pPr>
            <a:r>
              <a:rPr lang="en-US" sz="3200" dirty="0" smtClean="0">
                <a:solidFill>
                  <a:srgbClr val="000090"/>
                </a:solidFill>
              </a:rPr>
              <a:t>Domain Specific Information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0" y="2590800"/>
            <a:ext cx="84582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</a:t>
            </a:r>
            <a:r>
              <a:rPr lang="en-US" dirty="0" smtClean="0"/>
              <a:t>aptures </a:t>
            </a:r>
            <a:r>
              <a:rPr lang="en-US" dirty="0"/>
              <a:t>operational knowledge that is necessary to be successful in the particular domain in which the system is designed to </a:t>
            </a:r>
            <a:r>
              <a:rPr lang="en-US" dirty="0" smtClean="0"/>
              <a:t>operate</a:t>
            </a:r>
          </a:p>
          <a:p>
            <a:pPr lvl="1"/>
            <a:r>
              <a:rPr lang="en-US" dirty="0" smtClean="0"/>
              <a:t>Information </a:t>
            </a:r>
            <a:r>
              <a:rPr lang="en-US" dirty="0"/>
              <a:t>on items ranging </a:t>
            </a:r>
            <a:r>
              <a:rPr lang="en-US" dirty="0" smtClean="0"/>
              <a:t>from</a:t>
            </a:r>
          </a:p>
          <a:p>
            <a:pPr lvl="2"/>
            <a:r>
              <a:rPr lang="en-US" dirty="0" smtClean="0"/>
              <a:t>From what actions </a:t>
            </a:r>
            <a:r>
              <a:rPr lang="en-US" dirty="0"/>
              <a:t>and attributes are relevant, </a:t>
            </a:r>
            <a:endParaRPr lang="en-US" dirty="0" smtClean="0"/>
          </a:p>
          <a:p>
            <a:pPr lvl="2"/>
            <a:r>
              <a:rPr lang="en-US" dirty="0" smtClean="0"/>
              <a:t>To </a:t>
            </a:r>
            <a:r>
              <a:rPr lang="en-US" dirty="0"/>
              <a:t>what the necessary conditions are for an action to occur and what the likely results of the action </a:t>
            </a:r>
            <a:r>
              <a:rPr lang="en-US" dirty="0" smtClean="0"/>
              <a:t>are</a:t>
            </a:r>
          </a:p>
          <a:p>
            <a:pPr lvl="1"/>
            <a:r>
              <a:rPr lang="en-US" dirty="0" smtClean="0"/>
              <a:t>Formalism </a:t>
            </a:r>
            <a:r>
              <a:rPr lang="en-US" dirty="0"/>
              <a:t>known as a state variable representation </a:t>
            </a:r>
            <a:r>
              <a:rPr lang="en-US" dirty="0" smtClean="0"/>
              <a:t>[1]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593467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[1] </a:t>
            </a:r>
            <a:r>
              <a:rPr lang="en-US" dirty="0">
                <a:solidFill>
                  <a:srgbClr val="000090"/>
                </a:solidFill>
              </a:rPr>
              <a:t>D. </a:t>
            </a:r>
            <a:r>
              <a:rPr lang="en-US" dirty="0" err="1">
                <a:solidFill>
                  <a:srgbClr val="000090"/>
                </a:solidFill>
              </a:rPr>
              <a:t>Nau</a:t>
            </a:r>
            <a:r>
              <a:rPr lang="en-US" dirty="0">
                <a:solidFill>
                  <a:srgbClr val="000090"/>
                </a:solidFill>
              </a:rPr>
              <a:t>, M. </a:t>
            </a:r>
            <a:r>
              <a:rPr lang="en-US" dirty="0" err="1">
                <a:solidFill>
                  <a:srgbClr val="000090"/>
                </a:solidFill>
              </a:rPr>
              <a:t>Ghallab</a:t>
            </a:r>
            <a:r>
              <a:rPr lang="en-US" dirty="0">
                <a:solidFill>
                  <a:srgbClr val="000090"/>
                </a:solidFill>
              </a:rPr>
              <a:t>, and P. </a:t>
            </a:r>
            <a:r>
              <a:rPr lang="en-US" dirty="0" err="1">
                <a:solidFill>
                  <a:srgbClr val="000090"/>
                </a:solidFill>
              </a:rPr>
              <a:t>Traverso</a:t>
            </a:r>
            <a:r>
              <a:rPr lang="en-US" dirty="0">
                <a:solidFill>
                  <a:srgbClr val="000090"/>
                </a:solidFill>
              </a:rPr>
              <a:t>, </a:t>
            </a:r>
            <a:r>
              <a:rPr lang="en-US" i="1" dirty="0">
                <a:solidFill>
                  <a:srgbClr val="000090"/>
                </a:solidFill>
              </a:rPr>
              <a:t>Automated Planning: Theory &amp; Practice. </a:t>
            </a:r>
            <a:r>
              <a:rPr lang="en-US" dirty="0">
                <a:solidFill>
                  <a:srgbClr val="000090"/>
                </a:solidFill>
              </a:rPr>
              <a:t>San Francisco, CA, USA: Morgan Kaufmann Publishers Inc., 2004. </a:t>
            </a:r>
          </a:p>
        </p:txBody>
      </p:sp>
    </p:spTree>
    <p:extLst>
      <p:ext uri="{BB962C8B-B14F-4D97-AF65-F5344CB8AC3E}">
        <p14:creationId xmlns:p14="http://schemas.microsoft.com/office/powerpoint/2010/main" val="141694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chitecture2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80"/>
          <a:stretch/>
        </p:blipFill>
        <p:spPr>
          <a:xfrm>
            <a:off x="635654" y="1828800"/>
            <a:ext cx="7781088" cy="500153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81000" y="-304800"/>
            <a:ext cx="8001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Knowledge Driven Methodology</a:t>
            </a:r>
          </a:p>
          <a:p>
            <a:pPr marL="685800" indent="-685800">
              <a:buFont typeface="Arial"/>
              <a:buChar char="•"/>
            </a:pPr>
            <a:r>
              <a:rPr lang="en-US" sz="3200" dirty="0" smtClean="0">
                <a:solidFill>
                  <a:srgbClr val="000090"/>
                </a:solidFill>
              </a:rPr>
              <a:t>Ontology</a:t>
            </a:r>
          </a:p>
        </p:txBody>
      </p:sp>
      <p:sp>
        <p:nvSpPr>
          <p:cNvPr id="11" name="Chevron 10"/>
          <p:cNvSpPr/>
          <p:nvPr/>
        </p:nvSpPr>
        <p:spPr>
          <a:xfrm>
            <a:off x="76200" y="2590800"/>
            <a:ext cx="457200" cy="228600"/>
          </a:xfrm>
          <a:prstGeom prst="chevron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992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84582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base ontology (OWL/XML Kitting) contains all of the basic information that was determined to be needed during the evaluation of the use cases and </a:t>
            </a:r>
            <a:r>
              <a:rPr lang="en-US" dirty="0" smtClean="0"/>
              <a:t>scenarios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11" name="Picture 10" descr="architecture2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12" b="29189"/>
          <a:stretch/>
        </p:blipFill>
        <p:spPr>
          <a:xfrm>
            <a:off x="152400" y="3048000"/>
            <a:ext cx="8244108" cy="3810000"/>
          </a:xfrm>
          <a:prstGeom prst="rect">
            <a:avLst/>
          </a:prstGeom>
        </p:spPr>
      </p:pic>
      <p:sp>
        <p:nvSpPr>
          <p:cNvPr id="12" name="Chevron 11"/>
          <p:cNvSpPr/>
          <p:nvPr/>
        </p:nvSpPr>
        <p:spPr>
          <a:xfrm>
            <a:off x="4495800" y="5791200"/>
            <a:ext cx="457200" cy="228600"/>
          </a:xfrm>
          <a:prstGeom prst="chevron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0"/>
            <a:ext cx="84582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Knowledge Driven Methodology</a:t>
            </a:r>
          </a:p>
          <a:p>
            <a:pPr marL="685800" indent="-685800">
              <a:buFont typeface="Arial"/>
              <a:buChar char="•"/>
            </a:pPr>
            <a:r>
              <a:rPr lang="en-US" sz="3200" dirty="0" smtClean="0">
                <a:solidFill>
                  <a:srgbClr val="000090"/>
                </a:solidFill>
              </a:rPr>
              <a:t>Ontology</a:t>
            </a:r>
          </a:p>
        </p:txBody>
      </p:sp>
    </p:spTree>
    <p:extLst>
      <p:ext uri="{BB962C8B-B14F-4D97-AF65-F5344CB8AC3E}">
        <p14:creationId xmlns:p14="http://schemas.microsoft.com/office/powerpoint/2010/main" val="2328532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rchitecture2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12" b="29189"/>
          <a:stretch/>
        </p:blipFill>
        <p:spPr>
          <a:xfrm>
            <a:off x="152400" y="3048000"/>
            <a:ext cx="8244108" cy="3810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8458200" cy="4800600"/>
          </a:xfrm>
        </p:spPr>
        <p:txBody>
          <a:bodyPr>
            <a:normAutofit/>
          </a:bodyPr>
          <a:lstStyle/>
          <a:p>
            <a:r>
              <a:rPr lang="en-US" dirty="0"/>
              <a:t>The OWL/XML SOAP ontology describes aspects of </a:t>
            </a:r>
            <a:r>
              <a:rPr lang="en-US" dirty="0" smtClean="0"/>
              <a:t>individual </a:t>
            </a:r>
            <a:r>
              <a:rPr lang="en-US" dirty="0"/>
              <a:t>actions and predicates that are necessary for the domain under </a:t>
            </a:r>
            <a:r>
              <a:rPr lang="en-US" dirty="0" smtClean="0"/>
              <a:t>study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84582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Knowledge Driven Methodology</a:t>
            </a:r>
          </a:p>
          <a:p>
            <a:pPr marL="685800" indent="-685800">
              <a:buFont typeface="Arial"/>
              <a:buChar char="•"/>
            </a:pPr>
            <a:r>
              <a:rPr lang="en-US" sz="3200" dirty="0" smtClean="0">
                <a:solidFill>
                  <a:srgbClr val="000090"/>
                </a:solidFill>
              </a:rPr>
              <a:t>Ontology</a:t>
            </a:r>
          </a:p>
        </p:txBody>
      </p:sp>
      <p:sp>
        <p:nvSpPr>
          <p:cNvPr id="6" name="Chevron 5"/>
          <p:cNvSpPr/>
          <p:nvPr/>
        </p:nvSpPr>
        <p:spPr>
          <a:xfrm>
            <a:off x="4495800" y="5029200"/>
            <a:ext cx="457200" cy="228600"/>
          </a:xfrm>
          <a:prstGeom prst="chevron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4495800" y="5791200"/>
            <a:ext cx="457200" cy="228600"/>
          </a:xfrm>
          <a:prstGeom prst="chevron">
            <a:avLst/>
          </a:prstGeom>
          <a:solidFill>
            <a:srgbClr val="F2F2F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257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rchitecture2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12" b="29189"/>
          <a:stretch/>
        </p:blipFill>
        <p:spPr>
          <a:xfrm>
            <a:off x="152400" y="3048000"/>
            <a:ext cx="8244108" cy="3810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458200" cy="571500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The </a:t>
            </a:r>
            <a:r>
              <a:rPr lang="en-US" dirty="0"/>
              <a:t>instance files describe the initial and goal states for the </a:t>
            </a:r>
            <a:r>
              <a:rPr lang="en-US" dirty="0" smtClean="0"/>
              <a:t>system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nitial </a:t>
            </a:r>
            <a:r>
              <a:rPr lang="en-US" dirty="0"/>
              <a:t>state file must contain a description of the </a:t>
            </a:r>
            <a:r>
              <a:rPr lang="en-US" dirty="0" smtClean="0"/>
              <a:t>environment </a:t>
            </a:r>
          </a:p>
          <a:p>
            <a:pPr lvl="2"/>
            <a:r>
              <a:rPr lang="en-US" dirty="0"/>
              <a:t>G</a:t>
            </a:r>
            <a:r>
              <a:rPr lang="en-US" dirty="0" smtClean="0"/>
              <a:t>oal </a:t>
            </a:r>
            <a:r>
              <a:rPr lang="en-US" dirty="0"/>
              <a:t>state file only needs to contain information that is relevant to the end goal of the </a:t>
            </a:r>
            <a:r>
              <a:rPr lang="en-US" dirty="0" smtClean="0"/>
              <a:t>system</a:t>
            </a:r>
            <a:endParaRPr lang="en-US" dirty="0"/>
          </a:p>
          <a:p>
            <a:endParaRPr lang="en-US" dirty="0"/>
          </a:p>
        </p:txBody>
      </p:sp>
      <p:sp>
        <p:nvSpPr>
          <p:cNvPr id="6" name="Chevron 5"/>
          <p:cNvSpPr/>
          <p:nvPr/>
        </p:nvSpPr>
        <p:spPr>
          <a:xfrm rot="10800000">
            <a:off x="7239001" y="4191000"/>
            <a:ext cx="457200" cy="228600"/>
          </a:xfrm>
          <a:prstGeom prst="chevron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3657600" y="4191000"/>
            <a:ext cx="457200" cy="228600"/>
          </a:xfrm>
          <a:prstGeom prst="chevron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84582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Knowledge Driven Methodology</a:t>
            </a:r>
          </a:p>
          <a:p>
            <a:pPr marL="685800" indent="-685800">
              <a:buFont typeface="Arial"/>
              <a:buChar char="•"/>
            </a:pPr>
            <a:r>
              <a:rPr lang="en-US" sz="3200" dirty="0" smtClean="0">
                <a:solidFill>
                  <a:srgbClr val="000090"/>
                </a:solidFill>
              </a:rPr>
              <a:t>Ontology</a:t>
            </a:r>
          </a:p>
        </p:txBody>
      </p:sp>
      <p:sp>
        <p:nvSpPr>
          <p:cNvPr id="12" name="Chevron 11"/>
          <p:cNvSpPr/>
          <p:nvPr/>
        </p:nvSpPr>
        <p:spPr>
          <a:xfrm>
            <a:off x="4495800" y="5791200"/>
            <a:ext cx="457200" cy="228600"/>
          </a:xfrm>
          <a:prstGeom prst="chevron">
            <a:avLst/>
          </a:prstGeom>
          <a:solidFill>
            <a:srgbClr val="F2F2F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4495800" y="5029200"/>
            <a:ext cx="457200" cy="228600"/>
          </a:xfrm>
          <a:prstGeom prst="chevron">
            <a:avLst/>
          </a:prstGeom>
          <a:solidFill>
            <a:srgbClr val="F2F2F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43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520</TotalTime>
  <Words>1398</Words>
  <Application>Microsoft Macintosh PowerPoint</Application>
  <PresentationFormat>On-screen Show (4:3)</PresentationFormat>
  <Paragraphs>158</Paragraphs>
  <Slides>25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Adjacency</vt:lpstr>
      <vt:lpstr>Microsoft Equation</vt:lpstr>
      <vt:lpstr>Performance Evaluation of Knowledge-based Kitting via Simulation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Kootbally, Zeid</dc:creator>
  <cp:lastModifiedBy>zeid kootbally</cp:lastModifiedBy>
  <cp:revision>170</cp:revision>
  <dcterms:created xsi:type="dcterms:W3CDTF">2013-08-15T16:06:36Z</dcterms:created>
  <dcterms:modified xsi:type="dcterms:W3CDTF">2013-08-19T16:47:41Z</dcterms:modified>
</cp:coreProperties>
</file>