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2" r:id="rId3"/>
    <p:sldId id="273" r:id="rId4"/>
    <p:sldId id="287" r:id="rId5"/>
    <p:sldId id="274" r:id="rId6"/>
    <p:sldId id="275" r:id="rId7"/>
    <p:sldId id="276" r:id="rId8"/>
    <p:sldId id="281" r:id="rId9"/>
    <p:sldId id="284" r:id="rId10"/>
    <p:sldId id="288" r:id="rId11"/>
    <p:sldId id="277" r:id="rId12"/>
    <p:sldId id="285" r:id="rId13"/>
    <p:sldId id="286" r:id="rId14"/>
    <p:sldId id="279" r:id="rId15"/>
    <p:sldId id="283" r:id="rId16"/>
    <p:sldId id="280" r:id="rId17"/>
    <p:sldId id="289" r:id="rId1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Shnei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96CC"/>
    <a:srgbClr val="66CCFF"/>
    <a:srgbClr val="00CCFF"/>
    <a:srgbClr val="0066FF"/>
    <a:srgbClr val="66FF33"/>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107" autoAdjust="0"/>
  </p:normalViewPr>
  <p:slideViewPr>
    <p:cSldViewPr>
      <p:cViewPr varScale="1">
        <p:scale>
          <a:sx n="117" d="100"/>
          <a:sy n="117" d="100"/>
        </p:scale>
        <p:origin x="-14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195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2AEC78B6-3C85-4AE1-83CF-9117B26A5971}" type="datetimeFigureOut">
              <a:rPr lang="en-US" smtClean="0"/>
              <a:t>7/5/2011</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380E86C6-92D2-441E-85DB-2BD4F566246B}" type="slidenum">
              <a:rPr lang="en-US" smtClean="0"/>
              <a:t>‹#›</a:t>
            </a:fld>
            <a:endParaRPr lang="en-US"/>
          </a:p>
        </p:txBody>
      </p:sp>
    </p:spTree>
    <p:extLst>
      <p:ext uri="{BB962C8B-B14F-4D97-AF65-F5344CB8AC3E}">
        <p14:creationId xmlns:p14="http://schemas.microsoft.com/office/powerpoint/2010/main" val="2413332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099" name="Rectangle 3"/>
          <p:cNvSpPr>
            <a:spLocks noGrp="1" noChangeArrowheads="1"/>
          </p:cNvSpPr>
          <p:nvPr>
            <p:ph type="dt" idx="1"/>
          </p:nvPr>
        </p:nvSpPr>
        <p:spPr bwMode="auto">
          <a:xfrm>
            <a:off x="3884613"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415790"/>
            <a:ext cx="54864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967"/>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4613" y="8829967"/>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91E107B-B751-46EB-8907-98B3B9CD54E1}" type="slidenum">
              <a:rPr lang="en-US"/>
              <a:pPr>
                <a:defRPr/>
              </a:pPr>
              <a:t>‹#›</a:t>
            </a:fld>
            <a:endParaRPr lang="en-US"/>
          </a:p>
        </p:txBody>
      </p:sp>
    </p:spTree>
    <p:extLst>
      <p:ext uri="{BB962C8B-B14F-4D97-AF65-F5344CB8AC3E}">
        <p14:creationId xmlns:p14="http://schemas.microsoft.com/office/powerpoint/2010/main" val="36581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2BE14B5-58A3-4938-B1D7-1C14B46DE01C}" type="slidenum">
              <a:rPr lang="en-US"/>
              <a:pPr eaLnBrk="1" hangingPunct="1"/>
              <a:t>1</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E107B-B751-46EB-8907-98B3B9CD54E1}" type="slidenum">
              <a:rPr lang="en-US" smtClean="0"/>
              <a:pPr>
                <a:defRPr/>
              </a:pPr>
              <a:t>10</a:t>
            </a:fld>
            <a:endParaRPr lang="en-US"/>
          </a:p>
        </p:txBody>
      </p:sp>
    </p:spTree>
    <p:extLst>
      <p:ext uri="{BB962C8B-B14F-4D97-AF65-F5344CB8AC3E}">
        <p14:creationId xmlns:p14="http://schemas.microsoft.com/office/powerpoint/2010/main" val="65281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16B216-1636-4B50-A16C-BEF66D99B882}" type="slidenum">
              <a:rPr lang="en-US"/>
              <a:pPr eaLnBrk="1" hangingPunct="1"/>
              <a:t>11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E107B-B751-46EB-8907-98B3B9CD54E1}" type="slidenum">
              <a:rPr lang="en-US" smtClean="0"/>
              <a:pPr>
                <a:defRPr/>
              </a:pPr>
              <a:t>12</a:t>
            </a:fld>
            <a:endParaRPr lang="en-US"/>
          </a:p>
        </p:txBody>
      </p:sp>
    </p:spTree>
    <p:extLst>
      <p:ext uri="{BB962C8B-B14F-4D97-AF65-F5344CB8AC3E}">
        <p14:creationId xmlns:p14="http://schemas.microsoft.com/office/powerpoint/2010/main" val="1305151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E107B-B751-46EB-8907-98B3B9CD54E1}" type="slidenum">
              <a:rPr lang="en-US" smtClean="0"/>
              <a:pPr>
                <a:defRPr/>
              </a:pPr>
              <a:t>13</a:t>
            </a:fld>
            <a:endParaRPr lang="en-US"/>
          </a:p>
        </p:txBody>
      </p:sp>
    </p:spTree>
    <p:extLst>
      <p:ext uri="{BB962C8B-B14F-4D97-AF65-F5344CB8AC3E}">
        <p14:creationId xmlns:p14="http://schemas.microsoft.com/office/powerpoint/2010/main" val="212905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647FB4-A31D-4A5E-90D0-125350A30160}" type="slidenum">
              <a:rPr lang="en-US"/>
              <a:pPr eaLnBrk="1" hangingPunct="1"/>
              <a:t>14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E107B-B751-46EB-8907-98B3B9CD54E1}" type="slidenum">
              <a:rPr lang="en-US" smtClean="0"/>
              <a:pPr>
                <a:defRPr/>
              </a:pPr>
              <a:t>15</a:t>
            </a:fld>
            <a:endParaRPr lang="en-US"/>
          </a:p>
        </p:txBody>
      </p:sp>
    </p:spTree>
    <p:extLst>
      <p:ext uri="{BB962C8B-B14F-4D97-AF65-F5344CB8AC3E}">
        <p14:creationId xmlns:p14="http://schemas.microsoft.com/office/powerpoint/2010/main" val="2076143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4177E8-F1E5-4371-8569-04D8FA10CFDB}" type="slidenum">
              <a:rPr lang="en-US"/>
              <a:pPr eaLnBrk="1" hangingPunct="1"/>
              <a:t>16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857CA6-921D-4F94-BAFE-25B05AB71AC3}" type="slidenum">
              <a:rPr lang="en-US" smtClean="0"/>
              <a:t>17</a:t>
            </a:fld>
            <a:endParaRPr lang="en-US"/>
          </a:p>
        </p:txBody>
      </p:sp>
    </p:spTree>
    <p:extLst>
      <p:ext uri="{BB962C8B-B14F-4D97-AF65-F5344CB8AC3E}">
        <p14:creationId xmlns:p14="http://schemas.microsoft.com/office/powerpoint/2010/main" val="60704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6FCBB3-0838-4567-BD9E-D795126E9F24}" type="slidenum">
              <a:rPr lang="en-US"/>
              <a:pPr eaLnBrk="1" hangingPunct="1"/>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E848D9-5694-4E9F-B4FC-0A1C0DDE214F}" type="slidenum">
              <a:rPr lang="en-US"/>
              <a:pPr eaLnBrk="1" hangingPunct="1"/>
              <a:t>3</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AE848D9-5694-4E9F-B4FC-0A1C0DDE214F}" type="slidenum">
              <a:rPr lang="en-US"/>
              <a:pPr eaLnBrk="1" hangingPunct="1"/>
              <a:t>4</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260E27-4F87-4D1B-8139-A6D6231CB3AA}" type="slidenum">
              <a:rPr lang="en-US"/>
              <a:pPr eaLnBrk="1" hangingPunct="1"/>
              <a:t>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00EB4A-CB68-459C-89C5-7E3C5A4BF6B4}" type="slidenum">
              <a:rPr lang="en-US"/>
              <a:pPr eaLnBrk="1" hangingPunct="1"/>
              <a:t>6</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577734-D223-40D8-BDF5-BDC87A57B876}" type="slidenum">
              <a:rPr lang="en-US"/>
              <a:pPr eaLnBrk="1" hangingPunct="1"/>
              <a:t>7</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E107B-B751-46EB-8907-98B3B9CD54E1}" type="slidenum">
              <a:rPr lang="en-US" smtClean="0"/>
              <a:pPr>
                <a:defRPr/>
              </a:pPr>
              <a:t>8</a:t>
            </a:fld>
            <a:endParaRPr lang="en-US"/>
          </a:p>
        </p:txBody>
      </p:sp>
    </p:spTree>
    <p:extLst>
      <p:ext uri="{BB962C8B-B14F-4D97-AF65-F5344CB8AC3E}">
        <p14:creationId xmlns:p14="http://schemas.microsoft.com/office/powerpoint/2010/main" val="425585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91E107B-B751-46EB-8907-98B3B9CD54E1}" type="slidenum">
              <a:rPr lang="en-US" smtClean="0"/>
              <a:pPr>
                <a:defRPr/>
              </a:pPr>
              <a:t>9</a:t>
            </a:fld>
            <a:endParaRPr lang="en-US"/>
          </a:p>
        </p:txBody>
      </p:sp>
    </p:spTree>
    <p:extLst>
      <p:ext uri="{BB962C8B-B14F-4D97-AF65-F5344CB8AC3E}">
        <p14:creationId xmlns:p14="http://schemas.microsoft.com/office/powerpoint/2010/main" val="652817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63622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851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16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49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769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4699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134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068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14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082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372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a:solidFill>
            <a:srgbClr val="FF9900"/>
          </a:solidFill>
          <a:latin typeface="+mj-lt"/>
          <a:ea typeface="+mj-ea"/>
          <a:cs typeface="+mj-cs"/>
        </a:defRPr>
      </a:lvl1pPr>
      <a:lvl2pPr algn="ctr" rtl="0" eaLnBrk="0" fontAlgn="base" hangingPunct="0">
        <a:spcBef>
          <a:spcPct val="0"/>
        </a:spcBef>
        <a:spcAft>
          <a:spcPct val="0"/>
        </a:spcAft>
        <a:defRPr sz="4400">
          <a:solidFill>
            <a:srgbClr val="FF9900"/>
          </a:solidFill>
          <a:latin typeface="Arial" charset="0"/>
        </a:defRPr>
      </a:lvl2pPr>
      <a:lvl3pPr algn="ctr" rtl="0" eaLnBrk="0" fontAlgn="base" hangingPunct="0">
        <a:spcBef>
          <a:spcPct val="0"/>
        </a:spcBef>
        <a:spcAft>
          <a:spcPct val="0"/>
        </a:spcAft>
        <a:defRPr sz="4400">
          <a:solidFill>
            <a:srgbClr val="FF9900"/>
          </a:solidFill>
          <a:latin typeface="Arial" charset="0"/>
        </a:defRPr>
      </a:lvl3pPr>
      <a:lvl4pPr algn="ctr" rtl="0" eaLnBrk="0" fontAlgn="base" hangingPunct="0">
        <a:spcBef>
          <a:spcPct val="0"/>
        </a:spcBef>
        <a:spcAft>
          <a:spcPct val="0"/>
        </a:spcAft>
        <a:defRPr sz="4400">
          <a:solidFill>
            <a:srgbClr val="FF9900"/>
          </a:solidFill>
          <a:latin typeface="Arial" charset="0"/>
        </a:defRPr>
      </a:lvl4pPr>
      <a:lvl5pPr algn="ctr" rtl="0" eaLnBrk="0" fontAlgn="base" hangingPunct="0">
        <a:spcBef>
          <a:spcPct val="0"/>
        </a:spcBef>
        <a:spcAft>
          <a:spcPct val="0"/>
        </a:spcAft>
        <a:defRPr sz="4400">
          <a:solidFill>
            <a:srgbClr val="FF9900"/>
          </a:solidFill>
          <a:latin typeface="Arial" charset="0"/>
        </a:defRPr>
      </a:lvl5pPr>
      <a:lvl6pPr marL="457200" algn="ctr" rtl="0" fontAlgn="base">
        <a:spcBef>
          <a:spcPct val="0"/>
        </a:spcBef>
        <a:spcAft>
          <a:spcPct val="0"/>
        </a:spcAft>
        <a:defRPr sz="4400">
          <a:solidFill>
            <a:srgbClr val="FF9900"/>
          </a:solidFill>
          <a:latin typeface="Arial" charset="0"/>
        </a:defRPr>
      </a:lvl6pPr>
      <a:lvl7pPr marL="914400" algn="ctr" rtl="0" fontAlgn="base">
        <a:spcBef>
          <a:spcPct val="0"/>
        </a:spcBef>
        <a:spcAft>
          <a:spcPct val="0"/>
        </a:spcAft>
        <a:defRPr sz="4400">
          <a:solidFill>
            <a:srgbClr val="FF9900"/>
          </a:solidFill>
          <a:latin typeface="Arial" charset="0"/>
        </a:defRPr>
      </a:lvl7pPr>
      <a:lvl8pPr marL="1371600" algn="ctr" rtl="0" fontAlgn="base">
        <a:spcBef>
          <a:spcPct val="0"/>
        </a:spcBef>
        <a:spcAft>
          <a:spcPct val="0"/>
        </a:spcAft>
        <a:defRPr sz="4400">
          <a:solidFill>
            <a:srgbClr val="FF9900"/>
          </a:solidFill>
          <a:latin typeface="Arial" charset="0"/>
        </a:defRPr>
      </a:lvl8pPr>
      <a:lvl9pPr marL="1828800" algn="ctr" rtl="0" fontAlgn="base">
        <a:spcBef>
          <a:spcPct val="0"/>
        </a:spcBef>
        <a:spcAft>
          <a:spcPct val="0"/>
        </a:spcAft>
        <a:defRPr sz="4400">
          <a:solidFill>
            <a:srgbClr val="FF9900"/>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Next Generation Robotics and Automation Program</a:t>
            </a:r>
          </a:p>
        </p:txBody>
      </p:sp>
      <p:sp>
        <p:nvSpPr>
          <p:cNvPr id="3075" name="Rectangle 3"/>
          <p:cNvSpPr>
            <a:spLocks noGrp="1" noChangeArrowheads="1"/>
          </p:cNvSpPr>
          <p:nvPr>
            <p:ph type="subTitle" idx="1"/>
          </p:nvPr>
        </p:nvSpPr>
        <p:spPr>
          <a:xfrm>
            <a:off x="990600" y="3886200"/>
            <a:ext cx="7162800" cy="1752600"/>
          </a:xfrm>
        </p:spPr>
        <p:txBody>
          <a:bodyPr/>
          <a:lstStyle/>
          <a:p>
            <a:pPr eaLnBrk="1" hangingPunct="1">
              <a:lnSpc>
                <a:spcPct val="80000"/>
              </a:lnSpc>
            </a:pPr>
            <a:r>
              <a:rPr lang="en-US" sz="2000" dirty="0" smtClean="0"/>
              <a:t>Elena Messina and Michael </a:t>
            </a:r>
            <a:r>
              <a:rPr lang="en-US" sz="2000" dirty="0" err="1" smtClean="0"/>
              <a:t>Shneier</a:t>
            </a:r>
            <a:endParaRPr lang="en-US" sz="2000" dirty="0" smtClean="0"/>
          </a:p>
          <a:p>
            <a:pPr eaLnBrk="1" hangingPunct="1">
              <a:lnSpc>
                <a:spcPct val="80000"/>
              </a:lnSpc>
            </a:pPr>
            <a:r>
              <a:rPr lang="en-US" sz="2000" dirty="0" smtClean="0"/>
              <a:t>Intelligent Systems Division</a:t>
            </a:r>
          </a:p>
          <a:p>
            <a:pPr eaLnBrk="1" hangingPunct="1">
              <a:lnSpc>
                <a:spcPct val="80000"/>
              </a:lnSpc>
            </a:pPr>
            <a:r>
              <a:rPr lang="en-US" sz="2000" dirty="0" smtClean="0"/>
              <a:t>National Institute of Standards and Technology</a:t>
            </a:r>
          </a:p>
          <a:p>
            <a:pPr eaLnBrk="1" hangingPunct="1">
              <a:lnSpc>
                <a:spcPct val="80000"/>
              </a:lnSpc>
            </a:pPr>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the Standards Strategy?</a:t>
            </a:r>
            <a:endParaRPr lang="en-US" sz="3600" dirty="0"/>
          </a:p>
        </p:txBody>
      </p:sp>
      <p:sp>
        <p:nvSpPr>
          <p:cNvPr id="3" name="Content Placeholder 2"/>
          <p:cNvSpPr>
            <a:spLocks noGrp="1"/>
          </p:cNvSpPr>
          <p:nvPr>
            <p:ph idx="1"/>
          </p:nvPr>
        </p:nvSpPr>
        <p:spPr>
          <a:xfrm>
            <a:off x="457200" y="1371600"/>
            <a:ext cx="8229600" cy="4525963"/>
          </a:xfrm>
        </p:spPr>
        <p:txBody>
          <a:bodyPr/>
          <a:lstStyle/>
          <a:p>
            <a:r>
              <a:rPr lang="en-US" sz="2000" dirty="0" smtClean="0"/>
              <a:t>Follow, where possible, the proven philosophy driving the Response Robots/Homeland Security robot performance standards and evaluation family of projects</a:t>
            </a:r>
          </a:p>
          <a:p>
            <a:pPr>
              <a:buNone/>
            </a:pPr>
            <a:r>
              <a:rPr lang="en-US" sz="2000" dirty="0" smtClean="0"/>
              <a:t> </a:t>
            </a:r>
            <a:endParaRPr lang="en-US" sz="2000" dirty="0"/>
          </a:p>
        </p:txBody>
      </p:sp>
      <p:pic>
        <p:nvPicPr>
          <p:cNvPr id="5" name="Picture 4" descr="Circle_of_Life_Beamie.jpg"/>
          <p:cNvPicPr>
            <a:picLocks noChangeAspect="1"/>
          </p:cNvPicPr>
          <p:nvPr/>
        </p:nvPicPr>
        <p:blipFill>
          <a:blip r:embed="rId3"/>
          <a:stretch>
            <a:fillRect/>
          </a:stretch>
        </p:blipFill>
        <p:spPr>
          <a:xfrm>
            <a:off x="1981200" y="2531919"/>
            <a:ext cx="5105400" cy="3945081"/>
          </a:xfrm>
          <a:prstGeom prst="rect">
            <a:avLst/>
          </a:prstGeom>
        </p:spPr>
      </p:pic>
    </p:spTree>
    <p:extLst>
      <p:ext uri="{BB962C8B-B14F-4D97-AF65-F5344CB8AC3E}">
        <p14:creationId xmlns:p14="http://schemas.microsoft.com/office/powerpoint/2010/main" val="267985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685800"/>
          </a:xfrm>
        </p:spPr>
        <p:txBody>
          <a:bodyPr/>
          <a:lstStyle/>
          <a:p>
            <a:pPr eaLnBrk="1" hangingPunct="1"/>
            <a:r>
              <a:rPr lang="en-US" sz="3200" dirty="0" smtClean="0"/>
              <a:t>What changes are proposed for FY2012?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30967562"/>
              </p:ext>
            </p:extLst>
          </p:nvPr>
        </p:nvGraphicFramePr>
        <p:xfrm>
          <a:off x="669471" y="3581400"/>
          <a:ext cx="7924800" cy="2438400"/>
        </p:xfrm>
        <a:graphic>
          <a:graphicData uri="http://schemas.openxmlformats.org/drawingml/2006/table">
            <a:tbl>
              <a:tblPr firstRow="1">
                <a:tableStyleId>{5C22544A-7EE6-4342-B048-85BDC9FD1C3A}</a:tableStyleId>
              </a:tblPr>
              <a:tblGrid>
                <a:gridCol w="5655129"/>
                <a:gridCol w="1355271"/>
                <a:gridCol w="914400"/>
              </a:tblGrid>
              <a:tr h="304800">
                <a:tc gridSpan="3">
                  <a:txBody>
                    <a:bodyPr/>
                    <a:lstStyle/>
                    <a:p>
                      <a:pPr algn="ctr"/>
                      <a:r>
                        <a:rPr lang="en-US" sz="1400" dirty="0" smtClean="0">
                          <a:solidFill>
                            <a:schemeClr val="tx1"/>
                          </a:solidFill>
                        </a:rPr>
                        <a:t>Next</a:t>
                      </a:r>
                      <a:r>
                        <a:rPr lang="en-US" sz="1400" baseline="0" dirty="0" smtClean="0">
                          <a:solidFill>
                            <a:schemeClr val="tx1"/>
                          </a:solidFill>
                        </a:rPr>
                        <a:t> Generation Robotics and Automation</a:t>
                      </a:r>
                      <a:endParaRPr lang="en-US" sz="1400" dirty="0">
                        <a:solidFill>
                          <a:schemeClr val="tx1"/>
                        </a:solidFill>
                      </a:endParaRPr>
                    </a:p>
                  </a:txBody>
                  <a:tcPr marT="45714" marB="45714"/>
                </a:tc>
                <a:tc hMerge="1">
                  <a:txBody>
                    <a:bodyPr/>
                    <a:lstStyle/>
                    <a:p>
                      <a:endParaRPr lang="en-US"/>
                    </a:p>
                  </a:txBody>
                  <a:tcPr/>
                </a:tc>
                <a:tc hMerge="1">
                  <a:txBody>
                    <a:bodyPr/>
                    <a:lstStyle/>
                    <a:p>
                      <a:endParaRPr lang="en-US" dirty="0"/>
                    </a:p>
                  </a:txBody>
                  <a:tcPr/>
                </a:tc>
              </a:tr>
              <a:tr h="304800">
                <a:tc>
                  <a:txBody>
                    <a:bodyPr/>
                    <a:lstStyle/>
                    <a:p>
                      <a:r>
                        <a:rPr lang="en-US" sz="1400" dirty="0" smtClean="0"/>
                        <a:t>Safety</a:t>
                      </a:r>
                      <a:endParaRPr lang="en-US" sz="1400" dirty="0"/>
                    </a:p>
                  </a:txBody>
                  <a:tcPr marT="45714" marB="45714"/>
                </a:tc>
                <a:tc>
                  <a:txBody>
                    <a:bodyPr/>
                    <a:lstStyle/>
                    <a:p>
                      <a:r>
                        <a:rPr lang="en-US" sz="1400" dirty="0" smtClean="0"/>
                        <a:t>Szabo</a:t>
                      </a:r>
                      <a:endParaRPr lang="en-US" sz="1400" dirty="0"/>
                    </a:p>
                  </a:txBody>
                  <a:tcPr marT="45714" marB="45714"/>
                </a:tc>
                <a:tc>
                  <a:txBody>
                    <a:bodyPr/>
                    <a:lstStyle/>
                    <a:p>
                      <a:r>
                        <a:rPr lang="en-US" sz="1400" dirty="0" smtClean="0"/>
                        <a:t>742K</a:t>
                      </a:r>
                      <a:endParaRPr lang="en-US" sz="1400" dirty="0"/>
                    </a:p>
                  </a:txBody>
                  <a:tcPr marT="45714" marB="45714"/>
                </a:tc>
              </a:tr>
              <a:tr h="304800">
                <a:tc>
                  <a:txBody>
                    <a:bodyPr/>
                    <a:lstStyle/>
                    <a:p>
                      <a:r>
                        <a:rPr lang="en-US" sz="1400" dirty="0" smtClean="0"/>
                        <a:t>Shop Floor Perception</a:t>
                      </a:r>
                      <a:endParaRPr lang="en-US" sz="1400" dirty="0"/>
                    </a:p>
                  </a:txBody>
                  <a:tcPr marT="45714" marB="45714"/>
                </a:tc>
                <a:tc>
                  <a:txBody>
                    <a:bodyPr/>
                    <a:lstStyle/>
                    <a:p>
                      <a:r>
                        <a:rPr lang="en-US" sz="1400" dirty="0" smtClean="0"/>
                        <a:t>Hong, Cheok</a:t>
                      </a:r>
                      <a:endParaRPr lang="en-US" sz="1400" dirty="0"/>
                    </a:p>
                  </a:txBody>
                  <a:tcPr marT="45714" marB="45714"/>
                </a:tc>
                <a:tc>
                  <a:txBody>
                    <a:bodyPr/>
                    <a:lstStyle/>
                    <a:p>
                      <a:r>
                        <a:rPr lang="en-US" sz="1400" baseline="0" dirty="0" smtClean="0"/>
                        <a:t>849K</a:t>
                      </a:r>
                      <a:endParaRPr lang="en-US" sz="1400" baseline="0" dirty="0"/>
                    </a:p>
                  </a:txBody>
                  <a:tcPr marT="45714" marB="45714"/>
                </a:tc>
              </a:tr>
              <a:tr h="304800">
                <a:tc>
                  <a:txBody>
                    <a:bodyPr/>
                    <a:lstStyle/>
                    <a:p>
                      <a:r>
                        <a:rPr lang="en-US" sz="1400" dirty="0" smtClean="0"/>
                        <a:t>Dexterous Manipulation</a:t>
                      </a:r>
                      <a:endParaRPr lang="en-US" sz="1400" dirty="0"/>
                    </a:p>
                  </a:txBody>
                  <a:tcPr marT="45714" marB="45714"/>
                </a:tc>
                <a:tc>
                  <a:txBody>
                    <a:bodyPr/>
                    <a:lstStyle/>
                    <a:p>
                      <a:r>
                        <a:rPr lang="en-US" sz="1400" dirty="0" smtClean="0"/>
                        <a:t>Falco</a:t>
                      </a:r>
                      <a:endParaRPr lang="en-US" sz="1400" dirty="0"/>
                    </a:p>
                  </a:txBody>
                  <a:tcPr marT="45714" marB="45714"/>
                </a:tc>
                <a:tc>
                  <a:txBody>
                    <a:bodyPr/>
                    <a:lstStyle/>
                    <a:p>
                      <a:r>
                        <a:rPr lang="en-US" sz="1400" dirty="0" smtClean="0"/>
                        <a:t>476K</a:t>
                      </a:r>
                      <a:endParaRPr lang="en-US" sz="1400" dirty="0"/>
                    </a:p>
                  </a:txBody>
                  <a:tcPr marT="45714" marB="45714"/>
                </a:tc>
              </a:tr>
              <a:tr h="304800">
                <a:tc>
                  <a:txBody>
                    <a:bodyPr/>
                    <a:lstStyle/>
                    <a:p>
                      <a:r>
                        <a:rPr lang="en-US" sz="1400" dirty="0" smtClean="0"/>
                        <a:t>Micro- and Nano-Manipulation</a:t>
                      </a:r>
                      <a:endParaRPr lang="en-US" sz="1400" dirty="0"/>
                    </a:p>
                  </a:txBody>
                  <a:tcPr marT="45714" marB="45714"/>
                </a:tc>
                <a:tc>
                  <a:txBody>
                    <a:bodyPr/>
                    <a:lstStyle/>
                    <a:p>
                      <a:r>
                        <a:rPr lang="en-US" sz="1400" dirty="0" smtClean="0"/>
                        <a:t>Dagalakis</a:t>
                      </a:r>
                      <a:endParaRPr lang="en-US" sz="1400" dirty="0"/>
                    </a:p>
                  </a:txBody>
                  <a:tcPr marT="45714" marB="45714"/>
                </a:tc>
                <a:tc>
                  <a:txBody>
                    <a:bodyPr/>
                    <a:lstStyle/>
                    <a:p>
                      <a:r>
                        <a:rPr lang="en-US" sz="1400" dirty="0" smtClean="0"/>
                        <a:t>457K</a:t>
                      </a:r>
                      <a:endParaRPr lang="en-US" sz="1400" dirty="0"/>
                    </a:p>
                  </a:txBody>
                  <a:tcPr marT="45714" marB="45714"/>
                </a:tc>
              </a:tr>
              <a:tr h="304800">
                <a:tc>
                  <a:txBody>
                    <a:bodyPr/>
                    <a:lstStyle/>
                    <a:p>
                      <a:r>
                        <a:rPr lang="en-US" sz="1400" dirty="0" smtClean="0"/>
                        <a:t>Mobile Autonomous</a:t>
                      </a:r>
                      <a:r>
                        <a:rPr lang="en-US" sz="1400" baseline="0" dirty="0" smtClean="0"/>
                        <a:t> Vehicles</a:t>
                      </a:r>
                      <a:endParaRPr lang="en-US" sz="1400" dirty="0"/>
                    </a:p>
                  </a:txBody>
                  <a:tcPr marT="45714" marB="45714"/>
                </a:tc>
                <a:tc>
                  <a:txBody>
                    <a:bodyPr/>
                    <a:lstStyle/>
                    <a:p>
                      <a:r>
                        <a:rPr lang="en-US" sz="1400" dirty="0" smtClean="0"/>
                        <a:t>Bostelman</a:t>
                      </a:r>
                      <a:endParaRPr lang="en-US" sz="1400" dirty="0"/>
                    </a:p>
                  </a:txBody>
                  <a:tcPr marT="45714" marB="45714"/>
                </a:tc>
                <a:tc>
                  <a:txBody>
                    <a:bodyPr/>
                    <a:lstStyle/>
                    <a:p>
                      <a:r>
                        <a:rPr lang="en-US" sz="1400" dirty="0" smtClean="0"/>
                        <a:t>573K</a:t>
                      </a:r>
                      <a:endParaRPr lang="en-US" sz="1400" dirty="0"/>
                    </a:p>
                  </a:txBody>
                  <a:tcPr marT="45714" marB="45714"/>
                </a:tc>
              </a:tr>
              <a:tr h="304800">
                <a:tc>
                  <a:txBody>
                    <a:bodyPr/>
                    <a:lstStyle/>
                    <a:p>
                      <a:r>
                        <a:rPr lang="en-US" sz="1400" dirty="0" smtClean="0"/>
                        <a:t>Intelligent Planning and Modeling</a:t>
                      </a:r>
                      <a:endParaRPr lang="en-US" sz="1400" dirty="0"/>
                    </a:p>
                  </a:txBody>
                  <a:tcPr marT="45714" marB="45714"/>
                </a:tc>
                <a:tc>
                  <a:txBody>
                    <a:bodyPr/>
                    <a:lstStyle/>
                    <a:p>
                      <a:r>
                        <a:rPr lang="en-US" sz="1400" dirty="0" smtClean="0"/>
                        <a:t>Balakirsky</a:t>
                      </a:r>
                      <a:endParaRPr lang="en-US" sz="1400" dirty="0"/>
                    </a:p>
                  </a:txBody>
                  <a:tcPr marT="45714" marB="45714"/>
                </a:tc>
                <a:tc>
                  <a:txBody>
                    <a:bodyPr/>
                    <a:lstStyle/>
                    <a:p>
                      <a:r>
                        <a:rPr lang="en-US" sz="1400" dirty="0" smtClean="0"/>
                        <a:t>731K</a:t>
                      </a:r>
                      <a:endParaRPr lang="en-US" sz="1400" dirty="0"/>
                    </a:p>
                  </a:txBody>
                  <a:tcPr marT="45714" marB="45714"/>
                </a:tc>
              </a:tr>
              <a:tr h="304800">
                <a:tc gridSpan="2">
                  <a:txBody>
                    <a:bodyPr/>
                    <a:lstStyle/>
                    <a:p>
                      <a:r>
                        <a:rPr lang="en-US" sz="1400" dirty="0" smtClean="0"/>
                        <a:t>Total</a:t>
                      </a:r>
                      <a:endParaRPr lang="en-US" sz="1400" dirty="0"/>
                    </a:p>
                  </a:txBody>
                  <a:tcPr marT="45714" marB="45714"/>
                </a:tc>
                <a:tc hMerge="1">
                  <a:txBody>
                    <a:bodyPr/>
                    <a:lstStyle/>
                    <a:p>
                      <a:endParaRPr lang="en-US"/>
                    </a:p>
                  </a:txBody>
                  <a:tcPr/>
                </a:tc>
                <a:tc>
                  <a:txBody>
                    <a:bodyPr/>
                    <a:lstStyle/>
                    <a:p>
                      <a:r>
                        <a:rPr lang="en-US" sz="1400" dirty="0" smtClean="0"/>
                        <a:t>3.8M</a:t>
                      </a:r>
                      <a:endParaRPr lang="en-US" sz="1400" dirty="0"/>
                    </a:p>
                  </a:txBody>
                  <a:tcPr marT="45714" marB="45714"/>
                </a:tc>
              </a:tr>
            </a:tbl>
          </a:graphicData>
        </a:graphic>
      </p:graphicFrame>
      <p:sp>
        <p:nvSpPr>
          <p:cNvPr id="9244"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9245"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graphicFrame>
        <p:nvGraphicFramePr>
          <p:cNvPr id="2" name="Table 1"/>
          <p:cNvGraphicFramePr>
            <a:graphicFrameLocks noGrp="1"/>
          </p:cNvGraphicFramePr>
          <p:nvPr>
            <p:extLst>
              <p:ext uri="{D42A27DB-BD31-4B8C-83A1-F6EECF244321}">
                <p14:modId xmlns:p14="http://schemas.microsoft.com/office/powerpoint/2010/main" val="3192623246"/>
              </p:ext>
            </p:extLst>
          </p:nvPr>
        </p:nvGraphicFramePr>
        <p:xfrm>
          <a:off x="669471" y="914400"/>
          <a:ext cx="7924800" cy="2503170"/>
        </p:xfrm>
        <a:graphic>
          <a:graphicData uri="http://schemas.openxmlformats.org/drawingml/2006/table">
            <a:tbl>
              <a:tblPr firstRow="1" bandRow="1">
                <a:tableStyleId>{5C22544A-7EE6-4342-B048-85BDC9FD1C3A}</a:tableStyleId>
              </a:tblPr>
              <a:tblGrid>
                <a:gridCol w="5578929"/>
                <a:gridCol w="1431471"/>
                <a:gridCol w="914400"/>
              </a:tblGrid>
              <a:tr h="308610">
                <a:tc gridSpan="3">
                  <a:txBody>
                    <a:bodyPr/>
                    <a:lstStyle/>
                    <a:p>
                      <a:pPr marL="0" algn="ctr" defTabSz="914400" rtl="0" eaLnBrk="1" latinLnBrk="0" hangingPunct="1"/>
                      <a:r>
                        <a:rPr lang="en-US" sz="1400" b="1" kern="1200" dirty="0" smtClean="0">
                          <a:solidFill>
                            <a:schemeClr val="tx1"/>
                          </a:solidFill>
                          <a:latin typeface="+mn-lt"/>
                          <a:ea typeface="+mn-ea"/>
                          <a:cs typeface="+mn-cs"/>
                        </a:rPr>
                        <a:t>Measurement Science for Intelligent Manufacturing Robotics and Automation</a:t>
                      </a:r>
                      <a:endParaRPr lang="en-US" sz="1400" b="1" kern="1200" dirty="0">
                        <a:solidFill>
                          <a:schemeClr val="tx1"/>
                        </a:solidFill>
                        <a:latin typeface="+mn-lt"/>
                        <a:ea typeface="+mn-ea"/>
                        <a:cs typeface="+mn-cs"/>
                      </a:endParaRPr>
                    </a:p>
                  </a:txBody>
                  <a:tcPr/>
                </a:tc>
                <a:tc hMerge="1">
                  <a:txBody>
                    <a:bodyPr/>
                    <a:lstStyle/>
                    <a:p>
                      <a:endParaRPr lang="en-US"/>
                    </a:p>
                  </a:txBody>
                  <a:tcPr/>
                </a:tc>
                <a:tc hMerge="1">
                  <a:txBody>
                    <a:bodyPr/>
                    <a:lstStyle/>
                    <a:p>
                      <a:endParaRPr lang="en-US" sz="1400" dirty="0"/>
                    </a:p>
                  </a:txBody>
                  <a:tcPr/>
                </a:tc>
              </a:tr>
              <a:tr h="308610">
                <a:tc>
                  <a:txBody>
                    <a:bodyPr/>
                    <a:lstStyle/>
                    <a:p>
                      <a:pPr marL="0" algn="l" defTabSz="914400" rtl="0" eaLnBrk="1" latinLnBrk="0" hangingPunct="1"/>
                      <a:r>
                        <a:rPr lang="en-US" sz="1400" kern="1200" dirty="0" smtClean="0">
                          <a:solidFill>
                            <a:schemeClr val="dk1"/>
                          </a:solidFill>
                          <a:latin typeface="+mn-lt"/>
                          <a:ea typeface="+mn-ea"/>
                          <a:cs typeface="+mn-cs"/>
                        </a:rPr>
                        <a:t>Measurement Safety</a:t>
                      </a:r>
                      <a:endParaRPr lang="en-US" sz="14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Szabo</a:t>
                      </a:r>
                      <a:endParaRPr lang="en-US" sz="1400" kern="1200" dirty="0">
                        <a:solidFill>
                          <a:schemeClr val="dk1"/>
                        </a:solidFill>
                        <a:latin typeface="+mn-lt"/>
                        <a:ea typeface="+mn-ea"/>
                        <a:cs typeface="+mn-cs"/>
                      </a:endParaRPr>
                    </a:p>
                  </a:txBody>
                  <a:tcPr>
                    <a:solidFill>
                      <a:schemeClr val="bg1"/>
                    </a:solidFill>
                  </a:tcPr>
                </a:tc>
                <a:tc>
                  <a:txBody>
                    <a:bodyPr/>
                    <a:lstStyle/>
                    <a:p>
                      <a:r>
                        <a:rPr lang="en-US" sz="1200" dirty="0" smtClean="0"/>
                        <a:t>523K</a:t>
                      </a:r>
                      <a:r>
                        <a:rPr lang="en-US" sz="1200" baseline="30000" dirty="0" smtClean="0"/>
                        <a:t>1</a:t>
                      </a:r>
                      <a:endParaRPr lang="en-US" sz="1200" baseline="30000" dirty="0"/>
                    </a:p>
                  </a:txBody>
                  <a:tcPr>
                    <a:solidFill>
                      <a:schemeClr val="bg1"/>
                    </a:solidFill>
                  </a:tcPr>
                </a:tc>
              </a:tr>
              <a:tr h="308610">
                <a:tc>
                  <a:txBody>
                    <a:bodyPr/>
                    <a:lstStyle/>
                    <a:p>
                      <a:pPr marL="0" algn="l" defTabSz="914400" rtl="0" eaLnBrk="1" latinLnBrk="0" hangingPunct="1"/>
                      <a:r>
                        <a:rPr lang="en-US" sz="1400" kern="1200" dirty="0" smtClean="0">
                          <a:solidFill>
                            <a:schemeClr val="dk1"/>
                          </a:solidFill>
                          <a:latin typeface="+mn-lt"/>
                          <a:ea typeface="+mn-ea"/>
                          <a:cs typeface="+mn-cs"/>
                        </a:rPr>
                        <a:t>Perception</a:t>
                      </a:r>
                      <a:endParaRPr lang="en-US" sz="14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Hong</a:t>
                      </a:r>
                      <a:endParaRPr lang="en-US" sz="1400" kern="1200" dirty="0">
                        <a:solidFill>
                          <a:schemeClr val="dk1"/>
                        </a:solidFill>
                        <a:latin typeface="+mn-lt"/>
                        <a:ea typeface="+mn-ea"/>
                        <a:cs typeface="+mn-cs"/>
                      </a:endParaRPr>
                    </a:p>
                  </a:txBody>
                  <a:tcPr>
                    <a:solidFill>
                      <a:schemeClr val="bg1"/>
                    </a:solidFill>
                  </a:tcPr>
                </a:tc>
                <a:tc>
                  <a:txBody>
                    <a:bodyPr/>
                    <a:lstStyle/>
                    <a:p>
                      <a:r>
                        <a:rPr lang="en-US" sz="1200" dirty="0" smtClean="0"/>
                        <a:t>775K</a:t>
                      </a:r>
                      <a:endParaRPr lang="en-US" sz="1200" dirty="0"/>
                    </a:p>
                  </a:txBody>
                  <a:tcPr>
                    <a:solidFill>
                      <a:schemeClr val="bg1"/>
                    </a:solidFill>
                  </a:tcPr>
                </a:tc>
              </a:tr>
              <a:tr h="342900">
                <a:tc>
                  <a:txBody>
                    <a:bodyPr/>
                    <a:lstStyle/>
                    <a:p>
                      <a:pPr marL="0" algn="l" defTabSz="914400" rtl="0" eaLnBrk="1" latinLnBrk="0" hangingPunct="1"/>
                      <a:r>
                        <a:rPr lang="en-US" sz="1400" kern="1200" dirty="0" smtClean="0">
                          <a:solidFill>
                            <a:schemeClr val="dk1"/>
                          </a:solidFill>
                          <a:latin typeface="+mn-lt"/>
                          <a:ea typeface="+mn-ea"/>
                          <a:cs typeface="+mn-cs"/>
                        </a:rPr>
                        <a:t>Mobility and Manipulation </a:t>
                      </a:r>
                      <a:r>
                        <a:rPr lang="en-US" sz="1100" kern="1200" dirty="0" smtClean="0">
                          <a:solidFill>
                            <a:schemeClr val="dk1"/>
                          </a:solidFill>
                          <a:latin typeface="+mn-lt"/>
                          <a:ea typeface="+mn-ea"/>
                          <a:cs typeface="+mn-cs"/>
                        </a:rPr>
                        <a:t>(split into two</a:t>
                      </a:r>
                      <a:r>
                        <a:rPr lang="en-US" sz="1100" kern="1200" baseline="0" dirty="0" smtClean="0">
                          <a:solidFill>
                            <a:schemeClr val="dk1"/>
                          </a:solidFill>
                          <a:latin typeface="+mn-lt"/>
                          <a:ea typeface="+mn-ea"/>
                          <a:cs typeface="+mn-cs"/>
                        </a:rPr>
                        <a:t> projects in NGRA)</a:t>
                      </a:r>
                      <a:endParaRPr lang="en-US" sz="11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Bostelman</a:t>
                      </a:r>
                      <a:endParaRPr lang="en-US" sz="1400" kern="1200" dirty="0">
                        <a:solidFill>
                          <a:schemeClr val="dk1"/>
                        </a:solidFill>
                        <a:latin typeface="+mn-lt"/>
                        <a:ea typeface="+mn-ea"/>
                        <a:cs typeface="+mn-cs"/>
                      </a:endParaRPr>
                    </a:p>
                  </a:txBody>
                  <a:tcPr>
                    <a:solidFill>
                      <a:schemeClr val="bg1"/>
                    </a:solidFill>
                  </a:tcPr>
                </a:tc>
                <a:tc>
                  <a:txBody>
                    <a:bodyPr/>
                    <a:lstStyle/>
                    <a:p>
                      <a:r>
                        <a:rPr lang="en-US" sz="1200" dirty="0" smtClean="0"/>
                        <a:t>775K</a:t>
                      </a:r>
                      <a:endParaRPr lang="en-US" sz="1200" dirty="0"/>
                    </a:p>
                  </a:txBody>
                  <a:tcPr>
                    <a:solidFill>
                      <a:schemeClr val="bg1"/>
                    </a:solidFill>
                  </a:tcPr>
                </a:tc>
              </a:tr>
              <a:tr h="308610">
                <a:tc>
                  <a:txBody>
                    <a:bodyPr/>
                    <a:lstStyle/>
                    <a:p>
                      <a:pPr marL="0" algn="l" defTabSz="914400" rtl="0" eaLnBrk="1" latinLnBrk="0" hangingPunct="1"/>
                      <a:r>
                        <a:rPr lang="en-US" sz="1400" kern="1200" dirty="0" err="1" smtClean="0">
                          <a:solidFill>
                            <a:schemeClr val="dk1"/>
                          </a:solidFill>
                          <a:latin typeface="+mn-lt"/>
                          <a:ea typeface="+mn-ea"/>
                          <a:cs typeface="+mn-cs"/>
                        </a:rPr>
                        <a:t>Nanomanufacturing</a:t>
                      </a:r>
                      <a:endParaRPr lang="en-US" sz="14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Dagalakis</a:t>
                      </a:r>
                      <a:endParaRPr lang="en-US" sz="1400" kern="1200" dirty="0">
                        <a:solidFill>
                          <a:schemeClr val="dk1"/>
                        </a:solidFill>
                        <a:latin typeface="+mn-lt"/>
                        <a:ea typeface="+mn-ea"/>
                        <a:cs typeface="+mn-cs"/>
                      </a:endParaRPr>
                    </a:p>
                  </a:txBody>
                  <a:tcPr>
                    <a:solidFill>
                      <a:schemeClr val="bg1"/>
                    </a:solidFill>
                  </a:tcPr>
                </a:tc>
                <a:tc>
                  <a:txBody>
                    <a:bodyPr/>
                    <a:lstStyle/>
                    <a:p>
                      <a:r>
                        <a:rPr lang="en-US" sz="1200" dirty="0" smtClean="0"/>
                        <a:t>535K</a:t>
                      </a:r>
                      <a:endParaRPr lang="en-US" sz="1200" dirty="0"/>
                    </a:p>
                  </a:txBody>
                  <a:tcPr>
                    <a:solidFill>
                      <a:schemeClr val="bg1"/>
                    </a:solidFill>
                  </a:tcPr>
                </a:tc>
              </a:tr>
              <a:tr h="308610">
                <a:tc>
                  <a:txBody>
                    <a:bodyPr/>
                    <a:lstStyle/>
                    <a:p>
                      <a:pPr marL="0" algn="l" defTabSz="914400" rtl="0" eaLnBrk="1" latinLnBrk="0" hangingPunct="1"/>
                      <a:r>
                        <a:rPr lang="en-US" sz="1400" kern="1200" dirty="0" smtClean="0">
                          <a:solidFill>
                            <a:schemeClr val="dk1"/>
                          </a:solidFill>
                          <a:latin typeface="+mn-lt"/>
                          <a:ea typeface="+mn-ea"/>
                          <a:cs typeface="+mn-cs"/>
                        </a:rPr>
                        <a:t>Nanorobotics </a:t>
                      </a:r>
                      <a:r>
                        <a:rPr lang="en-US" sz="1100" kern="1200" dirty="0" smtClean="0">
                          <a:solidFill>
                            <a:schemeClr val="dk1"/>
                          </a:solidFill>
                          <a:latin typeface="+mn-lt"/>
                          <a:ea typeface="+mn-ea"/>
                          <a:cs typeface="+mn-cs"/>
                        </a:rPr>
                        <a:t>(moving to </a:t>
                      </a:r>
                      <a:r>
                        <a:rPr lang="en-US" sz="1100" kern="1200" dirty="0" smtClean="0">
                          <a:solidFill>
                            <a:schemeClr val="dk1"/>
                          </a:solidFill>
                          <a:effectLst/>
                          <a:latin typeface="+mn-lt"/>
                          <a:ea typeface="+mn-ea"/>
                          <a:cs typeface="+mn-cs"/>
                        </a:rPr>
                        <a:t>Smart Manufacturing Processes and Equipment program)</a:t>
                      </a:r>
                      <a:endParaRPr lang="en-US" sz="11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Gorman</a:t>
                      </a:r>
                      <a:endParaRPr lang="en-US" sz="1400" kern="1200" dirty="0">
                        <a:solidFill>
                          <a:schemeClr val="dk1"/>
                        </a:solidFill>
                        <a:latin typeface="+mn-lt"/>
                        <a:ea typeface="+mn-ea"/>
                        <a:cs typeface="+mn-cs"/>
                      </a:endParaRPr>
                    </a:p>
                  </a:txBody>
                  <a:tcPr>
                    <a:solidFill>
                      <a:schemeClr val="bg1"/>
                    </a:solidFill>
                  </a:tcPr>
                </a:tc>
                <a:tc>
                  <a:txBody>
                    <a:bodyPr/>
                    <a:lstStyle/>
                    <a:p>
                      <a:r>
                        <a:rPr lang="en-US" sz="1200" dirty="0" smtClean="0"/>
                        <a:t>315K</a:t>
                      </a:r>
                      <a:endParaRPr lang="en-US" sz="1200" dirty="0"/>
                    </a:p>
                  </a:txBody>
                  <a:tcPr>
                    <a:solidFill>
                      <a:schemeClr val="bg1"/>
                    </a:solidFill>
                  </a:tcPr>
                </a:tc>
              </a:tr>
              <a:tr h="308610">
                <a:tc>
                  <a:txBody>
                    <a:bodyPr/>
                    <a:lstStyle/>
                    <a:p>
                      <a:pPr marL="0" algn="l" defTabSz="914400" rtl="0" eaLnBrk="1" latinLnBrk="0" hangingPunct="1"/>
                      <a:r>
                        <a:rPr lang="en-US" sz="1400" kern="1200" dirty="0" smtClean="0">
                          <a:solidFill>
                            <a:schemeClr val="dk1"/>
                          </a:solidFill>
                          <a:latin typeface="+mn-lt"/>
                          <a:ea typeface="+mn-ea"/>
                          <a:cs typeface="+mn-cs"/>
                        </a:rPr>
                        <a:t>Performance Simulation</a:t>
                      </a:r>
                      <a:endParaRPr lang="en-US" sz="14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Balakirsky</a:t>
                      </a:r>
                      <a:endParaRPr lang="en-US" sz="1400" kern="1200" dirty="0">
                        <a:solidFill>
                          <a:schemeClr val="dk1"/>
                        </a:solidFill>
                        <a:latin typeface="+mn-lt"/>
                        <a:ea typeface="+mn-ea"/>
                        <a:cs typeface="+mn-cs"/>
                      </a:endParaRPr>
                    </a:p>
                  </a:txBody>
                  <a:tcPr>
                    <a:solidFill>
                      <a:schemeClr val="bg1"/>
                    </a:solidFill>
                  </a:tcPr>
                </a:tc>
                <a:tc>
                  <a:txBody>
                    <a:bodyPr/>
                    <a:lstStyle/>
                    <a:p>
                      <a:r>
                        <a:rPr lang="en-US" sz="1200" dirty="0" smtClean="0"/>
                        <a:t>712K</a:t>
                      </a:r>
                      <a:endParaRPr lang="en-US" sz="1200" dirty="0"/>
                    </a:p>
                  </a:txBody>
                  <a:tcPr>
                    <a:solidFill>
                      <a:schemeClr val="bg1"/>
                    </a:solidFill>
                  </a:tcPr>
                </a:tc>
              </a:tr>
              <a:tr h="308610">
                <a:tc gridSpan="2">
                  <a:txBody>
                    <a:bodyPr/>
                    <a:lstStyle/>
                    <a:p>
                      <a:pPr marL="0" algn="l" defTabSz="914400" rtl="0" eaLnBrk="1" latinLnBrk="0" hangingPunct="1"/>
                      <a:r>
                        <a:rPr lang="en-US" sz="1400" kern="1200" dirty="0" smtClean="0">
                          <a:solidFill>
                            <a:schemeClr val="dk1"/>
                          </a:solidFill>
                          <a:latin typeface="+mn-lt"/>
                          <a:ea typeface="+mn-ea"/>
                          <a:cs typeface="+mn-cs"/>
                        </a:rPr>
                        <a:t>Total</a:t>
                      </a:r>
                      <a:endParaRPr lang="en-US" sz="1400" kern="1200" dirty="0">
                        <a:solidFill>
                          <a:schemeClr val="dk1"/>
                        </a:solidFill>
                        <a:latin typeface="+mn-lt"/>
                        <a:ea typeface="+mn-ea"/>
                        <a:cs typeface="+mn-cs"/>
                      </a:endParaRPr>
                    </a:p>
                  </a:txBody>
                  <a:tcPr>
                    <a:solidFill>
                      <a:schemeClr val="bg1"/>
                    </a:solidFill>
                  </a:tcPr>
                </a:tc>
                <a:tc hMerge="1">
                  <a:txBody>
                    <a:bodyPr/>
                    <a:lstStyle/>
                    <a:p>
                      <a:endParaRPr lang="en-US"/>
                    </a:p>
                  </a:txBody>
                  <a:tcPr/>
                </a:tc>
                <a:tc>
                  <a:txBody>
                    <a:bodyPr/>
                    <a:lstStyle/>
                    <a:p>
                      <a:r>
                        <a:rPr lang="en-US" sz="1200" dirty="0" smtClean="0"/>
                        <a:t>3.65M</a:t>
                      </a:r>
                      <a:endParaRPr lang="en-US" sz="1200" dirty="0"/>
                    </a:p>
                  </a:txBody>
                  <a:tcPr>
                    <a:solidFill>
                      <a:schemeClr val="bg1"/>
                    </a:solidFill>
                  </a:tcPr>
                </a:tc>
              </a:tr>
            </a:tbl>
          </a:graphicData>
        </a:graphic>
      </p:graphicFrame>
      <p:sp>
        <p:nvSpPr>
          <p:cNvPr id="3" name="TextBox 2"/>
          <p:cNvSpPr txBox="1"/>
          <p:nvPr/>
        </p:nvSpPr>
        <p:spPr>
          <a:xfrm>
            <a:off x="609600" y="6022737"/>
            <a:ext cx="5666488" cy="276999"/>
          </a:xfrm>
          <a:prstGeom prst="rect">
            <a:avLst/>
          </a:prstGeom>
          <a:noFill/>
        </p:spPr>
        <p:txBody>
          <a:bodyPr wrap="none" rtlCol="0">
            <a:spAutoFit/>
          </a:bodyPr>
          <a:lstStyle/>
          <a:p>
            <a:r>
              <a:rPr lang="en-US" sz="1200" baseline="30000" dirty="0">
                <a:solidFill>
                  <a:schemeClr val="bg1"/>
                </a:solidFill>
              </a:rPr>
              <a:t>1</a:t>
            </a:r>
            <a:r>
              <a:rPr lang="en-US" sz="1200" dirty="0">
                <a:solidFill>
                  <a:schemeClr val="bg1"/>
                </a:solidFill>
              </a:rPr>
              <a:t> Amounts in this table are adjusted to include </a:t>
            </a:r>
            <a:r>
              <a:rPr lang="en-US" sz="1200">
                <a:solidFill>
                  <a:schemeClr val="bg1"/>
                </a:solidFill>
              </a:rPr>
              <a:t>Division overhead and SERI funds</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program outcomes are expected?</a:t>
            </a:r>
            <a:endParaRPr lang="en-US" dirty="0"/>
          </a:p>
        </p:txBody>
      </p:sp>
      <p:sp>
        <p:nvSpPr>
          <p:cNvPr id="3" name="Content Placeholder 2"/>
          <p:cNvSpPr>
            <a:spLocks noGrp="1"/>
          </p:cNvSpPr>
          <p:nvPr>
            <p:ph idx="1"/>
          </p:nvPr>
        </p:nvSpPr>
        <p:spPr/>
        <p:txBody>
          <a:bodyPr/>
          <a:lstStyle/>
          <a:p>
            <a:r>
              <a:rPr lang="en-US" sz="2000" dirty="0" smtClean="0"/>
              <a:t>Safety</a:t>
            </a:r>
          </a:p>
          <a:p>
            <a:pPr lvl="1"/>
            <a:r>
              <a:rPr lang="en-US" sz="1600" dirty="0" smtClean="0"/>
              <a:t>A Technical Specification on human-robot collaboration for the ISO 10218 Robot Safety Standard</a:t>
            </a:r>
          </a:p>
          <a:p>
            <a:pPr lvl="1"/>
            <a:r>
              <a:rPr lang="en-US" sz="1600" dirty="0" smtClean="0"/>
              <a:t>Performance </a:t>
            </a:r>
            <a:r>
              <a:rPr lang="en-US" sz="1600" dirty="0"/>
              <a:t>evaluation procedures for human </a:t>
            </a:r>
            <a:r>
              <a:rPr lang="en-US" sz="1600" dirty="0" smtClean="0"/>
              <a:t>detection that will enable </a:t>
            </a:r>
            <a:r>
              <a:rPr lang="en-US" sz="1600" dirty="0"/>
              <a:t>verification of sensing systems and comparison between </a:t>
            </a:r>
            <a:r>
              <a:rPr lang="en-US" sz="1600" dirty="0" smtClean="0"/>
              <a:t>products</a:t>
            </a:r>
          </a:p>
          <a:p>
            <a:pPr lvl="1"/>
            <a:r>
              <a:rPr lang="en-US" sz="1600" dirty="0" smtClean="0"/>
              <a:t>Measures to ensure force limits are not exceeded when humans work in contact with robots</a:t>
            </a:r>
          </a:p>
          <a:p>
            <a:r>
              <a:rPr lang="en-US" sz="2000" dirty="0" smtClean="0"/>
              <a:t>Perception</a:t>
            </a:r>
          </a:p>
          <a:p>
            <a:pPr lvl="1"/>
            <a:r>
              <a:rPr lang="en-US" sz="1600" dirty="0" smtClean="0"/>
              <a:t>A draft standard for static position and orientation measurement systems will address industry needs for locating parts without </a:t>
            </a:r>
            <a:r>
              <a:rPr lang="en-US" sz="1600" dirty="0" err="1" smtClean="0"/>
              <a:t>fixturing</a:t>
            </a:r>
            <a:endParaRPr lang="en-US" sz="1600" dirty="0" smtClean="0"/>
          </a:p>
          <a:p>
            <a:pPr lvl="1"/>
            <a:r>
              <a:rPr lang="en-US" sz="1600" dirty="0" smtClean="0"/>
              <a:t>Documented industry needs for calibration and sensor technology maturity measures developed through a workshop process</a:t>
            </a:r>
            <a:endParaRPr lang="en-US" sz="2000" dirty="0" smtClean="0"/>
          </a:p>
          <a:p>
            <a:r>
              <a:rPr lang="en-US" sz="2000" dirty="0" smtClean="0"/>
              <a:t>Dexterous Manipulation</a:t>
            </a:r>
          </a:p>
          <a:p>
            <a:pPr lvl="1"/>
            <a:r>
              <a:rPr lang="en-US" sz="1600" dirty="0" smtClean="0"/>
              <a:t>Document describing the need for dexterous, force-based manipulation in unstructured environments</a:t>
            </a:r>
          </a:p>
          <a:p>
            <a:endParaRPr lang="en-US" sz="2000" dirty="0" smtClean="0"/>
          </a:p>
          <a:p>
            <a:endParaRPr lang="en-US" sz="2000" dirty="0"/>
          </a:p>
        </p:txBody>
      </p:sp>
      <p:sp>
        <p:nvSpPr>
          <p:cNvPr id="4"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Smart Manufacturing, Construction, and Cyber-Physical Systems</a:t>
            </a:r>
            <a:r>
              <a:rPr lang="en-US" dirty="0"/>
              <a:t> </a:t>
            </a:r>
          </a:p>
        </p:txBody>
      </p:sp>
      <p:sp>
        <p:nvSpPr>
          <p:cNvPr id="5"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FY 2012 EL STRS</a:t>
            </a:r>
          </a:p>
          <a:p>
            <a:pPr eaLnBrk="1" hangingPunct="1"/>
            <a:r>
              <a:rPr lang="en-US" sz="1400" dirty="0">
                <a:solidFill>
                  <a:schemeClr val="bg1"/>
                </a:solidFill>
              </a:rPr>
              <a:t>Program Review</a:t>
            </a:r>
          </a:p>
        </p:txBody>
      </p:sp>
    </p:spTree>
    <p:extLst>
      <p:ext uri="{BB962C8B-B14F-4D97-AF65-F5344CB8AC3E}">
        <p14:creationId xmlns:p14="http://schemas.microsoft.com/office/powerpoint/2010/main" val="377700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program outcomes are expected?</a:t>
            </a:r>
            <a:endParaRPr lang="en-US" dirty="0"/>
          </a:p>
        </p:txBody>
      </p:sp>
      <p:sp>
        <p:nvSpPr>
          <p:cNvPr id="3" name="Content Placeholder 2"/>
          <p:cNvSpPr>
            <a:spLocks noGrp="1"/>
          </p:cNvSpPr>
          <p:nvPr>
            <p:ph idx="1"/>
          </p:nvPr>
        </p:nvSpPr>
        <p:spPr>
          <a:xfrm>
            <a:off x="457200" y="1295400"/>
            <a:ext cx="8229600" cy="4525963"/>
          </a:xfrm>
        </p:spPr>
        <p:txBody>
          <a:bodyPr/>
          <a:lstStyle/>
          <a:p>
            <a:r>
              <a:rPr lang="en-US" sz="2000" dirty="0" smtClean="0"/>
              <a:t>Micro and </a:t>
            </a:r>
            <a:r>
              <a:rPr lang="en-US" sz="2000" dirty="0" err="1" smtClean="0"/>
              <a:t>Nano</a:t>
            </a:r>
            <a:r>
              <a:rPr lang="en-US" sz="2000" dirty="0" smtClean="0"/>
              <a:t> Manipulation</a:t>
            </a:r>
          </a:p>
          <a:p>
            <a:pPr lvl="1"/>
            <a:r>
              <a:rPr lang="en-US" sz="1600" dirty="0" smtClean="0"/>
              <a:t>Measurement </a:t>
            </a:r>
            <a:r>
              <a:rPr lang="en-US" sz="1600" dirty="0"/>
              <a:t>methods for micro- and </a:t>
            </a:r>
            <a:r>
              <a:rPr lang="en-US" sz="1600" dirty="0" err="1"/>
              <a:t>nano</a:t>
            </a:r>
            <a:r>
              <a:rPr lang="en-US" sz="1600" dirty="0"/>
              <a:t>-scale devices, including a system that can image the surfaces of micro/</a:t>
            </a:r>
            <a:r>
              <a:rPr lang="en-US" sz="1600" dirty="0" err="1"/>
              <a:t>nano</a:t>
            </a:r>
            <a:r>
              <a:rPr lang="en-US" sz="1600" dirty="0"/>
              <a:t> scale objects </a:t>
            </a:r>
            <a:r>
              <a:rPr lang="en-US" sz="1600" dirty="0" smtClean="0"/>
              <a:t>manipulated free </a:t>
            </a:r>
            <a:r>
              <a:rPr lang="en-US" sz="1600" dirty="0"/>
              <a:t>of any </a:t>
            </a:r>
            <a:r>
              <a:rPr lang="en-US" sz="1600" dirty="0" smtClean="0"/>
              <a:t>substrate</a:t>
            </a:r>
          </a:p>
          <a:p>
            <a:pPr lvl="1"/>
            <a:r>
              <a:rPr lang="en-US" sz="1600" dirty="0" smtClean="0"/>
              <a:t>The </a:t>
            </a:r>
            <a:r>
              <a:rPr lang="en-US" sz="1600" dirty="0"/>
              <a:t>mathematical framework for the gripping and assembly of complex micro scale </a:t>
            </a:r>
            <a:r>
              <a:rPr lang="en-US" sz="1600" dirty="0" smtClean="0"/>
              <a:t>devices to allow 3D devices to be built</a:t>
            </a:r>
          </a:p>
          <a:p>
            <a:r>
              <a:rPr lang="en-US" sz="2000" dirty="0" smtClean="0"/>
              <a:t>Mobility (and Safety)</a:t>
            </a:r>
          </a:p>
          <a:p>
            <a:pPr lvl="1"/>
            <a:r>
              <a:rPr lang="en-US" sz="1600" dirty="0" smtClean="0"/>
              <a:t>Measurements to support changes in the B56.x industrial vehicle safety standards, particularly related to high-lift vehicles and visibility in manned vehicles</a:t>
            </a:r>
          </a:p>
          <a:p>
            <a:pPr lvl="1"/>
            <a:r>
              <a:rPr lang="en-US" sz="1600" dirty="0" smtClean="0"/>
              <a:t>Development of a first draft for balloting of the ISO 13482 non-industrial robots safety standard</a:t>
            </a:r>
          </a:p>
          <a:p>
            <a:r>
              <a:rPr lang="en-US" sz="2000" dirty="0" smtClean="0"/>
              <a:t>Planning and Modeling</a:t>
            </a:r>
          </a:p>
          <a:p>
            <a:pPr lvl="1"/>
            <a:r>
              <a:rPr lang="en-US" sz="1600" dirty="0" smtClean="0"/>
              <a:t>Standard representations for world knowledge and plan knowledge to enable rapid </a:t>
            </a:r>
            <a:r>
              <a:rPr lang="en-US" sz="1600" dirty="0" err="1" smtClean="0"/>
              <a:t>retasking</a:t>
            </a:r>
            <a:endParaRPr lang="en-US" sz="1600" dirty="0" smtClean="0"/>
          </a:p>
          <a:p>
            <a:pPr lvl="1"/>
            <a:r>
              <a:rPr lang="en-US" sz="1600" dirty="0" smtClean="0"/>
              <a:t>Formation </a:t>
            </a:r>
            <a:r>
              <a:rPr lang="en-US" sz="1600" dirty="0"/>
              <a:t>of a </a:t>
            </a:r>
            <a:r>
              <a:rPr lang="en-US" sz="1600" dirty="0" smtClean="0"/>
              <a:t>standards </a:t>
            </a:r>
            <a:r>
              <a:rPr lang="en-US" sz="1600" dirty="0"/>
              <a:t>committee </a:t>
            </a:r>
            <a:r>
              <a:rPr lang="en-US" sz="1600" dirty="0" smtClean="0"/>
              <a:t>to address planning and modeling requirements for logistics (palletizing and truck loading)</a:t>
            </a:r>
            <a:endParaRPr lang="en-US" sz="1600" dirty="0"/>
          </a:p>
        </p:txBody>
      </p:sp>
      <p:sp>
        <p:nvSpPr>
          <p:cNvPr id="4"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Smart Manufacturing, Construction, and Cyber-Physical Systems</a:t>
            </a:r>
            <a:r>
              <a:rPr lang="en-US" dirty="0"/>
              <a:t> </a:t>
            </a:r>
          </a:p>
        </p:txBody>
      </p:sp>
      <p:sp>
        <p:nvSpPr>
          <p:cNvPr id="5"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FY 2012 EL STRS</a:t>
            </a:r>
          </a:p>
          <a:p>
            <a:pPr eaLnBrk="1" hangingPunct="1"/>
            <a:r>
              <a:rPr lang="en-US" sz="1400" dirty="0">
                <a:solidFill>
                  <a:schemeClr val="bg1"/>
                </a:solidFill>
              </a:rPr>
              <a:t>Program Review</a:t>
            </a:r>
          </a:p>
        </p:txBody>
      </p:sp>
    </p:spTree>
    <p:extLst>
      <p:ext uri="{BB962C8B-B14F-4D97-AF65-F5344CB8AC3E}">
        <p14:creationId xmlns:p14="http://schemas.microsoft.com/office/powerpoint/2010/main" val="185579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dirty="0" smtClean="0"/>
              <a:t>How is the program being managed?</a:t>
            </a:r>
          </a:p>
        </p:txBody>
      </p:sp>
      <p:sp>
        <p:nvSpPr>
          <p:cNvPr id="11267" name="Rectangle 3"/>
          <p:cNvSpPr>
            <a:spLocks noGrp="1" noChangeArrowheads="1"/>
          </p:cNvSpPr>
          <p:nvPr>
            <p:ph type="body" idx="1"/>
          </p:nvPr>
        </p:nvSpPr>
        <p:spPr/>
        <p:txBody>
          <a:bodyPr/>
          <a:lstStyle/>
          <a:p>
            <a:pPr eaLnBrk="1" hangingPunct="1"/>
            <a:r>
              <a:rPr lang="en-US" sz="2000" dirty="0" smtClean="0"/>
              <a:t>Safety: Robot test bed </a:t>
            </a:r>
            <a:r>
              <a:rPr lang="en-US" sz="2000" dirty="0"/>
              <a:t>activities will adhere to the risk assessment and safety guidelines as specified in the test bed safety </a:t>
            </a:r>
            <a:r>
              <a:rPr lang="en-US" sz="2000" dirty="0" smtClean="0"/>
              <a:t>manual</a:t>
            </a:r>
          </a:p>
          <a:p>
            <a:pPr eaLnBrk="1" hangingPunct="1"/>
            <a:r>
              <a:rPr lang="en-US" sz="2000" dirty="0" smtClean="0"/>
              <a:t>A </a:t>
            </a:r>
            <a:r>
              <a:rPr lang="en-US" sz="2000" dirty="0"/>
              <a:t>hazard review will be conducted before work is started on </a:t>
            </a:r>
            <a:r>
              <a:rPr lang="en-US" sz="2000" dirty="0" smtClean="0"/>
              <a:t>a </a:t>
            </a:r>
            <a:r>
              <a:rPr lang="en-US" sz="2000" dirty="0"/>
              <a:t>project and, as necessary, when changes are made that might affect workplace </a:t>
            </a:r>
            <a:r>
              <a:rPr lang="en-US" sz="2000" dirty="0" smtClean="0"/>
              <a:t>safety</a:t>
            </a:r>
          </a:p>
          <a:p>
            <a:pPr eaLnBrk="1" hangingPunct="1"/>
            <a:r>
              <a:rPr lang="en-US" sz="2000" dirty="0" smtClean="0"/>
              <a:t>Teamwork: Most staff will work on multiple projects. The projects have specific ties where one project depends on another for data, capabilities, or expertise.   Most projects will share a common test bed and will work to derive common scenarios to work towards.</a:t>
            </a:r>
          </a:p>
          <a:p>
            <a:pPr eaLnBrk="1" hangingPunct="1"/>
            <a:r>
              <a:rPr lang="en-US" sz="2000" dirty="0" smtClean="0"/>
              <a:t>OA opportunities: While all of the projects have ties to industry, standards organizations, and industry associations, most of these are not likely sources of funding. Some funding may come from </a:t>
            </a:r>
            <a:r>
              <a:rPr lang="en-US" sz="2000" dirty="0" err="1" smtClean="0"/>
              <a:t>DoD</a:t>
            </a:r>
            <a:r>
              <a:rPr lang="en-US" sz="2000" dirty="0" smtClean="0"/>
              <a:t>, NASA, and other government agencies.</a:t>
            </a:r>
            <a:endParaRPr lang="en-US" sz="2000" dirty="0"/>
          </a:p>
        </p:txBody>
      </p:sp>
      <p:sp>
        <p:nvSpPr>
          <p:cNvPr id="11268"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11269"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is the program being managed?</a:t>
            </a:r>
            <a:endParaRPr lang="en-US" dirty="0"/>
          </a:p>
        </p:txBody>
      </p:sp>
      <p:sp>
        <p:nvSpPr>
          <p:cNvPr id="3" name="Content Placeholder 2"/>
          <p:cNvSpPr>
            <a:spLocks noGrp="1"/>
          </p:cNvSpPr>
          <p:nvPr>
            <p:ph idx="1"/>
          </p:nvPr>
        </p:nvSpPr>
        <p:spPr>
          <a:xfrm>
            <a:off x="457200" y="1219200"/>
            <a:ext cx="8534400" cy="4525963"/>
          </a:xfrm>
        </p:spPr>
        <p:txBody>
          <a:bodyPr/>
          <a:lstStyle/>
          <a:p>
            <a:r>
              <a:rPr lang="en-US" sz="2000" dirty="0" smtClean="0"/>
              <a:t>Knowledge transfer: </a:t>
            </a:r>
            <a:r>
              <a:rPr lang="en-US" sz="2000" dirty="0"/>
              <a:t>Knowledge will be transferred </a:t>
            </a:r>
            <a:r>
              <a:rPr lang="en-US" sz="2000" dirty="0" smtClean="0"/>
              <a:t>through</a:t>
            </a:r>
          </a:p>
          <a:p>
            <a:pPr lvl="1"/>
            <a:r>
              <a:rPr lang="en-US" sz="1800" dirty="0" smtClean="0"/>
              <a:t>standards </a:t>
            </a:r>
            <a:r>
              <a:rPr lang="en-US" sz="1800" dirty="0"/>
              <a:t>activities,</a:t>
            </a:r>
            <a:r>
              <a:rPr lang="en-US" sz="1800" dirty="0" smtClean="0"/>
              <a:t> open source software and tools, competitions, conferences (including PerMIS</a:t>
            </a:r>
            <a:r>
              <a:rPr lang="en-US" sz="1800" dirty="0"/>
              <a:t>), </a:t>
            </a:r>
            <a:r>
              <a:rPr lang="en-US" sz="1800" dirty="0" smtClean="0"/>
              <a:t>interaction </a:t>
            </a:r>
            <a:r>
              <a:rPr lang="en-US" sz="1800" dirty="0"/>
              <a:t>with industry and academia</a:t>
            </a:r>
            <a:r>
              <a:rPr lang="en-US" sz="1800" dirty="0" smtClean="0"/>
              <a:t>, presentations, </a:t>
            </a:r>
            <a:r>
              <a:rPr lang="en-US" sz="1800" dirty="0"/>
              <a:t>and </a:t>
            </a:r>
            <a:r>
              <a:rPr lang="en-US" sz="1800" dirty="0" smtClean="0"/>
              <a:t>publications</a:t>
            </a:r>
          </a:p>
          <a:p>
            <a:pPr lvl="1"/>
            <a:r>
              <a:rPr lang="en-US" sz="1800" dirty="0" smtClean="0"/>
              <a:t>NIST </a:t>
            </a:r>
            <a:r>
              <a:rPr lang="en-US" sz="1800" dirty="0"/>
              <a:t>will also participate in ongoing roadmap activities and continue to interact with </a:t>
            </a:r>
            <a:r>
              <a:rPr lang="en-US" sz="1800" dirty="0" smtClean="0"/>
              <a:t>OSTP (including NSTC) </a:t>
            </a:r>
            <a:r>
              <a:rPr lang="en-US" sz="1800" dirty="0"/>
              <a:t>and the congressional robotics caucus as </a:t>
            </a:r>
            <a:r>
              <a:rPr lang="en-US" sz="1800" dirty="0" smtClean="0"/>
              <a:t>necessary and appropriate</a:t>
            </a:r>
          </a:p>
          <a:p>
            <a:r>
              <a:rPr lang="en-US" sz="2000" dirty="0" smtClean="0"/>
              <a:t>Risks:</a:t>
            </a:r>
          </a:p>
          <a:p>
            <a:pPr lvl="1"/>
            <a:r>
              <a:rPr lang="en-US" sz="1800" dirty="0" smtClean="0"/>
              <a:t>Intelligent systems have historically proved harder to develop than anticipated</a:t>
            </a:r>
          </a:p>
          <a:p>
            <a:pPr lvl="1"/>
            <a:r>
              <a:rPr lang="en-US" sz="1800" dirty="0" smtClean="0"/>
              <a:t>Staff need substantial training to come up to speed on state of the art</a:t>
            </a:r>
          </a:p>
          <a:p>
            <a:pPr lvl="1"/>
            <a:r>
              <a:rPr lang="en-US" sz="1800" dirty="0" smtClean="0"/>
              <a:t>Lack of a mature industry might force internal development of some technologies in order to make progress</a:t>
            </a:r>
          </a:p>
          <a:p>
            <a:r>
              <a:rPr lang="en-US" sz="2000" dirty="0" smtClean="0"/>
              <a:t>Quality and schedule will be maintained, and budgets managed by careful oversight and regular program and project meetings</a:t>
            </a:r>
            <a:endParaRPr lang="en-US" sz="2000" dirty="0"/>
          </a:p>
        </p:txBody>
      </p:sp>
      <p:sp>
        <p:nvSpPr>
          <p:cNvPr id="4"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Smart Manufacturing, Construction, and Cyber-Physical Systems</a:t>
            </a:r>
            <a:r>
              <a:rPr lang="en-US" dirty="0"/>
              <a:t> </a:t>
            </a:r>
          </a:p>
        </p:txBody>
      </p:sp>
      <p:sp>
        <p:nvSpPr>
          <p:cNvPr id="5"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FY 2012 EL STRS</a:t>
            </a:r>
          </a:p>
          <a:p>
            <a:pPr eaLnBrk="1" hangingPunct="1"/>
            <a:r>
              <a:rPr lang="en-US" sz="1400" dirty="0">
                <a:solidFill>
                  <a:schemeClr val="bg1"/>
                </a:solidFill>
              </a:rPr>
              <a:t>Program Review</a:t>
            </a:r>
          </a:p>
        </p:txBody>
      </p:sp>
    </p:spTree>
    <p:extLst>
      <p:ext uri="{BB962C8B-B14F-4D97-AF65-F5344CB8AC3E}">
        <p14:creationId xmlns:p14="http://schemas.microsoft.com/office/powerpoint/2010/main" val="228673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49658" y="1366157"/>
            <a:ext cx="8382000" cy="4267200"/>
          </a:xfrm>
          <a:prstGeom prst="roundRect">
            <a:avLst/>
          </a:prstGeom>
          <a:solidFill>
            <a:schemeClr val="bg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Rectangle 39"/>
          <p:cNvSpPr/>
          <p:nvPr/>
        </p:nvSpPr>
        <p:spPr>
          <a:xfrm>
            <a:off x="762000" y="2658267"/>
            <a:ext cx="7757317" cy="694533"/>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p:txBody>
          <a:bodyPr/>
          <a:lstStyle/>
          <a:p>
            <a:pPr eaLnBrk="1" hangingPunct="1"/>
            <a:r>
              <a:rPr lang="en-US" dirty="0" smtClean="0"/>
              <a:t>Project Ties Chart</a:t>
            </a:r>
          </a:p>
        </p:txBody>
      </p:sp>
      <p:sp>
        <p:nvSpPr>
          <p:cNvPr id="12291"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12292"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
        <p:nvSpPr>
          <p:cNvPr id="5" name="Rounded Rectangle 4"/>
          <p:cNvSpPr/>
          <p:nvPr/>
        </p:nvSpPr>
        <p:spPr>
          <a:xfrm>
            <a:off x="3498699" y="1722664"/>
            <a:ext cx="2362200" cy="53340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Next Generation </a:t>
            </a:r>
            <a:r>
              <a:rPr lang="en-US" sz="1400" dirty="0" smtClean="0">
                <a:solidFill>
                  <a:schemeClr val="tx1"/>
                </a:solidFill>
              </a:rPr>
              <a:t>Robotics</a:t>
            </a:r>
            <a:endParaRPr lang="en-US" sz="1400" dirty="0">
              <a:solidFill>
                <a:schemeClr val="tx1"/>
              </a:solidFill>
            </a:endParaRPr>
          </a:p>
        </p:txBody>
      </p:sp>
      <p:sp>
        <p:nvSpPr>
          <p:cNvPr id="14" name="Rounded Rectangle 13"/>
          <p:cNvSpPr/>
          <p:nvPr/>
        </p:nvSpPr>
        <p:spPr>
          <a:xfrm>
            <a:off x="1066800" y="5105400"/>
            <a:ext cx="1600200" cy="304800"/>
          </a:xfrm>
          <a:prstGeom prst="roundRect">
            <a:avLst/>
          </a:prstGeom>
          <a:gradFill flip="none" rotWithShape="1">
            <a:gsLst>
              <a:gs pos="0">
                <a:schemeClr val="bg2">
                  <a:lumMod val="20000"/>
                  <a:lumOff val="80000"/>
                  <a:shade val="30000"/>
                  <a:satMod val="115000"/>
                  <a:alpha val="23000"/>
                </a:schemeClr>
              </a:gs>
              <a:gs pos="46000">
                <a:schemeClr val="bg2">
                  <a:alpha val="0"/>
                  <a:lumMod val="0"/>
                  <a:lumOff val="100000"/>
                </a:schemeClr>
              </a:gs>
              <a:gs pos="100000">
                <a:schemeClr val="bg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Safety</a:t>
            </a:r>
            <a:endParaRPr lang="en-US" sz="1400" dirty="0">
              <a:solidFill>
                <a:schemeClr val="tx1"/>
              </a:solidFill>
            </a:endParaRPr>
          </a:p>
        </p:txBody>
      </p:sp>
      <p:grpSp>
        <p:nvGrpSpPr>
          <p:cNvPr id="21" name="Group 20"/>
          <p:cNvGrpSpPr/>
          <p:nvPr/>
        </p:nvGrpSpPr>
        <p:grpSpPr>
          <a:xfrm>
            <a:off x="939800" y="2859316"/>
            <a:ext cx="7467600" cy="315678"/>
            <a:chOff x="939800" y="2587182"/>
            <a:chExt cx="7467600" cy="315678"/>
          </a:xfrm>
        </p:grpSpPr>
        <p:sp>
          <p:nvSpPr>
            <p:cNvPr id="15" name="Rounded Rectangle 14"/>
            <p:cNvSpPr/>
            <p:nvPr/>
          </p:nvSpPr>
          <p:spPr>
            <a:xfrm>
              <a:off x="5334000" y="2588991"/>
              <a:ext cx="990600" cy="30480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Mobility</a:t>
              </a:r>
              <a:endParaRPr lang="en-US" sz="1400" dirty="0">
                <a:solidFill>
                  <a:schemeClr val="tx1"/>
                </a:solidFill>
              </a:endParaRPr>
            </a:p>
          </p:txBody>
        </p:sp>
        <p:sp>
          <p:nvSpPr>
            <p:cNvPr id="18" name="Rounded Rectangle 17"/>
            <p:cNvSpPr/>
            <p:nvPr/>
          </p:nvSpPr>
          <p:spPr>
            <a:xfrm>
              <a:off x="939800" y="2588991"/>
              <a:ext cx="1143000" cy="30480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Perception</a:t>
              </a:r>
            </a:p>
          </p:txBody>
        </p:sp>
        <p:sp>
          <p:nvSpPr>
            <p:cNvPr id="19" name="Rounded Rectangle 18"/>
            <p:cNvSpPr/>
            <p:nvPr/>
          </p:nvSpPr>
          <p:spPr>
            <a:xfrm>
              <a:off x="3073400" y="2587182"/>
              <a:ext cx="1270000" cy="30480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Manipulation</a:t>
              </a:r>
            </a:p>
          </p:txBody>
        </p:sp>
        <p:sp>
          <p:nvSpPr>
            <p:cNvPr id="20" name="Rounded Rectangle 19"/>
            <p:cNvSpPr/>
            <p:nvPr/>
          </p:nvSpPr>
          <p:spPr>
            <a:xfrm>
              <a:off x="7315200" y="2598060"/>
              <a:ext cx="1092200" cy="30480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Autonomy</a:t>
              </a:r>
            </a:p>
          </p:txBody>
        </p:sp>
      </p:grpSp>
      <p:sp>
        <p:nvSpPr>
          <p:cNvPr id="22" name="Rounded Rectangle 21"/>
          <p:cNvSpPr/>
          <p:nvPr/>
        </p:nvSpPr>
        <p:spPr>
          <a:xfrm>
            <a:off x="7239000" y="4161519"/>
            <a:ext cx="1263650" cy="41365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rPr>
              <a:t>Planning and Modeling</a:t>
            </a:r>
            <a:endParaRPr lang="en-US" sz="1200" dirty="0">
              <a:solidFill>
                <a:schemeClr val="tx1"/>
              </a:solidFill>
            </a:endParaRPr>
          </a:p>
        </p:txBody>
      </p:sp>
      <p:sp>
        <p:nvSpPr>
          <p:cNvPr id="27" name="Rounded Rectangle 26"/>
          <p:cNvSpPr/>
          <p:nvPr/>
        </p:nvSpPr>
        <p:spPr>
          <a:xfrm>
            <a:off x="904421" y="4161518"/>
            <a:ext cx="1219200" cy="413657"/>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rPr>
              <a:t>Shop-Floor Perception</a:t>
            </a:r>
            <a:endParaRPr lang="en-US" sz="1200" dirty="0">
              <a:solidFill>
                <a:schemeClr val="tx1"/>
              </a:solidFill>
            </a:endParaRPr>
          </a:p>
        </p:txBody>
      </p:sp>
      <p:sp>
        <p:nvSpPr>
          <p:cNvPr id="31" name="Rounded Rectangle 30"/>
          <p:cNvSpPr/>
          <p:nvPr/>
        </p:nvSpPr>
        <p:spPr>
          <a:xfrm>
            <a:off x="5105400" y="4117073"/>
            <a:ext cx="1524000" cy="53340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solidFill>
                  <a:schemeClr val="tx1"/>
                </a:solidFill>
              </a:rPr>
              <a:t>Mobile Autonomous Vehicles</a:t>
            </a:r>
            <a:endParaRPr lang="en-US" sz="1200" dirty="0">
              <a:solidFill>
                <a:schemeClr val="tx1"/>
              </a:solidFill>
            </a:endParaRPr>
          </a:p>
        </p:txBody>
      </p:sp>
      <p:sp>
        <p:nvSpPr>
          <p:cNvPr id="36" name="TextBox 35"/>
          <p:cNvSpPr txBox="1"/>
          <p:nvPr/>
        </p:nvSpPr>
        <p:spPr>
          <a:xfrm rot="20775567">
            <a:off x="2208047" y="1568774"/>
            <a:ext cx="1313180" cy="307777"/>
          </a:xfrm>
          <a:prstGeom prst="rect">
            <a:avLst/>
          </a:prstGeom>
          <a:noFill/>
        </p:spPr>
        <p:txBody>
          <a:bodyPr wrap="none" rtlCol="0">
            <a:spAutoFit/>
          </a:bodyPr>
          <a:lstStyle/>
          <a:p>
            <a:r>
              <a:rPr lang="en-US" sz="1400" dirty="0" smtClean="0">
                <a:solidFill>
                  <a:schemeClr val="bg1">
                    <a:lumMod val="50000"/>
                  </a:schemeClr>
                </a:solidFill>
                <a:latin typeface="Arial Narrow" pitchFamily="34" charset="0"/>
                <a:ea typeface="Adobe Kaiti Std R" pitchFamily="18" charset="-128"/>
                <a:cs typeface="Calibri" pitchFamily="34" charset="0"/>
              </a:rPr>
              <a:t>Rapid Re-tasking</a:t>
            </a:r>
            <a:endParaRPr lang="en-US" sz="1400" dirty="0">
              <a:solidFill>
                <a:schemeClr val="bg1">
                  <a:lumMod val="50000"/>
                </a:schemeClr>
              </a:solidFill>
              <a:latin typeface="Arial Narrow" pitchFamily="34" charset="0"/>
              <a:ea typeface="Adobe Kaiti Std R" pitchFamily="18" charset="-128"/>
              <a:cs typeface="Calibri" pitchFamily="34" charset="0"/>
            </a:endParaRPr>
          </a:p>
        </p:txBody>
      </p:sp>
      <p:sp>
        <p:nvSpPr>
          <p:cNvPr id="43" name="TextBox 42"/>
          <p:cNvSpPr txBox="1"/>
          <p:nvPr/>
        </p:nvSpPr>
        <p:spPr>
          <a:xfrm rot="600795">
            <a:off x="6134096" y="1668264"/>
            <a:ext cx="1920719" cy="307777"/>
          </a:xfrm>
          <a:prstGeom prst="rect">
            <a:avLst/>
          </a:prstGeom>
          <a:noFill/>
        </p:spPr>
        <p:txBody>
          <a:bodyPr wrap="none" rtlCol="0">
            <a:spAutoFit/>
          </a:bodyPr>
          <a:lstStyle/>
          <a:p>
            <a:r>
              <a:rPr lang="en-US" sz="1400" dirty="0" smtClean="0">
                <a:solidFill>
                  <a:schemeClr val="bg1">
                    <a:lumMod val="50000"/>
                  </a:schemeClr>
                </a:solidFill>
                <a:latin typeface="Arial Narrow" pitchFamily="34" charset="0"/>
                <a:ea typeface="Adobe Kaiti Std R" pitchFamily="18" charset="-128"/>
                <a:cs typeface="Calibri" pitchFamily="34" charset="0"/>
              </a:rPr>
              <a:t>Human-robot collaboration</a:t>
            </a:r>
            <a:endParaRPr lang="en-US" sz="1400" dirty="0">
              <a:solidFill>
                <a:schemeClr val="bg1">
                  <a:lumMod val="50000"/>
                </a:schemeClr>
              </a:solidFill>
              <a:latin typeface="Arial Narrow" pitchFamily="34" charset="0"/>
              <a:ea typeface="Adobe Kaiti Std R" pitchFamily="18" charset="-128"/>
              <a:cs typeface="Calibri" pitchFamily="34" charset="0"/>
            </a:endParaRPr>
          </a:p>
        </p:txBody>
      </p:sp>
      <p:sp>
        <p:nvSpPr>
          <p:cNvPr id="44" name="TextBox 43"/>
          <p:cNvSpPr txBox="1"/>
          <p:nvPr/>
        </p:nvSpPr>
        <p:spPr>
          <a:xfrm rot="21023883">
            <a:off x="1342917" y="2102177"/>
            <a:ext cx="1972015" cy="307777"/>
          </a:xfrm>
          <a:prstGeom prst="rect">
            <a:avLst/>
          </a:prstGeom>
          <a:noFill/>
        </p:spPr>
        <p:txBody>
          <a:bodyPr wrap="none" rtlCol="0">
            <a:spAutoFit/>
          </a:bodyPr>
          <a:lstStyle/>
          <a:p>
            <a:r>
              <a:rPr lang="en-US" sz="1400" dirty="0" smtClean="0">
                <a:solidFill>
                  <a:schemeClr val="bg1">
                    <a:lumMod val="50000"/>
                  </a:schemeClr>
                </a:solidFill>
                <a:latin typeface="Arial Narrow" pitchFamily="34" charset="0"/>
                <a:ea typeface="Adobe Kaiti Std R" pitchFamily="18" charset="-128"/>
                <a:cs typeface="Calibri" pitchFamily="34" charset="0"/>
              </a:rPr>
              <a:t>Unstructured Environments</a:t>
            </a:r>
            <a:endParaRPr lang="en-US" sz="1400" dirty="0">
              <a:solidFill>
                <a:schemeClr val="bg1">
                  <a:lumMod val="50000"/>
                </a:schemeClr>
              </a:solidFill>
              <a:latin typeface="Arial Narrow" pitchFamily="34" charset="0"/>
              <a:ea typeface="Adobe Kaiti Std R" pitchFamily="18" charset="-128"/>
              <a:cs typeface="Calibri" pitchFamily="34" charset="0"/>
            </a:endParaRPr>
          </a:p>
        </p:txBody>
      </p:sp>
      <p:sp>
        <p:nvSpPr>
          <p:cNvPr id="45" name="TextBox 44"/>
          <p:cNvSpPr txBox="1"/>
          <p:nvPr/>
        </p:nvSpPr>
        <p:spPr>
          <a:xfrm rot="21296139">
            <a:off x="6120000" y="2245585"/>
            <a:ext cx="2390398" cy="307777"/>
          </a:xfrm>
          <a:prstGeom prst="rect">
            <a:avLst/>
          </a:prstGeom>
          <a:noFill/>
        </p:spPr>
        <p:txBody>
          <a:bodyPr wrap="none" rtlCol="0">
            <a:spAutoFit/>
          </a:bodyPr>
          <a:lstStyle/>
          <a:p>
            <a:r>
              <a:rPr lang="en-US" sz="1400" dirty="0" smtClean="0">
                <a:solidFill>
                  <a:schemeClr val="bg1">
                    <a:lumMod val="50000"/>
                  </a:schemeClr>
                </a:solidFill>
                <a:latin typeface="Arial Narrow" pitchFamily="34" charset="0"/>
                <a:ea typeface="Adobe Kaiti Std R" pitchFamily="18" charset="-128"/>
                <a:cs typeface="Calibri" pitchFamily="34" charset="0"/>
              </a:rPr>
              <a:t>Small and Medium Manufacturers</a:t>
            </a:r>
            <a:endParaRPr lang="en-US" sz="1400" dirty="0">
              <a:solidFill>
                <a:schemeClr val="bg1">
                  <a:lumMod val="50000"/>
                </a:schemeClr>
              </a:solidFill>
              <a:latin typeface="Arial Narrow" pitchFamily="34" charset="0"/>
              <a:ea typeface="Adobe Kaiti Std R" pitchFamily="18" charset="-128"/>
              <a:cs typeface="Calibri" pitchFamily="34" charset="0"/>
            </a:endParaRPr>
          </a:p>
        </p:txBody>
      </p:sp>
      <p:sp>
        <p:nvSpPr>
          <p:cNvPr id="46" name="TextBox 45"/>
          <p:cNvSpPr txBox="1"/>
          <p:nvPr/>
        </p:nvSpPr>
        <p:spPr>
          <a:xfrm>
            <a:off x="2774463" y="2302991"/>
            <a:ext cx="1348446" cy="307777"/>
          </a:xfrm>
          <a:prstGeom prst="rect">
            <a:avLst/>
          </a:prstGeom>
          <a:noFill/>
        </p:spPr>
        <p:txBody>
          <a:bodyPr wrap="none" rtlCol="0">
            <a:spAutoFit/>
          </a:bodyPr>
          <a:lstStyle/>
          <a:p>
            <a:r>
              <a:rPr lang="en-US" sz="1400" dirty="0" smtClean="0">
                <a:solidFill>
                  <a:schemeClr val="bg1">
                    <a:lumMod val="50000"/>
                  </a:schemeClr>
                </a:solidFill>
                <a:latin typeface="Arial Narrow" pitchFamily="34" charset="0"/>
                <a:ea typeface="Adobe Kaiti Std R" pitchFamily="18" charset="-128"/>
                <a:cs typeface="Calibri" pitchFamily="34" charset="0"/>
              </a:rPr>
              <a:t>Factory on a Chip</a:t>
            </a:r>
            <a:endParaRPr lang="en-US" sz="1400" dirty="0">
              <a:solidFill>
                <a:schemeClr val="bg1">
                  <a:lumMod val="50000"/>
                </a:schemeClr>
              </a:solidFill>
              <a:latin typeface="Arial Narrow" pitchFamily="34" charset="0"/>
              <a:ea typeface="Adobe Kaiti Std R" pitchFamily="18" charset="-128"/>
              <a:cs typeface="Calibri" pitchFamily="34" charset="0"/>
            </a:endParaRPr>
          </a:p>
        </p:txBody>
      </p:sp>
      <p:sp>
        <p:nvSpPr>
          <p:cNvPr id="41" name="Down Arrow 40"/>
          <p:cNvSpPr/>
          <p:nvPr/>
        </p:nvSpPr>
        <p:spPr>
          <a:xfrm rot="10800000">
            <a:off x="4057725" y="2255779"/>
            <a:ext cx="1457790" cy="402202"/>
          </a:xfrm>
          <a:prstGeom prst="downArrow">
            <a:avLst>
              <a:gd name="adj1" fmla="val 57840"/>
              <a:gd name="adj2" fmla="val 47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10800000">
            <a:off x="5746599" y="3352799"/>
            <a:ext cx="228600" cy="764272"/>
          </a:xfrm>
          <a:prstGeom prst="downArrow">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rot="10800000">
            <a:off x="7746092" y="3352799"/>
            <a:ext cx="228600" cy="808718"/>
          </a:xfrm>
          <a:prstGeom prst="downArrow">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097893" y="3859888"/>
            <a:ext cx="446919" cy="1016911"/>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1200" dirty="0" smtClean="0">
                <a:solidFill>
                  <a:schemeClr val="tx1"/>
                </a:solidFill>
              </a:rPr>
              <a:t>Dexterous Manipulation</a:t>
            </a:r>
            <a:endParaRPr lang="en-US" sz="1200" dirty="0">
              <a:solidFill>
                <a:schemeClr val="tx1"/>
              </a:solidFill>
            </a:endParaRPr>
          </a:p>
        </p:txBody>
      </p:sp>
      <p:sp>
        <p:nvSpPr>
          <p:cNvPr id="23" name="Rounded Rectangle 22"/>
          <p:cNvSpPr/>
          <p:nvPr/>
        </p:nvSpPr>
        <p:spPr>
          <a:xfrm>
            <a:off x="3733951" y="3859891"/>
            <a:ext cx="609449" cy="1016909"/>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sz="1200" dirty="0" smtClean="0">
                <a:solidFill>
                  <a:schemeClr val="tx1"/>
                </a:solidFill>
              </a:rPr>
              <a:t>Micro- and Nano-Manipulation</a:t>
            </a:r>
            <a:endParaRPr lang="en-US" sz="1200" dirty="0">
              <a:solidFill>
                <a:schemeClr val="tx1"/>
              </a:solidFill>
            </a:endParaRPr>
          </a:p>
        </p:txBody>
      </p:sp>
      <p:sp>
        <p:nvSpPr>
          <p:cNvPr id="56" name="Down Arrow 55"/>
          <p:cNvSpPr/>
          <p:nvPr/>
        </p:nvSpPr>
        <p:spPr>
          <a:xfrm rot="10800000">
            <a:off x="1399721" y="3370042"/>
            <a:ext cx="228600" cy="791476"/>
          </a:xfrm>
          <a:prstGeom prst="downArrow">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rot="10800000">
            <a:off x="3924375" y="3352799"/>
            <a:ext cx="228600" cy="507092"/>
          </a:xfrm>
          <a:prstGeom prst="downArrow">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rot="10800000">
            <a:off x="3220086" y="3355758"/>
            <a:ext cx="228600" cy="504134"/>
          </a:xfrm>
          <a:prstGeom prst="downArrow">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NGRA Ranking Averages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3445433"/>
              </p:ext>
            </p:extLst>
          </p:nvPr>
        </p:nvGraphicFramePr>
        <p:xfrm>
          <a:off x="457200" y="1600200"/>
          <a:ext cx="8229600" cy="4393474"/>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544286">
                <a:tc>
                  <a:txBody>
                    <a:bodyPr/>
                    <a:lstStyle/>
                    <a:p>
                      <a:pPr algn="ctr"/>
                      <a:r>
                        <a:rPr lang="en-US" sz="1400" b="1" kern="1200" dirty="0" smtClean="0">
                          <a:solidFill>
                            <a:schemeClr val="lt1"/>
                          </a:solidFill>
                          <a:effectLst/>
                          <a:latin typeface="+mn-lt"/>
                          <a:ea typeface="+mn-ea"/>
                          <a:cs typeface="+mn-cs"/>
                        </a:rPr>
                        <a:t>Project title</a:t>
                      </a:r>
                      <a:endParaRPr lang="en-US" sz="1400" dirty="0"/>
                    </a:p>
                  </a:txBody>
                  <a:tcPr/>
                </a:tc>
                <a:tc>
                  <a:txBody>
                    <a:bodyPr/>
                    <a:lstStyle/>
                    <a:p>
                      <a:pPr algn="ctr"/>
                      <a:r>
                        <a:rPr lang="en-US" sz="1400" b="1" kern="1200" dirty="0" smtClean="0">
                          <a:solidFill>
                            <a:schemeClr val="lt1"/>
                          </a:solidFill>
                          <a:effectLst/>
                          <a:latin typeface="+mn-lt"/>
                          <a:ea typeface="+mn-ea"/>
                          <a:cs typeface="+mn-cs"/>
                        </a:rPr>
                        <a:t>Proposal and Planning Quality</a:t>
                      </a:r>
                      <a:endParaRPr lang="en-US" sz="1400" dirty="0"/>
                    </a:p>
                  </a:txBody>
                  <a:tcPr/>
                </a:tc>
                <a:tc>
                  <a:txBody>
                    <a:bodyPr/>
                    <a:lstStyle/>
                    <a:p>
                      <a:pPr algn="ctr"/>
                      <a:r>
                        <a:rPr lang="en-US" sz="1400" b="1" kern="1200" dirty="0" smtClean="0">
                          <a:solidFill>
                            <a:schemeClr val="lt1"/>
                          </a:solidFill>
                          <a:effectLst/>
                          <a:latin typeface="+mn-lt"/>
                          <a:ea typeface="+mn-ea"/>
                          <a:cs typeface="+mn-cs"/>
                        </a:rPr>
                        <a:t>Outputs and Outcomes</a:t>
                      </a:r>
                      <a:endParaRPr lang="en-US" sz="1400" dirty="0"/>
                    </a:p>
                  </a:txBody>
                  <a:tcPr/>
                </a:tc>
                <a:tc>
                  <a:txBody>
                    <a:bodyPr/>
                    <a:lstStyle/>
                    <a:p>
                      <a:pPr algn="ctr"/>
                      <a:r>
                        <a:rPr lang="en-US" sz="1400" b="1" kern="1200" dirty="0" smtClean="0">
                          <a:solidFill>
                            <a:schemeClr val="lt1"/>
                          </a:solidFill>
                          <a:effectLst/>
                          <a:latin typeface="+mn-lt"/>
                          <a:ea typeface="+mn-ea"/>
                          <a:cs typeface="+mn-cs"/>
                        </a:rPr>
                        <a:t>Contributions to Impacts </a:t>
                      </a:r>
                      <a:endParaRPr lang="en-US" sz="1400" dirty="0"/>
                    </a:p>
                  </a:txBody>
                  <a:tcPr/>
                </a:tc>
                <a:tc>
                  <a:txBody>
                    <a:bodyPr/>
                    <a:lstStyle/>
                    <a:p>
                      <a:pPr algn="ctr"/>
                      <a:r>
                        <a:rPr lang="en-US" sz="1400" b="1" kern="1200" dirty="0" smtClean="0">
                          <a:solidFill>
                            <a:schemeClr val="lt1"/>
                          </a:solidFill>
                          <a:effectLst/>
                          <a:latin typeface="+mn-lt"/>
                          <a:ea typeface="+mn-ea"/>
                          <a:cs typeface="+mn-cs"/>
                        </a:rPr>
                        <a:t>Contributions to Standards Strategy</a:t>
                      </a:r>
                      <a:endParaRPr lang="en-US" sz="1400" dirty="0"/>
                    </a:p>
                  </a:txBody>
                  <a:tcPr/>
                </a:tc>
              </a:tr>
              <a:tr h="544286">
                <a:tc>
                  <a:txBody>
                    <a:bodyPr/>
                    <a:lstStyle/>
                    <a:p>
                      <a:r>
                        <a:rPr lang="en-US" sz="1400" kern="1200" dirty="0" smtClean="0">
                          <a:solidFill>
                            <a:schemeClr val="dk1"/>
                          </a:solidFill>
                          <a:effectLst/>
                          <a:latin typeface="+mn-lt"/>
                          <a:ea typeface="+mn-ea"/>
                          <a:cs typeface="+mn-cs"/>
                        </a:rPr>
                        <a:t>Safety</a:t>
                      </a:r>
                      <a:endParaRPr lang="en-US" sz="1400" dirty="0"/>
                    </a:p>
                  </a:txBody>
                  <a:tcPr/>
                </a:tc>
                <a:tc>
                  <a:txBody>
                    <a:bodyPr/>
                    <a:lstStyle/>
                    <a:p>
                      <a:r>
                        <a:rPr lang="en-US" sz="1400" dirty="0" smtClean="0"/>
                        <a:t>3,2,2,1,3,1=12/6=2</a:t>
                      </a:r>
                      <a:endParaRPr lang="en-US" sz="1400" dirty="0"/>
                    </a:p>
                  </a:txBody>
                  <a:tcPr>
                    <a:solidFill>
                      <a:srgbClr val="FFFF00"/>
                    </a:solidFill>
                  </a:tcPr>
                </a:tc>
                <a:tc>
                  <a:txBody>
                    <a:bodyPr/>
                    <a:lstStyle/>
                    <a:p>
                      <a:r>
                        <a:rPr lang="en-US" sz="1400" dirty="0" smtClean="0"/>
                        <a:t>2,3,2,2,1,3=13/6=2</a:t>
                      </a:r>
                      <a:endParaRPr lang="en-US" sz="1400" dirty="0"/>
                    </a:p>
                  </a:txBody>
                  <a:tcPr>
                    <a:solidFill>
                      <a:srgbClr val="FFFF00"/>
                    </a:solidFill>
                  </a:tcPr>
                </a:tc>
                <a:tc>
                  <a:txBody>
                    <a:bodyPr/>
                    <a:lstStyle/>
                    <a:p>
                      <a:r>
                        <a:rPr lang="en-US" sz="1400" dirty="0" smtClean="0"/>
                        <a:t>3,3,3,1,3,3=16/6=3</a:t>
                      </a:r>
                      <a:endParaRPr lang="en-US" sz="1400" dirty="0"/>
                    </a:p>
                  </a:txBody>
                  <a:tcPr>
                    <a:solidFill>
                      <a:srgbClr val="00B050"/>
                    </a:solidFill>
                  </a:tcPr>
                </a:tc>
                <a:tc>
                  <a:txBody>
                    <a:bodyPr/>
                    <a:lstStyle/>
                    <a:p>
                      <a:r>
                        <a:rPr lang="en-US" sz="1400" dirty="0" smtClean="0"/>
                        <a:t>3,3,3,3,2,3=17/6=3</a:t>
                      </a:r>
                      <a:endParaRPr lang="en-US" sz="1400" dirty="0"/>
                    </a:p>
                  </a:txBody>
                  <a:tcPr>
                    <a:solidFill>
                      <a:srgbClr val="00B050"/>
                    </a:solidFill>
                  </a:tcPr>
                </a:tc>
              </a:tr>
              <a:tr h="544286">
                <a:tc>
                  <a:txBody>
                    <a:bodyPr/>
                    <a:lstStyle/>
                    <a:p>
                      <a:r>
                        <a:rPr lang="en-US" sz="1400" kern="1200" dirty="0" smtClean="0">
                          <a:solidFill>
                            <a:schemeClr val="dk1"/>
                          </a:solidFill>
                          <a:effectLst/>
                          <a:latin typeface="+mn-lt"/>
                          <a:ea typeface="+mn-ea"/>
                          <a:cs typeface="+mn-cs"/>
                        </a:rPr>
                        <a:t>Shop-floor perception</a:t>
                      </a:r>
                      <a:endParaRPr lang="en-US" sz="1400" dirty="0"/>
                    </a:p>
                  </a:txBody>
                  <a:tcPr/>
                </a:tc>
                <a:tc>
                  <a:txBody>
                    <a:bodyPr/>
                    <a:lstStyle/>
                    <a:p>
                      <a:r>
                        <a:rPr lang="en-US" sz="1400" dirty="0" smtClean="0"/>
                        <a:t>1,2,3,3,1,1=11/6=2</a:t>
                      </a:r>
                      <a:endParaRPr lang="en-US" sz="1400" dirty="0"/>
                    </a:p>
                  </a:txBody>
                  <a:tcPr>
                    <a:solidFill>
                      <a:srgbClr val="FFFF00"/>
                    </a:solidFill>
                  </a:tcPr>
                </a:tc>
                <a:tc>
                  <a:txBody>
                    <a:bodyPr/>
                    <a:lstStyle/>
                    <a:p>
                      <a:r>
                        <a:rPr lang="en-US" sz="1400" dirty="0" smtClean="0"/>
                        <a:t>1,3,3,3,2,2=14/6=2</a:t>
                      </a:r>
                      <a:endParaRPr lang="en-US" sz="1400" dirty="0"/>
                    </a:p>
                  </a:txBody>
                  <a:tcPr>
                    <a:solidFill>
                      <a:srgbClr val="FFFF00"/>
                    </a:solidFill>
                  </a:tcPr>
                </a:tc>
                <a:tc>
                  <a:txBody>
                    <a:bodyPr/>
                    <a:lstStyle/>
                    <a:p>
                      <a:r>
                        <a:rPr lang="en-US" sz="1400" dirty="0" smtClean="0"/>
                        <a:t>2,3,2,2,3,1=13/6=2</a:t>
                      </a:r>
                      <a:endParaRPr lang="en-US" sz="1400" dirty="0"/>
                    </a:p>
                  </a:txBody>
                  <a:tcPr>
                    <a:solidFill>
                      <a:srgbClr val="FFFF00"/>
                    </a:solidFill>
                  </a:tcPr>
                </a:tc>
                <a:tc>
                  <a:txBody>
                    <a:bodyPr/>
                    <a:lstStyle/>
                    <a:p>
                      <a:r>
                        <a:rPr lang="en-US" sz="1400" dirty="0" smtClean="0"/>
                        <a:t>3,3,2,3,3,3=17/6=3</a:t>
                      </a:r>
                      <a:endParaRPr lang="en-US" sz="1400" dirty="0"/>
                    </a:p>
                  </a:txBody>
                  <a:tcPr>
                    <a:solidFill>
                      <a:srgbClr val="00B050"/>
                    </a:solidFill>
                  </a:tcPr>
                </a:tc>
              </a:tr>
              <a:tr h="544286">
                <a:tc>
                  <a:txBody>
                    <a:bodyPr/>
                    <a:lstStyle/>
                    <a:p>
                      <a:r>
                        <a:rPr lang="en-US" sz="1400" kern="1200" dirty="0" smtClean="0">
                          <a:solidFill>
                            <a:schemeClr val="dk1"/>
                          </a:solidFill>
                          <a:effectLst/>
                          <a:latin typeface="+mn-lt"/>
                          <a:ea typeface="+mn-ea"/>
                          <a:cs typeface="+mn-cs"/>
                        </a:rPr>
                        <a:t>Dexterous manipulation</a:t>
                      </a:r>
                      <a:endParaRPr lang="en-US" sz="1400" dirty="0"/>
                    </a:p>
                  </a:txBody>
                  <a:tcPr/>
                </a:tc>
                <a:tc>
                  <a:txBody>
                    <a:bodyPr/>
                    <a:lstStyle/>
                    <a:p>
                      <a:r>
                        <a:rPr lang="en-US" sz="1400" dirty="0" smtClean="0"/>
                        <a:t>3,2,3,3,3,2=16/6=3</a:t>
                      </a:r>
                      <a:endParaRPr lang="en-US" sz="1400" dirty="0"/>
                    </a:p>
                  </a:txBody>
                  <a:tcPr>
                    <a:solidFill>
                      <a:srgbClr val="00B050"/>
                    </a:solidFill>
                  </a:tcPr>
                </a:tc>
                <a:tc>
                  <a:txBody>
                    <a:bodyPr/>
                    <a:lstStyle/>
                    <a:p>
                      <a:r>
                        <a:rPr lang="en-US" sz="1400" dirty="0" smtClean="0"/>
                        <a:t>2,3,2,1,2,3=13/6=2</a:t>
                      </a:r>
                      <a:endParaRPr lang="en-US" sz="1400" dirty="0"/>
                    </a:p>
                  </a:txBody>
                  <a:tcPr>
                    <a:solidFill>
                      <a:srgbClr val="FFFF00"/>
                    </a:solidFill>
                  </a:tcPr>
                </a:tc>
                <a:tc>
                  <a:txBody>
                    <a:bodyPr/>
                    <a:lstStyle/>
                    <a:p>
                      <a:r>
                        <a:rPr lang="en-US" sz="1400" dirty="0" smtClean="0"/>
                        <a:t>3,3,3,2,2,2=15/6=3</a:t>
                      </a:r>
                      <a:endParaRPr lang="en-US" sz="1400" dirty="0"/>
                    </a:p>
                  </a:txBody>
                  <a:tcPr>
                    <a:solidFill>
                      <a:srgbClr val="00B050"/>
                    </a:solidFill>
                  </a:tcPr>
                </a:tc>
                <a:tc>
                  <a:txBody>
                    <a:bodyPr/>
                    <a:lstStyle/>
                    <a:p>
                      <a:r>
                        <a:rPr lang="en-US" sz="1400" dirty="0" smtClean="0"/>
                        <a:t>2,3,1,1,2,3=12/6=2</a:t>
                      </a:r>
                      <a:endParaRPr lang="en-US" sz="1400" dirty="0"/>
                    </a:p>
                  </a:txBody>
                  <a:tcPr>
                    <a:solidFill>
                      <a:srgbClr val="FFFF00"/>
                    </a:solidFill>
                  </a:tcPr>
                </a:tc>
              </a:tr>
              <a:tr h="566056">
                <a:tc>
                  <a:txBody>
                    <a:bodyPr/>
                    <a:lstStyle/>
                    <a:p>
                      <a:r>
                        <a:rPr lang="en-US" sz="1400" kern="1200" dirty="0" smtClean="0">
                          <a:solidFill>
                            <a:schemeClr val="dk1"/>
                          </a:solidFill>
                          <a:effectLst/>
                          <a:latin typeface="+mn-lt"/>
                          <a:ea typeface="+mn-ea"/>
                          <a:cs typeface="+mn-cs"/>
                        </a:rPr>
                        <a:t>Micro-</a:t>
                      </a:r>
                      <a:r>
                        <a:rPr lang="en-US" sz="1400" kern="1200" dirty="0" err="1" smtClean="0">
                          <a:solidFill>
                            <a:schemeClr val="dk1"/>
                          </a:solidFill>
                          <a:effectLst/>
                          <a:latin typeface="+mn-lt"/>
                          <a:ea typeface="+mn-ea"/>
                          <a:cs typeface="+mn-cs"/>
                        </a:rPr>
                        <a:t>nano</a:t>
                      </a:r>
                      <a:r>
                        <a:rPr lang="en-US" sz="1400" kern="1200" dirty="0" smtClean="0">
                          <a:solidFill>
                            <a:schemeClr val="dk1"/>
                          </a:solidFill>
                          <a:effectLst/>
                          <a:latin typeface="+mn-lt"/>
                          <a:ea typeface="+mn-ea"/>
                          <a:cs typeface="+mn-cs"/>
                        </a:rPr>
                        <a:t> manipulation</a:t>
                      </a:r>
                      <a:endParaRPr lang="en-US" sz="1400" dirty="0"/>
                    </a:p>
                  </a:txBody>
                  <a:tcPr/>
                </a:tc>
                <a:tc>
                  <a:txBody>
                    <a:bodyPr/>
                    <a:lstStyle/>
                    <a:p>
                      <a:r>
                        <a:rPr lang="en-US" sz="1400" dirty="0" smtClean="0"/>
                        <a:t>1,2,1,1,2,3=10/6=2</a:t>
                      </a:r>
                      <a:endParaRPr lang="en-US" sz="1400" dirty="0"/>
                    </a:p>
                  </a:txBody>
                  <a:tcPr>
                    <a:solidFill>
                      <a:srgbClr val="FFFF00"/>
                    </a:solidFill>
                  </a:tcPr>
                </a:tc>
                <a:tc>
                  <a:txBody>
                    <a:bodyPr/>
                    <a:lstStyle/>
                    <a:p>
                      <a:r>
                        <a:rPr lang="en-US" sz="1400" dirty="0" smtClean="0"/>
                        <a:t>2,3,3,1,3,2=14/6=2</a:t>
                      </a:r>
                      <a:endParaRPr lang="en-US" sz="1400" dirty="0"/>
                    </a:p>
                  </a:txBody>
                  <a:tcPr>
                    <a:solidFill>
                      <a:srgbClr val="FFFF00"/>
                    </a:solidFill>
                  </a:tcPr>
                </a:tc>
                <a:tc>
                  <a:txBody>
                    <a:bodyPr/>
                    <a:lstStyle/>
                    <a:p>
                      <a:r>
                        <a:rPr lang="en-US" sz="1400" dirty="0" smtClean="0"/>
                        <a:t>1,3,1,1,1,1=8/6=1</a:t>
                      </a:r>
                      <a:endParaRPr lang="en-US" sz="1400" dirty="0"/>
                    </a:p>
                  </a:txBody>
                  <a:tcPr>
                    <a:solidFill>
                      <a:srgbClr val="FF0000"/>
                    </a:solidFill>
                  </a:tcPr>
                </a:tc>
                <a:tc>
                  <a:txBody>
                    <a:bodyPr/>
                    <a:lstStyle/>
                    <a:p>
                      <a:r>
                        <a:rPr lang="en-US" sz="1400" dirty="0" smtClean="0"/>
                        <a:t>1,3,1,1,1,1=8/6=1</a:t>
                      </a:r>
                      <a:endParaRPr lang="en-US" sz="1400" dirty="0"/>
                    </a:p>
                  </a:txBody>
                  <a:tcPr>
                    <a:solidFill>
                      <a:srgbClr val="FF0000"/>
                    </a:solidFill>
                  </a:tcPr>
                </a:tc>
              </a:tr>
              <a:tr h="544286">
                <a:tc>
                  <a:txBody>
                    <a:bodyPr/>
                    <a:lstStyle/>
                    <a:p>
                      <a:r>
                        <a:rPr lang="en-US" sz="1400" kern="1200" dirty="0" smtClean="0">
                          <a:solidFill>
                            <a:schemeClr val="dk1"/>
                          </a:solidFill>
                          <a:effectLst/>
                          <a:latin typeface="+mn-lt"/>
                          <a:ea typeface="+mn-ea"/>
                          <a:cs typeface="+mn-cs"/>
                        </a:rPr>
                        <a:t>Mobile Autonomous Vehicles</a:t>
                      </a:r>
                      <a:endParaRPr lang="en-US" sz="1400" dirty="0"/>
                    </a:p>
                  </a:txBody>
                  <a:tcPr/>
                </a:tc>
                <a:tc>
                  <a:txBody>
                    <a:bodyPr/>
                    <a:lstStyle/>
                    <a:p>
                      <a:r>
                        <a:rPr lang="en-US" sz="1400" dirty="0" smtClean="0"/>
                        <a:t>2,2,2,1,2=9/5=2</a:t>
                      </a:r>
                      <a:endParaRPr lang="en-US" sz="1400" dirty="0"/>
                    </a:p>
                  </a:txBody>
                  <a:tcPr>
                    <a:solidFill>
                      <a:srgbClr val="FFFF00"/>
                    </a:solidFill>
                  </a:tcPr>
                </a:tc>
                <a:tc>
                  <a:txBody>
                    <a:bodyPr/>
                    <a:lstStyle/>
                    <a:p>
                      <a:r>
                        <a:rPr lang="en-US" sz="1400" dirty="0" smtClean="0"/>
                        <a:t>3,3,2,3,1=12/5=2</a:t>
                      </a:r>
                      <a:endParaRPr lang="en-US" sz="1400" dirty="0"/>
                    </a:p>
                  </a:txBody>
                  <a:tcPr>
                    <a:solidFill>
                      <a:srgbClr val="FFFF00"/>
                    </a:solidFill>
                  </a:tcPr>
                </a:tc>
                <a:tc>
                  <a:txBody>
                    <a:bodyPr/>
                    <a:lstStyle/>
                    <a:p>
                      <a:r>
                        <a:rPr lang="en-US" sz="1400" dirty="0" smtClean="0"/>
                        <a:t>3,1,3,2,2=11/5=2</a:t>
                      </a:r>
                      <a:endParaRPr lang="en-US" sz="1400" dirty="0"/>
                    </a:p>
                  </a:txBody>
                  <a:tcPr>
                    <a:solidFill>
                      <a:srgbClr val="FFFF00"/>
                    </a:solidFill>
                  </a:tcPr>
                </a:tc>
                <a:tc>
                  <a:txBody>
                    <a:bodyPr/>
                    <a:lstStyle/>
                    <a:p>
                      <a:r>
                        <a:rPr lang="en-US" sz="1400" dirty="0" smtClean="0"/>
                        <a:t>3,2,2,3,2=12/5=2</a:t>
                      </a:r>
                      <a:endParaRPr lang="en-US" sz="1400" dirty="0"/>
                    </a:p>
                  </a:txBody>
                  <a:tcPr>
                    <a:solidFill>
                      <a:srgbClr val="FFFF00"/>
                    </a:solidFill>
                  </a:tcPr>
                </a:tc>
              </a:tr>
              <a:tr h="544286">
                <a:tc>
                  <a:txBody>
                    <a:bodyPr/>
                    <a:lstStyle/>
                    <a:p>
                      <a:r>
                        <a:rPr lang="en-US" sz="1400" kern="1200" dirty="0" smtClean="0">
                          <a:solidFill>
                            <a:schemeClr val="dk1"/>
                          </a:solidFill>
                          <a:effectLst/>
                          <a:latin typeface="+mn-lt"/>
                          <a:ea typeface="+mn-ea"/>
                          <a:cs typeface="+mn-cs"/>
                        </a:rPr>
                        <a:t>Intelligent Planning and Modeling</a:t>
                      </a:r>
                      <a:endParaRPr lang="en-US" sz="1400" dirty="0"/>
                    </a:p>
                  </a:txBody>
                  <a:tcPr/>
                </a:tc>
                <a:tc>
                  <a:txBody>
                    <a:bodyPr/>
                    <a:lstStyle/>
                    <a:p>
                      <a:r>
                        <a:rPr lang="en-US" sz="1400" dirty="0" smtClean="0"/>
                        <a:t>2,2,2,3,2,3=14/6=2</a:t>
                      </a:r>
                      <a:endParaRPr lang="en-US" sz="1400" dirty="0"/>
                    </a:p>
                  </a:txBody>
                  <a:tcPr>
                    <a:solidFill>
                      <a:srgbClr val="FFFF00"/>
                    </a:solidFill>
                  </a:tcPr>
                </a:tc>
                <a:tc>
                  <a:txBody>
                    <a:bodyPr/>
                    <a:lstStyle/>
                    <a:p>
                      <a:r>
                        <a:rPr lang="en-US" sz="1400" dirty="0" smtClean="0"/>
                        <a:t>2,3,1,3,2,2=13/6=2</a:t>
                      </a:r>
                      <a:endParaRPr lang="en-US" sz="1400" dirty="0"/>
                    </a:p>
                  </a:txBody>
                  <a:tcPr>
                    <a:solidFill>
                      <a:srgbClr val="FFFF00"/>
                    </a:solidFill>
                  </a:tcPr>
                </a:tc>
                <a:tc>
                  <a:txBody>
                    <a:bodyPr/>
                    <a:lstStyle/>
                    <a:p>
                      <a:r>
                        <a:rPr lang="en-US" sz="1400" dirty="0" smtClean="0"/>
                        <a:t>1,3,1,3,1,1=10/6=2</a:t>
                      </a:r>
                      <a:endParaRPr lang="en-US" sz="1400" dirty="0"/>
                    </a:p>
                  </a:txBody>
                  <a:tcPr>
                    <a:solidFill>
                      <a:srgbClr val="FFFF00"/>
                    </a:solidFill>
                  </a:tcPr>
                </a:tc>
                <a:tc>
                  <a:txBody>
                    <a:bodyPr/>
                    <a:lstStyle/>
                    <a:p>
                      <a:r>
                        <a:rPr lang="en-US" sz="1400" dirty="0" smtClean="0"/>
                        <a:t>1,3,1,2,1,1=9/6=2</a:t>
                      </a:r>
                      <a:endParaRPr lang="en-US" sz="1400" dirty="0"/>
                    </a:p>
                  </a:txBody>
                  <a:tcPr>
                    <a:solidFill>
                      <a:srgbClr val="FFFF00"/>
                    </a:solidFill>
                  </a:tcPr>
                </a:tc>
              </a:tr>
            </a:tbl>
          </a:graphicData>
        </a:graphic>
      </p:graphicFrame>
    </p:spTree>
    <p:extLst>
      <p:ext uri="{BB962C8B-B14F-4D97-AF65-F5344CB8AC3E}">
        <p14:creationId xmlns:p14="http://schemas.microsoft.com/office/powerpoint/2010/main" val="84280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sz="4000" smtClean="0"/>
              <a:t>Next Generation Robotics and Automation Program</a:t>
            </a:r>
          </a:p>
        </p:txBody>
      </p:sp>
      <p:sp>
        <p:nvSpPr>
          <p:cNvPr id="4099" name="Text Box 5"/>
          <p:cNvSpPr txBox="1">
            <a:spLocks noChangeArrowheads="1"/>
          </p:cNvSpPr>
          <p:nvPr/>
        </p:nvSpPr>
        <p:spPr bwMode="auto">
          <a:xfrm>
            <a:off x="838200" y="3276600"/>
            <a:ext cx="7239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chemeClr val="bg1"/>
                </a:solidFill>
              </a:rPr>
              <a:t>Develop and deploy advances in measurement science to safely increase the versatility, autonomy, and rapid re-tasking of intelligent robots and automation technologies for smart manufacturing and cyber-physical systems </a:t>
            </a:r>
            <a:r>
              <a:rPr lang="en-US" sz="2400" dirty="0" smtClean="0">
                <a:solidFill>
                  <a:schemeClr val="bg1"/>
                </a:solidFill>
              </a:rPr>
              <a:t>applications</a:t>
            </a:r>
            <a:endParaRPr lang="en-US" sz="2400" dirty="0">
              <a:solidFill>
                <a:schemeClr val="bg1"/>
              </a:solidFill>
            </a:endParaRPr>
          </a:p>
        </p:txBody>
      </p:sp>
      <p:sp>
        <p:nvSpPr>
          <p:cNvPr id="4100" name="Text Box 6"/>
          <p:cNvSpPr txBox="1">
            <a:spLocks noChangeArrowheads="1"/>
          </p:cNvSpPr>
          <p:nvPr/>
        </p:nvSpPr>
        <p:spPr bwMode="auto">
          <a:xfrm>
            <a:off x="5791200" y="1600200"/>
            <a:ext cx="2924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rPr>
              <a:t>FY2011 Allocation</a:t>
            </a:r>
            <a:r>
              <a:rPr lang="en-US" dirty="0" smtClean="0">
                <a:solidFill>
                  <a:schemeClr val="bg1"/>
                </a:solidFill>
              </a:rPr>
              <a:t>: $3.65M</a:t>
            </a:r>
            <a:endParaRPr lang="en-US" dirty="0">
              <a:solidFill>
                <a:schemeClr val="bg1"/>
              </a:solidFill>
            </a:endParaRPr>
          </a:p>
          <a:p>
            <a:pPr eaLnBrk="1" hangingPunct="1"/>
            <a:r>
              <a:rPr lang="en-US" dirty="0">
                <a:solidFill>
                  <a:schemeClr val="bg1"/>
                </a:solidFill>
              </a:rPr>
              <a:t>FY2012 Request</a:t>
            </a:r>
            <a:r>
              <a:rPr lang="en-US" dirty="0" smtClean="0">
                <a:solidFill>
                  <a:schemeClr val="bg1"/>
                </a:solidFill>
              </a:rPr>
              <a:t>: $3.8M</a:t>
            </a:r>
            <a:endParaRPr lang="en-US" dirty="0">
              <a:solidFill>
                <a:schemeClr val="bg1"/>
              </a:solidFill>
            </a:endParaRPr>
          </a:p>
        </p:txBody>
      </p:sp>
      <p:sp>
        <p:nvSpPr>
          <p:cNvPr id="4101" name="Text Box 7"/>
          <p:cNvSpPr txBox="1">
            <a:spLocks noChangeArrowheads="1"/>
          </p:cNvSpPr>
          <p:nvPr/>
        </p:nvSpPr>
        <p:spPr bwMode="auto">
          <a:xfrm>
            <a:off x="609600" y="1600200"/>
            <a:ext cx="391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Program Managers: Elena Messina</a:t>
            </a:r>
          </a:p>
          <a:p>
            <a:pPr eaLnBrk="1" hangingPunct="1"/>
            <a:r>
              <a:rPr lang="en-US">
                <a:solidFill>
                  <a:schemeClr val="bg1"/>
                </a:solidFill>
              </a:rPr>
              <a:t>                                 Michael Shneier</a:t>
            </a:r>
          </a:p>
        </p:txBody>
      </p:sp>
      <p:sp>
        <p:nvSpPr>
          <p:cNvPr id="4102" name="Text Box 8"/>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4103" name="Text Box 9"/>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534400" cy="1143000"/>
          </a:xfrm>
        </p:spPr>
        <p:txBody>
          <a:bodyPr lIns="0" rIns="0"/>
          <a:lstStyle/>
          <a:p>
            <a:pPr eaLnBrk="1" hangingPunct="1"/>
            <a:r>
              <a:rPr lang="en-US" sz="3200" dirty="0" smtClean="0"/>
              <a:t>Robots are a key ingredient in maintaining US manufacturing leadership</a:t>
            </a:r>
          </a:p>
        </p:txBody>
      </p:sp>
      <p:sp>
        <p:nvSpPr>
          <p:cNvPr id="5123" name="Rectangle 3"/>
          <p:cNvSpPr>
            <a:spLocks noGrp="1" noChangeArrowheads="1"/>
          </p:cNvSpPr>
          <p:nvPr>
            <p:ph type="body" idx="1"/>
          </p:nvPr>
        </p:nvSpPr>
        <p:spPr>
          <a:xfrm>
            <a:off x="228600" y="1447800"/>
            <a:ext cx="8458200" cy="1447800"/>
          </a:xfrm>
        </p:spPr>
        <p:txBody>
          <a:bodyPr/>
          <a:lstStyle/>
          <a:p>
            <a:pPr eaLnBrk="1" hangingPunct="1"/>
            <a:r>
              <a:rPr lang="en-US" sz="2000" b="1" dirty="0" smtClean="0">
                <a:solidFill>
                  <a:srgbClr val="FFFFFF"/>
                </a:solidFill>
              </a:rPr>
              <a:t>EXAMPLES OF IMPORTANT TECHNOLOGY AREAS FOR ADVANCED MANUFACTURING (from the PCAST Report 6/2011)</a:t>
            </a:r>
          </a:p>
          <a:p>
            <a:pPr eaLnBrk="1" hangingPunct="1"/>
            <a:r>
              <a:rPr lang="en-US" sz="1600" b="1" dirty="0" smtClean="0"/>
              <a:t>Advanced robotics</a:t>
            </a:r>
            <a:r>
              <a:rPr lang="en-US" sz="1600" dirty="0" smtClean="0"/>
              <a:t>. Next-generation robots could be mobile and autonomous in their environment, with the ability to interact with their environment and achieve outcomes without programming of all procedures.</a:t>
            </a:r>
          </a:p>
          <a:p>
            <a:pPr eaLnBrk="1" hangingPunct="1"/>
            <a:endParaRPr lang="en-US" sz="2000" dirty="0" smtClean="0"/>
          </a:p>
        </p:txBody>
      </p:sp>
      <p:sp>
        <p:nvSpPr>
          <p:cNvPr id="5124"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5125"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
        <p:nvSpPr>
          <p:cNvPr id="6" name="Rectangle 5"/>
          <p:cNvSpPr/>
          <p:nvPr/>
        </p:nvSpPr>
        <p:spPr>
          <a:xfrm>
            <a:off x="533400" y="2819400"/>
            <a:ext cx="6248400" cy="3539430"/>
          </a:xfrm>
          <a:prstGeom prst="rect">
            <a:avLst/>
          </a:prstGeom>
        </p:spPr>
        <p:txBody>
          <a:bodyPr wrap="square">
            <a:spAutoFit/>
          </a:bodyPr>
          <a:lstStyle/>
          <a:p>
            <a:pPr eaLnBrk="1" hangingPunct="1"/>
            <a:r>
              <a:rPr lang="en-US" sz="1600" dirty="0" smtClean="0">
                <a:solidFill>
                  <a:schemeClr val="bg1"/>
                </a:solidFill>
              </a:rPr>
              <a:t>They also have the potential to be safely operable around humans or in dangerous environments. Intelligent automation could build robots’ capabilities to increase autonomy and flexibility to enable manufacturers to respond to needs and desires of customers very efficiently.  Major advances could provide broad-based innovation benefiting multiple industries, such as that provided by computer-aided design and computer-aided manufacturing, total quality management, and just-in-time manufacturing. The private sector currently under-invests in robotics technology as the full benefits are dispersed across many firms and industries. Public-private investments to advance robotics technology could help US manufacturers compete by allowing quick, nimble improvements in product quality, productivity, time to market, and cost.</a:t>
            </a:r>
          </a:p>
          <a:p>
            <a:pPr eaLnBrk="1" hangingPunct="1"/>
            <a:endParaRPr lang="en-US" sz="1600" dirty="0" smtClean="0">
              <a:solidFill>
                <a:schemeClr val="bg1"/>
              </a:solidFill>
            </a:endParaRPr>
          </a:p>
        </p:txBody>
      </p:sp>
      <p:pic>
        <p:nvPicPr>
          <p:cNvPr id="8" name="Picture 7" descr="Cover pcast-advanced-manufacturing-june2011.jpg"/>
          <p:cNvPicPr>
            <a:picLocks noChangeAspect="1"/>
          </p:cNvPicPr>
          <p:nvPr/>
        </p:nvPicPr>
        <p:blipFill>
          <a:blip r:embed="rId3"/>
          <a:stretch>
            <a:fillRect/>
          </a:stretch>
        </p:blipFill>
        <p:spPr>
          <a:xfrm>
            <a:off x="6705600" y="2743200"/>
            <a:ext cx="2296840" cy="2971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dirty="0" smtClean="0"/>
              <a:t>Why is it hard to solve, how is it solved today and by whom?</a:t>
            </a:r>
          </a:p>
        </p:txBody>
      </p:sp>
      <p:sp>
        <p:nvSpPr>
          <p:cNvPr id="5123" name="Rectangle 3"/>
          <p:cNvSpPr>
            <a:spLocks noGrp="1" noChangeArrowheads="1"/>
          </p:cNvSpPr>
          <p:nvPr>
            <p:ph type="body" idx="1"/>
          </p:nvPr>
        </p:nvSpPr>
        <p:spPr/>
        <p:txBody>
          <a:bodyPr/>
          <a:lstStyle/>
          <a:p>
            <a:pPr eaLnBrk="1" hangingPunct="1"/>
            <a:r>
              <a:rPr lang="en-US" sz="2400" dirty="0" smtClean="0"/>
              <a:t>The problem is difficult because of the multi-disciplinary nature of robots and the diversity of application requirements</a:t>
            </a:r>
          </a:p>
          <a:p>
            <a:pPr eaLnBrk="1" hangingPunct="1"/>
            <a:r>
              <a:rPr lang="en-US" sz="2400" dirty="0" smtClean="0"/>
              <a:t>The problem is solved anew for each application:</a:t>
            </a:r>
          </a:p>
          <a:p>
            <a:pPr lvl="1" eaLnBrk="1" hangingPunct="1"/>
            <a:r>
              <a:rPr lang="en-US" sz="2000" dirty="0" smtClean="0"/>
              <a:t>Robot and sensor manufacturers develop automation products.</a:t>
            </a:r>
          </a:p>
          <a:p>
            <a:pPr lvl="1" eaLnBrk="1" hangingPunct="1"/>
            <a:r>
              <a:rPr lang="en-US" sz="2000" dirty="0" smtClean="0"/>
              <a:t>Users buy the products but typically lack the skill to install them in their factories and make them productive.</a:t>
            </a:r>
          </a:p>
          <a:p>
            <a:pPr lvl="1" eaLnBrk="1" hangingPunct="1"/>
            <a:r>
              <a:rPr lang="en-US" sz="2000" dirty="0" smtClean="0"/>
              <a:t>Integrators custom build robotic work cells and frequently continue to manage them over their entire lifetimes. </a:t>
            </a:r>
          </a:p>
        </p:txBody>
      </p:sp>
      <p:sp>
        <p:nvSpPr>
          <p:cNvPr id="5124"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5125"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2800" dirty="0" smtClean="0"/>
              <a:t>What is the new technical idea, why can we succeed now, and why NIST?</a:t>
            </a:r>
          </a:p>
        </p:txBody>
      </p:sp>
      <p:sp>
        <p:nvSpPr>
          <p:cNvPr id="6147" name="Rectangle 3"/>
          <p:cNvSpPr>
            <a:spLocks noGrp="1" noChangeArrowheads="1"/>
          </p:cNvSpPr>
          <p:nvPr>
            <p:ph type="body" idx="1"/>
          </p:nvPr>
        </p:nvSpPr>
        <p:spPr>
          <a:xfrm>
            <a:off x="457200" y="1447800"/>
            <a:ext cx="8382000" cy="4678363"/>
          </a:xfrm>
        </p:spPr>
        <p:txBody>
          <a:bodyPr/>
          <a:lstStyle/>
          <a:p>
            <a:pPr eaLnBrk="1" hangingPunct="1">
              <a:spcAft>
                <a:spcPts val="0"/>
              </a:spcAft>
            </a:pPr>
            <a:r>
              <a:rPr lang="en-US" sz="1800" dirty="0"/>
              <a:t>The key idea is to use standard test methods and associated performance metrics to isolate and measure robot performance against specific application requirements, accelerating the flow of innovations to address industry’s needs</a:t>
            </a:r>
          </a:p>
          <a:p>
            <a:pPr lvl="1" eaLnBrk="1" hangingPunct="1">
              <a:spcAft>
                <a:spcPts val="1200"/>
              </a:spcAft>
            </a:pPr>
            <a:r>
              <a:rPr lang="en-US" sz="1600" dirty="0"/>
              <a:t>i.e., robots that are easily re-tasked, can perform a much wider set of </a:t>
            </a:r>
            <a:r>
              <a:rPr lang="en-US" sz="1600"/>
              <a:t>manufacturing tasks in dynamic unstructured environments , </a:t>
            </a:r>
            <a:r>
              <a:rPr lang="en-US" sz="1600" dirty="0"/>
              <a:t>and can do so both independently of humans and in close collaboration with them</a:t>
            </a:r>
          </a:p>
          <a:p>
            <a:pPr eaLnBrk="1" hangingPunct="1">
              <a:spcAft>
                <a:spcPts val="1200"/>
              </a:spcAft>
            </a:pPr>
            <a:r>
              <a:rPr lang="en-US" sz="1800" dirty="0"/>
              <a:t>A new approach to robotics is emerging, made possible by greatly increased computer power, cheap, highly capable sensors, and the desire of industry to enable robots and people to work safely together to achieve joint tasks</a:t>
            </a:r>
          </a:p>
          <a:p>
            <a:pPr eaLnBrk="1" hangingPunct="1">
              <a:spcAft>
                <a:spcPts val="1200"/>
              </a:spcAft>
            </a:pPr>
            <a:r>
              <a:rPr lang="en-US" sz="1800" dirty="0" err="1"/>
              <a:t>NIST’s</a:t>
            </a:r>
            <a:r>
              <a:rPr lang="en-US" sz="1800" dirty="0"/>
              <a:t> expertise in convening stakeholders and defining performance metrics, reference measurements and test methods is needed to establish comparisons between approaches and systems for sensory perception, dexterous manipulation, autonomous mobility, planning and modeling, and human-robot interaction</a:t>
            </a:r>
          </a:p>
        </p:txBody>
      </p:sp>
      <p:sp>
        <p:nvSpPr>
          <p:cNvPr id="6148"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6149"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800" smtClean="0"/>
              <a:t>What is the impact if successful, and who cares?</a:t>
            </a:r>
          </a:p>
        </p:txBody>
      </p:sp>
      <p:sp>
        <p:nvSpPr>
          <p:cNvPr id="7171" name="Rectangle 3"/>
          <p:cNvSpPr>
            <a:spLocks noGrp="1" noChangeArrowheads="1"/>
          </p:cNvSpPr>
          <p:nvPr>
            <p:ph type="body" idx="1"/>
          </p:nvPr>
        </p:nvSpPr>
        <p:spPr>
          <a:xfrm>
            <a:off x="457200" y="1524000"/>
            <a:ext cx="8229600" cy="4525963"/>
          </a:xfrm>
        </p:spPr>
        <p:txBody>
          <a:bodyPr/>
          <a:lstStyle/>
          <a:p>
            <a:pPr eaLnBrk="1" hangingPunct="1"/>
            <a:r>
              <a:rPr lang="en-US" sz="2800" dirty="0" smtClean="0"/>
              <a:t>U.S. industries will compete through greater responsiveness, productivity, and higher quality</a:t>
            </a:r>
          </a:p>
          <a:p>
            <a:pPr eaLnBrk="1" hangingPunct="1"/>
            <a:r>
              <a:rPr lang="en-US" sz="2800" dirty="0" smtClean="0"/>
              <a:t>Small and medium-sized businesses – which are the backbone of the U. S. Manufacturing economy – will adopt robotics and reap their benefits </a:t>
            </a:r>
          </a:p>
          <a:p>
            <a:pPr eaLnBrk="1" hangingPunct="1"/>
            <a:r>
              <a:rPr lang="en-US" sz="2800" dirty="0" smtClean="0"/>
              <a:t>The domestic robotics industry will be renewed</a:t>
            </a:r>
          </a:p>
          <a:p>
            <a:pPr eaLnBrk="1" hangingPunct="1"/>
            <a:r>
              <a:rPr lang="en-US" sz="2800" dirty="0" smtClean="0"/>
              <a:t>Robotics will enable a much improved quality of life through service robots, elder care, defense, transportation, and many other fields</a:t>
            </a:r>
          </a:p>
        </p:txBody>
      </p:sp>
      <p:sp>
        <p:nvSpPr>
          <p:cNvPr id="7172"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7173"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200" dirty="0" smtClean="0"/>
              <a:t>What have been the results of this program?</a:t>
            </a:r>
          </a:p>
        </p:txBody>
      </p:sp>
      <p:sp>
        <p:nvSpPr>
          <p:cNvPr id="8195" name="Rectangle 3"/>
          <p:cNvSpPr>
            <a:spLocks noGrp="1" noChangeArrowheads="1"/>
          </p:cNvSpPr>
          <p:nvPr>
            <p:ph type="body" idx="1"/>
          </p:nvPr>
        </p:nvSpPr>
        <p:spPr>
          <a:xfrm>
            <a:off x="457200" y="1524000"/>
            <a:ext cx="8229600" cy="4602163"/>
          </a:xfrm>
        </p:spPr>
        <p:txBody>
          <a:bodyPr/>
          <a:lstStyle/>
          <a:p>
            <a:pPr eaLnBrk="1" hangingPunct="1"/>
            <a:r>
              <a:rPr lang="en-US" sz="2400" dirty="0" smtClean="0"/>
              <a:t>This is a new program. Previous program results include:</a:t>
            </a:r>
          </a:p>
          <a:p>
            <a:pPr lvl="1" eaLnBrk="1" hangingPunct="1"/>
            <a:r>
              <a:rPr lang="en-US" sz="2000" dirty="0" smtClean="0"/>
              <a:t>NIST work led to changes in the B56.5 safety standard </a:t>
            </a:r>
          </a:p>
          <a:p>
            <a:pPr lvl="2" eaLnBrk="1" hangingPunct="1"/>
            <a:r>
              <a:rPr lang="en-US" sz="1800" dirty="0" smtClean="0"/>
              <a:t>This has had significant impact in industry, resulting in the growth of a market for such sensors</a:t>
            </a:r>
          </a:p>
          <a:p>
            <a:pPr lvl="1" eaLnBrk="1" hangingPunct="1"/>
            <a:r>
              <a:rPr lang="en-US" sz="2000" dirty="0" smtClean="0"/>
              <a:t>Drafted a technical specification (TS 15066) for ISO 10218 robot safety standards that allow humans and robots in same space</a:t>
            </a:r>
          </a:p>
          <a:p>
            <a:pPr lvl="1" eaLnBrk="1" hangingPunct="1"/>
            <a:r>
              <a:rPr lang="en-US" sz="2000" dirty="0" smtClean="0"/>
              <a:t>Participated in drafting ISO 10218, ISO 13488, RIA/ANSI R15.06</a:t>
            </a:r>
          </a:p>
          <a:p>
            <a:pPr lvl="1" eaLnBrk="1" hangingPunct="1"/>
            <a:r>
              <a:rPr lang="en-US" sz="2000" dirty="0" smtClean="0"/>
              <a:t>Adoption by industry of the ASTM E57 data transfer standard</a:t>
            </a:r>
          </a:p>
          <a:p>
            <a:pPr lvl="1" eaLnBrk="1" hangingPunct="1"/>
            <a:r>
              <a:rPr lang="en-US" sz="2000" dirty="0" smtClean="0"/>
              <a:t>First draft of a ASTM E57 standard for static pose measurement systems</a:t>
            </a:r>
          </a:p>
          <a:p>
            <a:pPr lvl="1" eaLnBrk="1" hangingPunct="1"/>
            <a:endParaRPr lang="en-US" sz="2000" dirty="0" smtClean="0"/>
          </a:p>
        </p:txBody>
      </p:sp>
      <p:sp>
        <p:nvSpPr>
          <p:cNvPr id="8196"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Smart Manufacturing, Construction, and Cyber-Physical Systems</a:t>
            </a:r>
            <a:r>
              <a:rPr lang="en-US"/>
              <a:t> </a:t>
            </a:r>
          </a:p>
        </p:txBody>
      </p:sp>
      <p:sp>
        <p:nvSpPr>
          <p:cNvPr id="8197"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olidFill>
                  <a:schemeClr val="bg1"/>
                </a:solidFill>
              </a:rPr>
              <a:t>FY 2012 EL STRS</a:t>
            </a:r>
          </a:p>
          <a:p>
            <a:pPr eaLnBrk="1" hangingPunct="1"/>
            <a:r>
              <a:rPr lang="en-US" sz="1400">
                <a:solidFill>
                  <a:schemeClr val="bg1"/>
                </a:solidFill>
              </a:rPr>
              <a:t>Program Review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have been the results of this program?</a:t>
            </a:r>
            <a:endParaRPr lang="en-US" sz="3200" dirty="0"/>
          </a:p>
        </p:txBody>
      </p:sp>
      <p:sp>
        <p:nvSpPr>
          <p:cNvPr id="3" name="Content Placeholder 2"/>
          <p:cNvSpPr>
            <a:spLocks noGrp="1"/>
          </p:cNvSpPr>
          <p:nvPr>
            <p:ph idx="1"/>
          </p:nvPr>
        </p:nvSpPr>
        <p:spPr/>
        <p:txBody>
          <a:bodyPr/>
          <a:lstStyle/>
          <a:p>
            <a:pPr lvl="1" eaLnBrk="1" hangingPunct="1"/>
            <a:r>
              <a:rPr lang="en-US" sz="2000" dirty="0" smtClean="0"/>
              <a:t>Held competitions at premiere robotics conference to test performance metrics for manufacturing robotics</a:t>
            </a:r>
          </a:p>
          <a:p>
            <a:pPr lvl="2" eaLnBrk="1" hangingPunct="1"/>
            <a:r>
              <a:rPr lang="en-US" sz="1800" dirty="0" smtClean="0"/>
              <a:t>The virtual manufacturing automation competition</a:t>
            </a:r>
          </a:p>
          <a:p>
            <a:pPr lvl="2" eaLnBrk="1" hangingPunct="1"/>
            <a:r>
              <a:rPr lang="en-US" sz="1800" dirty="0" smtClean="0"/>
              <a:t>perception challenge competition (OSTP asked NIST to participate)</a:t>
            </a:r>
          </a:p>
          <a:p>
            <a:pPr lvl="1" eaLnBrk="1" hangingPunct="1"/>
            <a:r>
              <a:rPr lang="en-US" sz="2000" dirty="0" smtClean="0"/>
              <a:t>MOAST and </a:t>
            </a:r>
            <a:r>
              <a:rPr lang="en-US" sz="2000" dirty="0" err="1" smtClean="0"/>
              <a:t>USARSim</a:t>
            </a:r>
            <a:r>
              <a:rPr lang="en-US" sz="2000" dirty="0" smtClean="0"/>
              <a:t> software widely used by industry and academia and by the Army’s MAST Collaborative Technology Alliance to accelerate development and experimentation</a:t>
            </a:r>
          </a:p>
          <a:p>
            <a:pPr lvl="1" eaLnBrk="1" hangingPunct="1"/>
            <a:r>
              <a:rPr lang="en-US" sz="2000" dirty="0" smtClean="0"/>
              <a:t>Patent disclosures for micro-scale manipulation submitted and one patent licensed by industry</a:t>
            </a:r>
          </a:p>
          <a:p>
            <a:pPr lvl="1" eaLnBrk="1" hangingPunct="1"/>
            <a:r>
              <a:rPr lang="en-US" sz="2000" dirty="0" smtClean="0"/>
              <a:t>Establishing CRADAS in the micro- and </a:t>
            </a:r>
            <a:r>
              <a:rPr lang="en-US" sz="2000" dirty="0" err="1" smtClean="0"/>
              <a:t>nano</a:t>
            </a:r>
            <a:r>
              <a:rPr lang="en-US" sz="2000" dirty="0" smtClean="0"/>
              <a:t>-manipulation area</a:t>
            </a:r>
          </a:p>
          <a:p>
            <a:pPr lvl="1" eaLnBrk="1" hangingPunct="1"/>
            <a:r>
              <a:rPr lang="en-US" sz="2000" dirty="0" smtClean="0"/>
              <a:t>The 10</a:t>
            </a:r>
            <a:r>
              <a:rPr lang="en-US" sz="2000" baseline="30000" dirty="0" smtClean="0"/>
              <a:t>th</a:t>
            </a:r>
            <a:r>
              <a:rPr lang="en-US" sz="2000" dirty="0" smtClean="0"/>
              <a:t> workshop on performance evaluation for intelligent systems (PerMIS) was held in Fall 2010</a:t>
            </a:r>
          </a:p>
          <a:p>
            <a:pPr lvl="1" eaLnBrk="1" hangingPunct="1"/>
            <a:r>
              <a:rPr lang="en-US" sz="2000" dirty="0" smtClean="0"/>
              <a:t>11 journal papers, 32 refereed conference papers, 12 NIST reports, and 2 book chapters were published</a:t>
            </a:r>
            <a:endParaRPr lang="en-US" dirty="0"/>
          </a:p>
        </p:txBody>
      </p:sp>
    </p:spTree>
    <p:extLst>
      <p:ext uri="{BB962C8B-B14F-4D97-AF65-F5344CB8AC3E}">
        <p14:creationId xmlns:p14="http://schemas.microsoft.com/office/powerpoint/2010/main" val="366965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the Standards Strategy?</a:t>
            </a:r>
            <a:endParaRPr lang="en-US" sz="3600" dirty="0"/>
          </a:p>
        </p:txBody>
      </p:sp>
      <p:sp>
        <p:nvSpPr>
          <p:cNvPr id="3" name="Content Placeholder 2"/>
          <p:cNvSpPr>
            <a:spLocks noGrp="1"/>
          </p:cNvSpPr>
          <p:nvPr>
            <p:ph idx="1"/>
          </p:nvPr>
        </p:nvSpPr>
        <p:spPr>
          <a:xfrm>
            <a:off x="457200" y="1371600"/>
            <a:ext cx="8229600" cy="4525963"/>
          </a:xfrm>
        </p:spPr>
        <p:txBody>
          <a:bodyPr/>
          <a:lstStyle/>
          <a:p>
            <a:r>
              <a:rPr lang="en-US" sz="2000" dirty="0" smtClean="0"/>
              <a:t>Participate </a:t>
            </a:r>
            <a:r>
              <a:rPr lang="en-US" sz="2000" dirty="0"/>
              <a:t>actively in </a:t>
            </a:r>
            <a:r>
              <a:rPr lang="en-US" sz="2000" dirty="0" smtClean="0"/>
              <a:t>existing </a:t>
            </a:r>
            <a:r>
              <a:rPr lang="en-US" sz="2000" dirty="0"/>
              <a:t>standards </a:t>
            </a:r>
            <a:r>
              <a:rPr lang="en-US" sz="2000" dirty="0" smtClean="0"/>
              <a:t>committees</a:t>
            </a:r>
          </a:p>
          <a:p>
            <a:r>
              <a:rPr lang="en-US" sz="2000" dirty="0" smtClean="0"/>
              <a:t>Help to </a:t>
            </a:r>
            <a:r>
              <a:rPr lang="en-US" sz="2000" dirty="0"/>
              <a:t>set up new standards working groups where a need is </a:t>
            </a:r>
            <a:r>
              <a:rPr lang="en-US" sz="2000" dirty="0" smtClean="0"/>
              <a:t>evident</a:t>
            </a:r>
          </a:p>
          <a:p>
            <a:r>
              <a:rPr lang="en-US" sz="2000" dirty="0" smtClean="0"/>
              <a:t>Two kinds of standards: safety-related and measurement-related</a:t>
            </a:r>
          </a:p>
          <a:p>
            <a:r>
              <a:rPr lang="en-US" sz="2000" dirty="0" smtClean="0"/>
              <a:t>The </a:t>
            </a:r>
            <a:r>
              <a:rPr lang="en-US" sz="2000" dirty="0"/>
              <a:t>program </a:t>
            </a:r>
            <a:r>
              <a:rPr lang="en-US" sz="2000" dirty="0" smtClean="0"/>
              <a:t>will </a:t>
            </a:r>
            <a:r>
              <a:rPr lang="en-US" sz="2000" dirty="0"/>
              <a:t>participate in ISO and US robot safety </a:t>
            </a:r>
            <a:r>
              <a:rPr lang="en-US" sz="2000" dirty="0" smtClean="0"/>
              <a:t>standards</a:t>
            </a:r>
          </a:p>
          <a:p>
            <a:pPr lvl="1"/>
            <a:r>
              <a:rPr lang="en-US" sz="1600" dirty="0" smtClean="0"/>
              <a:t>ISO </a:t>
            </a:r>
            <a:r>
              <a:rPr lang="en-US" sz="1600" dirty="0"/>
              <a:t>10218 parts one and two and ISO </a:t>
            </a:r>
            <a:r>
              <a:rPr lang="en-US" sz="1600" dirty="0" smtClean="0"/>
              <a:t>13482</a:t>
            </a:r>
          </a:p>
          <a:p>
            <a:pPr lvl="1"/>
            <a:r>
              <a:rPr lang="en-US" sz="1600" dirty="0" smtClean="0"/>
              <a:t>Leadership in Technical Specification 15066 on human-robot collaboration</a:t>
            </a:r>
          </a:p>
          <a:p>
            <a:pPr lvl="1"/>
            <a:r>
              <a:rPr lang="en-US" sz="1600" dirty="0" smtClean="0"/>
              <a:t>US </a:t>
            </a:r>
            <a:r>
              <a:rPr lang="en-US" sz="1600" dirty="0"/>
              <a:t>robot safety standard RIA/ANSI </a:t>
            </a:r>
            <a:r>
              <a:rPr lang="en-US" sz="1600" dirty="0" smtClean="0"/>
              <a:t>R15.06</a:t>
            </a:r>
          </a:p>
          <a:p>
            <a:pPr lvl="1"/>
            <a:r>
              <a:rPr lang="en-US" sz="1600" dirty="0" smtClean="0"/>
              <a:t>Industrial vehicle safety, ANSI/ITSDF B56.5</a:t>
            </a:r>
          </a:p>
          <a:p>
            <a:r>
              <a:rPr lang="en-US" sz="2000" dirty="0" smtClean="0"/>
              <a:t>The program will participate in measurement-related standards</a:t>
            </a:r>
          </a:p>
          <a:p>
            <a:pPr lvl="1"/>
            <a:r>
              <a:rPr lang="en-US" sz="1600" dirty="0" smtClean="0"/>
              <a:t>Leadership roles in ASTM </a:t>
            </a:r>
            <a:r>
              <a:rPr lang="en-US" sz="1600" dirty="0"/>
              <a:t>E57 </a:t>
            </a:r>
            <a:r>
              <a:rPr lang="en-US" sz="1600" dirty="0" smtClean="0"/>
              <a:t>standards </a:t>
            </a:r>
            <a:r>
              <a:rPr lang="en-US" sz="1600" dirty="0"/>
              <a:t>development for 3D measurement systems and for non-contact pose measurement </a:t>
            </a:r>
            <a:r>
              <a:rPr lang="en-US" sz="1600" dirty="0" smtClean="0"/>
              <a:t>systems</a:t>
            </a:r>
          </a:p>
          <a:p>
            <a:r>
              <a:rPr lang="en-US" sz="2000" dirty="0" smtClean="0"/>
              <a:t>The program will develop conformance tests and validation methods to evaluate products claiming compliance with the standards</a:t>
            </a:r>
            <a:endParaRPr lang="en-US" sz="2000" dirty="0"/>
          </a:p>
        </p:txBody>
      </p:sp>
      <p:sp>
        <p:nvSpPr>
          <p:cNvPr id="4" name="Text Box 4"/>
          <p:cNvSpPr txBox="1">
            <a:spLocks noChangeArrowheads="1"/>
          </p:cNvSpPr>
          <p:nvPr/>
        </p:nvSpPr>
        <p:spPr bwMode="auto">
          <a:xfrm>
            <a:off x="365125" y="6208713"/>
            <a:ext cx="535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Smart Manufacturing, Construction, and Cyber-Physical Systems</a:t>
            </a:r>
            <a:r>
              <a:rPr lang="en-US" dirty="0"/>
              <a:t> </a:t>
            </a:r>
          </a:p>
        </p:txBody>
      </p:sp>
      <p:sp>
        <p:nvSpPr>
          <p:cNvPr id="5" name="Text Box 5"/>
          <p:cNvSpPr txBox="1">
            <a:spLocks noChangeArrowheads="1"/>
          </p:cNvSpPr>
          <p:nvPr/>
        </p:nvSpPr>
        <p:spPr bwMode="auto">
          <a:xfrm>
            <a:off x="6858000" y="6172200"/>
            <a:ext cx="1644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a:solidFill>
                  <a:schemeClr val="bg1"/>
                </a:solidFill>
              </a:rPr>
              <a:t>FY 2012 EL STRS</a:t>
            </a:r>
          </a:p>
          <a:p>
            <a:pPr eaLnBrk="1" hangingPunct="1"/>
            <a:r>
              <a:rPr lang="en-US" sz="1400" dirty="0">
                <a:solidFill>
                  <a:schemeClr val="bg1"/>
                </a:solidFill>
              </a:rPr>
              <a:t>Program Review</a:t>
            </a:r>
          </a:p>
        </p:txBody>
      </p:sp>
    </p:spTree>
    <p:extLst>
      <p:ext uri="{BB962C8B-B14F-4D97-AF65-F5344CB8AC3E}">
        <p14:creationId xmlns:p14="http://schemas.microsoft.com/office/powerpoint/2010/main" val="267985127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34227</TotalTime>
  <Words>1861</Words>
  <Application>Microsoft Office PowerPoint</Application>
  <PresentationFormat>On-screen Show (4:3)</PresentationFormat>
  <Paragraphs>249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Next Generation Robotics and Automation Program</vt:lpstr>
      <vt:lpstr>Next Generation Robotics and Automation Program</vt:lpstr>
      <vt:lpstr>Robots are a key ingredient in maintaining US manufacturing leadership</vt:lpstr>
      <vt:lpstr>Why is it hard to solve, how is it solved today and by whom?</vt:lpstr>
      <vt:lpstr>What is the new technical idea, why can we succeed now, and why NIST?</vt:lpstr>
      <vt:lpstr>What is the impact if successful, and who cares?</vt:lpstr>
      <vt:lpstr>What have been the results of this program?</vt:lpstr>
      <vt:lpstr>What have been the results of this program?</vt:lpstr>
      <vt:lpstr>What is the Standards Strategy?</vt:lpstr>
      <vt:lpstr>What is the Standards Strategy?</vt:lpstr>
      <vt:lpstr>What changes are proposed for FY2012?</vt:lpstr>
      <vt:lpstr>What program outcomes are expected?</vt:lpstr>
      <vt:lpstr>What program outcomes are expected?</vt:lpstr>
      <vt:lpstr>How is the program being managed?</vt:lpstr>
      <vt:lpstr>How is the program being managed?</vt:lpstr>
      <vt:lpstr>Project Ties Chart</vt:lpstr>
      <vt:lpstr>NGRA Ranking Averages</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Fred Proctor</dc:creator>
  <cp:lastModifiedBy>Michael Shneier</cp:lastModifiedBy>
  <cp:revision>114</cp:revision>
  <cp:lastPrinted>2011-07-05T11:23:41Z</cp:lastPrinted>
  <dcterms:created xsi:type="dcterms:W3CDTF">2011-07-04T16:03:59Z</dcterms:created>
  <dcterms:modified xsi:type="dcterms:W3CDTF">2011-07-05T11:41:32Z</dcterms:modified>
</cp:coreProperties>
</file>