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63" r:id="rId4"/>
    <p:sldId id="271" r:id="rId5"/>
    <p:sldId id="264" r:id="rId6"/>
    <p:sldId id="267" r:id="rId7"/>
    <p:sldId id="268" r:id="rId8"/>
    <p:sldId id="270" r:id="rId9"/>
    <p:sldId id="259" r:id="rId10"/>
    <p:sldId id="272" r:id="rId11"/>
    <p:sldId id="260" r:id="rId12"/>
    <p:sldId id="261" r:id="rId13"/>
    <p:sldId id="273" r:id="rId14"/>
    <p:sldId id="274" r:id="rId15"/>
    <p:sldId id="275" r:id="rId16"/>
    <p:sldId id="276" r:id="rId17"/>
    <p:sldId id="262" r:id="rId18"/>
    <p:sldId id="277"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3333CC"/>
    <a:srgbClr val="3333FF"/>
    <a:srgbClr val="FF0000"/>
    <a:srgbClr val="A5002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02" y="-13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B89AFCA-6F74-4D0D-AEA0-27A80D3F6D14}" type="datetimeFigureOut">
              <a:rPr lang="en-US"/>
              <a:pPr>
                <a:defRPr/>
              </a:pPr>
              <a:t>6/2/2011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DE95EA9-F701-43F3-914C-B71BAEC575A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0779B40-648E-4A12-9E84-014F99D31BE0}" type="slidenum">
              <a:rPr lang="en-US" smtClean="0"/>
              <a:pPr/>
              <a:t>1</a:t>
            </a:fld>
            <a:endParaRPr lang="en-US" smtClean="0"/>
          </a:p>
        </p:txBody>
      </p:sp>
      <p:sp>
        <p:nvSpPr>
          <p:cNvPr id="102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244" name="Rectangle 3"/>
          <p:cNvSpPr>
            <a:spLocks noGrp="1" noChangeArrowheads="1"/>
          </p:cNvSpPr>
          <p:nvPr>
            <p:ph type="body" idx="1"/>
          </p:nvPr>
        </p:nvSpPr>
        <p:spPr bwMode="auto">
          <a:xfrm>
            <a:off x="379413" y="4340225"/>
            <a:ext cx="6099175" cy="4424363"/>
          </a:xfrm>
          <a:noFill/>
        </p:spPr>
        <p:txBody>
          <a:bodyPr wrap="square" numCol="1" anchor="t" anchorCtr="0" compatLnSpc="1">
            <a:prstTxWarp prst="textNoShape">
              <a:avLst/>
            </a:prstTxWarp>
          </a:bodyPr>
          <a:lstStyle/>
          <a:p>
            <a:pPr eaLnBrk="1" hangingPunct="1"/>
            <a:endParaRPr lang="en-US" sz="1300" b="1"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4BC1320-3B6F-414E-A1AD-156AF08F5E64}"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DE95EA9-F701-43F3-914C-B71BAEC575A2}"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DE95EA9-F701-43F3-914C-B71BAEC575A2}"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DE95EA9-F701-43F3-914C-B71BAEC575A2}"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DE95EA9-F701-43F3-914C-B71BAEC575A2}"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DE95EA9-F701-43F3-914C-B71BAEC575A2}"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DE95EA9-F701-43F3-914C-B71BAEC575A2}"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DE95EA9-F701-43F3-914C-B71BAEC575A2}"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DE95EA9-F701-43F3-914C-B71BAEC575A2}" type="slidenum">
              <a:rPr lang="en-US" smtClean="0"/>
              <a:pPr>
                <a:defRPr/>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DE95EA9-F701-43F3-914C-B71BAEC575A2}"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4BC1320-3B6F-414E-A1AD-156AF08F5E6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4BC1320-3B6F-414E-A1AD-156AF08F5E6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4BC1320-3B6F-414E-A1AD-156AF08F5E6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4BC1320-3B6F-414E-A1AD-156AF08F5E6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4BC1320-3B6F-414E-A1AD-156AF08F5E6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4BC1320-3B6F-414E-A1AD-156AF08F5E6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DE95EA9-F701-43F3-914C-B71BAEC575A2}"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707B67-12C9-4E25-A556-2DE2B21CC67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8CFDD8F-3E08-4171-B68B-D11E25756C4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0" name="Rectangle 6"/>
          <p:cNvSpPr>
            <a:spLocks noGrp="1" noChangeArrowheads="1"/>
          </p:cNvSpPr>
          <p:nvPr>
            <p:ph type="sldNum" sz="quarter" idx="4"/>
          </p:nvPr>
        </p:nvSpPr>
        <p:spPr bwMode="auto">
          <a:xfrm>
            <a:off x="4648200" y="48768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7304FBE-4AC2-426B-9CF4-EF172927CFF9}" type="slidenum">
              <a:rPr lang="en-US"/>
              <a:pPr>
                <a:defRPr/>
              </a:pPr>
              <a:t>‹#›</a:t>
            </a:fld>
            <a:endParaRPr lang="en-US"/>
          </a:p>
        </p:txBody>
      </p:sp>
      <p:sp>
        <p:nvSpPr>
          <p:cNvPr id="10" name="Text Box 7"/>
          <p:cNvSpPr txBox="1">
            <a:spLocks noChangeArrowheads="1"/>
          </p:cNvSpPr>
          <p:nvPr userDrawn="1"/>
        </p:nvSpPr>
        <p:spPr bwMode="auto">
          <a:xfrm>
            <a:off x="457200" y="6019800"/>
            <a:ext cx="8305800" cy="707886"/>
          </a:xfrm>
          <a:prstGeom prst="rect">
            <a:avLst/>
          </a:prstGeom>
          <a:noFill/>
          <a:ln w="9525">
            <a:noFill/>
            <a:miter lim="800000"/>
            <a:headEnd/>
            <a:tailEnd/>
          </a:ln>
        </p:spPr>
        <p:txBody>
          <a:bodyPr wrap="square">
            <a:spAutoFit/>
          </a:bodyPr>
          <a:lstStyle/>
          <a:p>
            <a:pPr eaLnBrk="0" hangingPunct="0"/>
            <a:r>
              <a:rPr lang="en-US" sz="2000" dirty="0" smtClean="0">
                <a:solidFill>
                  <a:srgbClr val="3333CC"/>
                </a:solidFill>
              </a:rPr>
              <a:t>Next-Generation Robotics and			FY_2011 ELSTRS </a:t>
            </a:r>
            <a:br>
              <a:rPr lang="en-US" sz="2000" dirty="0" smtClean="0">
                <a:solidFill>
                  <a:srgbClr val="3333CC"/>
                </a:solidFill>
              </a:rPr>
            </a:br>
            <a:r>
              <a:rPr lang="en-US" sz="2000" dirty="0" smtClean="0">
                <a:solidFill>
                  <a:srgbClr val="3333CC"/>
                </a:solidFill>
              </a:rPr>
              <a:t>Automation					Project Review</a:t>
            </a:r>
            <a:endParaRPr lang="en-US" sz="2000" dirty="0">
              <a:solidFill>
                <a:srgbClr val="3333CC"/>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71" r:id="rId3"/>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457200" y="990600"/>
            <a:ext cx="7924800" cy="519113"/>
          </a:xfrm>
          <a:prstGeom prst="rect">
            <a:avLst/>
          </a:prstGeom>
          <a:noFill/>
          <a:ln w="9525">
            <a:noFill/>
            <a:miter lim="800000"/>
            <a:headEnd/>
            <a:tailEnd/>
          </a:ln>
        </p:spPr>
        <p:txBody>
          <a:bodyPr>
            <a:spAutoFit/>
          </a:bodyPr>
          <a:lstStyle/>
          <a:p>
            <a:pPr algn="ctr" eaLnBrk="0" hangingPunct="0"/>
            <a:r>
              <a:rPr lang="en-US" sz="2800" b="1" dirty="0" smtClean="0">
                <a:solidFill>
                  <a:srgbClr val="3333CC"/>
                </a:solidFill>
              </a:rPr>
              <a:t>Intelligent Planning and Modeling</a:t>
            </a:r>
            <a:endParaRPr lang="en-US" sz="2800" b="1" dirty="0">
              <a:solidFill>
                <a:srgbClr val="3333CC"/>
              </a:solidFill>
            </a:endParaRPr>
          </a:p>
        </p:txBody>
      </p:sp>
      <p:sp>
        <p:nvSpPr>
          <p:cNvPr id="3076" name="Text Box 4"/>
          <p:cNvSpPr txBox="1">
            <a:spLocks noChangeArrowheads="1"/>
          </p:cNvSpPr>
          <p:nvPr/>
        </p:nvSpPr>
        <p:spPr bwMode="auto">
          <a:xfrm>
            <a:off x="228600" y="1752600"/>
            <a:ext cx="8686800" cy="4093428"/>
          </a:xfrm>
          <a:prstGeom prst="rect">
            <a:avLst/>
          </a:prstGeom>
          <a:noFill/>
          <a:ln w="9525">
            <a:noFill/>
            <a:miter lim="800000"/>
            <a:headEnd/>
            <a:tailEnd/>
          </a:ln>
        </p:spPr>
        <p:txBody>
          <a:bodyPr>
            <a:spAutoFit/>
          </a:bodyPr>
          <a:lstStyle/>
          <a:p>
            <a:r>
              <a:rPr lang="en-US" sz="2000" dirty="0">
                <a:solidFill>
                  <a:srgbClr val="000000"/>
                </a:solidFill>
              </a:rPr>
              <a:t>Principal Investigator:	</a:t>
            </a:r>
            <a:r>
              <a:rPr lang="en-US" sz="2000" dirty="0" smtClean="0">
                <a:solidFill>
                  <a:srgbClr val="000000"/>
                </a:solidFill>
              </a:rPr>
              <a:t>Stephen Balakirsky</a:t>
            </a:r>
            <a:r>
              <a:rPr lang="en-US" sz="2000" dirty="0">
                <a:solidFill>
                  <a:srgbClr val="000000"/>
                </a:solidFill>
              </a:rPr>
              <a:t>	FY </a:t>
            </a:r>
            <a:r>
              <a:rPr lang="en-US" sz="2000" dirty="0" smtClean="0">
                <a:solidFill>
                  <a:srgbClr val="000000"/>
                </a:solidFill>
              </a:rPr>
              <a:t>2010 </a:t>
            </a:r>
            <a:r>
              <a:rPr lang="en-US" sz="2000">
                <a:solidFill>
                  <a:srgbClr val="000000"/>
                </a:solidFill>
              </a:rPr>
              <a:t>allocation</a:t>
            </a:r>
            <a:r>
              <a:rPr lang="en-US" sz="2000" smtClean="0">
                <a:solidFill>
                  <a:srgbClr val="000000"/>
                </a:solidFill>
              </a:rPr>
              <a:t>:</a:t>
            </a:r>
            <a:endParaRPr lang="en-US" sz="2000" dirty="0">
              <a:solidFill>
                <a:srgbClr val="000000"/>
              </a:solidFill>
            </a:endParaRPr>
          </a:p>
          <a:p>
            <a:r>
              <a:rPr lang="en-US" sz="2000" dirty="0">
                <a:solidFill>
                  <a:srgbClr val="000000"/>
                </a:solidFill>
              </a:rPr>
              <a:t>Co-investigators:	</a:t>
            </a:r>
            <a:r>
              <a:rPr lang="en-US" sz="2000" dirty="0" smtClean="0">
                <a:solidFill>
                  <a:srgbClr val="000000"/>
                </a:solidFill>
              </a:rPr>
              <a:t>Tom Kramer</a:t>
            </a:r>
            <a:r>
              <a:rPr lang="en-US" sz="2000" dirty="0">
                <a:solidFill>
                  <a:srgbClr val="000000"/>
                </a:solidFill>
              </a:rPr>
              <a:t>		FY </a:t>
            </a:r>
            <a:r>
              <a:rPr lang="en-US" sz="2000" dirty="0" smtClean="0">
                <a:solidFill>
                  <a:srgbClr val="000000"/>
                </a:solidFill>
              </a:rPr>
              <a:t>2011 </a:t>
            </a:r>
            <a:r>
              <a:rPr lang="en-US" sz="2000" dirty="0">
                <a:solidFill>
                  <a:srgbClr val="000000"/>
                </a:solidFill>
              </a:rPr>
              <a:t>request</a:t>
            </a:r>
            <a:r>
              <a:rPr lang="en-US" sz="2000" dirty="0" smtClean="0">
                <a:solidFill>
                  <a:srgbClr val="000000"/>
                </a:solidFill>
              </a:rPr>
              <a:t>:</a:t>
            </a:r>
          </a:p>
          <a:p>
            <a:r>
              <a:rPr lang="en-US" sz="2000" dirty="0">
                <a:solidFill>
                  <a:srgbClr val="000000"/>
                </a:solidFill>
              </a:rPr>
              <a:t>	</a:t>
            </a:r>
            <a:r>
              <a:rPr lang="en-US" sz="2000" dirty="0" smtClean="0">
                <a:solidFill>
                  <a:srgbClr val="000000"/>
                </a:solidFill>
              </a:rPr>
              <a:t>		Craig Schlenoff</a:t>
            </a:r>
          </a:p>
          <a:p>
            <a:r>
              <a:rPr lang="en-US" sz="2000" dirty="0">
                <a:solidFill>
                  <a:srgbClr val="000000"/>
                </a:solidFill>
              </a:rPr>
              <a:t>	</a:t>
            </a:r>
            <a:r>
              <a:rPr lang="en-US" sz="2000" dirty="0" smtClean="0">
                <a:solidFill>
                  <a:srgbClr val="000000"/>
                </a:solidFill>
              </a:rPr>
              <a:t>		Zeid Kootbally</a:t>
            </a:r>
            <a:endParaRPr lang="en-US" sz="2000" dirty="0">
              <a:solidFill>
                <a:srgbClr val="000000"/>
              </a:solidFill>
            </a:endParaRPr>
          </a:p>
          <a:p>
            <a:pPr eaLnBrk="0" hangingPunct="0"/>
            <a:endParaRPr lang="en-US" sz="2000" dirty="0">
              <a:solidFill>
                <a:srgbClr val="000000"/>
              </a:solidFill>
              <a:cs typeface="Arial" charset="0"/>
            </a:endParaRPr>
          </a:p>
          <a:p>
            <a:pPr eaLnBrk="0" hangingPunct="0"/>
            <a:r>
              <a:rPr lang="en-US" sz="2000" b="1" dirty="0" smtClean="0">
                <a:solidFill>
                  <a:srgbClr val="000000"/>
                </a:solidFill>
              </a:rPr>
              <a:t>Objective:</a:t>
            </a:r>
            <a:r>
              <a:rPr lang="en-US" sz="2000" dirty="0" smtClean="0">
                <a:solidFill>
                  <a:srgbClr val="000000"/>
                </a:solidFill>
              </a:rPr>
              <a:t> </a:t>
            </a:r>
            <a:r>
              <a:rPr lang="en-US" sz="2000" dirty="0" smtClean="0"/>
              <a:t>This project will  develop the necessary measurement science for planning and modeling by robots so that they are able to be more quickly re-tasked and are more flexible and adaptive in manufacturing applications.  Areas of focus include ways to evaluate the effectiveness and efficiency of the representation of plan and world model data, and the evaluation of system performance through standardized test methodologies. The project will culminate in three years with standards for the automated logistics industry.    </a:t>
            </a:r>
            <a:endParaRPr lang="en-US" sz="2000" dirty="0"/>
          </a:p>
        </p:txBody>
      </p:sp>
      <p:sp>
        <p:nvSpPr>
          <p:cNvPr id="3077" name="Text Box 6"/>
          <p:cNvSpPr txBox="1">
            <a:spLocks noChangeArrowheads="1"/>
          </p:cNvSpPr>
          <p:nvPr/>
        </p:nvSpPr>
        <p:spPr bwMode="auto">
          <a:xfrm>
            <a:off x="228600" y="228600"/>
            <a:ext cx="8610600" cy="400110"/>
          </a:xfrm>
          <a:prstGeom prst="rect">
            <a:avLst/>
          </a:prstGeom>
          <a:noFill/>
          <a:ln w="9525">
            <a:noFill/>
            <a:miter lim="800000"/>
            <a:headEnd/>
            <a:tailEnd/>
          </a:ln>
        </p:spPr>
        <p:txBody>
          <a:bodyPr>
            <a:spAutoFit/>
          </a:bodyPr>
          <a:lstStyle/>
          <a:p>
            <a:r>
              <a:rPr lang="en-US" sz="2000" dirty="0"/>
              <a:t>Goal</a:t>
            </a:r>
            <a:r>
              <a:rPr lang="en-US" sz="2000" dirty="0" smtClean="0"/>
              <a:t>: </a:t>
            </a:r>
            <a:r>
              <a:rPr lang="en-US" sz="2000" dirty="0"/>
              <a:t>Smart </a:t>
            </a:r>
            <a:r>
              <a:rPr lang="en-US" sz="2000" dirty="0" smtClean="0"/>
              <a:t>Manufacturing </a:t>
            </a:r>
            <a:r>
              <a:rPr lang="en-US" sz="2000" dirty="0"/>
              <a:t>and Cyber-Physical </a:t>
            </a:r>
            <a:r>
              <a:rPr lang="en-US" sz="2000" dirty="0" smtClean="0"/>
              <a:t>Systems</a:t>
            </a:r>
            <a:endParaRPr lang="en-US" sz="20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kern="1200" dirty="0" smtClean="0">
                <a:solidFill>
                  <a:srgbClr val="3333CC"/>
                </a:solidFill>
                <a:latin typeface="Arial" charset="0"/>
                <a:ea typeface="+mn-ea"/>
                <a:cs typeface="+mn-cs"/>
              </a:rPr>
              <a:t>Why Can We Succeed Now?</a:t>
            </a:r>
            <a:br>
              <a:rPr lang="en-US" sz="2800" b="1" kern="1200" dirty="0" smtClean="0">
                <a:solidFill>
                  <a:srgbClr val="3333CC"/>
                </a:solidFill>
                <a:latin typeface="Arial" charset="0"/>
                <a:ea typeface="+mn-ea"/>
                <a:cs typeface="+mn-cs"/>
              </a:rPr>
            </a:br>
            <a:r>
              <a:rPr lang="en-US" sz="2800" b="1" kern="1200" dirty="0" smtClean="0">
                <a:solidFill>
                  <a:srgbClr val="3333CC"/>
                </a:solidFill>
                <a:latin typeface="Arial" charset="0"/>
                <a:ea typeface="+mn-ea"/>
                <a:cs typeface="+mn-cs"/>
              </a:rPr>
              <a:t>Potential Economic Impact</a:t>
            </a:r>
            <a:endParaRPr lang="en-US" sz="2800" b="1" kern="1200" dirty="0">
              <a:solidFill>
                <a:srgbClr val="3333CC"/>
              </a:solidFill>
              <a:latin typeface="Arial" charset="0"/>
              <a:ea typeface="+mn-ea"/>
              <a:cs typeface="+mn-cs"/>
            </a:endParaRPr>
          </a:p>
        </p:txBody>
      </p:sp>
      <p:sp>
        <p:nvSpPr>
          <p:cNvPr id="3" name="Content Placeholder 2"/>
          <p:cNvSpPr>
            <a:spLocks noGrp="1"/>
          </p:cNvSpPr>
          <p:nvPr>
            <p:ph idx="1"/>
          </p:nvPr>
        </p:nvSpPr>
        <p:spPr/>
        <p:txBody>
          <a:bodyPr>
            <a:noAutofit/>
          </a:bodyPr>
          <a:lstStyle/>
          <a:p>
            <a:r>
              <a:rPr lang="en-US" sz="3200" dirty="0" smtClean="0"/>
              <a:t>Beverages 30% manufacturing / 70% logistics</a:t>
            </a:r>
          </a:p>
          <a:p>
            <a:r>
              <a:rPr lang="en-US" sz="3200" dirty="0" smtClean="0"/>
              <a:t>Food: 40% manufacturing / 60% logistics</a:t>
            </a:r>
          </a:p>
          <a:p>
            <a:r>
              <a:rPr lang="en-US" sz="3200" dirty="0" smtClean="0"/>
              <a:t>Turn over $100B in food</a:t>
            </a:r>
          </a:p>
          <a:p>
            <a:pPr lvl="1">
              <a:buFont typeface="Symbol" charset="0"/>
              <a:buChar char=""/>
            </a:pPr>
            <a:r>
              <a:rPr lang="en-US" sz="3200" dirty="0" smtClean="0"/>
              <a:t>$60B for logistics </a:t>
            </a:r>
          </a:p>
          <a:p>
            <a:pPr lvl="1">
              <a:buFont typeface="Symbol" charset="0"/>
              <a:buChar char=""/>
            </a:pPr>
            <a:r>
              <a:rPr lang="en-US" sz="3200" dirty="0" smtClean="0"/>
              <a:t>A 1% saving is $600m/yr</a:t>
            </a:r>
          </a:p>
          <a:p>
            <a:pPr lvl="1">
              <a:buFont typeface="Symbol" charset="0"/>
              <a:buChar char=""/>
            </a:pPr>
            <a:r>
              <a:rPr lang="en-US" sz="3200" dirty="0" smtClean="0"/>
              <a:t>Solutions have a very large potential for adoption by industry </a:t>
            </a:r>
            <a:r>
              <a:rPr lang="en-US" sz="3200" b="1" dirty="0" smtClean="0">
                <a:solidFill>
                  <a:srgbClr val="3333CC"/>
                </a:solidFill>
              </a:rPr>
              <a:t>(major impact)</a:t>
            </a:r>
            <a:endParaRPr lang="en-US" sz="3200" b="1" dirty="0">
              <a:solidFill>
                <a:srgbClr val="3333CC"/>
              </a:solidFill>
            </a:endParaRPr>
          </a:p>
        </p:txBody>
      </p:sp>
    </p:spTree>
    <p:extLst>
      <p:ext uri="{BB962C8B-B14F-4D97-AF65-F5344CB8AC3E}">
        <p14:creationId xmlns="" xmlns:p14="http://schemas.microsoft.com/office/powerpoint/2010/main" val="3446638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ChangeArrowheads="1"/>
          </p:cNvSpPr>
          <p:nvPr/>
        </p:nvSpPr>
        <p:spPr bwMode="auto">
          <a:xfrm>
            <a:off x="228600" y="381000"/>
            <a:ext cx="8610600" cy="1446550"/>
          </a:xfrm>
          <a:prstGeom prst="rect">
            <a:avLst/>
          </a:prstGeom>
          <a:noFill/>
          <a:ln w="12700" cap="sq">
            <a:noFill/>
            <a:miter lim="800000"/>
            <a:headEnd type="none" w="sm" len="sm"/>
            <a:tailEnd type="none" w="sm" len="sm"/>
          </a:ln>
        </p:spPr>
        <p:txBody>
          <a:bodyPr>
            <a:spAutoFit/>
          </a:bodyPr>
          <a:lstStyle/>
          <a:p>
            <a:pPr>
              <a:buClr>
                <a:srgbClr val="CC3300"/>
              </a:buClr>
            </a:pPr>
            <a:r>
              <a:rPr lang="en-US" sz="2800" b="1" dirty="0">
                <a:solidFill>
                  <a:srgbClr val="3333CC"/>
                </a:solidFill>
              </a:rPr>
              <a:t>What is the research plan?</a:t>
            </a:r>
          </a:p>
          <a:p>
            <a:pPr>
              <a:buClr>
                <a:srgbClr val="CC3300"/>
              </a:buClr>
            </a:pPr>
            <a:endParaRPr lang="en-US" sz="2000" dirty="0">
              <a:cs typeface="Arial" charset="0"/>
            </a:endParaRPr>
          </a:p>
          <a:p>
            <a:pPr>
              <a:buClr>
                <a:srgbClr val="CC3300"/>
              </a:buClr>
            </a:pPr>
            <a:endParaRPr lang="en-US" sz="2000" dirty="0">
              <a:cs typeface="Arial" charset="0"/>
            </a:endParaRPr>
          </a:p>
          <a:p>
            <a:pPr>
              <a:buClr>
                <a:srgbClr val="CC3300"/>
              </a:buClr>
            </a:pPr>
            <a:r>
              <a:rPr lang="en-US" sz="2000" dirty="0">
                <a:cs typeface="Arial" charset="0"/>
              </a:rPr>
              <a:t>	</a:t>
            </a:r>
          </a:p>
        </p:txBody>
      </p:sp>
      <p:sp>
        <p:nvSpPr>
          <p:cNvPr id="3" name="Title 2"/>
          <p:cNvSpPr>
            <a:spLocks noGrp="1"/>
          </p:cNvSpPr>
          <p:nvPr>
            <p:ph type="title"/>
          </p:nvPr>
        </p:nvSpPr>
        <p:spPr/>
        <p:txBody>
          <a:bodyPr/>
          <a:lstStyle/>
          <a:p>
            <a:endParaRPr lang="en-US" dirty="0"/>
          </a:p>
        </p:txBody>
      </p:sp>
      <p:sp>
        <p:nvSpPr>
          <p:cNvPr id="4" name="Content Placeholder 3"/>
          <p:cNvSpPr>
            <a:spLocks noGrp="1"/>
          </p:cNvSpPr>
          <p:nvPr>
            <p:ph idx="1"/>
          </p:nvPr>
        </p:nvSpPr>
        <p:spPr/>
        <p:txBody>
          <a:bodyPr/>
          <a:lstStyle/>
          <a:p>
            <a:r>
              <a:rPr lang="en-US" sz="2800" dirty="0" smtClean="0"/>
              <a:t>Five interrelated tasks:</a:t>
            </a:r>
          </a:p>
          <a:p>
            <a:pPr lvl="1"/>
            <a:r>
              <a:rPr lang="en-US" sz="2400" dirty="0" smtClean="0"/>
              <a:t>Task 1: Develop standard representations for world knowledge, plan knowledge, and performance evaluation</a:t>
            </a:r>
          </a:p>
          <a:p>
            <a:pPr lvl="1"/>
            <a:r>
              <a:rPr lang="en-US" sz="2400" dirty="0" smtClean="0"/>
              <a:t>Task 2: Develop techniques to compare planning algorithms that utilize the representations developed in task 1</a:t>
            </a:r>
          </a:p>
          <a:p>
            <a:pPr lvl="1"/>
            <a:r>
              <a:rPr lang="en-US" sz="2400" dirty="0" smtClean="0"/>
              <a:t>Task 3: Simulation system enhancement and maintenance</a:t>
            </a:r>
          </a:p>
          <a:p>
            <a:pPr lvl="1"/>
            <a:r>
              <a:rPr lang="en-US" sz="2400" dirty="0" smtClean="0"/>
              <a:t>Task 4: Simulation validation </a:t>
            </a:r>
          </a:p>
          <a:p>
            <a:pPr lvl="1"/>
            <a:r>
              <a:rPr lang="en-US" sz="2400" dirty="0" smtClean="0"/>
              <a:t>Task 5: Real/Virtual Operation</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b="1" dirty="0" smtClean="0">
                <a:solidFill>
                  <a:srgbClr val="3333CC"/>
                </a:solidFill>
              </a:rPr>
              <a:t>What are the major outputs and outcomes (accomplished or anticipated) of this project?</a:t>
            </a:r>
            <a:endParaRPr lang="en-US" dirty="0"/>
          </a:p>
        </p:txBody>
      </p:sp>
      <p:sp>
        <p:nvSpPr>
          <p:cNvPr id="4" name="Content Placeholder 3"/>
          <p:cNvSpPr>
            <a:spLocks noGrp="1"/>
          </p:cNvSpPr>
          <p:nvPr>
            <p:ph idx="1"/>
          </p:nvPr>
        </p:nvSpPr>
        <p:spPr/>
        <p:txBody>
          <a:bodyPr/>
          <a:lstStyle/>
          <a:p>
            <a:r>
              <a:rPr lang="en-US" sz="2000" b="1" dirty="0" smtClean="0"/>
              <a:t>Task 1 Standard Representations</a:t>
            </a:r>
          </a:p>
          <a:p>
            <a:pPr lvl="1"/>
            <a:r>
              <a:rPr lang="en-US" sz="1600" b="1" dirty="0" smtClean="0"/>
              <a:t>Prior years: </a:t>
            </a:r>
            <a:r>
              <a:rPr lang="en-US" sz="1600" dirty="0" smtClean="0"/>
              <a:t> Preliminary XML schema for plan and order files has been developed along with visualization tools and scoring metrics</a:t>
            </a:r>
            <a:endParaRPr lang="en-US" sz="1600" b="1" dirty="0" smtClean="0"/>
          </a:p>
          <a:p>
            <a:pPr lvl="1"/>
            <a:r>
              <a:rPr lang="en-US" sz="1800" b="1" dirty="0" smtClean="0"/>
              <a:t>Q1</a:t>
            </a:r>
            <a:r>
              <a:rPr lang="en-US" sz="1800" dirty="0" smtClean="0"/>
              <a:t>: Formal draft representation for mixed-palletizing semantic world model</a:t>
            </a:r>
          </a:p>
          <a:p>
            <a:pPr lvl="1"/>
            <a:r>
              <a:rPr lang="en-US" sz="1800" b="1" dirty="0" smtClean="0"/>
              <a:t>Q2</a:t>
            </a:r>
            <a:r>
              <a:rPr lang="en-US" sz="1800" dirty="0" smtClean="0"/>
              <a:t>: Tools to query and utilize the information stored in the world model</a:t>
            </a:r>
          </a:p>
          <a:p>
            <a:pPr lvl="1"/>
            <a:r>
              <a:rPr lang="en-US" sz="1800" b="1" dirty="0" smtClean="0"/>
              <a:t>Q3</a:t>
            </a:r>
            <a:r>
              <a:rPr lang="en-US" sz="1800" dirty="0" smtClean="0"/>
              <a:t>: Formal draft representation for knowledge needed for truck loading</a:t>
            </a:r>
          </a:p>
          <a:p>
            <a:pPr lvl="1"/>
            <a:r>
              <a:rPr lang="en-US" sz="1800" b="1" dirty="0" smtClean="0"/>
              <a:t>Q4:  </a:t>
            </a:r>
            <a:r>
              <a:rPr lang="en-US" sz="1800" dirty="0" smtClean="0"/>
              <a:t>Modified tool set that allows planning systems to easily query and use the information stored in the combined world model</a:t>
            </a:r>
          </a:p>
          <a:p>
            <a:pPr lvl="1"/>
            <a:r>
              <a:rPr lang="en-US" sz="1800" b="1" dirty="0" smtClean="0"/>
              <a:t>Year 2: </a:t>
            </a:r>
            <a:r>
              <a:rPr lang="en-US" sz="1800" dirty="0" smtClean="0"/>
              <a:t>Generalization of the world model to allow inclusion of previously unrecognized knowledge needs</a:t>
            </a:r>
          </a:p>
          <a:p>
            <a:pPr lvl="1"/>
            <a:r>
              <a:rPr lang="en-US" sz="1800" b="1" dirty="0" smtClean="0"/>
              <a:t>Year 3:</a:t>
            </a:r>
            <a:r>
              <a:rPr lang="en-US" sz="1800" dirty="0" smtClean="0"/>
              <a:t> Formation of a formal standards committee and negotiations on the first draft of a new standard</a:t>
            </a: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rgbClr val="3333CC"/>
                </a:solidFill>
              </a:rPr>
              <a:t>What are the major outputs and outcomes (accomplished or anticipated) of this project?</a:t>
            </a:r>
            <a:endParaRPr lang="en-US" sz="2800" dirty="0"/>
          </a:p>
        </p:txBody>
      </p:sp>
      <p:sp>
        <p:nvSpPr>
          <p:cNvPr id="3" name="Content Placeholder 2"/>
          <p:cNvSpPr>
            <a:spLocks noGrp="1"/>
          </p:cNvSpPr>
          <p:nvPr>
            <p:ph idx="1"/>
          </p:nvPr>
        </p:nvSpPr>
        <p:spPr/>
        <p:txBody>
          <a:bodyPr/>
          <a:lstStyle/>
          <a:p>
            <a:r>
              <a:rPr lang="en-US" sz="2400" b="1" dirty="0" smtClean="0"/>
              <a:t>Task 2 Planning Algorithm Comparison</a:t>
            </a:r>
          </a:p>
          <a:p>
            <a:pPr lvl="1"/>
            <a:r>
              <a:rPr lang="en-US" sz="1800" b="1" dirty="0" smtClean="0"/>
              <a:t>Q1</a:t>
            </a:r>
            <a:r>
              <a:rPr lang="en-US" sz="1800" dirty="0" smtClean="0"/>
              <a:t>: Comparison of existing techniques</a:t>
            </a:r>
          </a:p>
          <a:p>
            <a:pPr lvl="1"/>
            <a:r>
              <a:rPr lang="en-US" sz="1800" b="1" dirty="0" smtClean="0"/>
              <a:t>Q2</a:t>
            </a:r>
            <a:r>
              <a:rPr lang="en-US" sz="1800" dirty="0" smtClean="0"/>
              <a:t>: Planning system based on leading edge techniques will be developed for creating mixed palletizing static plans</a:t>
            </a:r>
          </a:p>
          <a:p>
            <a:pPr lvl="1"/>
            <a:r>
              <a:rPr lang="en-US" sz="1800" b="1" dirty="0" smtClean="0"/>
              <a:t>Q3</a:t>
            </a:r>
            <a:r>
              <a:rPr lang="en-US" sz="1800" dirty="0" smtClean="0"/>
              <a:t>: The planning system will be augmented to use the tools developed in task 1</a:t>
            </a:r>
          </a:p>
          <a:p>
            <a:pPr lvl="1"/>
            <a:r>
              <a:rPr lang="en-US" sz="1800" b="1" dirty="0" smtClean="0"/>
              <a:t>Q4:  </a:t>
            </a:r>
            <a:r>
              <a:rPr lang="en-US" sz="1800" dirty="0" smtClean="0"/>
              <a:t>A planning system capable of dynamic planning (changing the plan based on the world model) will be developed</a:t>
            </a:r>
          </a:p>
          <a:p>
            <a:pPr lvl="1"/>
            <a:r>
              <a:rPr lang="en-US" sz="1800" b="1" dirty="0" smtClean="0"/>
              <a:t>Year 2: </a:t>
            </a:r>
            <a:r>
              <a:rPr lang="en-US" sz="1800" dirty="0" smtClean="0"/>
              <a:t>A combined MOAST/PRIDE planning system will be developed and used as an example for the benefit of a complex standardized world model.</a:t>
            </a:r>
          </a:p>
          <a:p>
            <a:pPr lvl="1"/>
            <a:r>
              <a:rPr lang="en-US" sz="1800" b="1" dirty="0" smtClean="0"/>
              <a:t>Year 3:</a:t>
            </a:r>
            <a:r>
              <a:rPr lang="en-US" sz="1800" dirty="0" smtClean="0"/>
              <a:t> The planning system will be introduced to the standards committee as a performance evaluation tool for the emerging representation standard.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rgbClr val="3333CC"/>
                </a:solidFill>
              </a:rPr>
              <a:t>What are the major outputs and outcomes (accomplished or anticipated) of this project?</a:t>
            </a:r>
            <a:endParaRPr lang="en-US" sz="2800" dirty="0"/>
          </a:p>
        </p:txBody>
      </p:sp>
      <p:sp>
        <p:nvSpPr>
          <p:cNvPr id="3" name="Content Placeholder 2"/>
          <p:cNvSpPr>
            <a:spLocks noGrp="1"/>
          </p:cNvSpPr>
          <p:nvPr>
            <p:ph idx="1"/>
          </p:nvPr>
        </p:nvSpPr>
        <p:spPr>
          <a:xfrm>
            <a:off x="457200" y="1371600"/>
            <a:ext cx="8229600" cy="4754563"/>
          </a:xfrm>
        </p:spPr>
        <p:txBody>
          <a:bodyPr/>
          <a:lstStyle/>
          <a:p>
            <a:r>
              <a:rPr lang="en-US" sz="2400" b="1" dirty="0" smtClean="0"/>
              <a:t>Task 3 Simulation Enhancements</a:t>
            </a:r>
          </a:p>
          <a:p>
            <a:pPr lvl="1"/>
            <a:r>
              <a:rPr lang="en-US" sz="1800" b="1" dirty="0" smtClean="0"/>
              <a:t>Prior years: </a:t>
            </a:r>
          </a:p>
          <a:p>
            <a:pPr lvl="2"/>
            <a:r>
              <a:rPr lang="en-US" sz="1400" dirty="0" smtClean="0"/>
              <a:t>2010 Bronze medal award for developing open source software</a:t>
            </a:r>
          </a:p>
          <a:p>
            <a:pPr lvl="2"/>
            <a:r>
              <a:rPr lang="en-US" sz="1400" dirty="0" smtClean="0"/>
              <a:t>2009 Government Open Source Conference Agency Award for Engaging Citizens</a:t>
            </a:r>
          </a:p>
          <a:p>
            <a:pPr lvl="2"/>
            <a:r>
              <a:rPr lang="en-US" sz="1400" dirty="0" err="1" smtClean="0"/>
              <a:t>USARSim</a:t>
            </a:r>
            <a:r>
              <a:rPr lang="en-US" sz="1400" dirty="0" smtClean="0"/>
              <a:t> UT3 framework has achieved </a:t>
            </a:r>
            <a:r>
              <a:rPr lang="en-US" sz="1400" dirty="0" smtClean="0"/>
              <a:t>large external use (impact)</a:t>
            </a:r>
            <a:endParaRPr lang="en-US" sz="1400" b="1" dirty="0" smtClean="0"/>
          </a:p>
          <a:p>
            <a:pPr lvl="1"/>
            <a:r>
              <a:rPr lang="en-US" sz="1800" b="1" dirty="0" smtClean="0"/>
              <a:t>Q1</a:t>
            </a:r>
            <a:r>
              <a:rPr lang="en-US" sz="1800" dirty="0" smtClean="0"/>
              <a:t>: Implementation strategy for developing the ability to include high-level semantic knowledge</a:t>
            </a:r>
          </a:p>
          <a:p>
            <a:pPr lvl="1"/>
            <a:r>
              <a:rPr lang="en-US" sz="1800" b="1" dirty="0" smtClean="0"/>
              <a:t>Q2</a:t>
            </a:r>
            <a:r>
              <a:rPr lang="en-US" sz="1800" dirty="0" smtClean="0"/>
              <a:t>: Semantic knowledge representation developed and embedded in an example environment</a:t>
            </a:r>
          </a:p>
          <a:p>
            <a:pPr lvl="1"/>
            <a:r>
              <a:rPr lang="en-US" sz="1800" b="1" dirty="0" smtClean="0"/>
              <a:t>Q3</a:t>
            </a:r>
            <a:r>
              <a:rPr lang="en-US" sz="1800" dirty="0" smtClean="0"/>
              <a:t>: Integrated system with virtual sensing of high-level semantic knowledge</a:t>
            </a:r>
          </a:p>
          <a:p>
            <a:pPr lvl="1"/>
            <a:r>
              <a:rPr lang="en-US" sz="1800" b="1" dirty="0" smtClean="0"/>
              <a:t>Q4:  </a:t>
            </a:r>
            <a:r>
              <a:rPr lang="en-US" sz="1800" dirty="0" smtClean="0"/>
              <a:t>Simulation system/ planner interface for pallet stacking operations</a:t>
            </a:r>
          </a:p>
          <a:p>
            <a:pPr lvl="1"/>
            <a:r>
              <a:rPr lang="en-US" sz="1800" b="1" dirty="0" smtClean="0"/>
              <a:t>Year 2: </a:t>
            </a:r>
            <a:r>
              <a:rPr lang="en-US" sz="1800" dirty="0" smtClean="0"/>
              <a:t>Range of features in the world model will be expanded</a:t>
            </a:r>
          </a:p>
          <a:p>
            <a:pPr lvl="1"/>
            <a:r>
              <a:rPr lang="en-US" sz="1800" b="1" dirty="0" smtClean="0"/>
              <a:t>Year 3:</a:t>
            </a:r>
            <a:r>
              <a:rPr lang="en-US" sz="1800" dirty="0" smtClean="0"/>
              <a:t> System will be introduced to the standards committee as a performance evaluation tool for the emerging representation standard</a:t>
            </a:r>
          </a:p>
          <a:p>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rgbClr val="3333CC"/>
                </a:solidFill>
              </a:rPr>
              <a:t>What are the major outputs and outcomes (accomplished or anticipated) of this project?</a:t>
            </a:r>
            <a:endParaRPr lang="en-US" sz="2800" dirty="0"/>
          </a:p>
        </p:txBody>
      </p:sp>
      <p:sp>
        <p:nvSpPr>
          <p:cNvPr id="3" name="Content Placeholder 2"/>
          <p:cNvSpPr>
            <a:spLocks noGrp="1"/>
          </p:cNvSpPr>
          <p:nvPr>
            <p:ph idx="1"/>
          </p:nvPr>
        </p:nvSpPr>
        <p:spPr/>
        <p:txBody>
          <a:bodyPr/>
          <a:lstStyle/>
          <a:p>
            <a:r>
              <a:rPr lang="en-US" b="1" dirty="0" smtClean="0"/>
              <a:t>Task 4: Simulation Validation</a:t>
            </a:r>
          </a:p>
          <a:p>
            <a:pPr lvl="1"/>
            <a:r>
              <a:rPr lang="en-US" sz="2400" b="1" dirty="0" smtClean="0"/>
              <a:t>Q1</a:t>
            </a:r>
            <a:r>
              <a:rPr lang="en-US" sz="2400" dirty="0" smtClean="0"/>
              <a:t>: Evaluation of current validation techniques.</a:t>
            </a:r>
          </a:p>
          <a:p>
            <a:pPr lvl="1"/>
            <a:r>
              <a:rPr lang="en-US" sz="2400" b="1" dirty="0" smtClean="0"/>
              <a:t>Q2</a:t>
            </a:r>
            <a:r>
              <a:rPr lang="en-US" sz="2400" dirty="0" smtClean="0"/>
              <a:t>: The most promising technique found will be augmented to fit our simulation framework </a:t>
            </a:r>
          </a:p>
          <a:p>
            <a:pPr lvl="1"/>
            <a:r>
              <a:rPr lang="en-US" sz="2400" b="1" dirty="0" smtClean="0"/>
              <a:t>Q3</a:t>
            </a:r>
            <a:r>
              <a:rPr lang="en-US" sz="2400" dirty="0" smtClean="0"/>
              <a:t>: A validation study will be performed on a single sensor/vehicle</a:t>
            </a:r>
          </a:p>
          <a:p>
            <a:pPr lvl="1"/>
            <a:r>
              <a:rPr lang="en-US" sz="2400" b="1" dirty="0" smtClean="0"/>
              <a:t>Q4:  </a:t>
            </a:r>
            <a:r>
              <a:rPr lang="en-US" sz="2400" dirty="0" smtClean="0"/>
              <a:t>The tested sensor/vehicle will be modified to conform with the real sensor/vehicle’s characteristics</a:t>
            </a:r>
          </a:p>
          <a:p>
            <a:pPr lvl="1"/>
            <a:r>
              <a:rPr lang="en-US" sz="2400" b="1" dirty="0" smtClean="0"/>
              <a:t>Year 2: </a:t>
            </a:r>
            <a:r>
              <a:rPr lang="en-US" sz="2400" dirty="0" smtClean="0"/>
              <a:t>Additional validations will be undertaken</a:t>
            </a:r>
          </a:p>
          <a:p>
            <a:pPr lvl="1"/>
            <a:r>
              <a:rPr lang="en-US" sz="2400" b="1" dirty="0" smtClean="0"/>
              <a:t>Year 3:</a:t>
            </a:r>
            <a:r>
              <a:rPr lang="en-US" sz="2400" dirty="0" smtClean="0"/>
              <a:t> Additional validations will be undertaken</a:t>
            </a:r>
          </a:p>
          <a:p>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rgbClr val="3333CC"/>
                </a:solidFill>
              </a:rPr>
              <a:t>What are the major outputs and outcomes (accomplished or anticipated) of this project?</a:t>
            </a:r>
            <a:endParaRPr lang="en-US" sz="2800" dirty="0"/>
          </a:p>
        </p:txBody>
      </p:sp>
      <p:sp>
        <p:nvSpPr>
          <p:cNvPr id="3" name="Content Placeholder 2"/>
          <p:cNvSpPr>
            <a:spLocks noGrp="1"/>
          </p:cNvSpPr>
          <p:nvPr>
            <p:ph idx="1"/>
          </p:nvPr>
        </p:nvSpPr>
        <p:spPr/>
        <p:txBody>
          <a:bodyPr/>
          <a:lstStyle/>
          <a:p>
            <a:r>
              <a:rPr lang="en-US" sz="2000" b="1" dirty="0" smtClean="0"/>
              <a:t>Task 5 Real/Virtual Operation</a:t>
            </a:r>
          </a:p>
          <a:p>
            <a:pPr lvl="1"/>
            <a:r>
              <a:rPr lang="en-US" sz="1600" b="1" dirty="0" smtClean="0"/>
              <a:t>Prior Years: </a:t>
            </a:r>
          </a:p>
          <a:p>
            <a:pPr lvl="2"/>
            <a:r>
              <a:rPr lang="en-US" sz="1400" dirty="0" smtClean="0"/>
              <a:t>Developed virtual safety system with real arm and avatar</a:t>
            </a:r>
          </a:p>
          <a:p>
            <a:pPr lvl="2"/>
            <a:r>
              <a:rPr lang="en-US" sz="1400" dirty="0" smtClean="0"/>
              <a:t>Developed slave interface between real and virtual arms</a:t>
            </a:r>
          </a:p>
          <a:p>
            <a:pPr lvl="1"/>
            <a:r>
              <a:rPr lang="en-US" sz="1600" b="1" dirty="0" smtClean="0"/>
              <a:t>Q1</a:t>
            </a:r>
            <a:r>
              <a:rPr lang="en-US" sz="1600" dirty="0" smtClean="0"/>
              <a:t>:  Implement interface specification to allow our real Fanuc arm and the virtual Fanuc arm to accept identical commands</a:t>
            </a:r>
          </a:p>
          <a:p>
            <a:pPr lvl="1"/>
            <a:r>
              <a:rPr lang="en-US" sz="1600" b="1" dirty="0" smtClean="0"/>
              <a:t>Q2: </a:t>
            </a:r>
            <a:r>
              <a:rPr lang="en-US" sz="1600" dirty="0" smtClean="0"/>
              <a:t>Movement of the real and virtual arms will be fully synchronized, including the use of the vacuum </a:t>
            </a:r>
            <a:r>
              <a:rPr lang="en-US" sz="1600" dirty="0" err="1" smtClean="0"/>
              <a:t>effector</a:t>
            </a:r>
            <a:endParaRPr lang="en-US" sz="1600" dirty="0" smtClean="0"/>
          </a:p>
          <a:p>
            <a:pPr lvl="1"/>
            <a:r>
              <a:rPr lang="en-US" sz="1600" b="1" dirty="0" smtClean="0"/>
              <a:t>Q3</a:t>
            </a:r>
            <a:r>
              <a:rPr lang="en-US" sz="1600" dirty="0" smtClean="0"/>
              <a:t>: The MOAST-based pallet stacking planning system will be integrated into the real/virtual setup so that virtual packages are stacked by the real arm</a:t>
            </a:r>
          </a:p>
          <a:p>
            <a:pPr lvl="1"/>
            <a:r>
              <a:rPr lang="en-US" sz="1600" b="1" dirty="0" smtClean="0"/>
              <a:t>Q4: </a:t>
            </a:r>
            <a:r>
              <a:rPr lang="en-US" sz="1600" dirty="0" smtClean="0"/>
              <a:t>Both real and virtual arms will demonstrate similar movements when interfaced to the same pallet stacking planning system developed in task 2</a:t>
            </a:r>
          </a:p>
          <a:p>
            <a:pPr lvl="1"/>
            <a:r>
              <a:rPr lang="en-US" sz="1600" b="1" dirty="0" smtClean="0"/>
              <a:t>Year 2: </a:t>
            </a:r>
            <a:r>
              <a:rPr lang="en-US" sz="1600" dirty="0" smtClean="0"/>
              <a:t>Human/robot safety will be investigated for pallet stacking</a:t>
            </a:r>
          </a:p>
          <a:p>
            <a:pPr lvl="1"/>
            <a:r>
              <a:rPr lang="en-US" sz="1600" b="1" dirty="0" smtClean="0"/>
              <a:t>Year 3:</a:t>
            </a:r>
            <a:r>
              <a:rPr lang="en-US" sz="1600" dirty="0" smtClean="0"/>
              <a:t> The real/virtual system will be introduced to the standards committee as a performance evaluation tool for the emerging representation standard</a:t>
            </a:r>
            <a:endParaRPr lang="en-US"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5"/>
          <p:cNvSpPr>
            <a:spLocks noChangeArrowheads="1"/>
          </p:cNvSpPr>
          <p:nvPr/>
        </p:nvSpPr>
        <p:spPr bwMode="auto">
          <a:xfrm>
            <a:off x="304800" y="381000"/>
            <a:ext cx="8610600" cy="2831544"/>
          </a:xfrm>
          <a:prstGeom prst="rect">
            <a:avLst/>
          </a:prstGeom>
          <a:noFill/>
          <a:ln w="12700" cap="sq">
            <a:noFill/>
            <a:miter lim="800000"/>
            <a:headEnd type="none" w="sm" len="sm"/>
            <a:tailEnd type="none" w="sm" len="sm"/>
          </a:ln>
        </p:spPr>
        <p:txBody>
          <a:bodyPr>
            <a:spAutoFit/>
          </a:bodyPr>
          <a:lstStyle/>
          <a:p>
            <a:r>
              <a:rPr lang="en-US" sz="2800" b="1" dirty="0">
                <a:solidFill>
                  <a:srgbClr val="3333CC"/>
                </a:solidFill>
                <a:latin typeface="+mj-lt"/>
                <a:ea typeface="+mj-ea"/>
                <a:cs typeface="+mj-cs"/>
              </a:rPr>
              <a:t>How is project being managed?</a:t>
            </a:r>
          </a:p>
          <a:p>
            <a:endParaRPr lang="en-US" sz="2000" dirty="0"/>
          </a:p>
          <a:p>
            <a:endParaRPr lang="en-US" sz="2000" dirty="0"/>
          </a:p>
          <a:p>
            <a:pPr>
              <a:spcAft>
                <a:spcPct val="50000"/>
              </a:spcAft>
              <a:buClr>
                <a:srgbClr val="3333FF"/>
              </a:buClr>
              <a:buFont typeface="Arial" charset="0"/>
              <a:buNone/>
            </a:pPr>
            <a:endParaRPr lang="en-US" sz="2000" dirty="0"/>
          </a:p>
          <a:p>
            <a:pPr>
              <a:spcAft>
                <a:spcPct val="50000"/>
              </a:spcAft>
              <a:buClr>
                <a:srgbClr val="3333FF"/>
              </a:buClr>
              <a:buFont typeface="Arial" charset="0"/>
              <a:buNone/>
            </a:pPr>
            <a:endParaRPr lang="en-US" sz="2000" dirty="0"/>
          </a:p>
          <a:p>
            <a:pPr>
              <a:spcAft>
                <a:spcPct val="50000"/>
              </a:spcAft>
              <a:buClr>
                <a:srgbClr val="3333FF"/>
              </a:buClr>
              <a:buFont typeface="Arial" charset="0"/>
              <a:buNone/>
            </a:pPr>
            <a:endParaRPr lang="en-US" sz="2000" dirty="0"/>
          </a:p>
          <a:p>
            <a:pPr>
              <a:spcAft>
                <a:spcPct val="50000"/>
              </a:spcAft>
              <a:buClr>
                <a:srgbClr val="3333FF"/>
              </a:buClr>
              <a:buFont typeface="Arial" charset="0"/>
              <a:buNone/>
            </a:pPr>
            <a:endParaRPr lang="en-US" sz="2000" dirty="0"/>
          </a:p>
        </p:txBody>
      </p:sp>
      <p:sp>
        <p:nvSpPr>
          <p:cNvPr id="3" name="Title 2"/>
          <p:cNvSpPr>
            <a:spLocks noGrp="1"/>
          </p:cNvSpPr>
          <p:nvPr>
            <p:ph type="title"/>
          </p:nvPr>
        </p:nvSpPr>
        <p:spPr/>
        <p:txBody>
          <a:bodyPr/>
          <a:lstStyle/>
          <a:p>
            <a:endParaRPr lang="en-US" dirty="0"/>
          </a:p>
        </p:txBody>
      </p:sp>
      <p:sp>
        <p:nvSpPr>
          <p:cNvPr id="4" name="Content Placeholder 3"/>
          <p:cNvSpPr>
            <a:spLocks noGrp="1"/>
          </p:cNvSpPr>
          <p:nvPr>
            <p:ph idx="1"/>
          </p:nvPr>
        </p:nvSpPr>
        <p:spPr/>
        <p:txBody>
          <a:bodyPr/>
          <a:lstStyle/>
          <a:p>
            <a:r>
              <a:rPr lang="en-US" sz="2400" dirty="0" smtClean="0"/>
              <a:t>Project team:</a:t>
            </a:r>
          </a:p>
          <a:p>
            <a:pPr lvl="1"/>
            <a:r>
              <a:rPr lang="en-US" sz="2000" dirty="0" smtClean="0"/>
              <a:t>Paid project team to include NIST personnel, universities under grants</a:t>
            </a:r>
          </a:p>
          <a:p>
            <a:pPr lvl="1"/>
            <a:r>
              <a:rPr lang="en-US" sz="2000" dirty="0" smtClean="0"/>
              <a:t>Leveraged project team to include universities participating in NIST sponsored competitions and corporations participating on standards committees</a:t>
            </a:r>
          </a:p>
          <a:p>
            <a:r>
              <a:rPr lang="en-US" sz="2400" dirty="0" smtClean="0"/>
              <a:t>Knowledge transfer through competitions</a:t>
            </a:r>
          </a:p>
          <a:p>
            <a:r>
              <a:rPr lang="en-US" sz="2400" dirty="0" smtClean="0"/>
              <a:t>Equipment loans from organizations participating in standard?</a:t>
            </a:r>
          </a:p>
          <a:p>
            <a:r>
              <a:rPr lang="en-US" sz="2400" dirty="0" smtClean="0"/>
              <a:t>Risks</a:t>
            </a:r>
          </a:p>
          <a:p>
            <a:pPr lvl="1"/>
            <a:r>
              <a:rPr lang="en-US" sz="2000" dirty="0" smtClean="0"/>
              <a:t>Lack of personnel</a:t>
            </a:r>
          </a:p>
          <a:p>
            <a:pPr lvl="1"/>
            <a:r>
              <a:rPr lang="en-US" sz="2000" dirty="0" smtClean="0"/>
              <a:t>Delays that are inherent in standards process</a:t>
            </a:r>
            <a:endParaRPr 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rgbClr val="3333CC"/>
                </a:solidFill>
              </a:rPr>
              <a:t>Project Staffing</a:t>
            </a:r>
          </a:p>
        </p:txBody>
      </p:sp>
      <p:sp>
        <p:nvSpPr>
          <p:cNvPr id="3" name="Content Placeholder 2"/>
          <p:cNvSpPr>
            <a:spLocks noGrp="1"/>
          </p:cNvSpPr>
          <p:nvPr>
            <p:ph idx="1"/>
          </p:nvPr>
        </p:nvSpPr>
        <p:spPr>
          <a:xfrm>
            <a:off x="457200" y="1447800"/>
            <a:ext cx="8229600" cy="4525963"/>
          </a:xfrm>
        </p:spPr>
        <p:txBody>
          <a:bodyPr/>
          <a:lstStyle/>
          <a:p>
            <a:r>
              <a:rPr lang="en-US" sz="2000" dirty="0" smtClean="0"/>
              <a:t>Five interrelated tasks:</a:t>
            </a:r>
          </a:p>
          <a:p>
            <a:pPr lvl="1"/>
            <a:r>
              <a:rPr lang="en-US" sz="1600" dirty="0" smtClean="0"/>
              <a:t>Task 1: Standard representations for world, plan, and performance knowledge</a:t>
            </a:r>
          </a:p>
          <a:p>
            <a:pPr lvl="1"/>
            <a:r>
              <a:rPr lang="en-US" sz="1600" dirty="0" smtClean="0"/>
              <a:t>Task 2: Techniques to compare planning algorithms</a:t>
            </a:r>
          </a:p>
          <a:p>
            <a:pPr lvl="1"/>
            <a:r>
              <a:rPr lang="en-US" sz="1600" dirty="0" smtClean="0"/>
              <a:t>Task 3: Simulation system enhancement and maintenance</a:t>
            </a:r>
          </a:p>
          <a:p>
            <a:pPr lvl="1"/>
            <a:r>
              <a:rPr lang="en-US" sz="1600" dirty="0" smtClean="0"/>
              <a:t>Task 4: Simulation validation </a:t>
            </a:r>
          </a:p>
          <a:p>
            <a:pPr lvl="1"/>
            <a:r>
              <a:rPr lang="en-US" sz="1600" dirty="0" smtClean="0"/>
              <a:t>Task 5: Real/Virtual Operation</a:t>
            </a:r>
            <a:endParaRPr lang="en-US" sz="2000" dirty="0" smtClean="0"/>
          </a:p>
          <a:p>
            <a:r>
              <a:rPr lang="en-US" sz="2000" dirty="0" smtClean="0"/>
              <a:t>Staff	</a:t>
            </a:r>
          </a:p>
          <a:p>
            <a:pPr lvl="1"/>
            <a:r>
              <a:rPr lang="en-US" sz="1600" dirty="0" smtClean="0"/>
              <a:t>Stephen Balakirsky </a:t>
            </a:r>
            <a:r>
              <a:rPr lang="en-US" sz="1600" dirty="0" smtClean="0"/>
              <a:t>(80-100%) </a:t>
            </a:r>
            <a:r>
              <a:rPr lang="en-US" sz="1600" dirty="0" smtClean="0"/>
              <a:t>– Project man., supervises all tasks, leads Tasks 3, 4, 5</a:t>
            </a:r>
          </a:p>
          <a:p>
            <a:pPr lvl="1"/>
            <a:r>
              <a:rPr lang="en-US" sz="1600" dirty="0" smtClean="0"/>
              <a:t>Tom Kramer (50%) – Lead Task 1</a:t>
            </a:r>
          </a:p>
          <a:p>
            <a:pPr lvl="1"/>
            <a:r>
              <a:rPr lang="en-US" sz="1600" dirty="0" smtClean="0"/>
              <a:t>Zeid Kootbally (50%) – Lead Task 2</a:t>
            </a:r>
          </a:p>
          <a:p>
            <a:pPr lvl="1"/>
            <a:r>
              <a:rPr lang="en-US" sz="1600" dirty="0" smtClean="0"/>
              <a:t>Craig Schlenoff (25%) – Task 1</a:t>
            </a:r>
          </a:p>
          <a:p>
            <a:pPr lvl="1"/>
            <a:r>
              <a:rPr lang="en-US" sz="1600" dirty="0" smtClean="0"/>
              <a:t>Students (2) – Task 4 and general support</a:t>
            </a:r>
          </a:p>
          <a:p>
            <a:pPr lvl="1"/>
            <a:r>
              <a:rPr lang="en-US" sz="1600" dirty="0" smtClean="0"/>
              <a:t>?? (100%) – Support task 3, 4, 5</a:t>
            </a:r>
          </a:p>
          <a:p>
            <a:r>
              <a:rPr lang="en-US" sz="2000" dirty="0" smtClean="0"/>
              <a:t>Grants: Georgia Tech (60K) – Task 1 – 4 validation</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228600" y="381000"/>
            <a:ext cx="8610600" cy="3785652"/>
          </a:xfrm>
          <a:prstGeom prst="rect">
            <a:avLst/>
          </a:prstGeom>
          <a:noFill/>
          <a:ln w="12700" cap="sq">
            <a:noFill/>
            <a:miter lim="800000"/>
            <a:headEnd type="none" w="sm" len="sm"/>
            <a:tailEnd type="none" w="sm" len="sm"/>
          </a:ln>
        </p:spPr>
        <p:txBody>
          <a:bodyPr>
            <a:spAutoFit/>
          </a:bodyPr>
          <a:lstStyle/>
          <a:p>
            <a:pPr>
              <a:spcAft>
                <a:spcPct val="50000"/>
              </a:spcAft>
              <a:buClr>
                <a:srgbClr val="3333FF"/>
              </a:buClr>
              <a:buFont typeface="Arial" charset="0"/>
              <a:buNone/>
            </a:pPr>
            <a:r>
              <a:rPr lang="en-US" sz="2800" b="1" dirty="0">
                <a:solidFill>
                  <a:srgbClr val="3333CC"/>
                </a:solidFill>
              </a:rPr>
              <a:t>What is the problem, why is it hard to solve, how is it solved today and by whom?</a:t>
            </a:r>
          </a:p>
          <a:p>
            <a:pPr>
              <a:spcAft>
                <a:spcPct val="50000"/>
              </a:spcAft>
              <a:buClr>
                <a:srgbClr val="3333FF"/>
              </a:buClr>
              <a:buFont typeface="Arial" charset="0"/>
              <a:buNone/>
            </a:pPr>
            <a:endParaRPr lang="en-US" sz="2000" u="sng" dirty="0"/>
          </a:p>
          <a:p>
            <a:pPr lvl="1">
              <a:spcAft>
                <a:spcPct val="50000"/>
              </a:spcAft>
              <a:buClr>
                <a:srgbClr val="3333FF"/>
              </a:buClr>
              <a:buFont typeface="Arial" charset="0"/>
              <a:buChar char="•"/>
            </a:pPr>
            <a:endParaRPr lang="en-US" sz="2000" dirty="0"/>
          </a:p>
          <a:p>
            <a:pPr>
              <a:spcAft>
                <a:spcPct val="50000"/>
              </a:spcAft>
              <a:buClr>
                <a:srgbClr val="3333FF"/>
              </a:buClr>
              <a:buFont typeface="Arial" charset="0"/>
              <a:buNone/>
            </a:pPr>
            <a:r>
              <a:rPr lang="en-US" sz="2000" u="sng" dirty="0"/>
              <a:t> </a:t>
            </a:r>
          </a:p>
          <a:p>
            <a:pPr lvl="1">
              <a:spcAft>
                <a:spcPct val="50000"/>
              </a:spcAft>
              <a:buClr>
                <a:srgbClr val="3333FF"/>
              </a:buClr>
              <a:buFont typeface="Arial" charset="0"/>
              <a:buChar char="•"/>
            </a:pPr>
            <a:endParaRPr lang="en-US" sz="2000" dirty="0"/>
          </a:p>
          <a:p>
            <a:pPr>
              <a:spcAft>
                <a:spcPct val="50000"/>
              </a:spcAft>
              <a:buClr>
                <a:srgbClr val="3333FF"/>
              </a:buClr>
              <a:buFont typeface="Arial" charset="0"/>
              <a:buNone/>
            </a:pPr>
            <a:endParaRPr lang="en-US" sz="2000" dirty="0"/>
          </a:p>
          <a:p>
            <a:pPr>
              <a:spcAft>
                <a:spcPct val="50000"/>
              </a:spcAft>
              <a:buClr>
                <a:srgbClr val="3333FF"/>
              </a:buClr>
              <a:buFont typeface="Arial" charset="0"/>
              <a:buNone/>
            </a:pPr>
            <a:endParaRPr lang="en-US" sz="2000" dirty="0"/>
          </a:p>
        </p:txBody>
      </p:sp>
      <p:sp>
        <p:nvSpPr>
          <p:cNvPr id="5" name="Title 4"/>
          <p:cNvSpPr>
            <a:spLocks noGrp="1"/>
          </p:cNvSpPr>
          <p:nvPr>
            <p:ph type="title"/>
          </p:nvPr>
        </p:nvSpPr>
        <p:spPr/>
        <p:txBody>
          <a:bodyPr/>
          <a:lstStyle/>
          <a:p>
            <a:endParaRPr lang="en-US" dirty="0"/>
          </a:p>
        </p:txBody>
      </p:sp>
      <p:sp>
        <p:nvSpPr>
          <p:cNvPr id="6" name="Content Placeholder 5"/>
          <p:cNvSpPr>
            <a:spLocks noGrp="1"/>
          </p:cNvSpPr>
          <p:nvPr>
            <p:ph idx="1"/>
          </p:nvPr>
        </p:nvSpPr>
        <p:spPr>
          <a:xfrm>
            <a:off x="457200" y="1524000"/>
            <a:ext cx="8382000" cy="4602163"/>
          </a:xfrm>
        </p:spPr>
        <p:txBody>
          <a:bodyPr/>
          <a:lstStyle/>
          <a:p>
            <a:r>
              <a:rPr lang="en-US" sz="2800" dirty="0" smtClean="0"/>
              <a:t>Significant lack of detail in world representation </a:t>
            </a:r>
            <a:br>
              <a:rPr lang="en-US" sz="2800" dirty="0" smtClean="0"/>
            </a:br>
            <a:r>
              <a:rPr lang="en-US" sz="2800" dirty="0" smtClean="0"/>
              <a:t>of today’s state-of-the-art planning systems</a:t>
            </a:r>
          </a:p>
          <a:p>
            <a:r>
              <a:rPr lang="en-US" sz="2800" dirty="0" smtClean="0"/>
              <a:t>No accepted technique for representing:</a:t>
            </a:r>
          </a:p>
          <a:p>
            <a:pPr lvl="1"/>
            <a:r>
              <a:rPr lang="en-US" sz="2400" dirty="0" smtClean="0"/>
              <a:t>World model information	─ Plan/order information</a:t>
            </a:r>
          </a:p>
          <a:p>
            <a:r>
              <a:rPr lang="en-US" sz="2800" dirty="0" smtClean="0"/>
              <a:t>No accepted technique for comparing:</a:t>
            </a:r>
          </a:p>
          <a:p>
            <a:pPr lvl="1"/>
            <a:r>
              <a:rPr lang="en-US" sz="2400" dirty="0" smtClean="0"/>
              <a:t>Planning systems		─ Utility of representations</a:t>
            </a:r>
          </a:p>
          <a:p>
            <a:r>
              <a:rPr lang="en-US" sz="2800" dirty="0" smtClean="0"/>
              <a:t>Begin by focusing on known community; </a:t>
            </a:r>
            <a:r>
              <a:rPr lang="en-US" sz="2800" b="1" dirty="0" smtClean="0">
                <a:solidFill>
                  <a:srgbClr val="3333FF"/>
                </a:solidFill>
              </a:rPr>
              <a:t>mixed-pallet creation</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06" y="281524"/>
            <a:ext cx="8229600" cy="709076"/>
          </a:xfrm>
        </p:spPr>
        <p:txBody>
          <a:bodyPr>
            <a:normAutofit/>
          </a:bodyPr>
          <a:lstStyle/>
          <a:p>
            <a:r>
              <a:rPr lang="en-US" sz="2800" b="1" kern="1200" dirty="0" smtClean="0">
                <a:solidFill>
                  <a:srgbClr val="3333CC"/>
                </a:solidFill>
                <a:latin typeface="Arial" charset="0"/>
                <a:ea typeface="+mn-ea"/>
                <a:cs typeface="+mn-cs"/>
              </a:rPr>
              <a:t>What is Palletizing?</a:t>
            </a:r>
            <a:endParaRPr lang="en-US" sz="2800" b="1" kern="1200" dirty="0">
              <a:solidFill>
                <a:srgbClr val="3333CC"/>
              </a:solidFill>
              <a:latin typeface="Arial" charset="0"/>
              <a:ea typeface="+mn-ea"/>
              <a:cs typeface="+mn-cs"/>
            </a:endParaRPr>
          </a:p>
        </p:txBody>
      </p:sp>
      <p:sp>
        <p:nvSpPr>
          <p:cNvPr id="3" name="Content Placeholder 2"/>
          <p:cNvSpPr>
            <a:spLocks noGrp="1"/>
          </p:cNvSpPr>
          <p:nvPr>
            <p:ph idx="1"/>
          </p:nvPr>
        </p:nvSpPr>
        <p:spPr>
          <a:xfrm>
            <a:off x="152400" y="4953000"/>
            <a:ext cx="8763000" cy="900545"/>
          </a:xfrm>
        </p:spPr>
        <p:txBody>
          <a:bodyPr/>
          <a:lstStyle/>
          <a:p>
            <a:pPr algn="ctr">
              <a:buNone/>
            </a:pPr>
            <a:r>
              <a:rPr lang="en-US" dirty="0" smtClean="0"/>
              <a:t>	Moving from  15,000 different SKUs in storage to pallets containing ~ 100-200 SKUs </a:t>
            </a:r>
            <a:endParaRPr lang="en-US" dirty="0"/>
          </a:p>
        </p:txBody>
      </p:sp>
      <p:pic>
        <p:nvPicPr>
          <p:cNvPr id="4" name="Picture 3" descr="Modern_warehouse_with_pallet_rack_storage_system.jpg"/>
          <p:cNvPicPr>
            <a:picLocks noChangeAspect="1"/>
          </p:cNvPicPr>
          <p:nvPr/>
        </p:nvPicPr>
        <p:blipFill>
          <a:blip r:embed="rId3" cstate="print"/>
          <a:srcRect t="18127"/>
          <a:stretch>
            <a:fillRect/>
          </a:stretch>
        </p:blipFill>
        <p:spPr>
          <a:xfrm>
            <a:off x="1371600" y="838200"/>
            <a:ext cx="6463145" cy="4127441"/>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US DC Data</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230,000 SKUs / day</a:t>
            </a:r>
          </a:p>
          <a:p>
            <a:r>
              <a:rPr lang="en-US" dirty="0" smtClean="0"/>
              <a:t>~2,500 pallets / day</a:t>
            </a:r>
          </a:p>
          <a:p>
            <a:r>
              <a:rPr lang="en-US" dirty="0" smtClean="0"/>
              <a:t>15,000 different SKUs in storage</a:t>
            </a:r>
          </a:p>
          <a:p>
            <a:r>
              <a:rPr lang="en-US" dirty="0" smtClean="0"/>
              <a:t>Most distribution today by manual operators</a:t>
            </a:r>
          </a:p>
          <a:p>
            <a:r>
              <a:rPr lang="en-US" dirty="0" smtClean="0"/>
              <a:t>Typical performance</a:t>
            </a:r>
          </a:p>
          <a:p>
            <a:pPr lvl="1"/>
            <a:r>
              <a:rPr lang="en-US" dirty="0" smtClean="0"/>
              <a:t>2 pallets / hour or </a:t>
            </a:r>
            <a:br>
              <a:rPr lang="en-US" dirty="0" smtClean="0"/>
            </a:br>
            <a:r>
              <a:rPr lang="en-US" dirty="0" smtClean="0"/>
              <a:t>160 SKUs / hour</a:t>
            </a:r>
          </a:p>
          <a:p>
            <a:pPr lvl="1"/>
            <a:r>
              <a:rPr lang="en-US" dirty="0" smtClean="0"/>
              <a:t>Walks 2.5 KM per 2 pallets</a:t>
            </a:r>
          </a:p>
          <a:p>
            <a:pPr lvl="1"/>
            <a:r>
              <a:rPr lang="en-US" dirty="0" smtClean="0"/>
              <a:t>17 m between each SKU </a:t>
            </a:r>
            <a:br>
              <a:rPr lang="en-US" dirty="0" smtClean="0"/>
            </a:br>
            <a:r>
              <a:rPr lang="en-US" dirty="0" smtClean="0"/>
              <a:t>and 22 sec per SKU</a:t>
            </a:r>
          </a:p>
          <a:p>
            <a:r>
              <a:rPr lang="en-US" dirty="0" smtClean="0"/>
              <a:t>Some robotic cells exist</a:t>
            </a:r>
          </a:p>
          <a:p>
            <a:pPr lvl="1"/>
            <a:r>
              <a:rPr lang="en-US" dirty="0" smtClean="0"/>
              <a:t>Plan based only on density</a:t>
            </a:r>
          </a:p>
        </p:txBody>
      </p:sp>
      <p:pic>
        <p:nvPicPr>
          <p:cNvPr id="4" name="Picture 3"/>
          <p:cNvPicPr>
            <a:picLocks noChangeAspect="1"/>
          </p:cNvPicPr>
          <p:nvPr/>
        </p:nvPicPr>
        <p:blipFill>
          <a:blip r:embed="rId3" cstate="print"/>
          <a:stretch>
            <a:fillRect/>
          </a:stretch>
        </p:blipFill>
        <p:spPr>
          <a:xfrm>
            <a:off x="5487755" y="3666179"/>
            <a:ext cx="3200857" cy="2459984"/>
          </a:xfrm>
          <a:prstGeom prst="rect">
            <a:avLst/>
          </a:prstGeom>
        </p:spPr>
      </p:pic>
    </p:spTree>
    <p:extLst>
      <p:ext uri="{BB962C8B-B14F-4D97-AF65-F5344CB8AC3E}">
        <p14:creationId xmlns="" xmlns:p14="http://schemas.microsoft.com/office/powerpoint/2010/main" val="7252618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kern="1200" dirty="0" smtClean="0">
                <a:solidFill>
                  <a:srgbClr val="3333CC"/>
                </a:solidFill>
                <a:latin typeface="Arial" charset="0"/>
                <a:ea typeface="+mn-ea"/>
                <a:cs typeface="+mn-cs"/>
              </a:rPr>
              <a:t>Palletizing?</a:t>
            </a:r>
            <a:endParaRPr lang="en-US" sz="2800" b="1" kern="1200" dirty="0">
              <a:solidFill>
                <a:srgbClr val="3333CC"/>
              </a:solidFill>
              <a:latin typeface="Arial" charset="0"/>
              <a:ea typeface="+mn-ea"/>
              <a:cs typeface="+mn-cs"/>
            </a:endParaRPr>
          </a:p>
        </p:txBody>
      </p:sp>
      <p:sp>
        <p:nvSpPr>
          <p:cNvPr id="9" name="Content Placeholder 8"/>
          <p:cNvSpPr>
            <a:spLocks noGrp="1"/>
          </p:cNvSpPr>
          <p:nvPr>
            <p:ph idx="1"/>
          </p:nvPr>
        </p:nvSpPr>
        <p:spPr>
          <a:xfrm>
            <a:off x="0" y="2514600"/>
            <a:ext cx="6248400" cy="3352800"/>
          </a:xfrm>
        </p:spPr>
        <p:txBody>
          <a:bodyPr/>
          <a:lstStyle/>
          <a:p>
            <a:pPr>
              <a:buNone/>
            </a:pPr>
            <a:endParaRPr lang="en-US" dirty="0" smtClean="0"/>
          </a:p>
          <a:p>
            <a:pPr>
              <a:buNone/>
            </a:pPr>
            <a:r>
              <a:rPr lang="en-US" dirty="0" smtClean="0"/>
              <a:t>	</a:t>
            </a:r>
            <a:endParaRPr lang="en-US" b="1" dirty="0" smtClean="0"/>
          </a:p>
        </p:txBody>
      </p:sp>
      <p:pic>
        <p:nvPicPr>
          <p:cNvPr id="4" name="Picture 5" descr="3611_1_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29581" y="852271"/>
            <a:ext cx="2274887" cy="3033712"/>
          </a:xfrm>
          <a:prstGeom prst="rect">
            <a:avLst/>
          </a:prstGeom>
          <a:noFill/>
          <a:ln w="19050">
            <a:solidFill>
              <a:srgbClr val="00FF00"/>
            </a:solidFill>
            <a:miter lim="800000"/>
            <a:headEnd/>
            <a:tailEnd/>
          </a:ln>
          <a:extLst>
            <a:ext uri="{909E8E84-426E-40dd-AFC4-6F175D3DCCD1}">
              <a14:hiddenFill xmlns="" xmlns:a14="http://schemas.microsoft.com/office/drawing/2010/main">
                <a:solidFill>
                  <a:srgbClr val="FFFFFF"/>
                </a:solidFill>
              </a14:hiddenFill>
            </a:ext>
          </a:extLst>
        </p:spPr>
      </p:pic>
      <p:pic>
        <p:nvPicPr>
          <p:cNvPr id="5" name="Picture 8" descr="3339_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148742" y="4452158"/>
            <a:ext cx="1713053" cy="2286000"/>
          </a:xfrm>
          <a:prstGeom prst="rect">
            <a:avLst/>
          </a:prstGeom>
          <a:noFill/>
          <a:ln w="25400">
            <a:solidFill>
              <a:srgbClr val="CC3300"/>
            </a:solidFill>
            <a:miter lim="800000"/>
            <a:headEnd/>
            <a:tailEnd/>
          </a:ln>
          <a:extLst>
            <a:ext uri="{909E8E84-426E-40dd-AFC4-6F175D3DCCD1}">
              <a14:hiddenFill xmlns="" xmlns:a14="http://schemas.microsoft.com/office/drawing/2010/main">
                <a:solidFill>
                  <a:srgbClr val="FFFFFF"/>
                </a:solidFill>
              </a14:hiddenFill>
            </a:ext>
          </a:extLst>
        </p:spPr>
      </p:pic>
      <p:pic>
        <p:nvPicPr>
          <p:cNvPr id="6" name="Picture 14" descr="6971_1_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370081" y="4461684"/>
            <a:ext cx="1716519" cy="2286000"/>
          </a:xfrm>
          <a:prstGeom prst="rect">
            <a:avLst/>
          </a:prstGeom>
          <a:noFill/>
          <a:ln w="25400">
            <a:solidFill>
              <a:srgbClr val="CC3300"/>
            </a:solidFill>
            <a:miter lim="800000"/>
            <a:headEnd/>
            <a:tailEnd/>
          </a:ln>
          <a:extLst>
            <a:ext uri="{909E8E84-426E-40dd-AFC4-6F175D3DCCD1}">
              <a14:hiddenFill xmlns="" xmlns:a14="http://schemas.microsoft.com/office/drawing/2010/main">
                <a:solidFill>
                  <a:srgbClr val="FFFFFF"/>
                </a:solidFill>
              </a14:hiddenFill>
            </a:ext>
          </a:extLst>
        </p:spPr>
      </p:pic>
      <p:sp>
        <p:nvSpPr>
          <p:cNvPr id="7" name="TextBox 6"/>
          <p:cNvSpPr txBox="1"/>
          <p:nvPr/>
        </p:nvSpPr>
        <p:spPr>
          <a:xfrm>
            <a:off x="6248400" y="838200"/>
            <a:ext cx="646331" cy="369332"/>
          </a:xfrm>
          <a:prstGeom prst="rect">
            <a:avLst/>
          </a:prstGeom>
          <a:solidFill>
            <a:schemeClr val="bg1">
              <a:lumMod val="85000"/>
            </a:schemeClr>
          </a:solidFill>
        </p:spPr>
        <p:txBody>
          <a:bodyPr wrap="none" rtlCol="0">
            <a:spAutoFit/>
          </a:bodyPr>
          <a:lstStyle/>
          <a:p>
            <a:r>
              <a:rPr lang="en-US" dirty="0" smtClean="0">
                <a:solidFill>
                  <a:srgbClr val="3333FF"/>
                </a:solidFill>
              </a:rPr>
              <a:t>YES</a:t>
            </a:r>
            <a:endParaRPr lang="en-US" dirty="0">
              <a:solidFill>
                <a:srgbClr val="3333FF"/>
              </a:solidFill>
            </a:endParaRPr>
          </a:p>
        </p:txBody>
      </p:sp>
      <p:sp>
        <p:nvSpPr>
          <p:cNvPr id="8" name="TextBox 7"/>
          <p:cNvSpPr txBox="1"/>
          <p:nvPr/>
        </p:nvSpPr>
        <p:spPr>
          <a:xfrm>
            <a:off x="5383344" y="4419600"/>
            <a:ext cx="530915" cy="369332"/>
          </a:xfrm>
          <a:prstGeom prst="rect">
            <a:avLst/>
          </a:prstGeom>
          <a:solidFill>
            <a:schemeClr val="bg1">
              <a:lumMod val="85000"/>
            </a:schemeClr>
          </a:solidFill>
        </p:spPr>
        <p:txBody>
          <a:bodyPr wrap="none" rtlCol="0">
            <a:spAutoFit/>
          </a:bodyPr>
          <a:lstStyle/>
          <a:p>
            <a:r>
              <a:rPr lang="en-US" dirty="0" smtClean="0">
                <a:solidFill>
                  <a:srgbClr val="3333FF"/>
                </a:solidFill>
              </a:rPr>
              <a:t>NO</a:t>
            </a:r>
            <a:endParaRPr lang="en-US" dirty="0">
              <a:solidFill>
                <a:srgbClr val="3333FF"/>
              </a:solidFill>
            </a:endParaRPr>
          </a:p>
        </p:txBody>
      </p:sp>
      <p:sp>
        <p:nvSpPr>
          <p:cNvPr id="11" name="TextBox 10"/>
          <p:cNvSpPr txBox="1"/>
          <p:nvPr/>
        </p:nvSpPr>
        <p:spPr>
          <a:xfrm>
            <a:off x="7165285" y="4419600"/>
            <a:ext cx="530915" cy="369332"/>
          </a:xfrm>
          <a:prstGeom prst="rect">
            <a:avLst/>
          </a:prstGeom>
          <a:solidFill>
            <a:schemeClr val="bg1">
              <a:lumMod val="85000"/>
            </a:schemeClr>
          </a:solidFill>
        </p:spPr>
        <p:txBody>
          <a:bodyPr wrap="none" rtlCol="0">
            <a:spAutoFit/>
          </a:bodyPr>
          <a:lstStyle/>
          <a:p>
            <a:r>
              <a:rPr lang="en-US" dirty="0" smtClean="0">
                <a:solidFill>
                  <a:srgbClr val="3333FF"/>
                </a:solidFill>
              </a:rPr>
              <a:t>NO</a:t>
            </a:r>
            <a:endParaRPr lang="en-US" dirty="0">
              <a:solidFill>
                <a:srgbClr val="3333FF"/>
              </a:solidFill>
            </a:endParaRPr>
          </a:p>
        </p:txBody>
      </p:sp>
    </p:spTree>
    <p:extLst>
      <p:ext uri="{BB962C8B-B14F-4D97-AF65-F5344CB8AC3E}">
        <p14:creationId xmlns="" xmlns:p14="http://schemas.microsoft.com/office/powerpoint/2010/main" val="301809088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2588"/>
            <a:ext cx="8229600" cy="1143000"/>
          </a:xfrm>
        </p:spPr>
        <p:txBody>
          <a:bodyPr/>
          <a:lstStyle/>
          <a:p>
            <a:r>
              <a:rPr lang="en-US" dirty="0" smtClean="0"/>
              <a:t>Post-construction Evaluation - Success</a:t>
            </a:r>
            <a:endParaRPr lang="en-US" dirty="0"/>
          </a:p>
        </p:txBody>
      </p:sp>
      <p:pic>
        <p:nvPicPr>
          <p:cNvPr id="4" name="Picture 4" descr="DSC0028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68825" y="1551483"/>
            <a:ext cx="3810000" cy="5080000"/>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5" descr="ungedreht_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55625" y="1546721"/>
            <a:ext cx="4016375" cy="50958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53138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Post-construction Evaluation - Failure</a:t>
            </a:r>
            <a:endParaRPr lang="en-US" dirty="0"/>
          </a:p>
        </p:txBody>
      </p:sp>
      <p:pic>
        <p:nvPicPr>
          <p:cNvPr id="4" name="Picture 3" descr="DSC0028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837112" y="1417638"/>
            <a:ext cx="3810000" cy="5080000"/>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4" descr="ungedreht_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a:xfrm>
            <a:off x="401637" y="1417638"/>
            <a:ext cx="4437063" cy="5078413"/>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spTree>
    <p:extLst>
      <p:ext uri="{BB962C8B-B14F-4D97-AF65-F5344CB8AC3E}">
        <p14:creationId xmlns="" xmlns:p14="http://schemas.microsoft.com/office/powerpoint/2010/main" val="497442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US Data</a:t>
            </a:r>
            <a:endParaRPr lang="en-US" dirty="0"/>
          </a:p>
        </p:txBody>
      </p:sp>
      <p:sp>
        <p:nvSpPr>
          <p:cNvPr id="3" name="Content Placeholder 2"/>
          <p:cNvSpPr>
            <a:spLocks noGrp="1"/>
          </p:cNvSpPr>
          <p:nvPr>
            <p:ph idx="1"/>
          </p:nvPr>
        </p:nvSpPr>
        <p:spPr/>
        <p:txBody>
          <a:bodyPr>
            <a:normAutofit/>
          </a:bodyPr>
          <a:lstStyle/>
          <a:p>
            <a:r>
              <a:rPr lang="en-US" sz="3200" dirty="0" smtClean="0"/>
              <a:t>100,000 containers imported per day</a:t>
            </a:r>
          </a:p>
          <a:p>
            <a:r>
              <a:rPr lang="en-US" sz="3200" dirty="0" smtClean="0"/>
              <a:t>Distributed through Distribution Centers (DCs)</a:t>
            </a:r>
          </a:p>
          <a:p>
            <a:r>
              <a:rPr lang="en-US" sz="3200" dirty="0" smtClean="0"/>
              <a:t>Food distribution is ~ 80M SKUs per week</a:t>
            </a:r>
          </a:p>
          <a:p>
            <a:r>
              <a:rPr lang="en-US" sz="3200" dirty="0" smtClean="0"/>
              <a:t>A pallet is ~ 100-200 SKUs (packages)</a:t>
            </a:r>
          </a:p>
          <a:p>
            <a:endParaRPr lang="en-US" sz="3200" dirty="0" smtClean="0"/>
          </a:p>
          <a:p>
            <a:r>
              <a:rPr lang="en-US" sz="3200" dirty="0" smtClean="0"/>
              <a:t>800,000 pallets/week or 160,000 pallets / day</a:t>
            </a:r>
          </a:p>
          <a:p>
            <a:pPr marL="0" indent="0">
              <a:buNone/>
            </a:pPr>
            <a:endParaRPr lang="en-US" dirty="0" smtClean="0"/>
          </a:p>
        </p:txBody>
      </p:sp>
    </p:spTree>
    <p:extLst>
      <p:ext uri="{BB962C8B-B14F-4D97-AF65-F5344CB8AC3E}">
        <p14:creationId xmlns="" xmlns:p14="http://schemas.microsoft.com/office/powerpoint/2010/main" val="190732839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228600" y="381000"/>
            <a:ext cx="8610600" cy="4555093"/>
          </a:xfrm>
          <a:prstGeom prst="rect">
            <a:avLst/>
          </a:prstGeom>
          <a:noFill/>
          <a:ln w="12700" cap="sq">
            <a:noFill/>
            <a:miter lim="800000"/>
            <a:headEnd type="none" w="sm" len="sm"/>
            <a:tailEnd type="none" w="sm" len="sm"/>
          </a:ln>
        </p:spPr>
        <p:txBody>
          <a:bodyPr>
            <a:spAutoFit/>
          </a:bodyPr>
          <a:lstStyle/>
          <a:p>
            <a:pPr>
              <a:spcAft>
                <a:spcPct val="50000"/>
              </a:spcAft>
              <a:buClr>
                <a:srgbClr val="3333FF"/>
              </a:buClr>
              <a:buFont typeface="Arial" charset="0"/>
              <a:buNone/>
            </a:pPr>
            <a:r>
              <a:rPr lang="en-US" sz="2800" b="1" dirty="0">
                <a:solidFill>
                  <a:srgbClr val="3333CC"/>
                </a:solidFill>
              </a:rPr>
              <a:t>What is the new technical idea, why can we succeed now and why NIST?</a:t>
            </a:r>
          </a:p>
          <a:p>
            <a:r>
              <a:rPr lang="en-US" sz="2000" dirty="0" smtClean="0"/>
              <a:t> </a:t>
            </a:r>
            <a:endParaRPr lang="en-US" sz="2000" dirty="0"/>
          </a:p>
          <a:p>
            <a:pPr>
              <a:spcAft>
                <a:spcPct val="50000"/>
              </a:spcAft>
              <a:buClr>
                <a:srgbClr val="3333FF"/>
              </a:buClr>
              <a:buFont typeface="Arial" charset="0"/>
              <a:buNone/>
            </a:pPr>
            <a:r>
              <a:rPr lang="en-US" sz="2000" u="sng" dirty="0"/>
              <a:t> </a:t>
            </a:r>
          </a:p>
          <a:p>
            <a:pPr lvl="1">
              <a:spcAft>
                <a:spcPct val="50000"/>
              </a:spcAft>
              <a:buClr>
                <a:srgbClr val="3333FF"/>
              </a:buClr>
              <a:buFont typeface="Arial" charset="0"/>
              <a:buChar char="•"/>
            </a:pPr>
            <a:endParaRPr lang="en-US" sz="2000" dirty="0"/>
          </a:p>
          <a:p>
            <a:pPr>
              <a:spcAft>
                <a:spcPct val="50000"/>
              </a:spcAft>
              <a:buClr>
                <a:srgbClr val="3333FF"/>
              </a:buClr>
              <a:buFont typeface="Arial" charset="0"/>
              <a:buNone/>
            </a:pPr>
            <a:endParaRPr lang="en-US" sz="2000" dirty="0"/>
          </a:p>
          <a:p>
            <a:pPr>
              <a:spcAft>
                <a:spcPct val="50000"/>
              </a:spcAft>
              <a:buClr>
                <a:srgbClr val="3333FF"/>
              </a:buClr>
              <a:buFont typeface="Arial" charset="0"/>
              <a:buNone/>
            </a:pPr>
            <a:endParaRPr lang="en-US" sz="2000" dirty="0"/>
          </a:p>
          <a:p>
            <a:pPr>
              <a:spcAft>
                <a:spcPct val="50000"/>
              </a:spcAft>
              <a:buClr>
                <a:srgbClr val="3333FF"/>
              </a:buClr>
              <a:buFont typeface="Arial" charset="0"/>
              <a:buNone/>
            </a:pPr>
            <a:endParaRPr lang="en-US" sz="2000" dirty="0"/>
          </a:p>
          <a:p>
            <a:pPr>
              <a:spcAft>
                <a:spcPct val="50000"/>
              </a:spcAft>
              <a:buClr>
                <a:srgbClr val="3333FF"/>
              </a:buClr>
              <a:buFont typeface="Arial" charset="0"/>
              <a:buNone/>
            </a:pPr>
            <a:endParaRPr lang="en-US" sz="2000" dirty="0"/>
          </a:p>
          <a:p>
            <a:pPr>
              <a:spcAft>
                <a:spcPct val="50000"/>
              </a:spcAft>
              <a:buClr>
                <a:srgbClr val="3333FF"/>
              </a:buClr>
              <a:buFont typeface="Arial" charset="0"/>
              <a:buNone/>
            </a:pPr>
            <a:endParaRPr lang="en-US" sz="2000" dirty="0"/>
          </a:p>
        </p:txBody>
      </p:sp>
      <p:sp>
        <p:nvSpPr>
          <p:cNvPr id="5" name="Title 4"/>
          <p:cNvSpPr>
            <a:spLocks noGrp="1"/>
          </p:cNvSpPr>
          <p:nvPr>
            <p:ph type="title"/>
          </p:nvPr>
        </p:nvSpPr>
        <p:spPr/>
        <p:txBody>
          <a:bodyPr/>
          <a:lstStyle/>
          <a:p>
            <a:endParaRPr lang="en-US" dirty="0"/>
          </a:p>
        </p:txBody>
      </p:sp>
      <p:sp>
        <p:nvSpPr>
          <p:cNvPr id="6" name="Content Placeholder 5"/>
          <p:cNvSpPr>
            <a:spLocks noGrp="1"/>
          </p:cNvSpPr>
          <p:nvPr>
            <p:ph idx="1"/>
          </p:nvPr>
        </p:nvSpPr>
        <p:spPr/>
        <p:txBody>
          <a:bodyPr/>
          <a:lstStyle/>
          <a:p>
            <a:r>
              <a:rPr lang="en-US" sz="2400" dirty="0" smtClean="0"/>
              <a:t>Sophisticated behaviors require detailed knowledge and a consistent representations</a:t>
            </a:r>
          </a:p>
          <a:p>
            <a:pPr lvl="1"/>
            <a:r>
              <a:rPr lang="en-US" sz="1800" dirty="0" smtClean="0"/>
              <a:t>Allows for flexible optimization</a:t>
            </a:r>
          </a:p>
          <a:p>
            <a:pPr lvl="1"/>
            <a:r>
              <a:rPr lang="en-US" sz="1800" dirty="0" smtClean="0"/>
              <a:t>Manipulation of the world</a:t>
            </a:r>
          </a:p>
          <a:p>
            <a:r>
              <a:rPr lang="en-US" sz="2400" dirty="0" smtClean="0"/>
              <a:t>Take advantage of high-fidelity NIST-led simulation to create content rich worlds</a:t>
            </a:r>
          </a:p>
          <a:p>
            <a:pPr lvl="1"/>
            <a:r>
              <a:rPr lang="en-US" sz="1800" dirty="0" smtClean="0"/>
              <a:t>Novel data representations will be developed for maintaining and sharing this content</a:t>
            </a:r>
          </a:p>
          <a:p>
            <a:pPr lvl="1"/>
            <a:r>
              <a:rPr lang="en-US" sz="1800" dirty="0" smtClean="0"/>
              <a:t>Repeatable scenarios will allow for the comparison of planning frameworks</a:t>
            </a:r>
          </a:p>
          <a:p>
            <a:r>
              <a:rPr lang="en-US" sz="2400" dirty="0" smtClean="0"/>
              <a:t>NIST experience in performance measurement techniques and artifacts</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767</TotalTime>
  <Words>1095</Words>
  <Application>Microsoft Office PowerPoint</Application>
  <PresentationFormat>On-screen Show (4:3)</PresentationFormat>
  <Paragraphs>172</Paragraphs>
  <Slides>18</Slides>
  <Notes>18</Notes>
  <HiddenSlides>2</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Default Design</vt:lpstr>
      <vt:lpstr>Slide 1</vt:lpstr>
      <vt:lpstr>Slide 2</vt:lpstr>
      <vt:lpstr>What is Palletizing?</vt:lpstr>
      <vt:lpstr>Typical US DC Data</vt:lpstr>
      <vt:lpstr>Palletizing?</vt:lpstr>
      <vt:lpstr>Post-construction Evaluation - Success</vt:lpstr>
      <vt:lpstr>Post-construction Evaluation - Failure</vt:lpstr>
      <vt:lpstr>Motivation: US Data</vt:lpstr>
      <vt:lpstr>Slide 9</vt:lpstr>
      <vt:lpstr>Why Can We Succeed Now? Potential Economic Impact</vt:lpstr>
      <vt:lpstr>Slide 11</vt:lpstr>
      <vt:lpstr>What are the major outputs and outcomes (accomplished or anticipated) of this project?</vt:lpstr>
      <vt:lpstr>What are the major outputs and outcomes (accomplished or anticipated) of this project?</vt:lpstr>
      <vt:lpstr>What are the major outputs and outcomes (accomplished or anticipated) of this project?</vt:lpstr>
      <vt:lpstr>What are the major outputs and outcomes (accomplished or anticipated) of this project?</vt:lpstr>
      <vt:lpstr>What are the major outputs and outcomes (accomplished or anticipated) of this project?</vt:lpstr>
      <vt:lpstr>Slide 17</vt:lpstr>
      <vt:lpstr>Project Staffing</vt:lpstr>
    </vt:vector>
  </TitlesOfParts>
  <Company>NIST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Christopher Currens</dc:creator>
  <cp:lastModifiedBy>Stephen Balakirsky </cp:lastModifiedBy>
  <cp:revision>66</cp:revision>
  <dcterms:created xsi:type="dcterms:W3CDTF">2009-09-08T20:51:48Z</dcterms:created>
  <dcterms:modified xsi:type="dcterms:W3CDTF">2011-06-02T15:06:34Z</dcterms:modified>
</cp:coreProperties>
</file>