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63" r:id="rId3"/>
    <p:sldId id="257" r:id="rId4"/>
    <p:sldId id="259" r:id="rId5"/>
    <p:sldId id="258" r:id="rId6"/>
    <p:sldId id="262"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6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9A4653-DDD0-4438-9F06-C97BC19B3497}" type="datetimeFigureOut">
              <a:rPr lang="en-US" smtClean="0"/>
              <a:t>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D5A712-774B-4B27-8ADD-7EC2BA426B1B}" type="slidenum">
              <a:rPr lang="en-US" smtClean="0"/>
              <a:t>‹#›</a:t>
            </a:fld>
            <a:endParaRPr lang="en-US"/>
          </a:p>
        </p:txBody>
      </p:sp>
    </p:spTree>
    <p:extLst>
      <p:ext uri="{BB962C8B-B14F-4D97-AF65-F5344CB8AC3E}">
        <p14:creationId xmlns:p14="http://schemas.microsoft.com/office/powerpoint/2010/main" val="287292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5A712-774B-4B27-8ADD-7EC2BA426B1B}" type="slidenum">
              <a:rPr lang="en-US" smtClean="0"/>
              <a:t>1</a:t>
            </a:fld>
            <a:endParaRPr lang="en-US"/>
          </a:p>
        </p:txBody>
      </p:sp>
    </p:spTree>
    <p:extLst>
      <p:ext uri="{BB962C8B-B14F-4D97-AF65-F5344CB8AC3E}">
        <p14:creationId xmlns:p14="http://schemas.microsoft.com/office/powerpoint/2010/main" val="170743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5A712-774B-4B27-8ADD-7EC2BA426B1B}" type="slidenum">
              <a:rPr lang="en-US" smtClean="0"/>
              <a:t>3</a:t>
            </a:fld>
            <a:endParaRPr lang="en-US"/>
          </a:p>
        </p:txBody>
      </p:sp>
    </p:spTree>
    <p:extLst>
      <p:ext uri="{BB962C8B-B14F-4D97-AF65-F5344CB8AC3E}">
        <p14:creationId xmlns:p14="http://schemas.microsoft.com/office/powerpoint/2010/main" val="107418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5A712-774B-4B27-8ADD-7EC2BA426B1B}" type="slidenum">
              <a:rPr lang="en-US" smtClean="0"/>
              <a:t>4</a:t>
            </a:fld>
            <a:endParaRPr lang="en-US"/>
          </a:p>
        </p:txBody>
      </p:sp>
    </p:spTree>
    <p:extLst>
      <p:ext uri="{BB962C8B-B14F-4D97-AF65-F5344CB8AC3E}">
        <p14:creationId xmlns:p14="http://schemas.microsoft.com/office/powerpoint/2010/main" val="1748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AFE2E5-76CB-4898-8BF0-BC2421FD94EB}" type="slidenum">
              <a:rPr lang="en-US" smtClean="0"/>
              <a:t>5</a:t>
            </a:fld>
            <a:endParaRPr lang="en-US"/>
          </a:p>
        </p:txBody>
      </p:sp>
    </p:spTree>
    <p:extLst>
      <p:ext uri="{BB962C8B-B14F-4D97-AF65-F5344CB8AC3E}">
        <p14:creationId xmlns:p14="http://schemas.microsoft.com/office/powerpoint/2010/main" val="225381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5A712-774B-4B27-8ADD-7EC2BA426B1B}" type="slidenum">
              <a:rPr lang="en-US" smtClean="0"/>
              <a:t>6</a:t>
            </a:fld>
            <a:endParaRPr lang="en-US"/>
          </a:p>
        </p:txBody>
      </p:sp>
    </p:spTree>
    <p:extLst>
      <p:ext uri="{BB962C8B-B14F-4D97-AF65-F5344CB8AC3E}">
        <p14:creationId xmlns:p14="http://schemas.microsoft.com/office/powerpoint/2010/main" val="1655574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5A712-774B-4B27-8ADD-7EC2BA426B1B}" type="slidenum">
              <a:rPr lang="en-US" smtClean="0"/>
              <a:t>7</a:t>
            </a:fld>
            <a:endParaRPr lang="en-US"/>
          </a:p>
        </p:txBody>
      </p:sp>
    </p:spTree>
    <p:extLst>
      <p:ext uri="{BB962C8B-B14F-4D97-AF65-F5344CB8AC3E}">
        <p14:creationId xmlns:p14="http://schemas.microsoft.com/office/powerpoint/2010/main" val="221176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5A712-774B-4B27-8ADD-7EC2BA426B1B}" type="slidenum">
              <a:rPr lang="en-US" smtClean="0"/>
              <a:t>8</a:t>
            </a:fld>
            <a:endParaRPr lang="en-US"/>
          </a:p>
        </p:txBody>
      </p:sp>
    </p:spTree>
    <p:extLst>
      <p:ext uri="{BB962C8B-B14F-4D97-AF65-F5344CB8AC3E}">
        <p14:creationId xmlns:p14="http://schemas.microsoft.com/office/powerpoint/2010/main" val="71146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6F53DDA2-4CE4-4A9C-893A-31D7B55224D7}" type="datetimeFigureOut">
              <a:rPr lang="en-US" smtClean="0"/>
              <a:t>2/9/2012</a:t>
            </a:fld>
            <a:endParaRPr lang="en-US"/>
          </a:p>
        </p:txBody>
      </p:sp>
      <p:sp>
        <p:nvSpPr>
          <p:cNvPr id="23" name="Slide Number Placeholder 22"/>
          <p:cNvSpPr>
            <a:spLocks noGrp="1"/>
          </p:cNvSpPr>
          <p:nvPr>
            <p:ph type="sldNum" sz="quarter" idx="11"/>
          </p:nvPr>
        </p:nvSpPr>
        <p:spPr/>
        <p:txBody>
          <a:bodyPr/>
          <a:lstStyle/>
          <a:p>
            <a:fld id="{AD17F271-5085-4D3F-8369-32A3F8F7DAB4}"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3DDA2-4CE4-4A9C-893A-31D7B55224D7}" type="datetimeFigureOut">
              <a:rPr lang="en-US" smtClean="0"/>
              <a:t>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7F271-5085-4D3F-8369-32A3F8F7DA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3DDA2-4CE4-4A9C-893A-31D7B55224D7}" type="datetimeFigureOut">
              <a:rPr lang="en-US" smtClean="0"/>
              <a:t>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7F271-5085-4D3F-8369-32A3F8F7DA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6F53DDA2-4CE4-4A9C-893A-31D7B55224D7}" type="datetimeFigureOut">
              <a:rPr lang="en-US" smtClean="0"/>
              <a:t>2/9/2012</a:t>
            </a:fld>
            <a:endParaRPr lang="en-US"/>
          </a:p>
        </p:txBody>
      </p:sp>
      <p:sp>
        <p:nvSpPr>
          <p:cNvPr id="19" name="Slide Number Placeholder 18"/>
          <p:cNvSpPr>
            <a:spLocks noGrp="1"/>
          </p:cNvSpPr>
          <p:nvPr>
            <p:ph type="sldNum" sz="quarter" idx="15"/>
          </p:nvPr>
        </p:nvSpPr>
        <p:spPr/>
        <p:txBody>
          <a:bodyPr/>
          <a:lstStyle/>
          <a:p>
            <a:fld id="{AD17F271-5085-4D3F-8369-32A3F8F7DAB4}"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6F53DDA2-4CE4-4A9C-893A-31D7B55224D7}" type="datetimeFigureOut">
              <a:rPr lang="en-US" smtClean="0"/>
              <a:t>2/9/2012</a:t>
            </a:fld>
            <a:endParaRPr lang="en-US"/>
          </a:p>
        </p:txBody>
      </p:sp>
      <p:sp>
        <p:nvSpPr>
          <p:cNvPr id="20" name="Slide Number Placeholder 19"/>
          <p:cNvSpPr>
            <a:spLocks noGrp="1"/>
          </p:cNvSpPr>
          <p:nvPr>
            <p:ph type="sldNum" sz="quarter" idx="11"/>
          </p:nvPr>
        </p:nvSpPr>
        <p:spPr/>
        <p:txBody>
          <a:bodyPr/>
          <a:lstStyle/>
          <a:p>
            <a:fld id="{AD17F271-5085-4D3F-8369-32A3F8F7DAB4}"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6F53DDA2-4CE4-4A9C-893A-31D7B55224D7}" type="datetimeFigureOut">
              <a:rPr lang="en-US" smtClean="0"/>
              <a:t>2/9/2012</a:t>
            </a:fld>
            <a:endParaRPr lang="en-US"/>
          </a:p>
        </p:txBody>
      </p:sp>
      <p:sp>
        <p:nvSpPr>
          <p:cNvPr id="25" name="Slide Number Placeholder 24"/>
          <p:cNvSpPr>
            <a:spLocks noGrp="1"/>
          </p:cNvSpPr>
          <p:nvPr>
            <p:ph type="sldNum" sz="quarter" idx="16"/>
          </p:nvPr>
        </p:nvSpPr>
        <p:spPr/>
        <p:txBody>
          <a:bodyPr/>
          <a:lstStyle/>
          <a:p>
            <a:fld id="{AD17F271-5085-4D3F-8369-32A3F8F7DAB4}"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6F53DDA2-4CE4-4A9C-893A-31D7B55224D7}" type="datetimeFigureOut">
              <a:rPr lang="en-US" smtClean="0"/>
              <a:t>2/9/2012</a:t>
            </a:fld>
            <a:endParaRPr lang="en-US"/>
          </a:p>
        </p:txBody>
      </p:sp>
      <p:sp>
        <p:nvSpPr>
          <p:cNvPr id="24" name="Slide Number Placeholder 23"/>
          <p:cNvSpPr>
            <a:spLocks noGrp="1"/>
          </p:cNvSpPr>
          <p:nvPr>
            <p:ph type="sldNum" sz="quarter" idx="17"/>
          </p:nvPr>
        </p:nvSpPr>
        <p:spPr/>
        <p:txBody>
          <a:bodyPr/>
          <a:lstStyle/>
          <a:p>
            <a:fld id="{AD17F271-5085-4D3F-8369-32A3F8F7DAB4}"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6F53DDA2-4CE4-4A9C-893A-31D7B55224D7}" type="datetimeFigureOut">
              <a:rPr lang="en-US" smtClean="0"/>
              <a:t>2/9/2012</a:t>
            </a:fld>
            <a:endParaRPr lang="en-US"/>
          </a:p>
        </p:txBody>
      </p:sp>
      <p:sp>
        <p:nvSpPr>
          <p:cNvPr id="14" name="Slide Number Placeholder 13"/>
          <p:cNvSpPr>
            <a:spLocks noGrp="1"/>
          </p:cNvSpPr>
          <p:nvPr>
            <p:ph type="sldNum" sz="quarter" idx="11"/>
          </p:nvPr>
        </p:nvSpPr>
        <p:spPr/>
        <p:txBody>
          <a:bodyPr/>
          <a:lstStyle/>
          <a:p>
            <a:fld id="{AD17F271-5085-4D3F-8369-32A3F8F7DAB4}"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F53DDA2-4CE4-4A9C-893A-31D7B55224D7}" type="datetimeFigureOut">
              <a:rPr lang="en-US" smtClean="0"/>
              <a:t>2/9/2012</a:t>
            </a:fld>
            <a:endParaRPr lang="en-US"/>
          </a:p>
        </p:txBody>
      </p:sp>
      <p:sp>
        <p:nvSpPr>
          <p:cNvPr id="12" name="Slide Number Placeholder 11"/>
          <p:cNvSpPr>
            <a:spLocks noGrp="1"/>
          </p:cNvSpPr>
          <p:nvPr>
            <p:ph type="sldNum" sz="quarter" idx="11"/>
          </p:nvPr>
        </p:nvSpPr>
        <p:spPr/>
        <p:txBody>
          <a:bodyPr/>
          <a:lstStyle/>
          <a:p>
            <a:fld id="{AD17F271-5085-4D3F-8369-32A3F8F7DAB4}"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6F53DDA2-4CE4-4A9C-893A-31D7B55224D7}" type="datetimeFigureOut">
              <a:rPr lang="en-US" smtClean="0"/>
              <a:t>2/9/2012</a:t>
            </a:fld>
            <a:endParaRPr lang="en-US"/>
          </a:p>
        </p:txBody>
      </p:sp>
      <p:sp>
        <p:nvSpPr>
          <p:cNvPr id="18" name="Slide Number Placeholder 17"/>
          <p:cNvSpPr>
            <a:spLocks noGrp="1"/>
          </p:cNvSpPr>
          <p:nvPr>
            <p:ph type="sldNum" sz="quarter" idx="16"/>
          </p:nvPr>
        </p:nvSpPr>
        <p:spPr/>
        <p:txBody>
          <a:bodyPr/>
          <a:lstStyle/>
          <a:p>
            <a:fld id="{AD17F271-5085-4D3F-8369-32A3F8F7DAB4}"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6F53DDA2-4CE4-4A9C-893A-31D7B55224D7}" type="datetimeFigureOut">
              <a:rPr lang="en-US" smtClean="0"/>
              <a:t>2/9/2012</a:t>
            </a:fld>
            <a:endParaRPr lang="en-US"/>
          </a:p>
        </p:txBody>
      </p:sp>
      <p:sp>
        <p:nvSpPr>
          <p:cNvPr id="20" name="Slide Number Placeholder 19"/>
          <p:cNvSpPr>
            <a:spLocks noGrp="1"/>
          </p:cNvSpPr>
          <p:nvPr>
            <p:ph type="sldNum" sz="quarter" idx="15"/>
          </p:nvPr>
        </p:nvSpPr>
        <p:spPr/>
        <p:txBody>
          <a:bodyPr/>
          <a:lstStyle/>
          <a:p>
            <a:fld id="{AD17F271-5085-4D3F-8369-32A3F8F7DAB4}"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6F53DDA2-4CE4-4A9C-893A-31D7B55224D7}" type="datetimeFigureOut">
              <a:rPr lang="en-US" smtClean="0"/>
              <a:t>2/9/2012</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AD17F271-5085-4D3F-8369-32A3F8F7DAB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groups.google.com/foru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MODEX 2012</a:t>
            </a:r>
            <a:endParaRPr lang="en-US" dirty="0"/>
          </a:p>
        </p:txBody>
      </p:sp>
      <p:sp>
        <p:nvSpPr>
          <p:cNvPr id="2" name="Title 1"/>
          <p:cNvSpPr>
            <a:spLocks noGrp="1"/>
          </p:cNvSpPr>
          <p:nvPr>
            <p:ph type="title"/>
          </p:nvPr>
        </p:nvSpPr>
        <p:spPr/>
        <p:txBody>
          <a:bodyPr>
            <a:normAutofit/>
          </a:bodyPr>
          <a:lstStyle/>
          <a:p>
            <a:r>
              <a:rPr lang="en-US" sz="4800" dirty="0"/>
              <a:t>Next Generation Packaging, Kitting, and Palletizing: Can one robot do it all?</a:t>
            </a:r>
          </a:p>
        </p:txBody>
      </p:sp>
      <p:sp>
        <p:nvSpPr>
          <p:cNvPr id="5" name="Rectangle 4"/>
          <p:cNvSpPr/>
          <p:nvPr/>
        </p:nvSpPr>
        <p:spPr>
          <a:xfrm>
            <a:off x="338667" y="4876800"/>
            <a:ext cx="8382000" cy="1569660"/>
          </a:xfrm>
          <a:prstGeom prst="rect">
            <a:avLst/>
          </a:prstGeom>
        </p:spPr>
        <p:txBody>
          <a:bodyPr wrap="square">
            <a:spAutoFit/>
          </a:bodyPr>
          <a:lstStyle/>
          <a:p>
            <a:pPr lvl="0"/>
            <a:r>
              <a:rPr lang="en-US" sz="3200" b="1" dirty="0">
                <a:gradFill>
                  <a:gsLst>
                    <a:gs pos="0">
                      <a:srgbClr val="FFFFFF">
                        <a:alpha val="92000"/>
                      </a:srgbClr>
                    </a:gs>
                    <a:gs pos="45000">
                      <a:srgbClr val="FFFFFF">
                        <a:alpha val="51000"/>
                      </a:srgbClr>
                    </a:gs>
                    <a:gs pos="100000">
                      <a:srgbClr val="FFFFFF"/>
                    </a:gs>
                  </a:gsLst>
                  <a:lin ang="3600000" scaled="0"/>
                </a:gradFill>
                <a:cs typeface="Tunga" pitchFamily="2"/>
              </a:rPr>
              <a:t>Sponsored by: </a:t>
            </a:r>
            <a:endParaRPr lang="en-US" sz="3200" b="1" dirty="0" smtClean="0">
              <a:gradFill>
                <a:gsLst>
                  <a:gs pos="0">
                    <a:srgbClr val="FFFFFF">
                      <a:alpha val="92000"/>
                    </a:srgbClr>
                  </a:gs>
                  <a:gs pos="45000">
                    <a:srgbClr val="FFFFFF">
                      <a:alpha val="51000"/>
                    </a:srgbClr>
                  </a:gs>
                  <a:gs pos="100000">
                    <a:srgbClr val="FFFFFF"/>
                  </a:gs>
                </a:gsLst>
                <a:lin ang="3600000" scaled="0"/>
              </a:gradFill>
              <a:cs typeface="Tunga" pitchFamily="2"/>
            </a:endParaRPr>
          </a:p>
          <a:p>
            <a:pPr lvl="0" algn="ctr"/>
            <a:r>
              <a:rPr lang="en-US" sz="3200" b="1" dirty="0" smtClean="0">
                <a:gradFill>
                  <a:gsLst>
                    <a:gs pos="0">
                      <a:srgbClr val="FFFFFF">
                        <a:alpha val="92000"/>
                      </a:srgbClr>
                    </a:gs>
                    <a:gs pos="45000">
                      <a:srgbClr val="FFFFFF">
                        <a:alpha val="51000"/>
                      </a:srgbClr>
                    </a:gs>
                    <a:gs pos="100000">
                      <a:srgbClr val="FFFFFF"/>
                    </a:gs>
                  </a:gsLst>
                  <a:lin ang="3600000" scaled="0"/>
                </a:gradFill>
                <a:cs typeface="Tunga" pitchFamily="2"/>
              </a:rPr>
              <a:t>The </a:t>
            </a:r>
            <a:r>
              <a:rPr lang="en-US" sz="3200" b="1" dirty="0">
                <a:gradFill>
                  <a:gsLst>
                    <a:gs pos="0">
                      <a:srgbClr val="FFFFFF">
                        <a:alpha val="92000"/>
                      </a:srgbClr>
                    </a:gs>
                    <a:gs pos="45000">
                      <a:srgbClr val="FFFFFF">
                        <a:alpha val="51000"/>
                      </a:srgbClr>
                    </a:gs>
                    <a:gs pos="100000">
                      <a:srgbClr val="FFFFFF"/>
                    </a:gs>
                  </a:gsLst>
                  <a:lin ang="3600000" scaled="0"/>
                </a:gradFill>
                <a:cs typeface="Tunga" pitchFamily="2"/>
              </a:rPr>
              <a:t>National Institute of Standards and </a:t>
            </a:r>
            <a:r>
              <a:rPr lang="en-US" sz="3200" b="1" dirty="0" smtClean="0">
                <a:gradFill>
                  <a:gsLst>
                    <a:gs pos="0">
                      <a:srgbClr val="FFFFFF">
                        <a:alpha val="92000"/>
                      </a:srgbClr>
                    </a:gs>
                    <a:gs pos="45000">
                      <a:srgbClr val="FFFFFF">
                        <a:alpha val="51000"/>
                      </a:srgbClr>
                    </a:gs>
                    <a:gs pos="100000">
                      <a:srgbClr val="FFFFFF"/>
                    </a:gs>
                  </a:gsLst>
                  <a:lin ang="3600000" scaled="0"/>
                </a:gradFill>
                <a:cs typeface="Tunga" pitchFamily="2"/>
              </a:rPr>
              <a:t>Technology (NIST)</a:t>
            </a:r>
            <a:endParaRPr lang="en-US" sz="3200" b="1" dirty="0">
              <a:gradFill>
                <a:gsLst>
                  <a:gs pos="0">
                    <a:srgbClr val="FFFFFF">
                      <a:alpha val="92000"/>
                    </a:srgbClr>
                  </a:gs>
                  <a:gs pos="45000">
                    <a:srgbClr val="FFFFFF">
                      <a:alpha val="51000"/>
                    </a:srgbClr>
                  </a:gs>
                  <a:gs pos="100000">
                    <a:srgbClr val="FFFFFF"/>
                  </a:gs>
                </a:gsLst>
                <a:lin ang="3600000" scaled="0"/>
              </a:gradFill>
              <a:cs typeface="Tunga" pitchFamily="2"/>
            </a:endParaRPr>
          </a:p>
        </p:txBody>
      </p:sp>
    </p:spTree>
    <p:extLst>
      <p:ext uri="{BB962C8B-B14F-4D97-AF65-F5344CB8AC3E}">
        <p14:creationId xmlns:p14="http://schemas.microsoft.com/office/powerpoint/2010/main" val="141015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itchFamily="34" charset="0"/>
              <a:buChar char="•"/>
            </a:pPr>
            <a:r>
              <a:rPr lang="en-US" sz="3600" dirty="0" smtClean="0"/>
              <a:t>Please sign in!</a:t>
            </a:r>
          </a:p>
          <a:p>
            <a:pPr marL="285750" indent="-285750">
              <a:buFont typeface="Arial" pitchFamily="34" charset="0"/>
              <a:buChar char="•"/>
            </a:pPr>
            <a:r>
              <a:rPr lang="en-US" sz="3600" dirty="0" smtClean="0"/>
              <a:t>Restrooms are out the door and to the right</a:t>
            </a:r>
          </a:p>
          <a:p>
            <a:pPr marL="285750" indent="-285750">
              <a:buFont typeface="Arial" pitchFamily="34" charset="0"/>
              <a:buChar char="•"/>
            </a:pPr>
            <a:r>
              <a:rPr lang="en-US" sz="3600" dirty="0" smtClean="0"/>
              <a:t>Coffee break</a:t>
            </a:r>
          </a:p>
          <a:p>
            <a:pPr marL="285750" indent="-285750">
              <a:buFont typeface="Arial" pitchFamily="34" charset="0"/>
              <a:buChar char="•"/>
            </a:pPr>
            <a:r>
              <a:rPr lang="en-US" sz="3600" smtClean="0"/>
              <a:t>Timing</a:t>
            </a:r>
            <a:endParaRPr lang="en-US" sz="3600" dirty="0"/>
          </a:p>
        </p:txBody>
      </p:sp>
      <p:sp>
        <p:nvSpPr>
          <p:cNvPr id="3" name="Title 2"/>
          <p:cNvSpPr>
            <a:spLocks noGrp="1"/>
          </p:cNvSpPr>
          <p:nvPr>
            <p:ph type="title"/>
          </p:nvPr>
        </p:nvSpPr>
        <p:spPr/>
        <p:txBody>
          <a:bodyPr/>
          <a:lstStyle/>
          <a:p>
            <a:r>
              <a:rPr lang="en-US" dirty="0" smtClean="0"/>
              <a:t>Logistics</a:t>
            </a:r>
            <a:endParaRPr lang="en-US" dirty="0"/>
          </a:p>
        </p:txBody>
      </p:sp>
    </p:spTree>
    <p:extLst>
      <p:ext uri="{BB962C8B-B14F-4D97-AF65-F5344CB8AC3E}">
        <p14:creationId xmlns:p14="http://schemas.microsoft.com/office/powerpoint/2010/main" val="983341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115194300"/>
              </p:ext>
            </p:extLst>
          </p:nvPr>
        </p:nvGraphicFramePr>
        <p:xfrm>
          <a:off x="533401" y="1905000"/>
          <a:ext cx="8000999" cy="3989862"/>
        </p:xfrm>
        <a:graphic>
          <a:graphicData uri="http://schemas.openxmlformats.org/drawingml/2006/table">
            <a:tbl>
              <a:tblPr>
                <a:tableStyleId>{08FB837D-C827-4EFA-A057-4D05807E0F7C}</a:tableStyleId>
              </a:tblPr>
              <a:tblGrid>
                <a:gridCol w="914399"/>
                <a:gridCol w="7086600"/>
              </a:tblGrid>
              <a:tr h="240544">
                <a:tc>
                  <a:txBody>
                    <a:bodyPr/>
                    <a:lstStyle/>
                    <a:p>
                      <a:pPr algn="ctr" fontAlgn="ctr"/>
                      <a:r>
                        <a:rPr lang="en-US" sz="1800" u="sng" strike="noStrike" dirty="0">
                          <a:effectLst/>
                        </a:rPr>
                        <a:t>Time</a:t>
                      </a:r>
                      <a:endParaRPr lang="en-US" sz="1800" b="1" i="0" u="sng" strike="noStrike" dirty="0">
                        <a:solidFill>
                          <a:srgbClr val="FFFF00"/>
                        </a:solidFill>
                        <a:effectLst/>
                        <a:latin typeface="Arial"/>
                      </a:endParaRPr>
                    </a:p>
                  </a:txBody>
                  <a:tcPr marL="9158" marR="9158" marT="9158" marB="0" anchor="ctr"/>
                </a:tc>
                <a:tc>
                  <a:txBody>
                    <a:bodyPr/>
                    <a:lstStyle/>
                    <a:p>
                      <a:pPr algn="ctr" fontAlgn="ctr"/>
                      <a:r>
                        <a:rPr lang="en-US" sz="1800" u="sng" strike="noStrike" dirty="0">
                          <a:effectLst/>
                        </a:rPr>
                        <a:t> Speaker &amp; Topic</a:t>
                      </a:r>
                      <a:endParaRPr lang="en-US" sz="1800" b="1" i="0" u="sng" strike="noStrike" dirty="0">
                        <a:solidFill>
                          <a:srgbClr val="FFFF00"/>
                        </a:solidFill>
                        <a:effectLst/>
                        <a:latin typeface="Arial"/>
                      </a:endParaRPr>
                    </a:p>
                  </a:txBody>
                  <a:tcPr marL="9158" marR="9158" marT="9158" marB="0" anchor="ctr"/>
                </a:tc>
              </a:tr>
              <a:tr h="274733">
                <a:tc>
                  <a:txBody>
                    <a:bodyPr/>
                    <a:lstStyle/>
                    <a:p>
                      <a:pPr algn="ctr" fontAlgn="ctr"/>
                      <a:r>
                        <a:rPr lang="en-US" sz="1800" u="none" strike="noStrike" dirty="0">
                          <a:effectLst/>
                        </a:rPr>
                        <a:t>9:00 AM</a:t>
                      </a:r>
                      <a:endParaRPr lang="en-US" sz="1800" b="0" i="0" u="none" strike="noStrike" dirty="0">
                        <a:effectLst/>
                        <a:latin typeface="Times New Roman"/>
                      </a:endParaRPr>
                    </a:p>
                  </a:txBody>
                  <a:tcPr marL="9158" marR="9158" marT="9158" marB="0" anchor="ctr"/>
                </a:tc>
                <a:tc>
                  <a:txBody>
                    <a:bodyPr/>
                    <a:lstStyle/>
                    <a:p>
                      <a:pPr algn="l" fontAlgn="ctr"/>
                      <a:r>
                        <a:rPr lang="en-US" sz="1800" u="none" strike="noStrike" dirty="0">
                          <a:effectLst/>
                        </a:rPr>
                        <a:t>Welcome &amp; Introduction: Stephen Balakirsky (NIST)</a:t>
                      </a:r>
                      <a:endParaRPr lang="en-US" sz="1800" b="0" i="0" u="none" strike="noStrike" dirty="0">
                        <a:effectLst/>
                        <a:latin typeface="Times New Roman"/>
                      </a:endParaRPr>
                    </a:p>
                  </a:txBody>
                  <a:tcPr marL="9158" marR="9158" marT="9158" marB="0" anchor="ctr"/>
                </a:tc>
              </a:tr>
              <a:tr h="240544">
                <a:tc>
                  <a:txBody>
                    <a:bodyPr/>
                    <a:lstStyle/>
                    <a:p>
                      <a:pPr algn="ctr" fontAlgn="ctr"/>
                      <a:r>
                        <a:rPr lang="en-US" sz="1800" u="none" strike="noStrike">
                          <a:effectLst/>
                        </a:rPr>
                        <a:t>9:15 AM</a:t>
                      </a:r>
                      <a:endParaRPr lang="en-US" sz="1800" b="0" i="0" u="none" strike="noStrike">
                        <a:effectLst/>
                        <a:latin typeface="Times New Roman"/>
                      </a:endParaRPr>
                    </a:p>
                  </a:txBody>
                  <a:tcPr marL="9158" marR="9158" marT="9158" marB="0" anchor="ctr"/>
                </a:tc>
                <a:tc>
                  <a:txBody>
                    <a:bodyPr/>
                    <a:lstStyle/>
                    <a:p>
                      <a:pPr algn="l" fontAlgn="ctr"/>
                      <a:r>
                        <a:rPr lang="en-US" sz="1800" u="none" strike="noStrike" dirty="0" smtClean="0">
                          <a:effectLst/>
                        </a:rPr>
                        <a:t>Meeting the Challenges of Mixed Case Palletizing</a:t>
                      </a:r>
                      <a:r>
                        <a:rPr lang="en-US" sz="1800" u="none" strike="noStrike" baseline="0" dirty="0" smtClean="0">
                          <a:effectLst/>
                        </a:rPr>
                        <a:t> in Production: </a:t>
                      </a:r>
                      <a:br>
                        <a:rPr lang="en-US" sz="1800" u="none" strike="noStrike" baseline="0" dirty="0" smtClean="0">
                          <a:effectLst/>
                        </a:rPr>
                      </a:br>
                      <a:r>
                        <a:rPr lang="en-US" sz="1800" u="none" strike="noStrike" dirty="0" smtClean="0">
                          <a:effectLst/>
                        </a:rPr>
                        <a:t>Larry </a:t>
                      </a:r>
                      <a:r>
                        <a:rPr lang="en-US" sz="1800" u="none" strike="noStrike" dirty="0">
                          <a:effectLst/>
                        </a:rPr>
                        <a:t>Sweet (C&amp;S Wholesale Grocers)</a:t>
                      </a:r>
                      <a:endParaRPr lang="en-US" sz="1800" b="0" i="0" u="none" strike="noStrike" dirty="0">
                        <a:effectLst/>
                        <a:latin typeface="Times New Roman"/>
                      </a:endParaRPr>
                    </a:p>
                  </a:txBody>
                  <a:tcPr marL="9158" marR="9158" marT="9158" marB="0" anchor="ctr"/>
                </a:tc>
              </a:tr>
              <a:tr h="263744">
                <a:tc>
                  <a:txBody>
                    <a:bodyPr/>
                    <a:lstStyle/>
                    <a:p>
                      <a:pPr algn="ctr" fontAlgn="ctr"/>
                      <a:r>
                        <a:rPr lang="en-US" sz="1800" u="none" strike="noStrike">
                          <a:effectLst/>
                        </a:rPr>
                        <a:t>9:40 AM</a:t>
                      </a:r>
                      <a:endParaRPr lang="en-US" sz="1800" b="0" i="0" u="none" strike="noStrike">
                        <a:effectLst/>
                        <a:latin typeface="Times New Roman"/>
                      </a:endParaRPr>
                    </a:p>
                  </a:txBody>
                  <a:tcPr marL="9158" marR="9158" marT="9158"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u="none" strike="noStrike" dirty="0" smtClean="0">
                          <a:effectLst/>
                        </a:rPr>
                        <a:t>One Robot CAN Do It All</a:t>
                      </a:r>
                      <a:r>
                        <a:rPr lang="en-US" sz="1800" u="none" strike="noStrike" baseline="0" dirty="0" smtClean="0">
                          <a:effectLst/>
                        </a:rPr>
                        <a:t>: </a:t>
                      </a:r>
                      <a:r>
                        <a:rPr lang="en-US" sz="1800" u="none" strike="noStrike" dirty="0" smtClean="0">
                          <a:effectLst/>
                        </a:rPr>
                        <a:t>David </a:t>
                      </a:r>
                      <a:r>
                        <a:rPr lang="en-US" sz="1800" u="none" strike="noStrike" dirty="0">
                          <a:effectLst/>
                        </a:rPr>
                        <a:t>Peters (Universal Robotics, Inc</a:t>
                      </a:r>
                      <a:r>
                        <a:rPr lang="en-US" sz="1800" u="none" strike="noStrike" dirty="0" smtClean="0">
                          <a:effectLst/>
                        </a:rPr>
                        <a:t>.)</a:t>
                      </a:r>
                    </a:p>
                  </a:txBody>
                  <a:tcPr marL="9158" marR="9158" marT="9158" marB="0" anchor="ctr"/>
                </a:tc>
              </a:tr>
              <a:tr h="215513">
                <a:tc>
                  <a:txBody>
                    <a:bodyPr/>
                    <a:lstStyle/>
                    <a:p>
                      <a:pPr algn="ctr" fontAlgn="ctr"/>
                      <a:r>
                        <a:rPr lang="en-US" sz="1800" u="none" strike="noStrike">
                          <a:effectLst/>
                        </a:rPr>
                        <a:t>10:05 AM</a:t>
                      </a:r>
                      <a:endParaRPr lang="en-US" sz="1800" b="0" i="0" u="none" strike="noStrike">
                        <a:effectLst/>
                        <a:latin typeface="Times New Roman"/>
                      </a:endParaRPr>
                    </a:p>
                  </a:txBody>
                  <a:tcPr marL="9158" marR="9158" marT="9158" marB="0" anchor="ctr"/>
                </a:tc>
                <a:tc>
                  <a:txBody>
                    <a:bodyPr/>
                    <a:lstStyle/>
                    <a:p>
                      <a:pPr algn="l" fontAlgn="ctr"/>
                      <a:r>
                        <a:rPr lang="en-US" sz="1800" u="none" strike="noStrike" dirty="0">
                          <a:effectLst/>
                        </a:rPr>
                        <a:t>Erik Nieves (</a:t>
                      </a:r>
                      <a:r>
                        <a:rPr lang="en-US" sz="1800" u="none" strike="noStrike" dirty="0" err="1">
                          <a:effectLst/>
                        </a:rPr>
                        <a:t>Yaskawa</a:t>
                      </a:r>
                      <a:r>
                        <a:rPr lang="en-US" sz="1800" u="none" strike="noStrike" dirty="0">
                          <a:effectLst/>
                        </a:rPr>
                        <a:t> America, Inc., </a:t>
                      </a:r>
                      <a:r>
                        <a:rPr lang="en-US" sz="1800" u="none" strike="noStrike" dirty="0" err="1">
                          <a:effectLst/>
                        </a:rPr>
                        <a:t>Motoman</a:t>
                      </a:r>
                      <a:r>
                        <a:rPr lang="en-US" sz="1800" u="none" strike="noStrike" dirty="0">
                          <a:effectLst/>
                        </a:rPr>
                        <a:t> Robotics Division)</a:t>
                      </a:r>
                      <a:endParaRPr lang="en-US" sz="1800" b="0" i="0" u="none" strike="noStrike" dirty="0">
                        <a:effectLst/>
                        <a:latin typeface="Times New Roman"/>
                      </a:endParaRPr>
                    </a:p>
                  </a:txBody>
                  <a:tcPr marL="9158" marR="9158" marT="9158" marB="0" anchor="ctr"/>
                </a:tc>
              </a:tr>
              <a:tr h="332122">
                <a:tc>
                  <a:txBody>
                    <a:bodyPr/>
                    <a:lstStyle/>
                    <a:p>
                      <a:pPr algn="ctr" fontAlgn="ctr"/>
                      <a:r>
                        <a:rPr lang="en-US" sz="1800" u="none" strike="noStrike">
                          <a:effectLst/>
                        </a:rPr>
                        <a:t>10:30 AM</a:t>
                      </a:r>
                      <a:endParaRPr lang="en-US" sz="1800" b="0" i="0" u="none" strike="noStrike">
                        <a:effectLst/>
                        <a:latin typeface="Segoe UI"/>
                      </a:endParaRPr>
                    </a:p>
                  </a:txBody>
                  <a:tcPr marL="9158" marR="9158" marT="9158" marB="0" anchor="ctr"/>
                </a:tc>
                <a:tc>
                  <a:txBody>
                    <a:bodyPr/>
                    <a:lstStyle/>
                    <a:p>
                      <a:pPr algn="l" fontAlgn="ctr"/>
                      <a:r>
                        <a:rPr lang="en-US" sz="1800" u="none" strike="noStrike" dirty="0">
                          <a:effectLst/>
                        </a:rPr>
                        <a:t>Coffee Break (Refreshments will be provided)</a:t>
                      </a:r>
                      <a:endParaRPr lang="en-US" sz="1800" b="0" i="1" u="none" strike="noStrike" dirty="0">
                        <a:effectLst/>
                        <a:latin typeface="Segoe UI"/>
                      </a:endParaRPr>
                    </a:p>
                  </a:txBody>
                  <a:tcPr marL="9158" marR="9158" marT="9158" marB="0" anchor="ctr"/>
                </a:tc>
              </a:tr>
              <a:tr h="233829">
                <a:tc>
                  <a:txBody>
                    <a:bodyPr/>
                    <a:lstStyle/>
                    <a:p>
                      <a:pPr algn="ctr" fontAlgn="ctr"/>
                      <a:r>
                        <a:rPr lang="en-US" sz="1800" u="none" strike="noStrike">
                          <a:effectLst/>
                        </a:rPr>
                        <a:t>11:00 AM</a:t>
                      </a:r>
                      <a:endParaRPr lang="en-US" sz="1800" b="0" i="0" u="none" strike="noStrike">
                        <a:effectLst/>
                        <a:latin typeface="Times New Roman"/>
                      </a:endParaRPr>
                    </a:p>
                  </a:txBody>
                  <a:tcPr marL="9158" marR="9158" marT="9158" marB="0" anchor="ctr"/>
                </a:tc>
                <a:tc>
                  <a:txBody>
                    <a:bodyPr/>
                    <a:lstStyle/>
                    <a:p>
                      <a:pPr algn="l" fontAlgn="ctr"/>
                      <a:r>
                        <a:rPr lang="en-US" sz="1800" u="none" strike="noStrike" smtClean="0">
                          <a:effectLst/>
                        </a:rPr>
                        <a:t>Exploiting </a:t>
                      </a:r>
                      <a:r>
                        <a:rPr lang="en-US" sz="1800" u="none" strike="noStrike" dirty="0" smtClean="0">
                          <a:effectLst/>
                        </a:rPr>
                        <a:t>Robotic Flexibility: Successes, Challenges, and Opportunities: Dick </a:t>
                      </a:r>
                      <a:r>
                        <a:rPr lang="en-US" sz="1800" u="none" strike="noStrike" dirty="0">
                          <a:effectLst/>
                        </a:rPr>
                        <a:t>Motley (Fanuc Robotics America)</a:t>
                      </a:r>
                      <a:endParaRPr lang="en-US" sz="1800" b="0" i="0" u="none" strike="noStrike" dirty="0">
                        <a:effectLst/>
                        <a:latin typeface="Times New Roman"/>
                      </a:endParaRPr>
                    </a:p>
                  </a:txBody>
                  <a:tcPr marL="9158" marR="9158" marT="9158" marB="0" anchor="ctr"/>
                </a:tc>
              </a:tr>
              <a:tr h="233829">
                <a:tc>
                  <a:txBody>
                    <a:bodyPr/>
                    <a:lstStyle/>
                    <a:p>
                      <a:pPr algn="ctr" fontAlgn="ctr"/>
                      <a:r>
                        <a:rPr lang="en-US" sz="1800" u="none" strike="noStrike">
                          <a:effectLst/>
                        </a:rPr>
                        <a:t>11:25 AM</a:t>
                      </a:r>
                      <a:endParaRPr lang="en-US" sz="1800" b="0" i="0" u="none" strike="noStrike">
                        <a:effectLst/>
                        <a:latin typeface="Times New Roman"/>
                      </a:endParaRPr>
                    </a:p>
                  </a:txBody>
                  <a:tcPr marL="9158" marR="9158" marT="9158" marB="0" anchor="ctr"/>
                </a:tc>
                <a:tc>
                  <a:txBody>
                    <a:bodyPr/>
                    <a:lstStyle/>
                    <a:p>
                      <a:pPr algn="l" fontAlgn="ctr"/>
                      <a:r>
                        <a:rPr lang="en-US" sz="1800" u="none" strike="noStrike" dirty="0" smtClean="0">
                          <a:effectLst/>
                        </a:rPr>
                        <a:t>Automated Robot Order Assembly:</a:t>
                      </a:r>
                      <a:r>
                        <a:rPr lang="en-US" sz="1800" u="none" strike="noStrike" baseline="0" dirty="0" smtClean="0">
                          <a:effectLst/>
                        </a:rPr>
                        <a:t> </a:t>
                      </a:r>
                      <a:br>
                        <a:rPr lang="en-US" sz="1800" u="none" strike="noStrike" baseline="0" dirty="0" smtClean="0">
                          <a:effectLst/>
                        </a:rPr>
                      </a:br>
                      <a:r>
                        <a:rPr lang="en-US" sz="1800" u="none" strike="noStrike" dirty="0" smtClean="0">
                          <a:effectLst/>
                        </a:rPr>
                        <a:t>Christian </a:t>
                      </a:r>
                      <a:r>
                        <a:rPr lang="en-US" sz="1800" u="none" strike="noStrike" dirty="0">
                          <a:effectLst/>
                        </a:rPr>
                        <a:t>Wurll (KUKA Systems North America)</a:t>
                      </a:r>
                      <a:endParaRPr lang="en-US" sz="1800" b="0" i="0" u="none" strike="noStrike" dirty="0">
                        <a:effectLst/>
                        <a:latin typeface="Times New Roman"/>
                      </a:endParaRPr>
                    </a:p>
                  </a:txBody>
                  <a:tcPr marL="9158" marR="9158" marT="9158" marB="0" anchor="ctr"/>
                </a:tc>
              </a:tr>
              <a:tr h="228945">
                <a:tc>
                  <a:txBody>
                    <a:bodyPr/>
                    <a:lstStyle/>
                    <a:p>
                      <a:pPr algn="ctr" fontAlgn="ctr"/>
                      <a:r>
                        <a:rPr lang="en-US" sz="1800" u="none" strike="noStrike">
                          <a:effectLst/>
                        </a:rPr>
                        <a:t>11:50 AM</a:t>
                      </a:r>
                      <a:endParaRPr lang="en-US" sz="1800" b="0" i="0" u="none" strike="noStrike">
                        <a:effectLst/>
                        <a:latin typeface="Times New Roman"/>
                      </a:endParaRPr>
                    </a:p>
                  </a:txBody>
                  <a:tcPr marL="9158" marR="9158" marT="9158" marB="0" anchor="ctr"/>
                </a:tc>
                <a:tc>
                  <a:txBody>
                    <a:bodyPr/>
                    <a:lstStyle/>
                    <a:p>
                      <a:pPr algn="l" fontAlgn="ctr"/>
                      <a:r>
                        <a:rPr lang="en-US" sz="1800" u="none" strike="noStrike" dirty="0">
                          <a:effectLst/>
                        </a:rPr>
                        <a:t>Panel Discussion</a:t>
                      </a:r>
                      <a:endParaRPr lang="en-US" sz="1800" b="0" i="0" u="none" strike="noStrike" dirty="0">
                        <a:effectLst/>
                        <a:latin typeface="Times New Roman"/>
                      </a:endParaRPr>
                    </a:p>
                  </a:txBody>
                  <a:tcPr marL="9158" marR="9158" marT="9158" marB="0" anchor="ctr"/>
                </a:tc>
              </a:tr>
              <a:tr h="228945">
                <a:tc>
                  <a:txBody>
                    <a:bodyPr/>
                    <a:lstStyle/>
                    <a:p>
                      <a:pPr algn="ctr" fontAlgn="ctr"/>
                      <a:r>
                        <a:rPr lang="en-US" sz="1800" u="none" strike="noStrike">
                          <a:effectLst/>
                        </a:rPr>
                        <a:t>12:50 PM</a:t>
                      </a:r>
                      <a:endParaRPr lang="en-US" sz="1800" b="0" i="0" u="none" strike="noStrike">
                        <a:effectLst/>
                        <a:latin typeface="Times New Roman"/>
                      </a:endParaRPr>
                    </a:p>
                  </a:txBody>
                  <a:tcPr marL="9158" marR="9158" marT="9158" marB="0" anchor="ctr"/>
                </a:tc>
                <a:tc>
                  <a:txBody>
                    <a:bodyPr/>
                    <a:lstStyle/>
                    <a:p>
                      <a:pPr algn="l" fontAlgn="ctr"/>
                      <a:r>
                        <a:rPr lang="en-US" sz="1800" u="none" strike="noStrike" dirty="0">
                          <a:effectLst/>
                        </a:rPr>
                        <a:t>Closing Remarks &amp; </a:t>
                      </a:r>
                      <a:r>
                        <a:rPr lang="en-US" sz="1800" u="none" strike="noStrike" dirty="0" smtClean="0">
                          <a:effectLst/>
                        </a:rPr>
                        <a:t>Wrap-up</a:t>
                      </a:r>
                      <a:endParaRPr lang="en-US" sz="1800" b="0" i="0" u="none" strike="noStrike" dirty="0">
                        <a:effectLst/>
                        <a:latin typeface="Times New Roman"/>
                      </a:endParaRPr>
                    </a:p>
                  </a:txBody>
                  <a:tcPr marL="9158" marR="9158" marT="9158" marB="0" anchor="ctr"/>
                </a:tc>
              </a:tr>
              <a:tr h="238102">
                <a:tc>
                  <a:txBody>
                    <a:bodyPr/>
                    <a:lstStyle/>
                    <a:p>
                      <a:pPr algn="ctr" fontAlgn="ctr"/>
                      <a:r>
                        <a:rPr lang="en-US" sz="1800" u="none" strike="noStrike">
                          <a:effectLst/>
                        </a:rPr>
                        <a:t>1:00 PM</a:t>
                      </a:r>
                      <a:endParaRPr lang="en-US" sz="1800" b="0" i="0" u="none" strike="noStrike">
                        <a:effectLst/>
                        <a:latin typeface="Times New Roman"/>
                      </a:endParaRPr>
                    </a:p>
                  </a:txBody>
                  <a:tcPr marL="9158" marR="9158" marT="9158" marB="0" anchor="ctr"/>
                </a:tc>
                <a:tc>
                  <a:txBody>
                    <a:bodyPr/>
                    <a:lstStyle/>
                    <a:p>
                      <a:pPr algn="l" fontAlgn="ctr"/>
                      <a:r>
                        <a:rPr lang="en-US" sz="1800" u="none" strike="noStrike" dirty="0">
                          <a:effectLst/>
                        </a:rPr>
                        <a:t>Adjourn</a:t>
                      </a:r>
                      <a:endParaRPr lang="en-US" sz="1800" b="0" i="0" u="none" strike="noStrike" dirty="0">
                        <a:effectLst/>
                        <a:latin typeface="Times New Roman"/>
                      </a:endParaRPr>
                    </a:p>
                  </a:txBody>
                  <a:tcPr marL="9158" marR="9158" marT="9158" marB="0" anchor="ctr"/>
                </a:tc>
              </a:tr>
            </a:tbl>
          </a:graphicData>
        </a:graphic>
      </p:graphicFrame>
      <p:sp>
        <p:nvSpPr>
          <p:cNvPr id="2" name="Title 1"/>
          <p:cNvSpPr>
            <a:spLocks noGrp="1"/>
          </p:cNvSpPr>
          <p:nvPr>
            <p:ph type="title"/>
          </p:nvPr>
        </p:nvSpPr>
        <p:spPr>
          <a:xfrm>
            <a:off x="352426" y="228600"/>
            <a:ext cx="7680960" cy="1371600"/>
          </a:xfrm>
        </p:spPr>
        <p:txBody>
          <a:bodyPr>
            <a:normAutofit fontScale="90000"/>
          </a:bodyPr>
          <a:lstStyle/>
          <a:p>
            <a:pPr algn="ctr"/>
            <a:r>
              <a:rPr lang="en-US" dirty="0" smtClean="0"/>
              <a:t>Next Generation Packaging, Kitting, and Palletizing: Can one robot do it all?</a:t>
            </a:r>
            <a:br>
              <a:rPr lang="en-US" dirty="0" smtClean="0"/>
            </a:br>
            <a:r>
              <a:rPr lang="de-DE" sz="2200" dirty="0"/>
              <a:t>2/9/2012 9:00 AM - 1:00 </a:t>
            </a:r>
            <a:r>
              <a:rPr lang="de-DE" sz="2200" dirty="0" smtClean="0"/>
              <a:t>PM</a:t>
            </a:r>
            <a:endParaRPr lang="en-US" sz="2200" dirty="0"/>
          </a:p>
        </p:txBody>
      </p:sp>
    </p:spTree>
    <p:extLst>
      <p:ext uri="{BB962C8B-B14F-4D97-AF65-F5344CB8AC3E}">
        <p14:creationId xmlns:p14="http://schemas.microsoft.com/office/powerpoint/2010/main" val="2505654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285750" indent="-285750">
              <a:buFont typeface="Arial" pitchFamily="34" charset="0"/>
              <a:buChar char="•"/>
            </a:pPr>
            <a:r>
              <a:rPr lang="en-US" sz="2000" dirty="0" smtClean="0"/>
              <a:t>The National Institute of Standards and Technology is interested in developing performance measurement techniques and standards that will enable US industry to become even more competitive</a:t>
            </a:r>
          </a:p>
          <a:p>
            <a:pPr marL="285750" indent="-285750">
              <a:buFont typeface="Arial" pitchFamily="34" charset="0"/>
              <a:buChar char="•"/>
            </a:pPr>
            <a:r>
              <a:rPr lang="en-US" sz="2000" dirty="0" smtClean="0"/>
              <a:t>Conversations with industry have shown the need for robotic systems that are:</a:t>
            </a:r>
          </a:p>
          <a:p>
            <a:pPr marL="457200" lvl="1" indent="-285750"/>
            <a:r>
              <a:rPr lang="en-US" sz="1800" dirty="0" smtClean="0"/>
              <a:t>“Easily “ reconfigured</a:t>
            </a:r>
          </a:p>
          <a:p>
            <a:pPr marL="457200" lvl="1" indent="-285750"/>
            <a:r>
              <a:rPr lang="en-US" sz="1800" dirty="0" smtClean="0"/>
              <a:t>Able to operate in unstructured environments</a:t>
            </a:r>
          </a:p>
          <a:p>
            <a:pPr marL="457200" lvl="1" indent="-285750"/>
            <a:r>
              <a:rPr lang="en-US" sz="1800" dirty="0" smtClean="0"/>
              <a:t>Able to operate in conjunction/cooperation  with humans (</a:t>
            </a:r>
            <a:r>
              <a:rPr lang="en-US" sz="1800" i="1" dirty="0" smtClean="0"/>
              <a:t>i.e.</a:t>
            </a:r>
            <a:r>
              <a:rPr lang="en-US" sz="1800" dirty="0" smtClean="0"/>
              <a:t> not caged–off from them)</a:t>
            </a:r>
          </a:p>
          <a:p>
            <a:pPr marL="457200" lvl="1" indent="-285750"/>
            <a:r>
              <a:rPr lang="en-US" sz="1800" i="1" dirty="0" smtClean="0"/>
              <a:t>In other words, more agile</a:t>
            </a:r>
          </a:p>
          <a:p>
            <a:pPr marL="285750" indent="-285750">
              <a:buFont typeface="Arial" pitchFamily="34" charset="0"/>
              <a:buChar char="•"/>
            </a:pPr>
            <a:r>
              <a:rPr lang="en-US" sz="2000" dirty="0" smtClean="0"/>
              <a:t>One potentially promising area for standards development in support of agile robotics is in the areas of </a:t>
            </a:r>
            <a:r>
              <a:rPr lang="en-US" sz="2000" dirty="0"/>
              <a:t>packaging, kitting, and </a:t>
            </a:r>
            <a:r>
              <a:rPr lang="en-US" sz="2000" dirty="0" smtClean="0"/>
              <a:t>mixed palletizing</a:t>
            </a:r>
          </a:p>
          <a:p>
            <a:pPr marL="285750" indent="-285750">
              <a:buFont typeface="Arial" pitchFamily="34" charset="0"/>
              <a:buChar char="•"/>
            </a:pPr>
            <a:r>
              <a:rPr lang="en-US" sz="2000" dirty="0" smtClean="0"/>
              <a:t>NIST is embarking on a project to address this area and it is critical that the project align with </a:t>
            </a:r>
            <a:r>
              <a:rPr lang="en-US" sz="2000" smtClean="0"/>
              <a:t>real industry needs</a:t>
            </a:r>
            <a:endParaRPr lang="en-US" sz="2000" dirty="0"/>
          </a:p>
        </p:txBody>
      </p:sp>
      <p:sp>
        <p:nvSpPr>
          <p:cNvPr id="3" name="Title 2"/>
          <p:cNvSpPr>
            <a:spLocks noGrp="1"/>
          </p:cNvSpPr>
          <p:nvPr>
            <p:ph type="title"/>
          </p:nvPr>
        </p:nvSpPr>
        <p:spPr/>
        <p:txBody>
          <a:bodyPr/>
          <a:lstStyle/>
          <a:p>
            <a:r>
              <a:rPr lang="en-US" dirty="0" smtClean="0"/>
              <a:t>Why NIST</a:t>
            </a:r>
            <a:endParaRPr lang="en-US" dirty="0"/>
          </a:p>
        </p:txBody>
      </p:sp>
    </p:spTree>
    <p:extLst>
      <p:ext uri="{BB962C8B-B14F-4D97-AF65-F5344CB8AC3E}">
        <p14:creationId xmlns:p14="http://schemas.microsoft.com/office/powerpoint/2010/main" val="1985591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r="20102"/>
          <a:stretch/>
        </p:blipFill>
        <p:spPr>
          <a:xfrm>
            <a:off x="3200400" y="1661318"/>
            <a:ext cx="2590800" cy="2316163"/>
          </a:xfrm>
          <a:prstGeom prst="rect">
            <a:avLst/>
          </a:prstGeom>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819275"/>
            <a:ext cx="22860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Many Communities – One Data Representation?</a:t>
            </a:r>
            <a:endParaRPr lang="en-US" dirty="0"/>
          </a:p>
        </p:txBody>
      </p:sp>
      <p:sp>
        <p:nvSpPr>
          <p:cNvPr id="5" name="Content Placeholder 4"/>
          <p:cNvSpPr>
            <a:spLocks noGrp="1"/>
          </p:cNvSpPr>
          <p:nvPr>
            <p:ph idx="4294967295"/>
          </p:nvPr>
        </p:nvSpPr>
        <p:spPr>
          <a:xfrm>
            <a:off x="457200" y="4191000"/>
            <a:ext cx="8229600" cy="2438400"/>
          </a:xfrm>
          <a:prstGeom prst="rect">
            <a:avLst/>
          </a:prstGeom>
        </p:spPr>
        <p:txBody>
          <a:bodyPr>
            <a:normAutofit/>
          </a:bodyPr>
          <a:lstStyle/>
          <a:p>
            <a:r>
              <a:rPr lang="en-US" dirty="0" smtClean="0"/>
              <a:t>Part movement and component placement are</a:t>
            </a:r>
            <a:br>
              <a:rPr lang="en-US" dirty="0" smtClean="0"/>
            </a:br>
            <a:r>
              <a:rPr lang="en-US" dirty="0" smtClean="0"/>
              <a:t>needed by a large variety of communities</a:t>
            </a:r>
          </a:p>
          <a:p>
            <a:pPr lvl="1"/>
            <a:r>
              <a:rPr lang="en-US" dirty="0" smtClean="0"/>
              <a:t>“Kitting” – Staging materials used for assembly process</a:t>
            </a:r>
          </a:p>
          <a:p>
            <a:pPr lvl="1"/>
            <a:r>
              <a:rPr lang="en-US" dirty="0" smtClean="0"/>
              <a:t>Packaging – Placing components into set configurations </a:t>
            </a:r>
            <a:br>
              <a:rPr lang="en-US" dirty="0" smtClean="0"/>
            </a:br>
            <a:r>
              <a:rPr lang="en-US" dirty="0" smtClean="0"/>
              <a:t>inside containers</a:t>
            </a:r>
          </a:p>
          <a:p>
            <a:pPr lvl="1"/>
            <a:r>
              <a:rPr lang="en-US" dirty="0" smtClean="0"/>
              <a:t>Palletizing – Placing components onto pallets for shipment </a:t>
            </a:r>
            <a:br>
              <a:rPr lang="en-US" dirty="0" smtClean="0"/>
            </a:br>
            <a:r>
              <a:rPr lang="en-US" dirty="0" smtClean="0"/>
              <a:t>or movement</a:t>
            </a:r>
            <a:endParaRPr lang="en-US" dirty="0"/>
          </a:p>
        </p:txBody>
      </p:sp>
      <p:pic>
        <p:nvPicPr>
          <p:cNvPr id="1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90" r="-170"/>
          <a:stretch/>
        </p:blipFill>
        <p:spPr bwMode="auto">
          <a:xfrm>
            <a:off x="1219200" y="1590675"/>
            <a:ext cx="6391924"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1295400"/>
            <a:ext cx="5968622" cy="2862322"/>
          </a:xfrm>
          <a:prstGeom prst="rect">
            <a:avLst/>
          </a:prstGeom>
          <a:noFill/>
        </p:spPr>
        <p:txBody>
          <a:bodyPr wrap="none" rtlCol="0">
            <a:spAutoFit/>
          </a:bodyPr>
          <a:lstStyle/>
          <a:p>
            <a:pPr marL="342900" indent="-342900">
              <a:buFont typeface="Arial" pitchFamily="34" charset="0"/>
              <a:buChar char="•"/>
            </a:pPr>
            <a:r>
              <a:rPr lang="en-US" sz="2000" dirty="0" smtClean="0">
                <a:solidFill>
                  <a:srgbClr val="FFFF00"/>
                </a:solidFill>
              </a:rPr>
              <a:t>Can a uniform data representation be developed to </a:t>
            </a:r>
            <a:br>
              <a:rPr lang="en-US" sz="2000" dirty="0" smtClean="0">
                <a:solidFill>
                  <a:srgbClr val="FFFF00"/>
                </a:solidFill>
              </a:rPr>
            </a:br>
            <a:r>
              <a:rPr lang="en-US" sz="2000" dirty="0" smtClean="0">
                <a:solidFill>
                  <a:srgbClr val="FFFF00"/>
                </a:solidFill>
              </a:rPr>
              <a:t>service all communities in:</a:t>
            </a:r>
          </a:p>
          <a:p>
            <a:pPr marL="800100" lvl="1" indent="-342900">
              <a:buFont typeface="Wingdings" pitchFamily="2" charset="2"/>
              <a:buChar char="§"/>
            </a:pPr>
            <a:r>
              <a:rPr lang="en-US" sz="2000" dirty="0" smtClean="0">
                <a:solidFill>
                  <a:srgbClr val="FFFF00"/>
                </a:solidFill>
              </a:rPr>
              <a:t>Order data</a:t>
            </a:r>
          </a:p>
          <a:p>
            <a:pPr marL="800100" lvl="1" indent="-342900">
              <a:buFont typeface="Wingdings" pitchFamily="2" charset="2"/>
              <a:buChar char="§"/>
            </a:pPr>
            <a:r>
              <a:rPr lang="en-US" sz="2000" dirty="0" smtClean="0">
                <a:solidFill>
                  <a:srgbClr val="FFFF00"/>
                </a:solidFill>
              </a:rPr>
              <a:t>Plan data</a:t>
            </a:r>
          </a:p>
          <a:p>
            <a:pPr marL="800100" lvl="1" indent="-342900">
              <a:buFont typeface="Wingdings" pitchFamily="2" charset="2"/>
              <a:buChar char="§"/>
            </a:pPr>
            <a:r>
              <a:rPr lang="en-US" sz="2000" dirty="0" smtClean="0">
                <a:solidFill>
                  <a:srgbClr val="FFFF00"/>
                </a:solidFill>
              </a:rPr>
              <a:t>Environmental information</a:t>
            </a:r>
          </a:p>
          <a:p>
            <a:pPr marL="800100" lvl="1" indent="-342900">
              <a:buFont typeface="Wingdings" pitchFamily="2" charset="2"/>
              <a:buChar char="§"/>
            </a:pPr>
            <a:r>
              <a:rPr lang="en-US" sz="2000" dirty="0" smtClean="0">
                <a:solidFill>
                  <a:srgbClr val="FFFF00"/>
                </a:solidFill>
              </a:rPr>
              <a:t>Performance evaluation</a:t>
            </a:r>
          </a:p>
          <a:p>
            <a:pPr marL="342900" indent="-342900">
              <a:buFont typeface="Arial" pitchFamily="34" charset="0"/>
              <a:buChar char="•"/>
            </a:pPr>
            <a:r>
              <a:rPr lang="en-US" sz="2000" dirty="0" smtClean="0">
                <a:solidFill>
                  <a:srgbClr val="FFFF00"/>
                </a:solidFill>
              </a:rPr>
              <a:t>Can this representation cope with unstructured </a:t>
            </a:r>
            <a:r>
              <a:rPr lang="en-US" sz="2000" dirty="0">
                <a:solidFill>
                  <a:srgbClr val="FFFF00"/>
                </a:solidFill>
              </a:rPr>
              <a:t/>
            </a:r>
            <a:br>
              <a:rPr lang="en-US" sz="2000" dirty="0">
                <a:solidFill>
                  <a:srgbClr val="FFFF00"/>
                </a:solidFill>
              </a:rPr>
            </a:br>
            <a:r>
              <a:rPr lang="en-US" sz="2000" dirty="0" smtClean="0">
                <a:solidFill>
                  <a:srgbClr val="FFFF00"/>
                </a:solidFill>
              </a:rPr>
              <a:t>environments and work around people</a:t>
            </a:r>
          </a:p>
          <a:p>
            <a:pPr marL="342900" indent="-342900">
              <a:buFont typeface="Arial" pitchFamily="34" charset="0"/>
              <a:buChar char="•"/>
            </a:pPr>
            <a:r>
              <a:rPr lang="en-US" sz="2000" dirty="0" smtClean="0">
                <a:solidFill>
                  <a:srgbClr val="FFFF00"/>
                </a:solidFill>
              </a:rPr>
              <a:t>Can it be sharable between humans and robots</a:t>
            </a:r>
            <a:endParaRPr lang="en-US" sz="2000" dirty="0">
              <a:solidFill>
                <a:srgbClr val="FFFF00"/>
              </a:solidFill>
            </a:endParaRPr>
          </a:p>
        </p:txBody>
      </p:sp>
    </p:spTree>
    <p:extLst>
      <p:ext uri="{BB962C8B-B14F-4D97-AF65-F5344CB8AC3E}">
        <p14:creationId xmlns:p14="http://schemas.microsoft.com/office/powerpoint/2010/main" val="2637936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12"/>
                                        </p:tgtEl>
                                      </p:cBhvr>
                                      <p:by x="50000" y="50000"/>
                                    </p:animScale>
                                  </p:childTnLst>
                                </p:cTn>
                              </p:par>
                              <p:par>
                                <p:cTn id="17" presetID="0" presetClass="path" presetSubtype="0" accel="50000" decel="50000" fill="hold" nodeType="withEffect">
                                  <p:stCondLst>
                                    <p:cond delay="0"/>
                                  </p:stCondLst>
                                  <p:childTnLst>
                                    <p:animMotion origin="layout" path="M 1.66667E-6 -5.75989E-7 L 0.41076 -0.21721 " pathEditMode="relative" ptsTypes="AA">
                                      <p:cBhvr>
                                        <p:cTn id="18" dur="2000" fill="hold"/>
                                        <p:tgtEl>
                                          <p:spTgt spid="12"/>
                                        </p:tgtEl>
                                        <p:attrNameLst>
                                          <p:attrName>ppt_x</p:attrName>
                                          <p:attrName>ppt_y</p:attrName>
                                        </p:attrNameLst>
                                      </p:cBhvr>
                                    </p:animMotion>
                                  </p:childTnLst>
                                </p:cTn>
                              </p:par>
                              <p:par>
                                <p:cTn id="19" presetID="1"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8.67362E-19 -4.53389E-6 L 0.40781 0.06593 " pathEditMode="relative" ptsTypes="AA">
                                      <p:cBhvr>
                                        <p:cTn id="26" dur="2000" fill="hold"/>
                                        <p:tgtEl>
                                          <p:spTgt spid="11"/>
                                        </p:tgtEl>
                                        <p:attrNameLst>
                                          <p:attrName>ppt_x</p:attrName>
                                          <p:attrName>ppt_y</p:attrName>
                                        </p:attrNameLst>
                                      </p:cBhvr>
                                    </p:animMotion>
                                  </p:childTnLst>
                                </p:cTn>
                              </p:par>
                              <p:par>
                                <p:cTn id="27" presetID="1" presetClass="entr" presetSubtype="0"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5.27778E-6 -3.7474E-7 L 0.41666 0.40366 " pathEditMode="relative" ptsTypes="AA">
                                      <p:cBhvr>
                                        <p:cTn id="35" dur="2000" fill="hold"/>
                                        <p:tgtEl>
                                          <p:spTgt spid="9"/>
                                        </p:tgtEl>
                                        <p:attrNameLst>
                                          <p:attrName>ppt_x</p:attrName>
                                          <p:attrName>ppt_y</p:attrName>
                                        </p:attrNameLst>
                                      </p:cBhvr>
                                    </p:animMotion>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en-US" sz="2200" dirty="0">
                <a:solidFill>
                  <a:srgbClr val="FFFF00"/>
                </a:solidFill>
                <a:cs typeface="+mn-cs"/>
              </a:rPr>
              <a:t>Goal: To develop a methodology for knowledge representation and reasoning in robotics and automation, together with the representation of concepts in an initial set of application domains, to allow for unambiguous knowledge transfer among any group of humans, robots, and other artificial systems. </a:t>
            </a:r>
          </a:p>
          <a:p>
            <a:pPr marL="285750" indent="-285750">
              <a:buFont typeface="Arial" pitchFamily="34" charset="0"/>
              <a:buChar char="•"/>
            </a:pPr>
            <a:r>
              <a:rPr lang="en-US" dirty="0"/>
              <a:t>Approved by IEEE in Sept 2011</a:t>
            </a:r>
          </a:p>
          <a:p>
            <a:pPr marL="285750" indent="-285750">
              <a:buFont typeface="Arial" pitchFamily="34" charset="0"/>
              <a:buChar char="•"/>
            </a:pPr>
            <a:r>
              <a:rPr lang="en-US" dirty="0"/>
              <a:t>Participants: 125 international </a:t>
            </a:r>
            <a:r>
              <a:rPr lang="en-US" dirty="0" smtClean="0"/>
              <a:t/>
            </a:r>
            <a:br>
              <a:rPr lang="en-US" dirty="0" smtClean="0"/>
            </a:br>
            <a:r>
              <a:rPr lang="en-US" dirty="0" smtClean="0"/>
              <a:t>members </a:t>
            </a:r>
            <a:r>
              <a:rPr lang="en-US" dirty="0"/>
              <a:t>representing academia, </a:t>
            </a:r>
            <a:r>
              <a:rPr lang="en-US" dirty="0" smtClean="0"/>
              <a:t/>
            </a:r>
            <a:br>
              <a:rPr lang="en-US" dirty="0" smtClean="0"/>
            </a:br>
            <a:r>
              <a:rPr lang="en-US" dirty="0" smtClean="0"/>
              <a:t>industry </a:t>
            </a:r>
            <a:r>
              <a:rPr lang="en-US" dirty="0"/>
              <a:t>and government</a:t>
            </a:r>
          </a:p>
          <a:p>
            <a:pPr marL="285750" indent="-285750">
              <a:buFont typeface="Arial" pitchFamily="34" charset="0"/>
              <a:buChar char="•"/>
            </a:pPr>
            <a:r>
              <a:rPr lang="en-US" dirty="0"/>
              <a:t>Timeline: draft standards for the </a:t>
            </a:r>
            <a:r>
              <a:rPr lang="en-US" dirty="0" smtClean="0"/>
              <a:t/>
            </a:r>
            <a:br>
              <a:rPr lang="en-US" dirty="0" smtClean="0"/>
            </a:br>
            <a:r>
              <a:rPr lang="en-US" dirty="0" smtClean="0"/>
              <a:t>upper </a:t>
            </a:r>
            <a:r>
              <a:rPr lang="en-US" dirty="0"/>
              <a:t>ontology and industrial </a:t>
            </a:r>
            <a:r>
              <a:rPr lang="en-US" dirty="0" smtClean="0"/>
              <a:t/>
            </a:r>
            <a:br>
              <a:rPr lang="en-US" dirty="0" smtClean="0"/>
            </a:br>
            <a:r>
              <a:rPr lang="en-US" dirty="0" smtClean="0"/>
              <a:t>robots </a:t>
            </a:r>
            <a:r>
              <a:rPr lang="en-US" dirty="0"/>
              <a:t>in CY2013</a:t>
            </a:r>
          </a:p>
          <a:p>
            <a:pPr marL="285750" indent="-285750">
              <a:buFont typeface="Arial" pitchFamily="34" charset="0"/>
              <a:buChar char="•"/>
            </a:pPr>
            <a:r>
              <a:rPr lang="en-US" dirty="0"/>
              <a:t>To get involved</a:t>
            </a:r>
            <a:r>
              <a:rPr lang="en-US" dirty="0" smtClean="0"/>
              <a:t>:</a:t>
            </a:r>
          </a:p>
          <a:p>
            <a:pPr lvl="2"/>
            <a:r>
              <a:rPr lang="en-US" dirty="0"/>
              <a:t>Join our mailing list </a:t>
            </a:r>
            <a:br>
              <a:rPr lang="en-US" dirty="0"/>
            </a:br>
            <a:r>
              <a:rPr lang="en-US" dirty="0" smtClean="0">
                <a:hlinkClick r:id="rId3"/>
              </a:rPr>
              <a:t>https</a:t>
            </a:r>
            <a:r>
              <a:rPr lang="en-US" dirty="0">
                <a:hlinkClick r:id="rId3"/>
              </a:rPr>
              <a:t>://groups.google.com/forum</a:t>
            </a:r>
            <a:r>
              <a:rPr lang="en-US" dirty="0" smtClean="0">
                <a:hlinkClick r:id="rId3"/>
              </a:rPr>
              <a:t>/</a:t>
            </a:r>
            <a:br>
              <a:rPr lang="en-US" dirty="0" smtClean="0">
                <a:hlinkClick r:id="rId3"/>
              </a:rPr>
            </a:br>
            <a:r>
              <a:rPr lang="en-US" dirty="0" smtClean="0">
                <a:hlinkClick r:id="rId3"/>
              </a:rPr>
              <a:t>#!</a:t>
            </a:r>
            <a:r>
              <a:rPr lang="en-US" dirty="0">
                <a:hlinkClick r:id="rId3"/>
              </a:rPr>
              <a:t>forum/ieeeraswg</a:t>
            </a:r>
            <a:endParaRPr lang="en-US" dirty="0"/>
          </a:p>
          <a:p>
            <a:pPr lvl="2"/>
            <a:r>
              <a:rPr lang="en-US" dirty="0"/>
              <a:t>Come to our working meetings at </a:t>
            </a:r>
            <a:r>
              <a:rPr lang="en-US" dirty="0" smtClean="0"/>
              <a:t/>
            </a:r>
            <a:br>
              <a:rPr lang="en-US" dirty="0" smtClean="0"/>
            </a:br>
            <a:r>
              <a:rPr lang="en-US" dirty="0" smtClean="0"/>
              <a:t>ICRA </a:t>
            </a:r>
            <a:r>
              <a:rPr lang="en-US" dirty="0"/>
              <a:t>and IROS</a:t>
            </a:r>
          </a:p>
          <a:p>
            <a:pPr lvl="2"/>
            <a:r>
              <a:rPr lang="en-US" dirty="0"/>
              <a:t>Speak with us after this workshop</a:t>
            </a:r>
          </a:p>
          <a:p>
            <a:pPr marL="457200" lvl="1" indent="-285750"/>
            <a:endParaRPr lang="en-US" dirty="0"/>
          </a:p>
          <a:p>
            <a:pPr marL="285750" indent="-285750">
              <a:buFont typeface="Arial" pitchFamily="34" charset="0"/>
              <a:buChar char="•"/>
            </a:pP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IEEE RAS Ontologies for Robotics and Automation (ORA) Working Group</a:t>
            </a:r>
            <a:endParaRPr lang="en-US" dirty="0"/>
          </a:p>
        </p:txBody>
      </p:sp>
      <p:pic>
        <p:nvPicPr>
          <p:cNvPr id="4" name="Picture 3" descr="ORA_Struct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3991" y="2948250"/>
            <a:ext cx="5210009" cy="1287298"/>
          </a:xfrm>
          <a:prstGeom prst="rect">
            <a:avLst/>
          </a:prstGeom>
        </p:spPr>
      </p:pic>
      <p:pic>
        <p:nvPicPr>
          <p:cNvPr id="5" name="Picture 4" descr="Ki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1942" y="4552616"/>
            <a:ext cx="2104858" cy="1533403"/>
          </a:xfrm>
          <a:prstGeom prst="rect">
            <a:avLst/>
          </a:prstGeom>
        </p:spPr>
      </p:pic>
      <p:sp>
        <p:nvSpPr>
          <p:cNvPr id="6" name="TextBox 5"/>
          <p:cNvSpPr txBox="1"/>
          <p:nvPr/>
        </p:nvSpPr>
        <p:spPr>
          <a:xfrm>
            <a:off x="3962400" y="5164297"/>
            <a:ext cx="2592877" cy="584776"/>
          </a:xfrm>
          <a:prstGeom prst="rect">
            <a:avLst/>
          </a:prstGeom>
          <a:noFill/>
        </p:spPr>
        <p:txBody>
          <a:bodyPr wrap="none" rtlCol="0">
            <a:spAutoFit/>
          </a:bodyPr>
          <a:lstStyle/>
          <a:p>
            <a:r>
              <a:rPr lang="en-US" sz="1600" dirty="0" smtClean="0"/>
              <a:t>Initial focus on kitting / </a:t>
            </a:r>
            <a:br>
              <a:rPr lang="en-US" sz="1600" dirty="0" smtClean="0"/>
            </a:br>
            <a:r>
              <a:rPr lang="en-US" sz="1600" dirty="0" smtClean="0"/>
              <a:t>assembly / material handling </a:t>
            </a:r>
            <a:endParaRPr lang="en-US" sz="1600" dirty="0"/>
          </a:p>
        </p:txBody>
      </p:sp>
      <p:sp>
        <p:nvSpPr>
          <p:cNvPr id="7" name="Oval 6"/>
          <p:cNvSpPr/>
          <p:nvPr/>
        </p:nvSpPr>
        <p:spPr>
          <a:xfrm>
            <a:off x="3933990" y="3582737"/>
            <a:ext cx="2028326" cy="735263"/>
          </a:xfrm>
          <a:prstGeom prst="ellipse">
            <a:avLst/>
          </a:prstGeom>
          <a:solidFill>
            <a:schemeClr val="accent1">
              <a:alpha val="0"/>
            </a:schemeClr>
          </a:solid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7" idx="4"/>
          </p:cNvCxnSpPr>
          <p:nvPr/>
        </p:nvCxnSpPr>
        <p:spPr>
          <a:xfrm>
            <a:off x="4948153" y="4318000"/>
            <a:ext cx="586373" cy="76935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321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itchFamily="34" charset="0"/>
              <a:buChar char="•"/>
            </a:pPr>
            <a:r>
              <a:rPr lang="en-US" sz="2400" b="1" i="1" dirty="0" smtClean="0">
                <a:solidFill>
                  <a:srgbClr val="FFFF00"/>
                </a:solidFill>
              </a:rPr>
              <a:t>A uniform data representation is possible </a:t>
            </a:r>
            <a:r>
              <a:rPr lang="en-US" sz="2400" dirty="0" smtClean="0"/>
              <a:t>and will</a:t>
            </a:r>
          </a:p>
          <a:p>
            <a:pPr marL="457200" lvl="1" indent="-285750"/>
            <a:r>
              <a:rPr lang="en-US" sz="2200" dirty="0" smtClean="0"/>
              <a:t>Promote agility</a:t>
            </a:r>
          </a:p>
          <a:p>
            <a:pPr marL="457200" lvl="1" indent="-285750"/>
            <a:r>
              <a:rPr lang="en-US" sz="2200" dirty="0" smtClean="0"/>
              <a:t>Enable market penetration of robotic systems into more manufacturing facilities (including small and mid-sized operations)</a:t>
            </a:r>
          </a:p>
          <a:p>
            <a:pPr marL="285750" indent="-285750">
              <a:buFont typeface="Arial" pitchFamily="34" charset="0"/>
              <a:buChar char="•"/>
            </a:pPr>
            <a:r>
              <a:rPr lang="en-US" sz="2400" b="1" i="1" dirty="0" smtClean="0">
                <a:solidFill>
                  <a:srgbClr val="FFFF00"/>
                </a:solidFill>
              </a:rPr>
              <a:t>Standard performance measures will give end-users the confidence</a:t>
            </a:r>
            <a:r>
              <a:rPr lang="en-US" sz="2400" b="1" i="1" dirty="0" smtClean="0"/>
              <a:t> </a:t>
            </a:r>
            <a:r>
              <a:rPr lang="en-US" sz="2400" dirty="0" smtClean="0"/>
              <a:t>needed to purchase and implement these systems</a:t>
            </a:r>
          </a:p>
          <a:p>
            <a:pPr marL="285750" indent="-285750">
              <a:buFont typeface="Arial" pitchFamily="34" charset="0"/>
              <a:buChar char="•"/>
            </a:pPr>
            <a:r>
              <a:rPr lang="en-US" sz="2400" dirty="0" smtClean="0"/>
              <a:t>Agile robotic systems in facilities </a:t>
            </a:r>
            <a:r>
              <a:rPr lang="en-US" sz="2400" b="1" i="1" dirty="0" smtClean="0">
                <a:solidFill>
                  <a:srgbClr val="FFFF00"/>
                </a:solidFill>
              </a:rPr>
              <a:t>will lower operating costs</a:t>
            </a:r>
            <a:r>
              <a:rPr lang="en-US" sz="2400" dirty="0" smtClean="0"/>
              <a:t> and make the end-users more competitive</a:t>
            </a:r>
          </a:p>
        </p:txBody>
      </p:sp>
      <p:sp>
        <p:nvSpPr>
          <p:cNvPr id="3" name="Title 2"/>
          <p:cNvSpPr>
            <a:spLocks noGrp="1"/>
          </p:cNvSpPr>
          <p:nvPr>
            <p:ph type="title"/>
          </p:nvPr>
        </p:nvSpPr>
        <p:spPr/>
        <p:txBody>
          <a:bodyPr/>
          <a:lstStyle/>
          <a:p>
            <a:r>
              <a:rPr lang="en-US" dirty="0" smtClean="0"/>
              <a:t>NIST’s Belief, What’s Yours?</a:t>
            </a:r>
            <a:endParaRPr lang="en-US" dirty="0"/>
          </a:p>
        </p:txBody>
      </p:sp>
    </p:spTree>
    <p:extLst>
      <p:ext uri="{BB962C8B-B14F-4D97-AF65-F5344CB8AC3E}">
        <p14:creationId xmlns:p14="http://schemas.microsoft.com/office/powerpoint/2010/main" val="1156245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285750" indent="-285750">
              <a:buFont typeface="Arial" pitchFamily="34" charset="0"/>
              <a:buChar char="•"/>
            </a:pPr>
            <a:r>
              <a:rPr lang="en-US" sz="2000" dirty="0" smtClean="0"/>
              <a:t>NIST is neither a Government regulator nor the expert in the room on this topic</a:t>
            </a:r>
          </a:p>
          <a:p>
            <a:pPr marL="285750" indent="-285750">
              <a:buFont typeface="Arial" pitchFamily="34" charset="0"/>
              <a:buChar char="•"/>
            </a:pPr>
            <a:r>
              <a:rPr lang="en-US" sz="2000" dirty="0" smtClean="0"/>
              <a:t>This seminar gathers leaders from the end-user, algorithm development, and robot vendor communities</a:t>
            </a:r>
          </a:p>
          <a:p>
            <a:pPr marL="285750" indent="-285750">
              <a:buFont typeface="Arial" pitchFamily="34" charset="0"/>
              <a:buChar char="•"/>
            </a:pPr>
            <a:r>
              <a:rPr lang="en-US" sz="2000" dirty="0"/>
              <a:t>D</a:t>
            </a:r>
            <a:r>
              <a:rPr lang="en-US" sz="2000" dirty="0" smtClean="0"/>
              <a:t>uring the talks and panel discussions, we hope to hear about </a:t>
            </a:r>
            <a:r>
              <a:rPr lang="en-US" sz="2000" dirty="0" smtClean="0">
                <a:solidFill>
                  <a:srgbClr val="FFFF00"/>
                </a:solidFill>
              </a:rPr>
              <a:t>real-world problems, solutions, and areas of opportunity </a:t>
            </a:r>
            <a:r>
              <a:rPr lang="en-US" sz="2000" dirty="0" smtClean="0"/>
              <a:t>for collaboration and cooperation</a:t>
            </a:r>
          </a:p>
          <a:p>
            <a:pPr marL="285750" indent="-285750">
              <a:buFont typeface="Arial" pitchFamily="34" charset="0"/>
              <a:buChar char="•"/>
            </a:pPr>
            <a:r>
              <a:rPr lang="en-US" sz="2000" dirty="0" smtClean="0"/>
              <a:t>Our end-product for this workshop will be a white-paper that summarizes the discussions and proposes suggested next steps</a:t>
            </a:r>
          </a:p>
          <a:p>
            <a:pPr marL="285750" indent="-285750">
              <a:buFont typeface="Arial" pitchFamily="34" charset="0"/>
              <a:buChar char="•"/>
            </a:pPr>
            <a:r>
              <a:rPr lang="en-US" sz="2000" dirty="0" smtClean="0"/>
              <a:t>We hope that this is the beginning of a relationship that will produce more agile and robust robotic solutions for industry</a:t>
            </a:r>
            <a:endParaRPr lang="en-US" sz="2000" dirty="0"/>
          </a:p>
        </p:txBody>
      </p:sp>
      <p:sp>
        <p:nvSpPr>
          <p:cNvPr id="3" name="Title 2"/>
          <p:cNvSpPr>
            <a:spLocks noGrp="1"/>
          </p:cNvSpPr>
          <p:nvPr>
            <p:ph type="title"/>
          </p:nvPr>
        </p:nvSpPr>
        <p:spPr/>
        <p:txBody>
          <a:bodyPr/>
          <a:lstStyle/>
          <a:p>
            <a:r>
              <a:rPr lang="en-US" dirty="0" smtClean="0"/>
              <a:t>We Are Here To Listen</a:t>
            </a:r>
            <a:endParaRPr lang="en-US" dirty="0"/>
          </a:p>
        </p:txBody>
      </p:sp>
    </p:spTree>
    <p:extLst>
      <p:ext uri="{BB962C8B-B14F-4D97-AF65-F5344CB8AC3E}">
        <p14:creationId xmlns:p14="http://schemas.microsoft.com/office/powerpoint/2010/main" val="2492140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1316</TotalTime>
  <Words>557</Words>
  <Application>Microsoft Office PowerPoint</Application>
  <PresentationFormat>On-screen Show (4:3)</PresentationFormat>
  <Paragraphs>83</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Mylar</vt:lpstr>
      <vt:lpstr>Next Generation Packaging, Kitting, and Palletizing: Can one robot do it all?</vt:lpstr>
      <vt:lpstr>Logistics</vt:lpstr>
      <vt:lpstr>Next Generation Packaging, Kitting, and Palletizing: Can one robot do it all? 2/9/2012 9:00 AM - 1:00 PM</vt:lpstr>
      <vt:lpstr>Why NIST</vt:lpstr>
      <vt:lpstr>Many Communities – One Data Representation?</vt:lpstr>
      <vt:lpstr>IEEE RAS Ontologies for Robotics and Automation (ORA) Working Group</vt:lpstr>
      <vt:lpstr>NIST’s Belief, What’s Yours?</vt:lpstr>
      <vt:lpstr>We Are Here To Listen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MODEX Seminar</dc:title>
  <dc:creator>Stephen Balakirsky</dc:creator>
  <cp:lastModifiedBy>Stephen Balakirsky</cp:lastModifiedBy>
  <cp:revision>19</cp:revision>
  <dcterms:created xsi:type="dcterms:W3CDTF">2012-01-30T22:03:32Z</dcterms:created>
  <dcterms:modified xsi:type="dcterms:W3CDTF">2012-02-09T13:51:31Z</dcterms:modified>
</cp:coreProperties>
</file>