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</p:sldMasterIdLst>
  <p:notesMasterIdLst>
    <p:notesMasterId r:id="rId3"/>
  </p:notesMasterIdLst>
  <p:sldIdLst>
    <p:sldId id="317" r:id="rId2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tinez, Sandra (Fed)" initials="MS(" lastIdx="8" clrIdx="0">
    <p:extLst>
      <p:ext uri="{19B8F6BF-5375-455C-9EA6-DF929625EA0E}">
        <p15:presenceInfo xmlns:p15="http://schemas.microsoft.com/office/powerpoint/2012/main" userId="S-1-5-21-1908027396-2059629336-315576832-2368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F2CE"/>
    <a:srgbClr val="F2EECE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49" autoAdjust="0"/>
    <p:restoredTop sz="95026" autoAdjust="0"/>
  </p:normalViewPr>
  <p:slideViewPr>
    <p:cSldViewPr snapToGrid="0">
      <p:cViewPr varScale="1">
        <p:scale>
          <a:sx n="127" d="100"/>
          <a:sy n="127" d="100"/>
        </p:scale>
        <p:origin x="90" y="120"/>
      </p:cViewPr>
      <p:guideLst>
        <p:guide orient="horz" pos="45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1" d="100"/>
          <a:sy n="101" d="100"/>
        </p:scale>
        <p:origin x="3540" y="13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3037840" cy="466434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40" y="2"/>
            <a:ext cx="3037840" cy="466434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r">
              <a:defRPr sz="1200"/>
            </a:lvl1pPr>
          </a:lstStyle>
          <a:p>
            <a:fld id="{9D756F37-617F-4B1C-BED3-CE7228747FF6}" type="datetimeFigureOut">
              <a:rPr lang="en-US" smtClean="0"/>
              <a:t>8/2/2018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5963" y="1162050"/>
            <a:ext cx="5578475" cy="31384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2" tIns="46586" rIns="93172" bIns="4658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1" y="4473893"/>
            <a:ext cx="5608320" cy="3660458"/>
          </a:xfrm>
          <a:prstGeom prst="rect">
            <a:avLst/>
          </a:prstGeom>
        </p:spPr>
        <p:txBody>
          <a:bodyPr vert="horz" lIns="93172" tIns="46586" rIns="93172" bIns="46586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8829970"/>
            <a:ext cx="3037840" cy="466433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40" y="8829970"/>
            <a:ext cx="3037840" cy="466433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r">
              <a:defRPr sz="1200"/>
            </a:lvl1pPr>
          </a:lstStyle>
          <a:p>
            <a:fld id="{D4286623-A1E0-41AF-AC8F-2C16B3A5DC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338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86623-A1E0-41AF-AC8F-2C16B3A5DCA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306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42269-ED9D-414E-A99A-9083A270A4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DE71DB-0FA9-493B-BBC6-121F8AFDED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8703B-1455-4052-8411-0FB0E433A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25B5-8C0F-4E23-A011-032AA809F041}" type="datetimeFigureOut">
              <a:rPr lang="en-US" smtClean="0"/>
              <a:t>8/2/2018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F56B9-B94E-4099-9616-58ED4224F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EC614-A7DF-421C-A47C-041C09E2C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D5CF-16C6-4770-BE28-9D3BC9326C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813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AA478-D8DB-4AEE-A4E2-FE4B951BE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003375-CA89-40FD-A39C-95D447927A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B57D0-2428-4DBC-8D15-8B2F7A398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25B5-8C0F-4E23-A011-032AA809F041}" type="datetimeFigureOut">
              <a:rPr lang="en-US" smtClean="0"/>
              <a:t>8/2/2018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4C05C-7049-45C2-BBA9-FA1E3B602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E6C91-6F73-4F49-84E5-812C77B8A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D5CF-16C6-4770-BE28-9D3BC9326C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882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B804FF-FB66-434C-B241-AE500D54FD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865151-6A1E-4D7E-BD54-E883DF5B74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FDC84-A0F5-4980-A1CE-C004417A2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25B5-8C0F-4E23-A011-032AA809F041}" type="datetimeFigureOut">
              <a:rPr lang="en-US" smtClean="0"/>
              <a:t>8/2/2018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4E179-D092-4AD6-9967-5FA460E2A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4CA15-F763-4CFB-8584-C7641D8B4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D5CF-16C6-4770-BE28-9D3BC9326C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3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EC48A-52A6-4F46-A52E-D7249458D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9257F-DC4F-47EF-80B5-D1B615D16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9D99F-AE12-4EA9-AE32-2507B227C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25B5-8C0F-4E23-A011-032AA809F041}" type="datetimeFigureOut">
              <a:rPr lang="en-US" smtClean="0"/>
              <a:t>8/2/2018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176C0-7481-4A33-A716-73E02D760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9AC75-8C97-4E74-89B8-D8DDBC6F8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D5CF-16C6-4770-BE28-9D3BC9326C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368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CE963-03DF-4C93-97C3-58F22FE45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8FA560-16AC-451B-ACCB-7AB733544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EB678-9071-4C80-88E5-C301FE5E9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25B5-8C0F-4E23-A011-032AA809F041}" type="datetimeFigureOut">
              <a:rPr lang="en-US" smtClean="0"/>
              <a:t>8/2/2018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A78EB-3C62-4160-80E8-8D19C8AD6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03EB7-A195-4BDB-91CC-DA980E3E1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D5CF-16C6-4770-BE28-9D3BC9326C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840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594EA-7221-400F-9BE4-A884D1C61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24732-E3AC-47EE-9322-D2FFC676C5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678404-C797-477D-B7AC-7EC5623E31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D8D5C1-6219-4F01-A6CA-687025C70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25B5-8C0F-4E23-A011-032AA809F041}" type="datetimeFigureOut">
              <a:rPr lang="en-US" smtClean="0"/>
              <a:t>8/2/2018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78941-A07A-49AC-BD1A-FADE0455B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E8E9B6-545A-4AA5-BCB9-F4E3F58AB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D5CF-16C6-4770-BE28-9D3BC9326C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462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14E0A-51F1-4ABF-ADAE-8F852FFBB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6D2BD2-F075-468E-A817-7AFB76327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05ADD2-CB3F-4335-BDB9-B8B59014C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A33C1A-7D3E-4ACA-82D4-B94DFA3A18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EB7338-7D0E-4E43-9CBC-4C9E4E0E67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E8335C-590B-4981-A90A-EEB8D7029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25B5-8C0F-4E23-A011-032AA809F041}" type="datetimeFigureOut">
              <a:rPr lang="en-US" smtClean="0"/>
              <a:t>8/2/2018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9A843B-F05D-4F70-9445-2317C0621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1C60ED-BA08-4F48-91F5-8B18B1780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D5CF-16C6-4770-BE28-9D3BC9326C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5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C8C74-4CC5-469B-AC63-A96E4AD52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45B895-2DD3-4315-9B6B-986D37712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25B5-8C0F-4E23-A011-032AA809F041}" type="datetimeFigureOut">
              <a:rPr lang="en-US" smtClean="0"/>
              <a:t>8/2/2018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0AED90-16EC-43F7-961C-23B2DD17A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0C797F-9790-4BE9-BFBE-3CC822125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D5CF-16C6-4770-BE28-9D3BC9326C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3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8E1707-C95E-47CD-BBCB-84E588AE0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25B5-8C0F-4E23-A011-032AA809F041}" type="datetimeFigureOut">
              <a:rPr lang="en-US" smtClean="0"/>
              <a:t>8/2/2018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CD0406-A0AD-409C-801D-CAE9E25BE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BE0D49-03B3-47EC-9A2C-086012348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D5CF-16C6-4770-BE28-9D3BC9326C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766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87B00-56A7-41DE-8921-B6E61BC39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5F975-8B42-49A1-A102-CCC0A6348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1F5636-B332-4B6C-8DBF-8B934D7132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1A1C01-37DF-42D7-9877-708573D46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25B5-8C0F-4E23-A011-032AA809F041}" type="datetimeFigureOut">
              <a:rPr lang="en-US" smtClean="0"/>
              <a:t>8/2/2018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A8A70F-92BD-4734-ADA6-EAAE36B5F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474258-5C6A-4301-8503-67A222AAA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D5CF-16C6-4770-BE28-9D3BC9326C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902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5561-84C3-44F9-AF33-9A72EE678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859B0D-4F09-41AA-9148-14F1521E9F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878881-CC32-4DCD-8724-302306533A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C73F41-BCA1-43D5-BB44-594BE4200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25B5-8C0F-4E23-A011-032AA809F041}" type="datetimeFigureOut">
              <a:rPr lang="en-US" smtClean="0"/>
              <a:t>8/2/2018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ADAD06-8A5F-43B2-9607-59581D817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ABF022-BB27-4FD0-9616-9DB928D54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D5CF-16C6-4770-BE28-9D3BC9326C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55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F5149F-5E99-441F-895E-80E4AAC51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30B869-B5C4-4948-8E5C-34E390FD1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E9172C-AC13-4E91-A69B-13DC3AD705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125B5-8C0F-4E23-A011-032AA809F041}" type="datetimeFigureOut">
              <a:rPr lang="en-US" smtClean="0"/>
              <a:t>8/2/2018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8E9C2-F0EA-4F2E-A7FB-BD610A836C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8FAA9-111A-44C4-8BE9-CC71C16C8D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FED5CF-16C6-4770-BE28-9D3BC9326C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979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19C3111D-EEF6-4B19-9FF3-A67CF291E573}"/>
              </a:ext>
            </a:extLst>
          </p:cNvPr>
          <p:cNvGrpSpPr/>
          <p:nvPr/>
        </p:nvGrpSpPr>
        <p:grpSpPr>
          <a:xfrm>
            <a:off x="536959" y="1374635"/>
            <a:ext cx="11118082" cy="3844075"/>
            <a:chOff x="536959" y="1374635"/>
            <a:chExt cx="11118082" cy="3844075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945EA140-D182-4D40-B842-145AB2028649}"/>
                </a:ext>
              </a:extLst>
            </p:cNvPr>
            <p:cNvGrpSpPr/>
            <p:nvPr/>
          </p:nvGrpSpPr>
          <p:grpSpPr>
            <a:xfrm>
              <a:off x="536959" y="1374635"/>
              <a:ext cx="11118082" cy="3844075"/>
              <a:chOff x="442337" y="1426015"/>
              <a:chExt cx="11118082" cy="3844075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CEF97071-A256-4FA8-86E7-C06F63B046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2429" y="1426015"/>
                <a:ext cx="11117990" cy="3844075"/>
              </a:xfrm>
              <a:prstGeom prst="rect">
                <a:avLst/>
              </a:prstGeom>
            </p:spPr>
          </p:pic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E3A65D2-4E44-415B-A435-4ECA7B9A3DE5}"/>
                  </a:ext>
                </a:extLst>
              </p:cNvPr>
              <p:cNvSpPr/>
              <p:nvPr/>
            </p:nvSpPr>
            <p:spPr>
              <a:xfrm>
                <a:off x="442337" y="1426015"/>
                <a:ext cx="11118082" cy="3844075"/>
              </a:xfrm>
              <a:prstGeom prst="rect">
                <a:avLst/>
              </a:pr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1189F069-AF83-4F18-BE0F-B893B92796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762141" y="1835675"/>
              <a:ext cx="851693" cy="855462"/>
            </a:xfrm>
            <a:prstGeom prst="rect">
              <a:avLst/>
            </a:prstGeom>
          </p:spPr>
        </p:pic>
      </p:grpSp>
      <p:sp>
        <p:nvSpPr>
          <p:cNvPr id="3" name="Title 1">
            <a:extLst>
              <a:ext uri="{FF2B5EF4-FFF2-40B4-BE49-F238E27FC236}">
                <a16:creationId xmlns:a16="http://schemas.microsoft.com/office/drawing/2014/main" id="{C5AA4E75-FFAD-4A11-8860-CA00CFD31A33}"/>
              </a:ext>
            </a:extLst>
          </p:cNvPr>
          <p:cNvSpPr txBox="1">
            <a:spLocks/>
          </p:cNvSpPr>
          <p:nvPr/>
        </p:nvSpPr>
        <p:spPr>
          <a:xfrm>
            <a:off x="1323046" y="383808"/>
            <a:ext cx="8559702" cy="4619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>
              <a:defRPr/>
            </a:pPr>
            <a:r>
              <a:rPr lang="en-US" sz="2400" b="1" dirty="0">
                <a:solidFill>
                  <a:prstClr val="black"/>
                </a:solidFill>
                <a:latin typeface="Franklin Gothic Demi Cond" panose="020B0706030402020204" pitchFamily="34" charset="0"/>
                <a:ea typeface="ＭＳ Ｐゴシック" charset="0"/>
              </a:rPr>
              <a:t>Accessing GVT as a Guest User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Demi Cond" panose="020B0706030402020204" pitchFamily="34" charset="0"/>
              <a:ea typeface="ＭＳ Ｐゴシック" charset="0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45AC74-E4E8-4158-B42A-FBCD08DF7F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22941" y="724461"/>
            <a:ext cx="2271808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900" b="0" dirty="0">
                <a:solidFill>
                  <a:srgbClr val="000000"/>
                </a:solidFill>
              </a:rPr>
              <a:t>When GVT is accessed, </a:t>
            </a:r>
            <a:r>
              <a:rPr lang="en-US" altLang="en-US" sz="900" dirty="0">
                <a:solidFill>
                  <a:srgbClr val="000000"/>
                </a:solidFill>
              </a:rPr>
              <a:t>NIST Home </a:t>
            </a:r>
            <a:r>
              <a:rPr lang="en-US" altLang="en-US" sz="900" b="0" dirty="0">
                <a:solidFill>
                  <a:srgbClr val="000000"/>
                </a:solidFill>
              </a:rPr>
              <a:t>is the default </a:t>
            </a:r>
            <a:r>
              <a:rPr lang="en-US" altLang="en-US" sz="900" dirty="0">
                <a:solidFill>
                  <a:srgbClr val="000000"/>
                </a:solidFill>
              </a:rPr>
              <a:t>Tool Scope </a:t>
            </a:r>
            <a:r>
              <a:rPr lang="en-US" altLang="en-US" sz="900" b="0" dirty="0">
                <a:solidFill>
                  <a:srgbClr val="000000"/>
                </a:solidFill>
              </a:rPr>
              <a:t>for </a:t>
            </a:r>
            <a:r>
              <a:rPr lang="en-US" altLang="en-US" sz="900" dirty="0">
                <a:solidFill>
                  <a:srgbClr val="000000"/>
                </a:solidFill>
              </a:rPr>
              <a:t>all users</a:t>
            </a:r>
            <a:r>
              <a:rPr lang="en-US" altLang="en-US" sz="900" b="0" dirty="0">
                <a:solidFill>
                  <a:srgbClr val="000000"/>
                </a:solidFill>
              </a:rPr>
              <a:t>.                                        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21BAF5-409A-40A6-889B-39015C9025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4142" y="5347064"/>
            <a:ext cx="4149667" cy="1384995"/>
          </a:xfrm>
          <a:prstGeom prst="rect">
            <a:avLst/>
          </a:prstGeom>
          <a:solidFill>
            <a:srgbClr val="E1F2CE"/>
          </a:solidFill>
          <a:ln w="285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200" dirty="0">
                <a:solidFill>
                  <a:srgbClr val="000000"/>
                </a:solidFill>
              </a:rPr>
              <a:t>Hello Guest </a:t>
            </a:r>
            <a:r>
              <a:rPr lang="en-US" altLang="en-US" sz="1200" b="0" dirty="0">
                <a:solidFill>
                  <a:srgbClr val="000000"/>
                </a:solidFill>
              </a:rPr>
              <a:t>drop down menu allows a user to:  </a:t>
            </a:r>
          </a:p>
          <a:p>
            <a:pPr marL="228600" indent="-228600" eaLnBrk="1" fontAlgn="base" hangingPunct="1">
              <a:spcBef>
                <a:spcPct val="0"/>
              </a:spcBef>
              <a:spcAft>
                <a:spcPct val="0"/>
              </a:spcAft>
              <a:buFontTx/>
              <a:buAutoNum type="arabicPeriod"/>
              <a:defRPr/>
            </a:pPr>
            <a:r>
              <a:rPr lang="en-US" altLang="en-US" sz="1200" b="0" dirty="0"/>
              <a:t>Login, if user is registered in GVT </a:t>
            </a:r>
          </a:p>
          <a:p>
            <a:pPr marL="228600" indent="-228600" eaLnBrk="1" fontAlgn="base" hangingPunct="1">
              <a:spcBef>
                <a:spcPct val="0"/>
              </a:spcBef>
              <a:spcAft>
                <a:spcPct val="0"/>
              </a:spcAft>
              <a:buFontTx/>
              <a:buAutoNum type="arabicPeriod"/>
              <a:defRPr/>
            </a:pPr>
            <a:r>
              <a:rPr lang="en-US" altLang="en-US" sz="1200" b="0" dirty="0"/>
              <a:t>Register, if user wants a GVT account for Test Management capabilities (e.g., building test tools)</a:t>
            </a:r>
          </a:p>
          <a:p>
            <a:pPr marL="228600" indent="-228600" eaLnBrk="1" fontAlgn="base" hangingPunct="1">
              <a:spcBef>
                <a:spcPct val="0"/>
              </a:spcBef>
              <a:spcAft>
                <a:spcPct val="0"/>
              </a:spcAft>
              <a:buAutoNum type="arabicPeriod"/>
              <a:defRPr/>
            </a:pPr>
            <a:r>
              <a:rPr lang="en-US" altLang="en-US" sz="1200" b="0" dirty="0"/>
              <a:t>Request Reset of their Password, if user is registered</a:t>
            </a:r>
          </a:p>
          <a:p>
            <a:pPr marL="228600" indent="-228600" eaLnBrk="1" fontAlgn="base" hangingPunct="1">
              <a:spcBef>
                <a:spcPct val="0"/>
              </a:spcBef>
              <a:spcAft>
                <a:spcPct val="0"/>
              </a:spcAft>
              <a:buAutoNum type="arabicPeriod"/>
              <a:defRPr/>
            </a:pPr>
            <a:r>
              <a:rPr lang="en-US" altLang="en-US" sz="1200" b="0" dirty="0"/>
              <a:t>Set validation options (e.g., generation of Error and Alert notifications during message validation)</a:t>
            </a:r>
          </a:p>
        </p:txBody>
      </p:sp>
      <p:cxnSp>
        <p:nvCxnSpPr>
          <p:cNvPr id="37" name="Straight Connector 58">
            <a:extLst>
              <a:ext uri="{FF2B5EF4-FFF2-40B4-BE49-F238E27FC236}">
                <a16:creationId xmlns:a16="http://schemas.microsoft.com/office/drawing/2014/main" id="{43A735C8-28B3-4068-B906-C3D9F6BA93D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9882748" y="1093793"/>
            <a:ext cx="0" cy="379779"/>
          </a:xfrm>
          <a:prstGeom prst="line">
            <a:avLst/>
          </a:prstGeom>
          <a:noFill/>
          <a:ln w="28575">
            <a:solidFill>
              <a:srgbClr val="7F7F7F"/>
            </a:solidFill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50D5529-D609-446A-B34D-116C3F748A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960" y="5499552"/>
            <a:ext cx="3307454" cy="1015663"/>
          </a:xfrm>
          <a:prstGeom prst="rect">
            <a:avLst/>
          </a:prstGeom>
          <a:solidFill>
            <a:srgbClr val="E1F2CE"/>
          </a:solidFill>
          <a:ln w="285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200" b="0" dirty="0">
                <a:solidFill>
                  <a:srgbClr val="000000"/>
                </a:solidFill>
              </a:rPr>
              <a:t>The </a:t>
            </a:r>
            <a:r>
              <a:rPr lang="en-US" altLang="en-US" sz="1200" dirty="0">
                <a:solidFill>
                  <a:srgbClr val="000000"/>
                </a:solidFill>
              </a:rPr>
              <a:t>NIST Home Tool Scope </a:t>
            </a:r>
            <a:r>
              <a:rPr lang="en-US" altLang="en-US" sz="1200" b="0" dirty="0">
                <a:solidFill>
                  <a:srgbClr val="000000"/>
                </a:solidFill>
              </a:rPr>
              <a:t>allows:</a:t>
            </a:r>
          </a:p>
          <a:p>
            <a:pPr marL="228600" indent="-228600" eaLnBrk="1" fontAlgn="base" hangingPunct="1">
              <a:spcBef>
                <a:spcPct val="0"/>
              </a:spcBef>
              <a:spcAft>
                <a:spcPct val="0"/>
              </a:spcAft>
              <a:buAutoNum type="arabicPeriod"/>
              <a:defRPr/>
            </a:pPr>
            <a:r>
              <a:rPr lang="en-US" altLang="en-US" sz="1200" b="0" dirty="0"/>
              <a:t>Access to </a:t>
            </a:r>
            <a:r>
              <a:rPr lang="en-US" altLang="en-US" sz="1200" dirty="0"/>
              <a:t>Public</a:t>
            </a:r>
            <a:r>
              <a:rPr lang="en-US" altLang="en-US" sz="1200" b="0" dirty="0"/>
              <a:t> validation tools in the </a:t>
            </a:r>
            <a:r>
              <a:rPr lang="en-US" altLang="en-US" sz="1200" dirty="0"/>
              <a:t>NIST Home </a:t>
            </a:r>
            <a:r>
              <a:rPr lang="en-US" altLang="en-US" sz="1200" b="0" dirty="0"/>
              <a:t>group of tools </a:t>
            </a:r>
          </a:p>
          <a:p>
            <a:pPr marL="228600" indent="-228600" eaLnBrk="1" fontAlgn="base" hangingPunct="1">
              <a:spcBef>
                <a:spcPct val="0"/>
              </a:spcBef>
              <a:spcAft>
                <a:spcPct val="0"/>
              </a:spcAft>
              <a:buAutoNum type="arabicPeriod"/>
              <a:defRPr/>
            </a:pPr>
            <a:r>
              <a:rPr lang="en-US" altLang="en-US" sz="1200" b="0" dirty="0"/>
              <a:t>Access to </a:t>
            </a:r>
            <a:r>
              <a:rPr lang="en-US" altLang="en-US" sz="1200" dirty="0"/>
              <a:t>NIST Home Tool Scope</a:t>
            </a:r>
            <a:r>
              <a:rPr lang="en-US" altLang="en-US" sz="1200" b="0" dirty="0"/>
              <a:t> documentation for GVT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90F65E66-CC3D-4E95-A771-CD9BC146C972}"/>
              </a:ext>
            </a:extLst>
          </p:cNvPr>
          <p:cNvCxnSpPr>
            <a:cxnSpLocks/>
          </p:cNvCxnSpPr>
          <p:nvPr/>
        </p:nvCxnSpPr>
        <p:spPr bwMode="auto">
          <a:xfrm rot="16200000" flipV="1">
            <a:off x="987776" y="3268858"/>
            <a:ext cx="4090954" cy="1052051"/>
          </a:xfrm>
          <a:prstGeom prst="bentConnector3">
            <a:avLst>
              <a:gd name="adj1" fmla="val 49039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ot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CE412407-1B3B-4D8C-A25A-3B966F52EA60}"/>
              </a:ext>
            </a:extLst>
          </p:cNvPr>
          <p:cNvCxnSpPr>
            <a:cxnSpLocks/>
          </p:cNvCxnSpPr>
          <p:nvPr/>
        </p:nvCxnSpPr>
        <p:spPr bwMode="auto">
          <a:xfrm rot="16200000" flipV="1">
            <a:off x="520742" y="2870652"/>
            <a:ext cx="4159780" cy="191729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ot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228799B1-502C-471E-BCF1-6B5F8217FAAB}"/>
              </a:ext>
            </a:extLst>
          </p:cNvPr>
          <p:cNvCxnSpPr>
            <a:cxnSpLocks/>
          </p:cNvCxnSpPr>
          <p:nvPr/>
        </p:nvCxnSpPr>
        <p:spPr bwMode="auto">
          <a:xfrm rot="5400000" flipH="1" flipV="1">
            <a:off x="1258906" y="3853133"/>
            <a:ext cx="4602233" cy="394781"/>
          </a:xfrm>
          <a:prstGeom prst="bentConnector3">
            <a:avLst>
              <a:gd name="adj1" fmla="val -206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ot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B6BB020-5115-40BE-9477-169AD53529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27248" y="724461"/>
            <a:ext cx="1954902" cy="369332"/>
          </a:xfrm>
          <a:prstGeom prst="rect">
            <a:avLst/>
          </a:prstGeom>
          <a:solidFill>
            <a:srgbClr val="F2EECE"/>
          </a:solidFill>
          <a:ln w="285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900" b="0" dirty="0">
                <a:solidFill>
                  <a:srgbClr val="000000"/>
                </a:solidFill>
              </a:rPr>
              <a:t>Click on </a:t>
            </a:r>
            <a:r>
              <a:rPr lang="en-US" altLang="en-US" sz="900" dirty="0">
                <a:solidFill>
                  <a:srgbClr val="000000"/>
                </a:solidFill>
              </a:rPr>
              <a:t>Tool Scope </a:t>
            </a:r>
            <a:r>
              <a:rPr lang="en-US" altLang="en-US" sz="900" b="0" dirty="0">
                <a:solidFill>
                  <a:srgbClr val="000000"/>
                </a:solidFill>
              </a:rPr>
              <a:t>dropdown menu to select other Tool Scopes.                                         </a:t>
            </a:r>
          </a:p>
        </p:txBody>
      </p:sp>
      <p:cxnSp>
        <p:nvCxnSpPr>
          <p:cNvPr id="33" name="Straight Connector 58">
            <a:extLst>
              <a:ext uri="{FF2B5EF4-FFF2-40B4-BE49-F238E27FC236}">
                <a16:creationId xmlns:a16="http://schemas.microsoft.com/office/drawing/2014/main" id="{6B67773E-7DEF-4558-A745-D101672027A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1406192" y="1093793"/>
            <a:ext cx="0" cy="379779"/>
          </a:xfrm>
          <a:prstGeom prst="line">
            <a:avLst/>
          </a:prstGeom>
          <a:noFill/>
          <a:ln w="28575">
            <a:solidFill>
              <a:srgbClr val="7F7F7F"/>
            </a:solidFill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095C068E-190B-4AF0-B550-353C8F17A99D}"/>
              </a:ext>
            </a:extLst>
          </p:cNvPr>
          <p:cNvCxnSpPr>
            <a:cxnSpLocks/>
          </p:cNvCxnSpPr>
          <p:nvPr/>
        </p:nvCxnSpPr>
        <p:spPr bwMode="auto">
          <a:xfrm rot="5400000" flipH="1" flipV="1">
            <a:off x="7838864" y="2621923"/>
            <a:ext cx="3597658" cy="1852624"/>
          </a:xfrm>
          <a:prstGeom prst="bentConnector3">
            <a:avLst>
              <a:gd name="adj1" fmla="val 100013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ot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138351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14358</TotalTime>
  <Words>130</Words>
  <Application>Microsoft Office PowerPoint</Application>
  <PresentationFormat>Widescreen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ＭＳ Ｐゴシック</vt:lpstr>
      <vt:lpstr>Arial</vt:lpstr>
      <vt:lpstr>Calibri</vt:lpstr>
      <vt:lpstr>Calibri Light</vt:lpstr>
      <vt:lpstr>Franklin Gothic Demi Cond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 Validation Tool (GVT) Overview</dc:title>
  <dc:creator>Martinez, Sandra (Fed)</dc:creator>
  <cp:lastModifiedBy>Martinez, Sandra (Fed)</cp:lastModifiedBy>
  <cp:revision>292</cp:revision>
  <cp:lastPrinted>2018-07-19T15:23:41Z</cp:lastPrinted>
  <dcterms:created xsi:type="dcterms:W3CDTF">2018-06-13T18:41:09Z</dcterms:created>
  <dcterms:modified xsi:type="dcterms:W3CDTF">2018-08-02T18:11:40Z</dcterms:modified>
</cp:coreProperties>
</file>