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3"/>
  </p:notesMasterIdLst>
  <p:sldIdLst>
    <p:sldId id="292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70513" autoAdjust="0"/>
  </p:normalViewPr>
  <p:slideViewPr>
    <p:cSldViewPr snapToGrid="0">
      <p:cViewPr varScale="1">
        <p:scale>
          <a:sx n="96" d="100"/>
          <a:sy n="96" d="100"/>
        </p:scale>
        <p:origin x="1410" y="78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a803850f-d246-4701-851d-cf6e46ff4720" providerId="ADAL" clId="{E05BA285-7970-483E-B158-BC6454DC0C00}"/>
    <pc:docChg chg="modSld">
      <pc:chgData name="Martinez, Sandra (Fed)" userId="a803850f-d246-4701-851d-cf6e46ff4720" providerId="ADAL" clId="{E05BA285-7970-483E-B158-BC6454DC0C00}" dt="2018-08-02T19:13:59.940" v="0" actId="6549"/>
      <pc:docMkLst>
        <pc:docMk/>
      </pc:docMkLst>
      <pc:sldChg chg="modNotesTx">
        <pc:chgData name="Martinez, Sandra (Fed)" userId="a803850f-d246-4701-851d-cf6e46ff4720" providerId="ADAL" clId="{E05BA285-7970-483E-B158-BC6454DC0C00}" dt="2018-08-02T19:13:59.940" v="0" actId="6549"/>
        <pc:sldMkLst>
          <pc:docMk/>
          <pc:sldMk cId="439475961" sldId="2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8/2/2018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F144564-3BBA-4E81-8BDB-D0F339301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FE083097-252E-4404-BA26-38199D436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0244ED-6936-44BA-AA33-29C98399FB8A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7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FA0A6D17-1839-4D50-B426-767FA758EB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176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877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196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334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948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72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744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317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696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784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159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6166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765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9D356ACC-C1E7-4AD1-BF3C-BC336A820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87BD0DB2-F885-459E-8E09-D8956BFC2C6B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325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F74C3A1-F4D8-45FE-9286-95A807E7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33" y="1150939"/>
            <a:ext cx="9730777" cy="435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107" y="64129"/>
            <a:ext cx="9404739" cy="468312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</a:rPr>
              <a:t>Context-based Test Management: </a:t>
            </a:r>
            <a:r>
              <a:rPr lang="en-US" dirty="0"/>
              <a:t>Connecting to GVT from TCAMT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5124" name="Rectangle 18">
            <a:extLst>
              <a:ext uri="{FF2B5EF4-FFF2-40B4-BE49-F238E27FC236}">
                <a16:creationId xmlns:a16="http://schemas.microsoft.com/office/drawing/2014/main" id="{5EA22B7E-A8B0-4F6E-B9F2-82B4C03ED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32" y="1111127"/>
            <a:ext cx="9730778" cy="4397499"/>
          </a:xfrm>
          <a:prstGeom prst="rect">
            <a:avLst/>
          </a:prstGeom>
          <a:noFill/>
          <a:ln w="38100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</p:txBody>
      </p:sp>
      <p:pic>
        <p:nvPicPr>
          <p:cNvPr id="5149" name="Picture 5">
            <a:extLst>
              <a:ext uri="{FF2B5EF4-FFF2-40B4-BE49-F238E27FC236}">
                <a16:creationId xmlns:a16="http://schemas.microsoft.com/office/drawing/2014/main" id="{C228DB0C-1F6B-4E5E-89C0-D2A322CF5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472" y="3954463"/>
            <a:ext cx="3978112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6C79803-8490-461A-B03A-EAC170954BA7}"/>
              </a:ext>
            </a:extLst>
          </p:cNvPr>
          <p:cNvSpPr/>
          <p:nvPr/>
        </p:nvSpPr>
        <p:spPr bwMode="auto">
          <a:xfrm rot="5400000">
            <a:off x="8140127" y="2511507"/>
            <a:ext cx="1066800" cy="39781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b="1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126" name="Group 7">
            <a:extLst>
              <a:ext uri="{FF2B5EF4-FFF2-40B4-BE49-F238E27FC236}">
                <a16:creationId xmlns:a16="http://schemas.microsoft.com/office/drawing/2014/main" id="{44DEDB6B-4B3E-45A5-AC6A-B175349C62E4}"/>
              </a:ext>
            </a:extLst>
          </p:cNvPr>
          <p:cNvGrpSpPr>
            <a:grpSpLocks/>
          </p:cNvGrpSpPr>
          <p:nvPr/>
        </p:nvGrpSpPr>
        <p:grpSpPr bwMode="auto">
          <a:xfrm>
            <a:off x="1521936" y="591875"/>
            <a:ext cx="7461042" cy="676486"/>
            <a:chOff x="733995" y="506051"/>
            <a:chExt cx="7460273" cy="677213"/>
          </a:xfrm>
        </p:grpSpPr>
        <p:grpSp>
          <p:nvGrpSpPr>
            <p:cNvPr id="5145" name="Group 6">
              <a:extLst>
                <a:ext uri="{FF2B5EF4-FFF2-40B4-BE49-F238E27FC236}">
                  <a16:creationId xmlns:a16="http://schemas.microsoft.com/office/drawing/2014/main" id="{63671B90-8BFB-4878-8AEC-67907583DE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3995" y="506051"/>
              <a:ext cx="7460273" cy="352167"/>
              <a:chOff x="-1486865" y="3471438"/>
              <a:chExt cx="5953148" cy="352783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5E8E485-8294-49C6-8B53-608ACA5596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376031" y="3592737"/>
                <a:ext cx="5842314" cy="231484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</a:rPr>
                  <a:t>In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TCAMT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, select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Test Plans 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from the main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Menu Bar;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 open a Test Plan, and select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Connect with GVT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ja-JP" sz="900" b="0" dirty="0">
                    <a:solidFill>
                      <a:srgbClr val="000000"/>
                    </a:solidFill>
                  </a:rPr>
                  <a:t>from the </a:t>
                </a:r>
                <a:r>
                  <a:rPr lang="en-US" altLang="ja-JP" sz="900" dirty="0">
                    <a:solidFill>
                      <a:srgbClr val="000000"/>
                    </a:solidFill>
                  </a:rPr>
                  <a:t>Test Plans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Menu Bar.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46ED0C1-94AA-4CF9-9225-7D26664BE2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86865" y="3471438"/>
                <a:ext cx="221666" cy="261086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1</a:t>
                </a:r>
              </a:p>
            </p:txBody>
          </p:sp>
        </p:grpSp>
        <p:cxnSp>
          <p:nvCxnSpPr>
            <p:cNvPr id="5146" name="Straight Connector 31">
              <a:extLst>
                <a:ext uri="{FF2B5EF4-FFF2-40B4-BE49-F238E27FC236}">
                  <a16:creationId xmlns:a16="http://schemas.microsoft.com/office/drawing/2014/main" id="{A46A477F-CCAE-43CC-B07C-26F8A26ED74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29992" y="858275"/>
              <a:ext cx="0" cy="324989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127" name="Group 5">
            <a:extLst>
              <a:ext uri="{FF2B5EF4-FFF2-40B4-BE49-F238E27FC236}">
                <a16:creationId xmlns:a16="http://schemas.microsoft.com/office/drawing/2014/main" id="{BE904907-31DD-4A6F-9145-D554362C2033}"/>
              </a:ext>
            </a:extLst>
          </p:cNvPr>
          <p:cNvGrpSpPr>
            <a:grpSpLocks/>
          </p:cNvGrpSpPr>
          <p:nvPr/>
        </p:nvGrpSpPr>
        <p:grpSpPr bwMode="auto">
          <a:xfrm>
            <a:off x="5515488" y="2457450"/>
            <a:ext cx="3663950" cy="1263650"/>
            <a:chOff x="3253950" y="2839941"/>
            <a:chExt cx="3663711" cy="1263361"/>
          </a:xfrm>
        </p:grpSpPr>
        <p:pic>
          <p:nvPicPr>
            <p:cNvPr id="5143" name="Picture 3">
              <a:extLst>
                <a:ext uri="{FF2B5EF4-FFF2-40B4-BE49-F238E27FC236}">
                  <a16:creationId xmlns:a16="http://schemas.microsoft.com/office/drawing/2014/main" id="{AB2300ED-E1C7-4703-B8B3-140BBB9B76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3951" y="2844509"/>
              <a:ext cx="3663710" cy="125879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2A60925-3E74-420E-A477-C93F6C3EE516}"/>
                </a:ext>
              </a:extLst>
            </p:cNvPr>
            <p:cNvSpPr/>
            <p:nvPr/>
          </p:nvSpPr>
          <p:spPr>
            <a:xfrm rot="5400000">
              <a:off x="4454125" y="1639766"/>
              <a:ext cx="1263361" cy="366371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b="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138" name="Group 32">
            <a:extLst>
              <a:ext uri="{FF2B5EF4-FFF2-40B4-BE49-F238E27FC236}">
                <a16:creationId xmlns:a16="http://schemas.microsoft.com/office/drawing/2014/main" id="{C6ACFD3D-1DE2-49BC-86C2-CBC157666A8E}"/>
              </a:ext>
            </a:extLst>
          </p:cNvPr>
          <p:cNvGrpSpPr>
            <a:grpSpLocks/>
          </p:cNvGrpSpPr>
          <p:nvPr/>
        </p:nvGrpSpPr>
        <p:grpSpPr bwMode="auto">
          <a:xfrm>
            <a:off x="10395884" y="2554563"/>
            <a:ext cx="1628424" cy="522589"/>
            <a:chOff x="3860806" y="4703231"/>
            <a:chExt cx="1628868" cy="52319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54E584-BA20-4599-8ABC-34CE328D1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5154" y="4856665"/>
              <a:ext cx="1464520" cy="369761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900" dirty="0">
                  <a:solidFill>
                    <a:srgbClr val="000000"/>
                  </a:solidFill>
                </a:rPr>
                <a:t>Enter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GVT Username</a:t>
              </a:r>
              <a:r>
                <a:rPr lang="en-US" altLang="en-US" sz="900" dirty="0">
                  <a:solidFill>
                    <a:srgbClr val="000000"/>
                  </a:solidFill>
                </a:rPr>
                <a:t> and </a:t>
              </a:r>
              <a:r>
                <a:rPr lang="en-US" altLang="en-US" sz="900" b="1" dirty="0">
                  <a:solidFill>
                    <a:srgbClr val="000000"/>
                  </a:solidFill>
                </a:rPr>
                <a:t>Password</a:t>
              </a:r>
              <a:r>
                <a:rPr lang="en-US" altLang="en-US" sz="900" dirty="0">
                  <a:solidFill>
                    <a:srgbClr val="000000"/>
                  </a:solidFill>
                </a:rPr>
                <a:t>.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EAAAA57-BF93-4ECA-81EF-FF256B90A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806" y="4703231"/>
              <a:ext cx="266773" cy="267009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2</a:t>
              </a:r>
            </a:p>
          </p:txBody>
        </p:sp>
      </p:grpSp>
      <p:cxnSp>
        <p:nvCxnSpPr>
          <p:cNvPr id="5139" name="Straight Connector 19">
            <a:extLst>
              <a:ext uri="{FF2B5EF4-FFF2-40B4-BE49-F238E27FC236}">
                <a16:creationId xmlns:a16="http://schemas.microsoft.com/office/drawing/2014/main" id="{436A8A6E-85D6-4DE2-8600-890D60987E4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67274" y="2887608"/>
            <a:ext cx="0" cy="179369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96904DB-2D95-4C18-BD4E-C9DFF508EAD7}"/>
              </a:ext>
            </a:extLst>
          </p:cNvPr>
          <p:cNvCxnSpPr>
            <a:cxnSpLocks/>
          </p:cNvCxnSpPr>
          <p:nvPr/>
        </p:nvCxnSpPr>
        <p:spPr bwMode="auto">
          <a:xfrm>
            <a:off x="6027579" y="3721102"/>
            <a:ext cx="656893" cy="639761"/>
          </a:xfrm>
          <a:prstGeom prst="bentConnector3">
            <a:avLst>
              <a:gd name="adj1" fmla="val -2555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30" name="Group 46">
            <a:extLst>
              <a:ext uri="{FF2B5EF4-FFF2-40B4-BE49-F238E27FC236}">
                <a16:creationId xmlns:a16="http://schemas.microsoft.com/office/drawing/2014/main" id="{951224FF-561F-4BF8-AE30-BC524044189E}"/>
              </a:ext>
            </a:extLst>
          </p:cNvPr>
          <p:cNvGrpSpPr>
            <a:grpSpLocks/>
          </p:cNvGrpSpPr>
          <p:nvPr/>
        </p:nvGrpSpPr>
        <p:grpSpPr bwMode="auto">
          <a:xfrm>
            <a:off x="7024233" y="4554344"/>
            <a:ext cx="3240087" cy="1479550"/>
            <a:chOff x="4914447" y="4597464"/>
            <a:chExt cx="3240379" cy="1479470"/>
          </a:xfrm>
        </p:grpSpPr>
        <p:grpSp>
          <p:nvGrpSpPr>
            <p:cNvPr id="5133" name="Group 6">
              <a:extLst>
                <a:ext uri="{FF2B5EF4-FFF2-40B4-BE49-F238E27FC236}">
                  <a16:creationId xmlns:a16="http://schemas.microsoft.com/office/drawing/2014/main" id="{B05D17ED-F5E8-4535-A881-446A95D0D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14447" y="4597464"/>
              <a:ext cx="3240379" cy="1479470"/>
              <a:chOff x="-1436323" y="2426227"/>
              <a:chExt cx="3168274" cy="148185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7C1662-93AB-427D-9706-DA707313C2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315242" y="3537614"/>
                <a:ext cx="3047193" cy="370463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900" b="0" dirty="0">
                    <a:solidFill>
                      <a:srgbClr val="000000"/>
                    </a:solidFill>
                  </a:rPr>
                  <a:t>Select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private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 or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public scope 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on the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Pushing Test Plan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 window and </a:t>
                </a:r>
                <a:r>
                  <a:rPr lang="en-US" altLang="en-US" sz="900" dirty="0">
                    <a:solidFill>
                      <a:srgbClr val="000000"/>
                    </a:solidFill>
                  </a:rPr>
                  <a:t>SUBMIT</a:t>
                </a:r>
                <a:r>
                  <a:rPr lang="en-US" altLang="en-US" sz="900" b="0" dirty="0">
                    <a:solidFill>
                      <a:srgbClr val="000000"/>
                    </a:solidFill>
                  </a:rPr>
                  <a:t> the Test Plan to GVT.</a:t>
                </a:r>
                <a:endParaRPr lang="en-US" altLang="en-US" sz="9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3A522E9B-1B3F-48E0-BE25-DB59220709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36323" y="3453346"/>
                <a:ext cx="266998" cy="268704"/>
              </a:xfrm>
              <a:prstGeom prst="ellipse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  <p:cxnSp>
            <p:nvCxnSpPr>
              <p:cNvPr id="5137" name="Straight Connector 31">
                <a:extLst>
                  <a:ext uri="{FF2B5EF4-FFF2-40B4-BE49-F238E27FC236}">
                    <a16:creationId xmlns:a16="http://schemas.microsoft.com/office/drawing/2014/main" id="{F2142D45-4231-4575-863C-B2929702D26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-1114791" y="2426227"/>
                <a:ext cx="0" cy="1111924"/>
              </a:xfrm>
              <a:prstGeom prst="line">
                <a:avLst/>
              </a:prstGeom>
              <a:noFill/>
              <a:ln w="28575">
                <a:solidFill>
                  <a:srgbClr val="7F7F7F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134" name="Straight Connector 31">
              <a:extLst>
                <a:ext uri="{FF2B5EF4-FFF2-40B4-BE49-F238E27FC236}">
                  <a16:creationId xmlns:a16="http://schemas.microsoft.com/office/drawing/2014/main" id="{61E5DDCE-5427-4B0F-AD3C-94EEC7C39E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243297" y="4597464"/>
              <a:ext cx="557183" cy="0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7EE843A-D508-4FF4-8E46-A43F48D953E1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7013921" y="1484366"/>
            <a:ext cx="1107032" cy="839139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31">
            <a:extLst>
              <a:ext uri="{FF2B5EF4-FFF2-40B4-BE49-F238E27FC236}">
                <a16:creationId xmlns:a16="http://schemas.microsoft.com/office/drawing/2014/main" id="{6DC556BD-7631-4653-9A6F-A77504B4C825}"/>
              </a:ext>
            </a:extLst>
          </p:cNvPr>
          <p:cNvCxnSpPr>
            <a:cxnSpLocks noChangeShapeType="1"/>
            <a:stCxn id="35" idx="1"/>
          </p:cNvCxnSpPr>
          <p:nvPr/>
        </p:nvCxnSpPr>
        <p:spPr bwMode="auto">
          <a:xfrm flipH="1">
            <a:off x="9067274" y="2892486"/>
            <a:ext cx="1492913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Connector 31">
            <a:extLst>
              <a:ext uri="{FF2B5EF4-FFF2-40B4-BE49-F238E27FC236}">
                <a16:creationId xmlns:a16="http://schemas.microsoft.com/office/drawing/2014/main" id="{430C97EE-3C0D-4C16-8164-CE943F526E3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94403" y="4966570"/>
            <a:ext cx="0" cy="697436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1D9D553-13E4-414F-A410-5A2A20A4E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389" y="5587385"/>
            <a:ext cx="4661711" cy="507831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b="0" dirty="0">
                <a:solidFill>
                  <a:srgbClr val="000000"/>
                </a:solidFill>
              </a:rPr>
              <a:t>If </a:t>
            </a:r>
            <a:r>
              <a:rPr lang="en-US" altLang="en-US" sz="900" dirty="0">
                <a:solidFill>
                  <a:srgbClr val="000000"/>
                </a:solidFill>
              </a:rPr>
              <a:t>private Scope </a:t>
            </a:r>
            <a:r>
              <a:rPr lang="en-US" altLang="en-US" sz="900" b="0" dirty="0">
                <a:solidFill>
                  <a:srgbClr val="000000"/>
                </a:solidFill>
              </a:rPr>
              <a:t>is selected, the Test Plan will be available in GVT only to the user who “pushed” the Test Plan from TCAMT and not to all GVT users.</a:t>
            </a:r>
          </a:p>
          <a:p>
            <a:pPr marL="171450" indent="-1714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900" b="0" dirty="0">
                <a:solidFill>
                  <a:srgbClr val="000000"/>
                </a:solidFill>
              </a:rPr>
              <a:t>If </a:t>
            </a:r>
            <a:r>
              <a:rPr lang="en-US" altLang="en-US" sz="900" dirty="0">
                <a:solidFill>
                  <a:srgbClr val="000000"/>
                </a:solidFill>
              </a:rPr>
              <a:t>public Scope </a:t>
            </a:r>
            <a:r>
              <a:rPr lang="en-US" altLang="en-US" sz="900" b="0" dirty="0">
                <a:solidFill>
                  <a:srgbClr val="000000"/>
                </a:solidFill>
              </a:rPr>
              <a:t>is selected, the Test Plan will be available in GVT to all GVT users</a:t>
            </a:r>
            <a:endParaRPr lang="en-US" altLang="en-US" sz="800" b="0" dirty="0">
              <a:solidFill>
                <a:srgbClr val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90A2BF8-40A7-4C46-B057-82C81BB49220}"/>
              </a:ext>
            </a:extLst>
          </p:cNvPr>
          <p:cNvSpPr/>
          <p:nvPr/>
        </p:nvSpPr>
        <p:spPr bwMode="auto">
          <a:xfrm>
            <a:off x="1789660" y="724029"/>
            <a:ext cx="629558" cy="217251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75961"/>
      </p:ext>
    </p:extLst>
  </p:cSld>
  <p:clrMapOvr>
    <a:masterClrMapping/>
  </p:clrMapOvr>
</p:sld>
</file>

<file path=ppt/theme/theme1.xml><?xml version="1.0" encoding="utf-8"?>
<a:theme xmlns:a="http://schemas.openxmlformats.org/drawingml/2006/main" name="8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14359</TotalTime>
  <Words>119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Franklin Gothic Book</vt:lpstr>
      <vt:lpstr>Franklin Gothic Demi</vt:lpstr>
      <vt:lpstr>Franklin Gothic Medium</vt:lpstr>
      <vt:lpstr>8_Default Design</vt:lpstr>
      <vt:lpstr>Context-based Test Management: Connecting to GVT from TCAMT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293</cp:revision>
  <cp:lastPrinted>2018-07-19T15:23:41Z</cp:lastPrinted>
  <dcterms:created xsi:type="dcterms:W3CDTF">2018-06-13T18:41:09Z</dcterms:created>
  <dcterms:modified xsi:type="dcterms:W3CDTF">2018-08-02T19:14:02Z</dcterms:modified>
</cp:coreProperties>
</file>